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58" r:id="rId5"/>
    <p:sldId id="265" r:id="rId6"/>
    <p:sldId id="259" r:id="rId7"/>
    <p:sldId id="260" r:id="rId8"/>
    <p:sldId id="261" r:id="rId9"/>
    <p:sldId id="262"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8/6/2018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8/6/2018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8/6/2018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8/6/2018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8/6/2018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76424" y="1122363"/>
            <a:ext cx="8791575" cy="1363260"/>
          </a:xfrm>
        </p:spPr>
        <p:txBody>
          <a:bodyPr>
            <a:normAutofit fontScale="90000"/>
          </a:bodyPr>
          <a:lstStyle/>
          <a:p>
            <a:pPr algn="ctr"/>
            <a:r>
              <a:rPr lang="es-CO" dirty="0" smtClean="0"/>
              <a:t>Protocolo de servicio de bebidas</a:t>
            </a:r>
            <a:endParaRPr lang="es-CO" dirty="0"/>
          </a:p>
        </p:txBody>
      </p:sp>
      <p:sp>
        <p:nvSpPr>
          <p:cNvPr id="3" name="Subtítulo 2"/>
          <p:cNvSpPr>
            <a:spLocks noGrp="1"/>
          </p:cNvSpPr>
          <p:nvPr>
            <p:ph type="subTitle" idx="1"/>
          </p:nvPr>
        </p:nvSpPr>
        <p:spPr>
          <a:xfrm>
            <a:off x="2224153" y="3567448"/>
            <a:ext cx="8791575" cy="1171977"/>
          </a:xfrm>
        </p:spPr>
        <p:txBody>
          <a:bodyPr>
            <a:normAutofit/>
          </a:bodyPr>
          <a:lstStyle/>
          <a:p>
            <a:pPr algn="ctr"/>
            <a:r>
              <a:rPr lang="es-CO" sz="4000" dirty="0" smtClean="0"/>
              <a:t>Servir el vino y otras bebidas</a:t>
            </a:r>
            <a:endParaRPr lang="es-CO" sz="4000" dirty="0"/>
          </a:p>
        </p:txBody>
      </p:sp>
    </p:spTree>
    <p:extLst>
      <p:ext uri="{BB962C8B-B14F-4D97-AF65-F5344CB8AC3E}">
        <p14:creationId xmlns:p14="http://schemas.microsoft.com/office/powerpoint/2010/main" val="2557389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76424" y="594329"/>
            <a:ext cx="8791575" cy="1363260"/>
          </a:xfrm>
        </p:spPr>
        <p:txBody>
          <a:bodyPr>
            <a:normAutofit fontScale="90000"/>
          </a:bodyPr>
          <a:lstStyle/>
          <a:p>
            <a:pPr algn="ctr"/>
            <a:r>
              <a:rPr lang="es-CO" dirty="0" smtClean="0"/>
              <a:t>Protocolo de servicio de bebidas</a:t>
            </a:r>
            <a:endParaRPr lang="es-CO" dirty="0"/>
          </a:p>
        </p:txBody>
      </p:sp>
      <p:sp>
        <p:nvSpPr>
          <p:cNvPr id="3" name="Subtítulo 2"/>
          <p:cNvSpPr>
            <a:spLocks noGrp="1"/>
          </p:cNvSpPr>
          <p:nvPr>
            <p:ph type="subTitle" idx="1"/>
          </p:nvPr>
        </p:nvSpPr>
        <p:spPr>
          <a:xfrm>
            <a:off x="1558344" y="2228045"/>
            <a:ext cx="9981127" cy="3348507"/>
          </a:xfrm>
        </p:spPr>
        <p:txBody>
          <a:bodyPr>
            <a:noAutofit/>
          </a:bodyPr>
          <a:lstStyle/>
          <a:p>
            <a:pPr algn="just"/>
            <a:r>
              <a:rPr lang="es-CO" sz="2400" cap="none" dirty="0" smtClean="0"/>
              <a:t>Normas a tener en cuenta a la hora de servir:</a:t>
            </a:r>
          </a:p>
          <a:p>
            <a:pPr marL="342900" indent="-342900" algn="just">
              <a:buFont typeface="Arial" panose="020B0604020202020204" pitchFamily="34" charset="0"/>
              <a:buChar char="•"/>
            </a:pPr>
            <a:r>
              <a:rPr lang="es-CO" sz="2400" cap="none" dirty="0" smtClean="0"/>
              <a:t>Ser cortés y amable con los clientes, sin ser meloso</a:t>
            </a:r>
          </a:p>
          <a:p>
            <a:pPr marL="342900" indent="-342900" algn="just">
              <a:buFont typeface="Arial" panose="020B0604020202020204" pitchFamily="34" charset="0"/>
              <a:buChar char="•"/>
            </a:pPr>
            <a:r>
              <a:rPr lang="es-CO" sz="2400" cap="none" dirty="0" smtClean="0"/>
              <a:t>No correr en el servicio de restaurante</a:t>
            </a:r>
          </a:p>
          <a:p>
            <a:pPr marL="342900" indent="-342900" algn="just">
              <a:buFont typeface="Arial" panose="020B0604020202020204" pitchFamily="34" charset="0"/>
              <a:buChar char="•"/>
            </a:pPr>
            <a:r>
              <a:rPr lang="es-CO" sz="2400" cap="none" dirty="0" smtClean="0"/>
              <a:t>No hacer corrillos, ni hablar de los clientes, ni burlarse de ellos</a:t>
            </a:r>
          </a:p>
          <a:p>
            <a:pPr marL="342900" indent="-342900" algn="just">
              <a:buFont typeface="Arial" panose="020B0604020202020204" pitchFamily="34" charset="0"/>
              <a:buChar char="•"/>
            </a:pPr>
            <a:r>
              <a:rPr lang="es-CO" sz="2400" cap="none" dirty="0" smtClean="0"/>
              <a:t>Cumplir las normas de BMP</a:t>
            </a:r>
          </a:p>
          <a:p>
            <a:pPr marL="342900" indent="-342900" algn="just">
              <a:buFont typeface="Arial" panose="020B0604020202020204" pitchFamily="34" charset="0"/>
              <a:buChar char="•"/>
            </a:pPr>
            <a:r>
              <a:rPr lang="es-CO" sz="2400" cap="none" dirty="0" smtClean="0"/>
              <a:t>No cobrar bebidas no solicitadas</a:t>
            </a:r>
          </a:p>
          <a:p>
            <a:pPr marL="342900" indent="-342900" algn="just">
              <a:buFont typeface="Arial" panose="020B0604020202020204" pitchFamily="34" charset="0"/>
              <a:buChar char="•"/>
            </a:pPr>
            <a:r>
              <a:rPr lang="es-CO" sz="2400" cap="none" dirty="0" smtClean="0"/>
              <a:t>No ser prepotente con los clientes</a:t>
            </a:r>
          </a:p>
          <a:p>
            <a:pPr marL="342900" indent="-342900" algn="just">
              <a:buFont typeface="Arial" panose="020B0604020202020204" pitchFamily="34" charset="0"/>
              <a:buChar char="•"/>
            </a:pPr>
            <a:endParaRPr lang="es-CO" sz="2400" cap="none" dirty="0"/>
          </a:p>
        </p:txBody>
      </p:sp>
    </p:spTree>
    <p:extLst>
      <p:ext uri="{BB962C8B-B14F-4D97-AF65-F5344CB8AC3E}">
        <p14:creationId xmlns:p14="http://schemas.microsoft.com/office/powerpoint/2010/main" val="3198424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76423" y="375388"/>
            <a:ext cx="8791575" cy="1363260"/>
          </a:xfrm>
        </p:spPr>
        <p:txBody>
          <a:bodyPr>
            <a:normAutofit fontScale="90000"/>
          </a:bodyPr>
          <a:lstStyle/>
          <a:p>
            <a:pPr algn="ctr"/>
            <a:r>
              <a:rPr lang="es-CO" dirty="0" smtClean="0"/>
              <a:t>Protocolo de servicio de bebidas</a:t>
            </a:r>
            <a:endParaRPr lang="es-CO" dirty="0"/>
          </a:p>
        </p:txBody>
      </p:sp>
      <p:sp>
        <p:nvSpPr>
          <p:cNvPr id="3" name="Subtítulo 2"/>
          <p:cNvSpPr>
            <a:spLocks noGrp="1"/>
          </p:cNvSpPr>
          <p:nvPr>
            <p:ph type="subTitle" idx="1"/>
          </p:nvPr>
        </p:nvSpPr>
        <p:spPr>
          <a:xfrm>
            <a:off x="1674254" y="1807413"/>
            <a:ext cx="9504608" cy="3348507"/>
          </a:xfrm>
        </p:spPr>
        <p:txBody>
          <a:bodyPr>
            <a:normAutofit/>
          </a:bodyPr>
          <a:lstStyle/>
          <a:p>
            <a:pPr algn="just"/>
            <a:r>
              <a:rPr lang="es-CO" sz="3200" i="1" cap="none" dirty="0" smtClean="0"/>
              <a:t>La botella nunca se apoya en la copa para servir, sino que se debe mantener a unos dos centímetros de ella. Tampoco se debe levantar la copa de la mesa para servir.</a:t>
            </a:r>
            <a:endParaRPr lang="es-CO" sz="3200" cap="none" dirty="0"/>
          </a:p>
        </p:txBody>
      </p:sp>
      <p:pic>
        <p:nvPicPr>
          <p:cNvPr id="5" name="Imagen 4"/>
          <p:cNvPicPr>
            <a:picLocks noChangeAspect="1"/>
          </p:cNvPicPr>
          <p:nvPr/>
        </p:nvPicPr>
        <p:blipFill>
          <a:blip r:embed="rId2"/>
          <a:stretch>
            <a:fillRect/>
          </a:stretch>
        </p:blipFill>
        <p:spPr>
          <a:xfrm>
            <a:off x="4520484" y="3765002"/>
            <a:ext cx="3271032" cy="2313825"/>
          </a:xfrm>
          <a:prstGeom prst="rect">
            <a:avLst/>
          </a:prstGeom>
        </p:spPr>
      </p:pic>
    </p:spTree>
    <p:extLst>
      <p:ext uri="{BB962C8B-B14F-4D97-AF65-F5344CB8AC3E}">
        <p14:creationId xmlns:p14="http://schemas.microsoft.com/office/powerpoint/2010/main" val="217033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76424" y="594329"/>
            <a:ext cx="8791575" cy="1363260"/>
          </a:xfrm>
        </p:spPr>
        <p:txBody>
          <a:bodyPr>
            <a:normAutofit fontScale="90000"/>
          </a:bodyPr>
          <a:lstStyle/>
          <a:p>
            <a:pPr algn="ctr"/>
            <a:r>
              <a:rPr lang="es-CO" dirty="0" smtClean="0"/>
              <a:t>Protocolo de servicio de bebidas</a:t>
            </a:r>
            <a:endParaRPr lang="es-CO" dirty="0"/>
          </a:p>
        </p:txBody>
      </p:sp>
      <p:sp>
        <p:nvSpPr>
          <p:cNvPr id="3" name="Subtítulo 2"/>
          <p:cNvSpPr>
            <a:spLocks noGrp="1"/>
          </p:cNvSpPr>
          <p:nvPr>
            <p:ph type="subTitle" idx="1"/>
          </p:nvPr>
        </p:nvSpPr>
        <p:spPr>
          <a:xfrm>
            <a:off x="1558344" y="2228045"/>
            <a:ext cx="9981127" cy="3348507"/>
          </a:xfrm>
        </p:spPr>
        <p:txBody>
          <a:bodyPr>
            <a:noAutofit/>
          </a:bodyPr>
          <a:lstStyle/>
          <a:p>
            <a:pPr algn="just"/>
            <a:r>
              <a:rPr lang="es-CO" sz="2400" cap="none" dirty="0"/>
              <a:t>Las bebidas </a:t>
            </a:r>
            <a:r>
              <a:rPr lang="es-CO" sz="2400" b="1" cap="none" dirty="0"/>
              <a:t>se deben servir cuando los comensales están sentados</a:t>
            </a:r>
            <a:r>
              <a:rPr lang="es-CO" sz="2400" cap="none" dirty="0"/>
              <a:t> a la mesa. en el caso del agua, se puede servir antes de que lleguen los alimentos a la mesa. </a:t>
            </a:r>
          </a:p>
          <a:p>
            <a:pPr marL="342900" indent="-342900" algn="just">
              <a:buFont typeface="Arial" panose="020B0604020202020204" pitchFamily="34" charset="0"/>
              <a:buChar char="•"/>
            </a:pPr>
            <a:endParaRPr lang="es-CO" sz="2400" cap="none" dirty="0"/>
          </a:p>
        </p:txBody>
      </p:sp>
      <p:pic>
        <p:nvPicPr>
          <p:cNvPr id="3074" name="Picture 2" descr="http://4.bp.blogspot.com/_nsLrxLRzuY0/TFMf_qVwStI/AAAAAAAAAGU/4FkAsX_rWz8/s320/GetAttachmen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4422" y="3538202"/>
            <a:ext cx="3760550" cy="2514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9265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63545" y="439782"/>
            <a:ext cx="8791575" cy="1363260"/>
          </a:xfrm>
        </p:spPr>
        <p:txBody>
          <a:bodyPr>
            <a:normAutofit fontScale="90000"/>
          </a:bodyPr>
          <a:lstStyle/>
          <a:p>
            <a:pPr algn="ctr"/>
            <a:r>
              <a:rPr lang="es-CO" dirty="0" smtClean="0"/>
              <a:t>Protocolo de servicio de bebidas</a:t>
            </a:r>
            <a:endParaRPr lang="es-CO" dirty="0"/>
          </a:p>
        </p:txBody>
      </p:sp>
      <p:sp>
        <p:nvSpPr>
          <p:cNvPr id="3" name="Subtítulo 2"/>
          <p:cNvSpPr>
            <a:spLocks noGrp="1"/>
          </p:cNvSpPr>
          <p:nvPr>
            <p:ph type="subTitle" idx="1"/>
          </p:nvPr>
        </p:nvSpPr>
        <p:spPr>
          <a:xfrm>
            <a:off x="1429555" y="1803042"/>
            <a:ext cx="9981127" cy="3747752"/>
          </a:xfrm>
        </p:spPr>
        <p:txBody>
          <a:bodyPr>
            <a:normAutofit/>
          </a:bodyPr>
          <a:lstStyle/>
          <a:p>
            <a:pPr algn="ctr"/>
            <a:r>
              <a:rPr lang="es-CO" sz="3200" b="1" i="1" cap="none" dirty="0" smtClean="0"/>
              <a:t>Servir el vino de forma correcta</a:t>
            </a:r>
          </a:p>
          <a:p>
            <a:pPr algn="just"/>
            <a:r>
              <a:rPr lang="es-CO" sz="2400" cap="none" dirty="0"/>
              <a:t>L</a:t>
            </a:r>
            <a:r>
              <a:rPr lang="es-CO" sz="2400" cap="none" dirty="0" smtClean="0"/>
              <a:t>as bebidas </a:t>
            </a:r>
            <a:r>
              <a:rPr lang="es-CO" sz="2400" b="1" cap="none" dirty="0" smtClean="0"/>
              <a:t>se deben servir por el lado derecho del comensal y se debe servir primero a las damas tratando de hacerlo por la demás edad e importancia.</a:t>
            </a:r>
          </a:p>
          <a:p>
            <a:pPr algn="just"/>
            <a:endParaRPr lang="es-CO" sz="2400" b="1" cap="none" dirty="0" smtClean="0"/>
          </a:p>
          <a:p>
            <a:pPr algn="just"/>
            <a:endParaRPr lang="es-CO" sz="2400" b="1" cap="none" dirty="0" smtClean="0"/>
          </a:p>
        </p:txBody>
      </p:sp>
      <p:pic>
        <p:nvPicPr>
          <p:cNvPr id="6" name="Imagen 5" descr="Resultado de imagen para meseros sirviendo a damas"/>
          <p:cNvPicPr/>
          <p:nvPr/>
        </p:nvPicPr>
        <p:blipFill>
          <a:blip r:embed="rId2">
            <a:extLst>
              <a:ext uri="{28A0092B-C50C-407E-A947-70E740481C1C}">
                <a14:useLocalDpi xmlns:a14="http://schemas.microsoft.com/office/drawing/2010/main" val="0"/>
              </a:ext>
            </a:extLst>
          </a:blip>
          <a:srcRect/>
          <a:stretch>
            <a:fillRect/>
          </a:stretch>
        </p:blipFill>
        <p:spPr bwMode="auto">
          <a:xfrm>
            <a:off x="4748351" y="3936709"/>
            <a:ext cx="3021961" cy="2039088"/>
          </a:xfrm>
          <a:prstGeom prst="rect">
            <a:avLst/>
          </a:prstGeom>
          <a:noFill/>
          <a:ln>
            <a:noFill/>
          </a:ln>
        </p:spPr>
      </p:pic>
    </p:spTree>
    <p:extLst>
      <p:ext uri="{BB962C8B-B14F-4D97-AF65-F5344CB8AC3E}">
        <p14:creationId xmlns:p14="http://schemas.microsoft.com/office/powerpoint/2010/main" val="2163250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a:t>Protocolo de servicio de bebidas</a:t>
            </a:r>
          </a:p>
        </p:txBody>
      </p:sp>
      <p:sp>
        <p:nvSpPr>
          <p:cNvPr id="3" name="Marcador de contenido 2"/>
          <p:cNvSpPr>
            <a:spLocks noGrp="1"/>
          </p:cNvSpPr>
          <p:nvPr>
            <p:ph idx="1"/>
          </p:nvPr>
        </p:nvSpPr>
        <p:spPr/>
        <p:txBody>
          <a:bodyPr/>
          <a:lstStyle/>
          <a:p>
            <a:pPr algn="just"/>
            <a:r>
              <a:rPr lang="es-CO" dirty="0"/>
              <a:t>En el caso de los vinos tintos, para evitar su calentamiento con la mano, se puede utilizar un cestillo para colocar la botella y servirlo. </a:t>
            </a:r>
          </a:p>
          <a:p>
            <a:pPr algn="just"/>
            <a:r>
              <a:rPr lang="es-CO" dirty="0"/>
              <a:t>En el caso de vinos de mucha edad, como los grandes reservas, es conveniente abrirlos con al menos una hora de antelación, para que el vino se "airee".</a:t>
            </a:r>
            <a:endParaRPr lang="es-CO" dirty="0"/>
          </a:p>
        </p:txBody>
      </p:sp>
    </p:spTree>
    <p:extLst>
      <p:ext uri="{BB962C8B-B14F-4D97-AF65-F5344CB8AC3E}">
        <p14:creationId xmlns:p14="http://schemas.microsoft.com/office/powerpoint/2010/main" val="367147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76424" y="594329"/>
            <a:ext cx="8791575" cy="1363260"/>
          </a:xfrm>
        </p:spPr>
        <p:txBody>
          <a:bodyPr>
            <a:normAutofit fontScale="90000"/>
          </a:bodyPr>
          <a:lstStyle/>
          <a:p>
            <a:pPr algn="ctr"/>
            <a:r>
              <a:rPr lang="es-CO" dirty="0" smtClean="0"/>
              <a:t>Protocolo de servicio de bebidas</a:t>
            </a:r>
            <a:endParaRPr lang="es-CO" dirty="0"/>
          </a:p>
        </p:txBody>
      </p:sp>
      <p:sp>
        <p:nvSpPr>
          <p:cNvPr id="3" name="Subtítulo 2"/>
          <p:cNvSpPr>
            <a:spLocks noGrp="1"/>
          </p:cNvSpPr>
          <p:nvPr>
            <p:ph type="subTitle" idx="1"/>
          </p:nvPr>
        </p:nvSpPr>
        <p:spPr>
          <a:xfrm>
            <a:off x="1429555" y="2202287"/>
            <a:ext cx="9981127" cy="3348507"/>
          </a:xfrm>
        </p:spPr>
        <p:txBody>
          <a:bodyPr>
            <a:normAutofit lnSpcReduction="10000"/>
          </a:bodyPr>
          <a:lstStyle/>
          <a:p>
            <a:pPr algn="ctr"/>
            <a:r>
              <a:rPr lang="es-CO" sz="3200" b="1" i="1" cap="none" dirty="0" smtClean="0"/>
              <a:t>Servir el vino de forma correcta</a:t>
            </a:r>
          </a:p>
          <a:p>
            <a:r>
              <a:rPr lang="es-CO" sz="2400" b="1" cap="none" dirty="0"/>
              <a:t>C</a:t>
            </a:r>
            <a:r>
              <a:rPr lang="es-CO" sz="2400" b="1" cap="none" dirty="0" smtClean="0"/>
              <a:t>uánta cantidad de vino servir?</a:t>
            </a:r>
          </a:p>
          <a:p>
            <a:pPr algn="just"/>
            <a:r>
              <a:rPr lang="es-CO" sz="2400" b="1" cap="none" dirty="0"/>
              <a:t>L</a:t>
            </a:r>
            <a:r>
              <a:rPr lang="es-CO" sz="2400" b="1" cap="none" dirty="0" smtClean="0"/>
              <a:t>as copas no se llenan en su totalidad</a:t>
            </a:r>
            <a:r>
              <a:rPr lang="es-CO" sz="2400" cap="none" dirty="0" smtClean="0"/>
              <a:t>, sino que solamente se llenan de forma parcial. La copa de vino: se suele llenar, aproximadamente, un tercio de su capacidad. Esta medida es una proporción aproximada que puede variar en función del tamaño de la copa. Actualmente, hay copas de múltiples tamaños que pueden hacer variar estas proporciones de servicio.</a:t>
            </a:r>
            <a:endParaRPr lang="es-CO" sz="2400" cap="none" dirty="0"/>
          </a:p>
        </p:txBody>
      </p:sp>
    </p:spTree>
    <p:extLst>
      <p:ext uri="{BB962C8B-B14F-4D97-AF65-F5344CB8AC3E}">
        <p14:creationId xmlns:p14="http://schemas.microsoft.com/office/powerpoint/2010/main" val="778707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76424" y="594329"/>
            <a:ext cx="8791575" cy="1363260"/>
          </a:xfrm>
        </p:spPr>
        <p:txBody>
          <a:bodyPr>
            <a:normAutofit fontScale="90000"/>
          </a:bodyPr>
          <a:lstStyle/>
          <a:p>
            <a:pPr algn="ctr"/>
            <a:r>
              <a:rPr lang="es-CO" dirty="0" smtClean="0"/>
              <a:t>Protocolo de servicio de bebidas</a:t>
            </a:r>
            <a:endParaRPr lang="es-CO" dirty="0"/>
          </a:p>
        </p:txBody>
      </p:sp>
      <p:sp>
        <p:nvSpPr>
          <p:cNvPr id="3" name="Subtítulo 2"/>
          <p:cNvSpPr>
            <a:spLocks noGrp="1"/>
          </p:cNvSpPr>
          <p:nvPr>
            <p:ph type="subTitle" idx="1"/>
          </p:nvPr>
        </p:nvSpPr>
        <p:spPr>
          <a:xfrm>
            <a:off x="1429555" y="2202287"/>
            <a:ext cx="9981127" cy="3348507"/>
          </a:xfrm>
        </p:spPr>
        <p:txBody>
          <a:bodyPr>
            <a:normAutofit fontScale="92500" lnSpcReduction="20000"/>
          </a:bodyPr>
          <a:lstStyle/>
          <a:p>
            <a:pPr algn="ctr"/>
            <a:r>
              <a:rPr lang="es-CO" sz="3200" b="1" i="1" cap="none" dirty="0" smtClean="0"/>
              <a:t>Servir el vino de forma correcta</a:t>
            </a:r>
          </a:p>
          <a:p>
            <a:r>
              <a:rPr lang="es-CO" sz="2400" b="1" cap="none" dirty="0"/>
              <a:t>C</a:t>
            </a:r>
            <a:r>
              <a:rPr lang="es-CO" sz="2400" b="1" cap="none" dirty="0" smtClean="0"/>
              <a:t>uánta cantidad de vino servir?</a:t>
            </a:r>
          </a:p>
          <a:p>
            <a:pPr algn="just"/>
            <a:r>
              <a:rPr lang="es-CO" sz="2600" cap="none" dirty="0"/>
              <a:t>E</a:t>
            </a:r>
            <a:r>
              <a:rPr lang="es-CO" sz="2600" cap="none" dirty="0" smtClean="0"/>
              <a:t>n el caso de </a:t>
            </a:r>
            <a:r>
              <a:rPr lang="es-CO" sz="2600" b="1" cap="none" dirty="0" smtClean="0"/>
              <a:t>los vinos tintos se puede servir más cantidad.</a:t>
            </a:r>
            <a:r>
              <a:rPr lang="es-CO" sz="2600" cap="none" dirty="0" smtClean="0"/>
              <a:t> </a:t>
            </a:r>
          </a:p>
          <a:p>
            <a:pPr algn="just"/>
            <a:r>
              <a:rPr lang="es-CO" sz="2600" cap="none" dirty="0"/>
              <a:t>E</a:t>
            </a:r>
            <a:r>
              <a:rPr lang="es-CO" sz="2600" cap="none" dirty="0" smtClean="0"/>
              <a:t>n el caso de los vinos blancos  deben servirse fríos, y es mejor servir poca cantidad; es mejor opción 'rellenar' más a menudo la copa, para lograr tomarlo a la temperatura ideal. </a:t>
            </a:r>
          </a:p>
          <a:p>
            <a:pPr algn="just"/>
            <a:r>
              <a:rPr lang="es-CO" sz="2600" cap="none" dirty="0"/>
              <a:t>L</a:t>
            </a:r>
            <a:r>
              <a:rPr lang="es-CO" sz="2600" cap="none" dirty="0" smtClean="0"/>
              <a:t>o mismo nos ocurre con el cava, la sidra y otras bebidas espumosas.</a:t>
            </a:r>
            <a:endParaRPr lang="es-CO" sz="2600" cap="none" dirty="0"/>
          </a:p>
        </p:txBody>
      </p:sp>
    </p:spTree>
    <p:extLst>
      <p:ext uri="{BB962C8B-B14F-4D97-AF65-F5344CB8AC3E}">
        <p14:creationId xmlns:p14="http://schemas.microsoft.com/office/powerpoint/2010/main" val="2791729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76424" y="594329"/>
            <a:ext cx="8791575" cy="1363260"/>
          </a:xfrm>
        </p:spPr>
        <p:txBody>
          <a:bodyPr>
            <a:normAutofit fontScale="90000"/>
          </a:bodyPr>
          <a:lstStyle/>
          <a:p>
            <a:pPr algn="ctr"/>
            <a:r>
              <a:rPr lang="es-CO" dirty="0" smtClean="0"/>
              <a:t>Protocolo de servicio de bebidas</a:t>
            </a:r>
            <a:endParaRPr lang="es-CO" dirty="0"/>
          </a:p>
        </p:txBody>
      </p:sp>
      <p:sp>
        <p:nvSpPr>
          <p:cNvPr id="3" name="Subtítulo 2"/>
          <p:cNvSpPr>
            <a:spLocks noGrp="1"/>
          </p:cNvSpPr>
          <p:nvPr>
            <p:ph type="subTitle" idx="1"/>
          </p:nvPr>
        </p:nvSpPr>
        <p:spPr>
          <a:xfrm>
            <a:off x="1558344" y="2434107"/>
            <a:ext cx="9981127" cy="3348507"/>
          </a:xfrm>
        </p:spPr>
        <p:txBody>
          <a:bodyPr>
            <a:normAutofit/>
          </a:bodyPr>
          <a:lstStyle/>
          <a:p>
            <a:pPr algn="just"/>
            <a:r>
              <a:rPr lang="es-CO" sz="3200" cap="none" dirty="0"/>
              <a:t>S</a:t>
            </a:r>
            <a:r>
              <a:rPr lang="es-CO" sz="3200" cap="none" dirty="0" smtClean="0"/>
              <a:t>i el comensal no desea que le sirvan una determinada bebida, debe hacerlo saber a la persona que  sirve (personal de servicio, anfitriones, compañeros de mesa, etcétera) de forma verbal. </a:t>
            </a:r>
          </a:p>
          <a:p>
            <a:pPr algn="just"/>
            <a:r>
              <a:rPr lang="es-CO" sz="3200" cap="none" dirty="0" smtClean="0"/>
              <a:t>No es muy correcto tapar la copa como señal de negativa.</a:t>
            </a:r>
            <a:endParaRPr lang="es-CO" sz="2600" cap="none" dirty="0"/>
          </a:p>
        </p:txBody>
      </p:sp>
    </p:spTree>
    <p:extLst>
      <p:ext uri="{BB962C8B-B14F-4D97-AF65-F5344CB8AC3E}">
        <p14:creationId xmlns:p14="http://schemas.microsoft.com/office/powerpoint/2010/main" val="1908513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63546" y="349631"/>
            <a:ext cx="8791575" cy="1363260"/>
          </a:xfrm>
        </p:spPr>
        <p:txBody>
          <a:bodyPr>
            <a:normAutofit fontScale="90000"/>
          </a:bodyPr>
          <a:lstStyle/>
          <a:p>
            <a:pPr algn="ctr"/>
            <a:r>
              <a:rPr lang="es-CO" dirty="0" smtClean="0"/>
              <a:t>Protocolo de servicio de bebidas</a:t>
            </a:r>
            <a:endParaRPr lang="es-CO" dirty="0"/>
          </a:p>
        </p:txBody>
      </p:sp>
      <p:sp>
        <p:nvSpPr>
          <p:cNvPr id="3" name="Subtítulo 2"/>
          <p:cNvSpPr>
            <a:spLocks noGrp="1"/>
          </p:cNvSpPr>
          <p:nvPr>
            <p:ph type="subTitle" idx="1"/>
          </p:nvPr>
        </p:nvSpPr>
        <p:spPr>
          <a:xfrm>
            <a:off x="1545465" y="1712891"/>
            <a:ext cx="9981127" cy="4868213"/>
          </a:xfrm>
        </p:spPr>
        <p:txBody>
          <a:bodyPr>
            <a:noAutofit/>
          </a:bodyPr>
          <a:lstStyle/>
          <a:p>
            <a:pPr algn="just"/>
            <a:r>
              <a:rPr lang="es-CO" sz="2400" cap="none" dirty="0" smtClean="0"/>
              <a:t>El vino y el resto de las bebidas, se deben servir cuando ya están los alimentos en la mesa; esto aunque  no es una norma que se cumpla muy a menudo, es lo que marca el protocolo más estricto.</a:t>
            </a:r>
          </a:p>
          <a:p>
            <a:pPr algn="just"/>
            <a:r>
              <a:rPr lang="es-CO" sz="2400" cap="none" dirty="0" smtClean="0"/>
              <a:t>También se permite que el comensal vaya tomando traguitos del vino mientras le llega la comida y charla con los invitados.</a:t>
            </a:r>
          </a:p>
          <a:p>
            <a:pPr algn="just"/>
            <a:endParaRPr lang="es-CO" sz="2400" cap="none" dirty="0" smtClean="0"/>
          </a:p>
          <a:p>
            <a:pPr algn="just"/>
            <a:endParaRPr lang="es-CO" sz="2400" cap="none" dirty="0" smtClean="0"/>
          </a:p>
          <a:p>
            <a:pPr algn="just"/>
            <a:endParaRPr lang="es-CO" sz="2400" cap="none" dirty="0"/>
          </a:p>
        </p:txBody>
      </p:sp>
      <p:pic>
        <p:nvPicPr>
          <p:cNvPr id="8" name="Picture 2" descr="http://4.bp.blogspot.com/_nsLrxLRzuY0/TFMh5WNVU4I/AAAAAAAAAG0/sP0jGuhzbME/s320/restaurantes-restaurante-lujo-lanzarote.jpg"/>
          <p:cNvPicPr/>
          <p:nvPr/>
        </p:nvPicPr>
        <p:blipFill>
          <a:blip r:embed="rId2">
            <a:extLst>
              <a:ext uri="{28A0092B-C50C-407E-A947-70E740481C1C}">
                <a14:useLocalDpi xmlns:a14="http://schemas.microsoft.com/office/drawing/2010/main" val="0"/>
              </a:ext>
            </a:extLst>
          </a:blip>
          <a:srcRect/>
          <a:stretch>
            <a:fillRect/>
          </a:stretch>
        </p:blipFill>
        <p:spPr bwMode="auto">
          <a:xfrm>
            <a:off x="4904502" y="4146997"/>
            <a:ext cx="3106157" cy="1996226"/>
          </a:xfrm>
          <a:prstGeom prst="rect">
            <a:avLst/>
          </a:prstGeom>
          <a:noFill/>
          <a:extLst/>
        </p:spPr>
      </p:pic>
    </p:spTree>
    <p:extLst>
      <p:ext uri="{BB962C8B-B14F-4D97-AF65-F5344CB8AC3E}">
        <p14:creationId xmlns:p14="http://schemas.microsoft.com/office/powerpoint/2010/main" val="30555273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78</TotalTime>
  <Words>303</Words>
  <Application>Microsoft Office PowerPoint</Application>
  <PresentationFormat>Panorámica</PresentationFormat>
  <Paragraphs>37</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Trebuchet MS</vt:lpstr>
      <vt:lpstr>Tw Cen MT</vt:lpstr>
      <vt:lpstr>Circuito</vt:lpstr>
      <vt:lpstr>Protocolo de servicio de bebidas</vt:lpstr>
      <vt:lpstr>Protocolo de servicio de bebidas</vt:lpstr>
      <vt:lpstr>Protocolo de servicio de bebidas</vt:lpstr>
      <vt:lpstr>Protocolo de servicio de bebidas</vt:lpstr>
      <vt:lpstr>Protocolo de servicio de bebidas</vt:lpstr>
      <vt:lpstr>Protocolo de servicio de bebidas</vt:lpstr>
      <vt:lpstr>Protocolo de servicio de bebidas</vt:lpstr>
      <vt:lpstr>Protocolo de servicio de bebidas</vt:lpstr>
      <vt:lpstr>Protocolo de servicio de bebidas</vt:lpstr>
      <vt:lpstr>Protocolo de servicio de bebidas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Protocolo de servicio de bebidas</dc:title>
  <dc:creator>Admin</dc:creator>
  <cp:lastModifiedBy>Admin</cp:lastModifiedBy>
  <cp:revision>8</cp:revision>
  <dcterms:created xsi:type="dcterms:W3CDTF">2018-08-07T01:39:24Z</dcterms:created>
  <dcterms:modified xsi:type="dcterms:W3CDTF">2018-08-07T02:57:44Z</dcterms:modified>
</cp:coreProperties>
</file>