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58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7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7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9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5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4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0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CAF7-FC36-4403-AA08-002AEA5FE438}" type="datetimeFigureOut">
              <a:rPr lang="es-CO" smtClean="0"/>
              <a:t>7/08/2018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AEC2-7FD5-47C4-A31B-6AD5DCC18A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000499" y="721862"/>
            <a:ext cx="3755571" cy="539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spc="-15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spc="-15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 DESTILADAS Y FERMENTADAS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</a:t>
            </a: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Integradora 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 Fermentadas Alcohólicas 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s-CO" sz="1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</a:t>
            </a: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Patricia Guzmán B.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s-CO" sz="1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 </a:t>
            </a: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GASTRONOMIA 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75" y="901706"/>
            <a:ext cx="1719221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XIII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Wiski</a:t>
            </a:r>
          </a:p>
          <a:p>
            <a:r>
              <a:rPr lang="es-CO" dirty="0" smtClean="0"/>
              <a:t>Materia prima: </a:t>
            </a:r>
            <a:r>
              <a:rPr lang="es-CO" dirty="0"/>
              <a:t>malta fermentada de cereales como cebada, trigo, </a:t>
            </a:r>
            <a:r>
              <a:rPr lang="es-CO" dirty="0" smtClean="0"/>
              <a:t>centeno, maíz o avena</a:t>
            </a:r>
          </a:p>
          <a:p>
            <a:r>
              <a:rPr lang="es-CO" dirty="0" smtClean="0"/>
              <a:t>País de Origen: China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El posterior envejecimiento de </a:t>
            </a:r>
            <a:r>
              <a:rPr lang="es-CO" dirty="0" err="1"/>
              <a:t>Wishky</a:t>
            </a:r>
            <a:r>
              <a:rPr lang="es-CO" dirty="0"/>
              <a:t> en barriles de madera, da sabor fuerte de olor aromático y con mucha personalidad, principalmente tonalidades de amarillo. Desde claro y brillante hasta oscuro entre más oscuro más añejo. En nariz con alta intensidad en alcohol, a madera, tabaco chocolate, vainilla. en gusto puede ser espaciado, afrutado, verde, ajerezado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73" y="680025"/>
            <a:ext cx="2472460" cy="1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3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X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Producto: Brandy</a:t>
            </a:r>
          </a:p>
          <a:p>
            <a:r>
              <a:rPr lang="es-CO" dirty="0" smtClean="0"/>
              <a:t>Materia Prima: </a:t>
            </a:r>
            <a:r>
              <a:rPr lang="es-CO" dirty="0"/>
              <a:t>Uva (Vino Blanco)</a:t>
            </a:r>
            <a:endParaRPr lang="es-CO" dirty="0" smtClean="0"/>
          </a:p>
          <a:p>
            <a:r>
              <a:rPr lang="es-CO" dirty="0" smtClean="0"/>
              <a:t>País de Origen: Italia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Su aroma a fruta confitada, muy dulce y agradable. Al paladar es perfectamente equilibrado, redondo y liso, su sabor es dulce y rico con notas suaves a roble y sugerentes toques de vainilla. Acabado cálido, persistente, complejo y liso. Se obtiene de la destilación del jugo de uva fermentado. Entre los diferentes tipos de brandy se puede destacar el coñac o </a:t>
            </a:r>
            <a:r>
              <a:rPr lang="es-CO" dirty="0" err="1"/>
              <a:t>cognac</a:t>
            </a:r>
            <a:r>
              <a:rPr lang="es-CO" dirty="0"/>
              <a:t>, el armañac, el calvados (brandy de manzana) y el kirsch (brandy de cereza).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83" y="905019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VIII</a:t>
            </a:r>
            <a:br>
              <a:rPr lang="es-CO" b="1" dirty="0" smtClean="0"/>
            </a:br>
            <a:r>
              <a:rPr lang="es-CO" b="1" dirty="0" smtClean="0"/>
              <a:t>Fermentado por bacterias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Vinagre</a:t>
            </a:r>
          </a:p>
          <a:p>
            <a:r>
              <a:rPr lang="es-CO" dirty="0" smtClean="0"/>
              <a:t>Materia Prima: </a:t>
            </a:r>
            <a:r>
              <a:rPr lang="es-CO" dirty="0"/>
              <a:t>Uva, manzana</a:t>
            </a:r>
            <a:endParaRPr lang="es-CO" dirty="0" smtClean="0"/>
          </a:p>
          <a:p>
            <a:r>
              <a:rPr lang="es-CO" dirty="0" smtClean="0"/>
              <a:t>País de Origen: </a:t>
            </a:r>
            <a:r>
              <a:rPr lang="es-CO" dirty="0"/>
              <a:t>Italia</a:t>
            </a:r>
            <a:endParaRPr lang="es-CO" dirty="0" smtClean="0"/>
          </a:p>
          <a:p>
            <a:r>
              <a:rPr lang="es-CO" dirty="0" smtClean="0"/>
              <a:t>Características Organolépticas: </a:t>
            </a:r>
            <a:r>
              <a:rPr lang="es-CO" dirty="0"/>
              <a:t>Color: transparente, a amarilloso por la manzana, sin suspensión de partículas Sabor: característico, con un alto sabor acido, amargoso, cítrico. Consistencia; liquida, fluida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37" y="4922367"/>
            <a:ext cx="2540000" cy="18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VII</a:t>
            </a:r>
            <a:br>
              <a:rPr lang="es-CO" b="1" dirty="0" smtClean="0"/>
            </a:br>
            <a:r>
              <a:rPr lang="es-CO" b="1" dirty="0" smtClean="0"/>
              <a:t>Fermentado por Bacterias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Kimchi</a:t>
            </a:r>
          </a:p>
          <a:p>
            <a:r>
              <a:rPr lang="es-CO" dirty="0" smtClean="0"/>
              <a:t>Materia Prima: </a:t>
            </a:r>
            <a:r>
              <a:rPr lang="es-CO" dirty="0"/>
              <a:t>Col china </a:t>
            </a:r>
            <a:endParaRPr lang="es-CO" dirty="0" smtClean="0"/>
          </a:p>
          <a:p>
            <a:r>
              <a:rPr lang="es-CO" dirty="0" smtClean="0"/>
              <a:t>País de Origen: </a:t>
            </a:r>
            <a:r>
              <a:rPr lang="es-CO" dirty="0"/>
              <a:t>Corea</a:t>
            </a:r>
            <a:endParaRPr lang="es-CO" dirty="0" smtClean="0"/>
          </a:p>
          <a:p>
            <a:r>
              <a:rPr lang="es-CO" dirty="0" smtClean="0"/>
              <a:t>Características Organolépticas: </a:t>
            </a:r>
            <a:r>
              <a:rPr lang="es-CO" dirty="0"/>
              <a:t>Se caracteriza por ser un alimento </a:t>
            </a:r>
            <a:r>
              <a:rPr lang="es-CO" dirty="0" smtClean="0"/>
              <a:t>fermentado</a:t>
            </a:r>
            <a:r>
              <a:rPr lang="es-CO" dirty="0"/>
              <a:t> de olor fuerte y sabor salado y picante. 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37" y="4554635"/>
            <a:ext cx="2887248" cy="20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VI</a:t>
            </a:r>
            <a:br>
              <a:rPr lang="es-CO" b="1" dirty="0" smtClean="0"/>
            </a:br>
            <a:r>
              <a:rPr lang="es-CO" b="1" dirty="0" smtClean="0"/>
              <a:t>Fermentado por mohos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 smtClean="0"/>
              <a:t>Producto: Miso</a:t>
            </a:r>
          </a:p>
          <a:p>
            <a:r>
              <a:rPr lang="es-CO" dirty="0" smtClean="0"/>
              <a:t>Materia Prima: </a:t>
            </a:r>
            <a:r>
              <a:rPr lang="es-CO" dirty="0"/>
              <a:t>Soja</a:t>
            </a:r>
            <a:endParaRPr lang="es-CO" dirty="0" smtClean="0"/>
          </a:p>
          <a:p>
            <a:r>
              <a:rPr lang="es-CO" dirty="0" smtClean="0"/>
              <a:t>País de Origen: </a:t>
            </a:r>
            <a:r>
              <a:rPr lang="es-CO" dirty="0"/>
              <a:t>Japón</a:t>
            </a:r>
            <a:endParaRPr lang="es-CO" dirty="0" smtClean="0"/>
          </a:p>
          <a:p>
            <a:r>
              <a:rPr lang="es-CO" dirty="0" smtClean="0"/>
              <a:t>Características Organolépticas: </a:t>
            </a:r>
            <a:r>
              <a:rPr lang="es-CO" dirty="0"/>
              <a:t>Su sabor es muy complejo y profundo</a:t>
            </a:r>
            <a:r>
              <a:rPr lang="es-CO" b="1" dirty="0"/>
              <a:t>,</a:t>
            </a:r>
            <a:r>
              <a:rPr lang="es-CO" dirty="0"/>
              <a:t> variable en matices e intensidad según el tiempo de</a:t>
            </a:r>
            <a:r>
              <a:rPr lang="es-CO" b="1" dirty="0"/>
              <a:t> </a:t>
            </a:r>
            <a:r>
              <a:rPr lang="es-CO" dirty="0"/>
              <a:t>envejecido</a:t>
            </a:r>
            <a:r>
              <a:rPr lang="es-CO" b="1" dirty="0"/>
              <a:t> </a:t>
            </a:r>
            <a:r>
              <a:rPr lang="es-CO" dirty="0"/>
              <a:t>y</a:t>
            </a:r>
            <a:r>
              <a:rPr lang="es-CO" b="1" dirty="0"/>
              <a:t> </a:t>
            </a:r>
            <a:r>
              <a:rPr lang="es-CO" dirty="0"/>
              <a:t>los</a:t>
            </a:r>
            <a:r>
              <a:rPr lang="es-CO" b="1" dirty="0"/>
              <a:t> </a:t>
            </a:r>
            <a:r>
              <a:rPr lang="es-CO" dirty="0"/>
              <a:t>ingredientes</a:t>
            </a:r>
            <a:r>
              <a:rPr lang="es-CO" b="1" dirty="0"/>
              <a:t> </a:t>
            </a:r>
            <a:r>
              <a:rPr lang="es-CO" dirty="0"/>
              <a:t>con los que se ha preparado. Teniendo en cuenta estos factores, nuestro miso puede tener una predominancia de tonalidades dulces, picantes o saladas.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82" y="1825625"/>
            <a:ext cx="2410691" cy="16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7.000 Años A.C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Cerveza</a:t>
            </a:r>
          </a:p>
          <a:p>
            <a:r>
              <a:rPr lang="es-CO" dirty="0" smtClean="0"/>
              <a:t>Materia prima: </a:t>
            </a:r>
            <a:r>
              <a:rPr lang="es-CO" dirty="0"/>
              <a:t>Cebada, cereales, lúpulo </a:t>
            </a:r>
            <a:endParaRPr lang="es-CO" dirty="0" smtClean="0"/>
          </a:p>
          <a:p>
            <a:r>
              <a:rPr lang="es-CO" dirty="0" smtClean="0"/>
              <a:t>País de Origen: Egipto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Lúpulo: el dulzor de la malta es el lúpulo, aporta a la cerveza su sabor amargo y aromas propio.</a:t>
            </a:r>
          </a:p>
          <a:p>
            <a:r>
              <a:rPr lang="es-CO" dirty="0"/>
              <a:t>Las maltas producidas por los procesos de tostado de los granos generan un aroma que aporta amargo equivalente a el sabor a que da el carbón, sabor y color baria dependiendo del tostado por eso la fermentación de la cerveza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02" y="24533"/>
            <a:ext cx="2847975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6.000 - 7.000 </a:t>
            </a:r>
            <a:r>
              <a:rPr lang="es-CO" b="1" dirty="0"/>
              <a:t>AÑOS A.C. 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Fermentación por bacterias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Producto: Yogurt</a:t>
            </a:r>
          </a:p>
          <a:p>
            <a:r>
              <a:rPr lang="es-CO" dirty="0" smtClean="0"/>
              <a:t>Materia Prima: Leche</a:t>
            </a:r>
          </a:p>
          <a:p>
            <a:r>
              <a:rPr lang="es-CO" dirty="0" smtClean="0"/>
              <a:t>País de Origen: </a:t>
            </a:r>
            <a:r>
              <a:rPr lang="es-CO" dirty="0"/>
              <a:t>Turquía</a:t>
            </a:r>
            <a:endParaRPr lang="es-CO" dirty="0" smtClean="0"/>
          </a:p>
          <a:p>
            <a:r>
              <a:rPr lang="es-CO" dirty="0" smtClean="0"/>
              <a:t>Características Organolépticas: </a:t>
            </a:r>
            <a:r>
              <a:rPr lang="es-CO" dirty="0"/>
              <a:t>Superficie, suave como porcelana, sin separación de suero, apariencia homogénea. Color: natural de la leche, color correspondiente al sabor adicionado </a:t>
            </a:r>
            <a:r>
              <a:rPr lang="es-CO" dirty="0" smtClean="0"/>
              <a:t>o </a:t>
            </a:r>
            <a:r>
              <a:rPr lang="es-CO" dirty="0" err="1" smtClean="0"/>
              <a:t>saborizado</a:t>
            </a:r>
            <a:r>
              <a:rPr lang="es-CO" dirty="0"/>
              <a:t>, apariencia fresca. Olor: característico de leche adicionada, tipo del sabor adicionado acidificado. Sabor: típico característico, agradable, de ligero a medianamente acido. Consistencia: cremoso, viscoso, no pastoso.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44" y="1690688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8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 smtClean="0"/>
              <a:t>4.000 </a:t>
            </a:r>
            <a:r>
              <a:rPr lang="es-CO" b="1" dirty="0"/>
              <a:t>AÑOS A.C </a:t>
            </a:r>
            <a:br>
              <a:rPr lang="es-CO" b="1" dirty="0"/>
            </a:br>
            <a:r>
              <a:rPr lang="es-CO" b="1" dirty="0" smtClean="0"/>
              <a:t>Fermentado por levadura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Sake</a:t>
            </a:r>
          </a:p>
          <a:p>
            <a:r>
              <a:rPr lang="es-CO" dirty="0" smtClean="0"/>
              <a:t>Materia prima: Arroz sakamai</a:t>
            </a:r>
          </a:p>
          <a:p>
            <a:r>
              <a:rPr lang="es-CO" dirty="0" smtClean="0"/>
              <a:t>País de Origen: Japón</a:t>
            </a:r>
          </a:p>
          <a:p>
            <a:pPr fontAlgn="base"/>
            <a:r>
              <a:rPr lang="es-CO" dirty="0" smtClean="0"/>
              <a:t>Características Organolépticas: </a:t>
            </a:r>
            <a:r>
              <a:rPr lang="es-CO" dirty="0"/>
              <a:t>Es de color transparente, ligeramente blancuzco o  amarillo pálido, presenta un aroma frutal, ligero, es de baja acidez y tiene un sabor refrescante, sin presencia </a:t>
            </a:r>
            <a:r>
              <a:rPr lang="es-CO" dirty="0" err="1" smtClean="0"/>
              <a:t>gasificante</a:t>
            </a:r>
            <a:r>
              <a:rPr lang="es-CO" dirty="0" smtClean="0"/>
              <a:t>, </a:t>
            </a:r>
            <a:r>
              <a:rPr lang="es-CO" dirty="0"/>
              <a:t>es decir es un poco </a:t>
            </a:r>
            <a:r>
              <a:rPr lang="es-CO" dirty="0" smtClean="0"/>
              <a:t>seco.</a:t>
            </a:r>
            <a:endParaRPr lang="es-CO" dirty="0"/>
          </a:p>
          <a:p>
            <a:pPr fontAlgn="base"/>
            <a:r>
              <a:rPr lang="es-CO" dirty="0"/>
              <a:t>Elaborado a partir de arroz fermentado con levadura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1" y="1825625"/>
            <a:ext cx="2537112" cy="15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9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3.000 AÑOS A.C 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</a:t>
            </a:r>
            <a:r>
              <a:rPr lang="es-CO" dirty="0"/>
              <a:t>Vino </a:t>
            </a:r>
            <a:r>
              <a:rPr lang="es-CO" dirty="0" smtClean="0"/>
              <a:t>tinto</a:t>
            </a:r>
          </a:p>
          <a:p>
            <a:r>
              <a:rPr lang="es-CO" dirty="0" smtClean="0"/>
              <a:t>Materia Prima: </a:t>
            </a:r>
            <a:r>
              <a:rPr lang="es-CO" dirty="0"/>
              <a:t>Mosto de uva</a:t>
            </a:r>
            <a:endParaRPr lang="es-CO" dirty="0" smtClean="0"/>
          </a:p>
          <a:p>
            <a:r>
              <a:rPr lang="es-CO" dirty="0" smtClean="0"/>
              <a:t>País de Origen: </a:t>
            </a:r>
            <a:r>
              <a:rPr lang="es-CO" dirty="0"/>
              <a:t>Grecia</a:t>
            </a:r>
            <a:endParaRPr lang="es-CO" dirty="0" smtClean="0"/>
          </a:p>
          <a:p>
            <a:pPr fontAlgn="base"/>
            <a:r>
              <a:rPr lang="es-CO" dirty="0" smtClean="0"/>
              <a:t>Características Organolépticas: </a:t>
            </a:r>
            <a:r>
              <a:rPr lang="es-CO" dirty="0"/>
              <a:t>su color intenso, sus complejos aromas frutales y su estructura elegante</a:t>
            </a:r>
          </a:p>
          <a:p>
            <a:pPr fontAlgn="base"/>
            <a:r>
              <a:rPr lang="es-CO" dirty="0"/>
              <a:t>Obtenido a partir de la fermentación del mosto de la uva. </a:t>
            </a:r>
          </a:p>
          <a:p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94" y="4863955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2.700 AÑOS A.C 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Pan</a:t>
            </a:r>
          </a:p>
          <a:p>
            <a:r>
              <a:rPr lang="es-CO" dirty="0" smtClean="0"/>
              <a:t>Materia prima: </a:t>
            </a:r>
            <a:r>
              <a:rPr lang="es-CO" dirty="0"/>
              <a:t>Harina </a:t>
            </a:r>
            <a:r>
              <a:rPr lang="es-CO" dirty="0" smtClean="0"/>
              <a:t>y </a:t>
            </a:r>
            <a:r>
              <a:rPr lang="es-CO" dirty="0"/>
              <a:t>levadura</a:t>
            </a:r>
            <a:endParaRPr lang="es-CO" dirty="0" smtClean="0"/>
          </a:p>
          <a:p>
            <a:r>
              <a:rPr lang="es-CO" dirty="0" smtClean="0"/>
              <a:t>País de Origen: Egipto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Dependen del tipo de molienda de cada harina esto determina la dureza o sensación de suavidad, con los diferentes ingredientes que se podrían incorporar se podrían determinar su color, su sabor característico.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4859111"/>
            <a:ext cx="2954792" cy="17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BEBIDAS Y ALIMENTOS FERMENTADOS POR MOHOS, LEVADURA Y BACTERIAS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alimentos fermentados son aquellos en los que se ha permitido el desarrollo de mohos, bacterias o levaduras. Estos microorganismos no son perjudiciales para la salud: ayudan a potenciar el sabor de los alimentos, aumentan su vida útil y facilitan su digestión, ya que son beneficiosos para nuestra flora intestinal. </a:t>
            </a:r>
          </a:p>
        </p:txBody>
      </p:sp>
    </p:spTree>
    <p:extLst>
      <p:ext uri="{BB962C8B-B14F-4D97-AF65-F5344CB8AC3E}">
        <p14:creationId xmlns:p14="http://schemas.microsoft.com/office/powerpoint/2010/main" val="159084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1.700 </a:t>
            </a:r>
            <a:r>
              <a:rPr lang="es-CO" b="1" dirty="0"/>
              <a:t>y </a:t>
            </a:r>
            <a:r>
              <a:rPr lang="es-CO" b="1" dirty="0" smtClean="0"/>
              <a:t>1.100</a:t>
            </a:r>
            <a:r>
              <a:rPr lang="es-CO" b="1" dirty="0"/>
              <a:t> </a:t>
            </a:r>
            <a:r>
              <a:rPr lang="es-CO" b="1" dirty="0" smtClean="0"/>
              <a:t>Años A.C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</a:t>
            </a:r>
            <a:r>
              <a:rPr lang="es-CO" dirty="0" smtClean="0"/>
              <a:t>Hidromiel</a:t>
            </a:r>
            <a:endParaRPr lang="es-CO" dirty="0" smtClean="0"/>
          </a:p>
          <a:p>
            <a:r>
              <a:rPr lang="es-CO" dirty="0" smtClean="0"/>
              <a:t>Materia Prima: </a:t>
            </a:r>
            <a:r>
              <a:rPr lang="es-CO" dirty="0"/>
              <a:t>Miel y agua</a:t>
            </a:r>
            <a:endParaRPr lang="es-CO" dirty="0" smtClean="0"/>
          </a:p>
          <a:p>
            <a:r>
              <a:rPr lang="es-CO" dirty="0" smtClean="0"/>
              <a:t>País de Origen: </a:t>
            </a:r>
            <a:r>
              <a:rPr lang="es-CO" dirty="0"/>
              <a:t>España</a:t>
            </a:r>
            <a:endParaRPr lang="es-CO" dirty="0" smtClean="0"/>
          </a:p>
          <a:p>
            <a:r>
              <a:rPr lang="es-CO" dirty="0" smtClean="0"/>
              <a:t>Características Organolépticas: </a:t>
            </a:r>
            <a:r>
              <a:rPr lang="es-CO" dirty="0"/>
              <a:t>el producto obtenido debe tener un lindo color ámbar pálido, y que presente excelente aroma </a:t>
            </a:r>
          </a:p>
          <a:p>
            <a:pPr fontAlgn="base"/>
            <a:r>
              <a:rPr lang="es-CO" dirty="0"/>
              <a:t>Se obtiene de la fermentación de miel, agua y levaduras vínicas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71" y="4855030"/>
            <a:ext cx="2664278" cy="18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Año </a:t>
            </a:r>
            <a:r>
              <a:rPr lang="es-CO" b="1" dirty="0" smtClean="0"/>
              <a:t>1.879</a:t>
            </a:r>
            <a:br>
              <a:rPr lang="es-CO" b="1" dirty="0" smtClean="0"/>
            </a:br>
            <a:r>
              <a:rPr lang="es-CO" b="1" dirty="0" smtClean="0"/>
              <a:t>Fermentación por Mohos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Queso gorgonzola</a:t>
            </a:r>
          </a:p>
          <a:p>
            <a:r>
              <a:rPr lang="es-CO" dirty="0" smtClean="0"/>
              <a:t>Materia Prima: Leche</a:t>
            </a:r>
          </a:p>
          <a:p>
            <a:r>
              <a:rPr lang="es-CO" dirty="0" smtClean="0"/>
              <a:t>País de Origen: Italia</a:t>
            </a:r>
          </a:p>
          <a:p>
            <a:r>
              <a:rPr lang="es-CO" dirty="0" smtClean="0"/>
              <a:t>Características Organolépticas: De </a:t>
            </a:r>
            <a:r>
              <a:rPr lang="es-CO" dirty="0"/>
              <a:t>pasta azul</a:t>
            </a:r>
          </a:p>
          <a:p>
            <a:r>
              <a:rPr lang="es-CO" dirty="0"/>
              <a:t>Textura: desmenuzable y firme</a:t>
            </a:r>
          </a:p>
          <a:p>
            <a:r>
              <a:rPr lang="es-CO" dirty="0"/>
              <a:t>Color: amarillo</a:t>
            </a:r>
          </a:p>
          <a:p>
            <a:r>
              <a:rPr lang="es-CO" dirty="0"/>
              <a:t>Sabor: suave, agudo</a:t>
            </a:r>
          </a:p>
          <a:p>
            <a:r>
              <a:rPr lang="es-CO" dirty="0"/>
              <a:t>Aroma: </a:t>
            </a:r>
            <a:r>
              <a:rPr lang="es-CO" dirty="0" smtClean="0"/>
              <a:t>nuez                                                                 </a:t>
            </a:r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0" y="4689331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Año: 1.875</a:t>
            </a:r>
            <a:br>
              <a:rPr lang="es-CO" b="1" dirty="0" smtClean="0"/>
            </a:br>
            <a:r>
              <a:rPr lang="es-CO" b="1" dirty="0" smtClean="0"/>
              <a:t>Fermentado por Mohos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</a:t>
            </a:r>
            <a:r>
              <a:rPr lang="es-CO" dirty="0" err="1" smtClean="0"/>
              <a:t>Tempeh</a:t>
            </a:r>
            <a:endParaRPr lang="es-CO" dirty="0"/>
          </a:p>
          <a:p>
            <a:r>
              <a:rPr lang="es-CO" dirty="0" smtClean="0"/>
              <a:t>Materia Prima: Soja</a:t>
            </a:r>
          </a:p>
          <a:p>
            <a:r>
              <a:rPr lang="es-CO" dirty="0" smtClean="0"/>
              <a:t>País de Origen:  Indonesia</a:t>
            </a:r>
          </a:p>
          <a:p>
            <a:r>
              <a:rPr lang="es-CO" dirty="0" smtClean="0"/>
              <a:t>Características Organolépticas: De </a:t>
            </a:r>
            <a:r>
              <a:rPr lang="es-CO" dirty="0"/>
              <a:t>color blanco, pero se ven</a:t>
            </a:r>
            <a:br>
              <a:rPr lang="es-CO" dirty="0"/>
            </a:br>
            <a:r>
              <a:rPr lang="es-CO" dirty="0"/>
              <a:t>los granos de soja Duro al </a:t>
            </a:r>
            <a:r>
              <a:rPr lang="es-CO" dirty="0" smtClean="0"/>
              <a:t>tacto.</a:t>
            </a:r>
          </a:p>
          <a:p>
            <a:r>
              <a:rPr lang="es-CO" dirty="0" smtClean="0"/>
              <a:t>Sabor </a:t>
            </a:r>
            <a:r>
              <a:rPr lang="es-CO" dirty="0"/>
              <a:t>parecido a </a:t>
            </a:r>
            <a:r>
              <a:rPr lang="es-CO" dirty="0" smtClean="0"/>
              <a:t>frutos secos</a:t>
            </a:r>
            <a:r>
              <a:rPr lang="es-CO" dirty="0"/>
              <a:t>, legumbres, setas, levadura fresca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16" y="1134484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Año: 1.870</a:t>
            </a:r>
            <a:br>
              <a:rPr lang="es-CO" b="1" dirty="0" smtClean="0"/>
            </a:br>
            <a:r>
              <a:rPr lang="es-CO" b="1" dirty="0" smtClean="0"/>
              <a:t>Fermentado por levaduras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Producto: </a:t>
            </a:r>
            <a:r>
              <a:rPr lang="es-CO" dirty="0"/>
              <a:t>La Chicha </a:t>
            </a:r>
            <a:r>
              <a:rPr lang="es-CO" dirty="0" smtClean="0"/>
              <a:t>morada</a:t>
            </a:r>
          </a:p>
          <a:p>
            <a:r>
              <a:rPr lang="es-CO" dirty="0" smtClean="0"/>
              <a:t>Materia Prima: </a:t>
            </a:r>
            <a:r>
              <a:rPr lang="es-CO" dirty="0"/>
              <a:t>Maíz morado</a:t>
            </a:r>
            <a:endParaRPr lang="es-CO" dirty="0" smtClean="0"/>
          </a:p>
          <a:p>
            <a:r>
              <a:rPr lang="es-CO" dirty="0" smtClean="0"/>
              <a:t>País de Origen: Perú</a:t>
            </a:r>
          </a:p>
          <a:p>
            <a:pPr fontAlgn="base"/>
            <a:r>
              <a:rPr lang="es-CO" dirty="0" smtClean="0"/>
              <a:t>Características Organolépticas: </a:t>
            </a:r>
            <a:r>
              <a:rPr lang="es-CO" dirty="0"/>
              <a:t>Color: morado rojizo. Sabor: Intenso a frutas y especias. Olor y Aroma: a frutas y especias con un fondo suave a maíz fresco. Textura: jarabe ligeramente espeso.</a:t>
            </a:r>
          </a:p>
          <a:p>
            <a:pPr fontAlgn="base"/>
            <a:r>
              <a:rPr lang="es-CO" dirty="0"/>
              <a:t> Derivada principalmente de la fermentación no destilada del maíz y otros cereales originarios de América. En menor medida, se suele preparar a partir de la fermentación de diferentes frutos.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13" y="1690688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XIX</a:t>
            </a:r>
            <a:br>
              <a:rPr lang="es-CO" b="1" dirty="0" smtClean="0"/>
            </a:br>
            <a:r>
              <a:rPr lang="es-CO" b="1" dirty="0" smtClean="0"/>
              <a:t>Fermentado por Bacterias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Producto: Chucrut</a:t>
            </a:r>
          </a:p>
          <a:p>
            <a:r>
              <a:rPr lang="es-CO" dirty="0" smtClean="0"/>
              <a:t>Materia Prima: Repollo, col</a:t>
            </a:r>
          </a:p>
          <a:p>
            <a:r>
              <a:rPr lang="es-CO" dirty="0" smtClean="0"/>
              <a:t>País de Origen: Alemania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Su fermentación a base de verdura procesada, de textura ligeramente húmeda con forma hilada, que presenta un </a:t>
            </a:r>
            <a:r>
              <a:rPr lang="es-CO" dirty="0" smtClean="0"/>
              <a:t>fuerte sabor ácido</a:t>
            </a:r>
            <a:r>
              <a:rPr lang="es-CO" dirty="0"/>
              <a:t> debido a su contenido entre un 1.8% a un 2% de </a:t>
            </a:r>
            <a:r>
              <a:rPr lang="es-CO" dirty="0" smtClean="0"/>
              <a:t>ácido láctico, cultivo. </a:t>
            </a:r>
            <a:r>
              <a:rPr lang="es-CO" dirty="0"/>
              <a:t>El color final suele depender de la variedad de col empleada, puede ir desde el verde intenso procedente de las </a:t>
            </a:r>
            <a:r>
              <a:rPr lang="es-CO" dirty="0" smtClean="0"/>
              <a:t>coles verdes, un </a:t>
            </a:r>
            <a:r>
              <a:rPr lang="es-CO" dirty="0"/>
              <a:t>color amarillento, hasta el violeta de la </a:t>
            </a:r>
            <a:r>
              <a:rPr lang="es-CO" dirty="0" smtClean="0"/>
              <a:t>col lombarda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10" y="12490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 XVII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Ron</a:t>
            </a:r>
          </a:p>
          <a:p>
            <a:r>
              <a:rPr lang="es-CO" dirty="0" smtClean="0"/>
              <a:t>Materia Prima: (melaza </a:t>
            </a:r>
            <a:r>
              <a:rPr lang="es-CO" dirty="0"/>
              <a:t>por fermentación</a:t>
            </a:r>
            <a:r>
              <a:rPr lang="es-CO" dirty="0" smtClean="0"/>
              <a:t>)</a:t>
            </a:r>
          </a:p>
          <a:p>
            <a:r>
              <a:rPr lang="es-CO" dirty="0" smtClean="0"/>
              <a:t>País de Origen: Grecia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Entre más oscuro sea el color, el ron es más envejecido. Un ron de calidad debe ser brillante y traslúcido.</a:t>
            </a:r>
          </a:p>
          <a:p>
            <a:r>
              <a:rPr lang="es-CO" dirty="0"/>
              <a:t>Armonía de sus sabores, los sabores dependen del añejamiento del ron. La textura se puede sentir en la boca y posteriormente en la garganta.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21" y="8866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Siglo: XVII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Ginebra</a:t>
            </a:r>
          </a:p>
          <a:p>
            <a:r>
              <a:rPr lang="es-CO" dirty="0" smtClean="0"/>
              <a:t>Materia Prima: </a:t>
            </a:r>
            <a:r>
              <a:rPr lang="es-CO" dirty="0"/>
              <a:t>Cebada y otros </a:t>
            </a:r>
            <a:r>
              <a:rPr lang="es-CO" dirty="0" smtClean="0"/>
              <a:t>cereales</a:t>
            </a:r>
          </a:p>
          <a:p>
            <a:r>
              <a:rPr lang="es-CO" dirty="0" smtClean="0"/>
              <a:t>País de Origen: Holanda</a:t>
            </a:r>
          </a:p>
          <a:p>
            <a:r>
              <a:rPr lang="es-CO" dirty="0" smtClean="0"/>
              <a:t>Características Organolépticas: </a:t>
            </a:r>
            <a:r>
              <a:rPr lang="es-CO" dirty="0"/>
              <a:t>Producto final nítido, de cuerpo medio, suave y sedoso en el paladar, con buena armonización entre el alcohol y los botánicos, predominando en el olfato Destilada a partir de cebada y otros cereales y aromatizada con bayas de enebro.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84" y="150596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8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Siglo: XVI</a:t>
            </a:r>
            <a:br>
              <a:rPr lang="es-CO" b="1" dirty="0" smtClean="0"/>
            </a:br>
            <a:r>
              <a:rPr lang="es-CO" b="1" dirty="0" smtClean="0"/>
              <a:t>Fermentado por Levadura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Producto: Guarapo</a:t>
            </a:r>
          </a:p>
          <a:p>
            <a:pPr fontAlgn="base"/>
            <a:r>
              <a:rPr lang="es-CO" dirty="0" smtClean="0"/>
              <a:t>Materia Prima: </a:t>
            </a:r>
            <a:r>
              <a:rPr lang="es-CO" dirty="0"/>
              <a:t>Caña o panela, </a:t>
            </a:r>
            <a:r>
              <a:rPr lang="es-CO" dirty="0" smtClean="0"/>
              <a:t>agua, levadura</a:t>
            </a:r>
          </a:p>
          <a:p>
            <a:r>
              <a:rPr lang="es-CO" dirty="0" smtClean="0"/>
              <a:t>País de Origen: </a:t>
            </a:r>
            <a:r>
              <a:rPr lang="es-CO" dirty="0"/>
              <a:t>Perú</a:t>
            </a:r>
            <a:endParaRPr lang="es-CO" dirty="0" smtClean="0"/>
          </a:p>
          <a:p>
            <a:pPr fontAlgn="base"/>
            <a:r>
              <a:rPr lang="es-CO" dirty="0" smtClean="0"/>
              <a:t>Características Organolépticas: </a:t>
            </a:r>
            <a:r>
              <a:rPr lang="es-CO" dirty="0"/>
              <a:t>Olor, color, sabor, y aroma, característicos de la panela</a:t>
            </a:r>
          </a:p>
          <a:p>
            <a:pPr fontAlgn="base"/>
            <a:r>
              <a:rPr lang="es-CO" dirty="0"/>
              <a:t>Obtenido a partir de la fermentación con levadura </a:t>
            </a:r>
            <a:r>
              <a:rPr lang="es-CO" dirty="0" err="1"/>
              <a:t>saccharomyces</a:t>
            </a:r>
            <a:r>
              <a:rPr lang="es-CO" dirty="0"/>
              <a:t> </a:t>
            </a:r>
            <a:r>
              <a:rPr lang="es-CO" dirty="0" err="1"/>
              <a:t>serevisiae</a:t>
            </a:r>
            <a:endParaRPr lang="es-CO" dirty="0"/>
          </a:p>
          <a:p>
            <a:pPr fontAlgn="base"/>
            <a:r>
              <a:rPr lang="es-CO" dirty="0"/>
              <a:t>De la miel de caña o de panela (jugo de caña de azúcar solidificado).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03" y="9017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7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1099</Words>
  <Application>Microsoft Office PowerPoint</Application>
  <PresentationFormat>Panorámica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BEBIDAS Y ALIMENTOS FERMENTADOS POR MOHOS, LEVADURA Y BACTERIAS</vt:lpstr>
      <vt:lpstr>Año 1.879 Fermentación por Mohos</vt:lpstr>
      <vt:lpstr>Año: 1.875 Fermentado por Mohos</vt:lpstr>
      <vt:lpstr>Año: 1.870 Fermentado por levaduras</vt:lpstr>
      <vt:lpstr>Siglo: XIX Fermentado por Bacterias</vt:lpstr>
      <vt:lpstr>Siglo XVII Fermentado por Levadura</vt:lpstr>
      <vt:lpstr>Siglo: XVII Fermentado por levadura</vt:lpstr>
      <vt:lpstr>Siglo: XVI Fermentado por Levadura</vt:lpstr>
      <vt:lpstr>Siglo: XIII Fermentado por levadura</vt:lpstr>
      <vt:lpstr>Siglo: X Fermentado por Levadura</vt:lpstr>
      <vt:lpstr>Siglo: VIII Fermentado por bacterias</vt:lpstr>
      <vt:lpstr>Siglo: VII Fermentado por Bacterias</vt:lpstr>
      <vt:lpstr>Siglo: VI Fermentado por mohos</vt:lpstr>
      <vt:lpstr>7.000 Años A.C Fermentado por Levadura</vt:lpstr>
      <vt:lpstr>6.000 - 7.000 AÑOS A.C.  Fermentación por bacterias</vt:lpstr>
      <vt:lpstr> 4.000 AÑOS A.C  Fermentado por levadura </vt:lpstr>
      <vt:lpstr>3.000 AÑOS A.C  Fermentado por levadura</vt:lpstr>
      <vt:lpstr>2.700 AÑOS A.C  Fermentado por levadura</vt:lpstr>
      <vt:lpstr> 1.700 y 1.100 Años A.C Fermentado por levadura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BEBIDAS FERMENTADAS POR MOHOS</dc:title>
  <dc:creator>Patricia</dc:creator>
  <cp:lastModifiedBy>Patricia</cp:lastModifiedBy>
  <cp:revision>150</cp:revision>
  <dcterms:created xsi:type="dcterms:W3CDTF">2018-08-06T16:54:57Z</dcterms:created>
  <dcterms:modified xsi:type="dcterms:W3CDTF">2018-08-07T20:34:51Z</dcterms:modified>
</cp:coreProperties>
</file>