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DC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CO"/>
          </a:p>
        </p:txBody>
      </p:sp>
      <p:sp>
        <p:nvSpPr>
          <p:cNvPr id="4" name="Marcador de fecha 3"/>
          <p:cNvSpPr>
            <a:spLocks noGrp="1"/>
          </p:cNvSpPr>
          <p:nvPr>
            <p:ph type="dt" sz="half" idx="10"/>
          </p:nvPr>
        </p:nvSpPr>
        <p:spPr/>
        <p:txBody>
          <a:bodyPr/>
          <a:lstStyle/>
          <a:p>
            <a:fld id="{31038431-BD65-4970-854F-A19DB1907ABD}" type="datetimeFigureOut">
              <a:rPr lang="es-CO" smtClean="0"/>
              <a:t>12/08/2018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1B6493F-D902-4021-984F-5AEBDBB56BD6}" type="slidenum">
              <a:rPr lang="es-CO" smtClean="0"/>
              <a:t>‹Nº›</a:t>
            </a:fld>
            <a:endParaRPr lang="es-CO"/>
          </a:p>
        </p:txBody>
      </p:sp>
    </p:spTree>
    <p:extLst>
      <p:ext uri="{BB962C8B-B14F-4D97-AF65-F5344CB8AC3E}">
        <p14:creationId xmlns:p14="http://schemas.microsoft.com/office/powerpoint/2010/main" val="1239961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31038431-BD65-4970-854F-A19DB1907ABD}" type="datetimeFigureOut">
              <a:rPr lang="es-CO" smtClean="0"/>
              <a:t>12/08/2018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1B6493F-D902-4021-984F-5AEBDBB56BD6}" type="slidenum">
              <a:rPr lang="es-CO" smtClean="0"/>
              <a:t>‹Nº›</a:t>
            </a:fld>
            <a:endParaRPr lang="es-CO"/>
          </a:p>
        </p:txBody>
      </p:sp>
    </p:spTree>
    <p:extLst>
      <p:ext uri="{BB962C8B-B14F-4D97-AF65-F5344CB8AC3E}">
        <p14:creationId xmlns:p14="http://schemas.microsoft.com/office/powerpoint/2010/main" val="1020984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31038431-BD65-4970-854F-A19DB1907ABD}" type="datetimeFigureOut">
              <a:rPr lang="es-CO" smtClean="0"/>
              <a:t>12/08/2018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1B6493F-D902-4021-984F-5AEBDBB56BD6}" type="slidenum">
              <a:rPr lang="es-CO" smtClean="0"/>
              <a:t>‹Nº›</a:t>
            </a:fld>
            <a:endParaRPr lang="es-CO"/>
          </a:p>
        </p:txBody>
      </p:sp>
    </p:spTree>
    <p:extLst>
      <p:ext uri="{BB962C8B-B14F-4D97-AF65-F5344CB8AC3E}">
        <p14:creationId xmlns:p14="http://schemas.microsoft.com/office/powerpoint/2010/main" val="1431577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31038431-BD65-4970-854F-A19DB1907ABD}" type="datetimeFigureOut">
              <a:rPr lang="es-CO" smtClean="0"/>
              <a:t>12/08/2018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1B6493F-D902-4021-984F-5AEBDBB56BD6}" type="slidenum">
              <a:rPr lang="es-CO" smtClean="0"/>
              <a:t>‹Nº›</a:t>
            </a:fld>
            <a:endParaRPr lang="es-CO"/>
          </a:p>
        </p:txBody>
      </p:sp>
    </p:spTree>
    <p:extLst>
      <p:ext uri="{BB962C8B-B14F-4D97-AF65-F5344CB8AC3E}">
        <p14:creationId xmlns:p14="http://schemas.microsoft.com/office/powerpoint/2010/main" val="71188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31038431-BD65-4970-854F-A19DB1907ABD}" type="datetimeFigureOut">
              <a:rPr lang="es-CO" smtClean="0"/>
              <a:t>12/08/2018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1B6493F-D902-4021-984F-5AEBDBB56BD6}" type="slidenum">
              <a:rPr lang="es-CO" smtClean="0"/>
              <a:t>‹Nº›</a:t>
            </a:fld>
            <a:endParaRPr lang="es-CO"/>
          </a:p>
        </p:txBody>
      </p:sp>
    </p:spTree>
    <p:extLst>
      <p:ext uri="{BB962C8B-B14F-4D97-AF65-F5344CB8AC3E}">
        <p14:creationId xmlns:p14="http://schemas.microsoft.com/office/powerpoint/2010/main" val="2131599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31038431-BD65-4970-854F-A19DB1907ABD}" type="datetimeFigureOut">
              <a:rPr lang="es-CO" smtClean="0"/>
              <a:t>12/08/2018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1B6493F-D902-4021-984F-5AEBDBB56BD6}" type="slidenum">
              <a:rPr lang="es-CO" smtClean="0"/>
              <a:t>‹Nº›</a:t>
            </a:fld>
            <a:endParaRPr lang="es-CO"/>
          </a:p>
        </p:txBody>
      </p:sp>
    </p:spTree>
    <p:extLst>
      <p:ext uri="{BB962C8B-B14F-4D97-AF65-F5344CB8AC3E}">
        <p14:creationId xmlns:p14="http://schemas.microsoft.com/office/powerpoint/2010/main" val="1398292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31038431-BD65-4970-854F-A19DB1907ABD}" type="datetimeFigureOut">
              <a:rPr lang="es-CO" smtClean="0"/>
              <a:t>12/08/2018</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F1B6493F-D902-4021-984F-5AEBDBB56BD6}" type="slidenum">
              <a:rPr lang="es-CO" smtClean="0"/>
              <a:t>‹Nº›</a:t>
            </a:fld>
            <a:endParaRPr lang="es-CO"/>
          </a:p>
        </p:txBody>
      </p:sp>
    </p:spTree>
    <p:extLst>
      <p:ext uri="{BB962C8B-B14F-4D97-AF65-F5344CB8AC3E}">
        <p14:creationId xmlns:p14="http://schemas.microsoft.com/office/powerpoint/2010/main" val="3957965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31038431-BD65-4970-854F-A19DB1907ABD}" type="datetimeFigureOut">
              <a:rPr lang="es-CO" smtClean="0"/>
              <a:t>12/08/2018</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F1B6493F-D902-4021-984F-5AEBDBB56BD6}" type="slidenum">
              <a:rPr lang="es-CO" smtClean="0"/>
              <a:t>‹Nº›</a:t>
            </a:fld>
            <a:endParaRPr lang="es-CO"/>
          </a:p>
        </p:txBody>
      </p:sp>
    </p:spTree>
    <p:extLst>
      <p:ext uri="{BB962C8B-B14F-4D97-AF65-F5344CB8AC3E}">
        <p14:creationId xmlns:p14="http://schemas.microsoft.com/office/powerpoint/2010/main" val="309762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1038431-BD65-4970-854F-A19DB1907ABD}" type="datetimeFigureOut">
              <a:rPr lang="es-CO" smtClean="0"/>
              <a:t>12/08/2018</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F1B6493F-D902-4021-984F-5AEBDBB56BD6}" type="slidenum">
              <a:rPr lang="es-CO" smtClean="0"/>
              <a:t>‹Nº›</a:t>
            </a:fld>
            <a:endParaRPr lang="es-CO"/>
          </a:p>
        </p:txBody>
      </p:sp>
    </p:spTree>
    <p:extLst>
      <p:ext uri="{BB962C8B-B14F-4D97-AF65-F5344CB8AC3E}">
        <p14:creationId xmlns:p14="http://schemas.microsoft.com/office/powerpoint/2010/main" val="2798570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31038431-BD65-4970-854F-A19DB1907ABD}" type="datetimeFigureOut">
              <a:rPr lang="es-CO" smtClean="0"/>
              <a:t>12/08/2018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1B6493F-D902-4021-984F-5AEBDBB56BD6}" type="slidenum">
              <a:rPr lang="es-CO" smtClean="0"/>
              <a:t>‹Nº›</a:t>
            </a:fld>
            <a:endParaRPr lang="es-CO"/>
          </a:p>
        </p:txBody>
      </p:sp>
    </p:spTree>
    <p:extLst>
      <p:ext uri="{BB962C8B-B14F-4D97-AF65-F5344CB8AC3E}">
        <p14:creationId xmlns:p14="http://schemas.microsoft.com/office/powerpoint/2010/main" val="2428091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31038431-BD65-4970-854F-A19DB1907ABD}" type="datetimeFigureOut">
              <a:rPr lang="es-CO" smtClean="0"/>
              <a:t>12/08/2018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1B6493F-D902-4021-984F-5AEBDBB56BD6}" type="slidenum">
              <a:rPr lang="es-CO" smtClean="0"/>
              <a:t>‹Nº›</a:t>
            </a:fld>
            <a:endParaRPr lang="es-CO"/>
          </a:p>
        </p:txBody>
      </p:sp>
    </p:spTree>
    <p:extLst>
      <p:ext uri="{BB962C8B-B14F-4D97-AF65-F5344CB8AC3E}">
        <p14:creationId xmlns:p14="http://schemas.microsoft.com/office/powerpoint/2010/main" val="2273547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038431-BD65-4970-854F-A19DB1907ABD}" type="datetimeFigureOut">
              <a:rPr lang="es-CO" smtClean="0"/>
              <a:t>12/08/2018</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B6493F-D902-4021-984F-5AEBDBB56BD6}" type="slidenum">
              <a:rPr lang="es-CO" smtClean="0"/>
              <a:t>‹Nº›</a:t>
            </a:fld>
            <a:endParaRPr lang="es-CO"/>
          </a:p>
        </p:txBody>
      </p:sp>
    </p:spTree>
    <p:extLst>
      <p:ext uri="{BB962C8B-B14F-4D97-AF65-F5344CB8AC3E}">
        <p14:creationId xmlns:p14="http://schemas.microsoft.com/office/powerpoint/2010/main" val="2703848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4" name="Rectángulo 23"/>
          <p:cNvSpPr/>
          <p:nvPr/>
        </p:nvSpPr>
        <p:spPr>
          <a:xfrm>
            <a:off x="1387864" y="3227359"/>
            <a:ext cx="558022" cy="13188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Rectángulo 24"/>
          <p:cNvSpPr/>
          <p:nvPr/>
        </p:nvSpPr>
        <p:spPr>
          <a:xfrm>
            <a:off x="803616" y="3227359"/>
            <a:ext cx="558022" cy="13188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Rectángulo 25"/>
          <p:cNvSpPr/>
          <p:nvPr/>
        </p:nvSpPr>
        <p:spPr>
          <a:xfrm>
            <a:off x="219368" y="3227359"/>
            <a:ext cx="558022" cy="13188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Rectángulo 26"/>
          <p:cNvSpPr/>
          <p:nvPr/>
        </p:nvSpPr>
        <p:spPr>
          <a:xfrm>
            <a:off x="1972112" y="3227358"/>
            <a:ext cx="558022" cy="13188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8" name="Rectángulo 27"/>
          <p:cNvSpPr/>
          <p:nvPr/>
        </p:nvSpPr>
        <p:spPr>
          <a:xfrm>
            <a:off x="3724856" y="3227356"/>
            <a:ext cx="558022" cy="13188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Rectángulo 28"/>
          <p:cNvSpPr/>
          <p:nvPr/>
        </p:nvSpPr>
        <p:spPr>
          <a:xfrm>
            <a:off x="3140608" y="3227357"/>
            <a:ext cx="558022" cy="1318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Rectángulo 29"/>
          <p:cNvSpPr/>
          <p:nvPr/>
        </p:nvSpPr>
        <p:spPr>
          <a:xfrm>
            <a:off x="2556360" y="3227357"/>
            <a:ext cx="558022" cy="1318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2" name="Rectángulo 41"/>
          <p:cNvSpPr/>
          <p:nvPr/>
        </p:nvSpPr>
        <p:spPr>
          <a:xfrm>
            <a:off x="5477600" y="3227356"/>
            <a:ext cx="558022" cy="13188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Rectángulo 42"/>
          <p:cNvSpPr/>
          <p:nvPr/>
        </p:nvSpPr>
        <p:spPr>
          <a:xfrm>
            <a:off x="4927298" y="3213531"/>
            <a:ext cx="558022" cy="13188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4" name="Rectángulo 43"/>
          <p:cNvSpPr/>
          <p:nvPr/>
        </p:nvSpPr>
        <p:spPr>
          <a:xfrm>
            <a:off x="4309104" y="3227356"/>
            <a:ext cx="558022" cy="13188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5" name="Rectángulo 44"/>
          <p:cNvSpPr/>
          <p:nvPr/>
        </p:nvSpPr>
        <p:spPr>
          <a:xfrm>
            <a:off x="6061848" y="3227355"/>
            <a:ext cx="558022" cy="13188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Rectángulo 45"/>
          <p:cNvSpPr/>
          <p:nvPr/>
        </p:nvSpPr>
        <p:spPr>
          <a:xfrm>
            <a:off x="7814592" y="3227353"/>
            <a:ext cx="558022" cy="131889"/>
          </a:xfrm>
          <a:prstGeom prst="rect">
            <a:avLst/>
          </a:prstGeom>
          <a:solidFill>
            <a:srgbClr val="B4DC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Rectángulo 46"/>
          <p:cNvSpPr/>
          <p:nvPr/>
        </p:nvSpPr>
        <p:spPr>
          <a:xfrm>
            <a:off x="7230344" y="3227354"/>
            <a:ext cx="558022" cy="13188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8" name="Rectángulo 47"/>
          <p:cNvSpPr/>
          <p:nvPr/>
        </p:nvSpPr>
        <p:spPr>
          <a:xfrm>
            <a:off x="6646096" y="3227354"/>
            <a:ext cx="558022" cy="13188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0" name="Rectángulo 49"/>
          <p:cNvSpPr/>
          <p:nvPr/>
        </p:nvSpPr>
        <p:spPr>
          <a:xfrm>
            <a:off x="8983087" y="3223141"/>
            <a:ext cx="1214559" cy="1361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1" name="Rectángulo 50"/>
          <p:cNvSpPr/>
          <p:nvPr/>
        </p:nvSpPr>
        <p:spPr>
          <a:xfrm>
            <a:off x="8398840" y="3227353"/>
            <a:ext cx="558022" cy="13188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6" name="Flecha derecha 55"/>
          <p:cNvSpPr/>
          <p:nvPr/>
        </p:nvSpPr>
        <p:spPr>
          <a:xfrm rot="16200000">
            <a:off x="160604" y="2890307"/>
            <a:ext cx="628369" cy="45719"/>
          </a:xfrm>
          <a:prstGeom prst="rightArrow">
            <a:avLst/>
          </a:prstGeom>
          <a:noFill/>
          <a:ln w="95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7" name="Flecha derecha 56"/>
          <p:cNvSpPr/>
          <p:nvPr/>
        </p:nvSpPr>
        <p:spPr>
          <a:xfrm rot="16200000">
            <a:off x="1352690" y="2890306"/>
            <a:ext cx="628369" cy="45719"/>
          </a:xfrm>
          <a:prstGeom prst="rightArrow">
            <a:avLst/>
          </a:prstGeom>
          <a:noFill/>
          <a:ln w="95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8" name="Flecha derecha 57"/>
          <p:cNvSpPr/>
          <p:nvPr/>
        </p:nvSpPr>
        <p:spPr>
          <a:xfrm rot="16200000">
            <a:off x="2684623" y="3051106"/>
            <a:ext cx="301270" cy="51216"/>
          </a:xfrm>
          <a:prstGeom prst="rightArrow">
            <a:avLst/>
          </a:prstGeom>
          <a:noFill/>
          <a:ln w="95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9" name="Flecha derecha 58"/>
          <p:cNvSpPr/>
          <p:nvPr/>
        </p:nvSpPr>
        <p:spPr>
          <a:xfrm rot="16200000">
            <a:off x="3828354" y="3051106"/>
            <a:ext cx="301270" cy="51216"/>
          </a:xfrm>
          <a:prstGeom prst="rightArrow">
            <a:avLst/>
          </a:prstGeom>
          <a:noFill/>
          <a:ln w="95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Flecha derecha 59"/>
          <p:cNvSpPr/>
          <p:nvPr/>
        </p:nvSpPr>
        <p:spPr>
          <a:xfrm rot="16200000">
            <a:off x="5052451" y="2999100"/>
            <a:ext cx="279803" cy="133759"/>
          </a:xfrm>
          <a:prstGeom prst="rightArrow">
            <a:avLst/>
          </a:prstGeom>
          <a:noFill/>
          <a:ln w="95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1" name="Flecha derecha 60"/>
          <p:cNvSpPr/>
          <p:nvPr/>
        </p:nvSpPr>
        <p:spPr>
          <a:xfrm rot="16200000">
            <a:off x="5784778" y="2652959"/>
            <a:ext cx="1101369" cy="51216"/>
          </a:xfrm>
          <a:prstGeom prst="rightArrow">
            <a:avLst/>
          </a:prstGeom>
          <a:noFill/>
          <a:ln w="95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2" name="Flecha derecha 61"/>
          <p:cNvSpPr/>
          <p:nvPr/>
        </p:nvSpPr>
        <p:spPr>
          <a:xfrm rot="16200000">
            <a:off x="7412804" y="3105289"/>
            <a:ext cx="198399" cy="45719"/>
          </a:xfrm>
          <a:prstGeom prst="rightArrow">
            <a:avLst/>
          </a:prstGeom>
          <a:noFill/>
          <a:ln w="95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6" name="Flecha derecha 65"/>
          <p:cNvSpPr/>
          <p:nvPr/>
        </p:nvSpPr>
        <p:spPr>
          <a:xfrm rot="5400000">
            <a:off x="751946" y="3648669"/>
            <a:ext cx="628369" cy="45719"/>
          </a:xfrm>
          <a:prstGeom prst="rightArrow">
            <a:avLst/>
          </a:prstGeom>
          <a:noFill/>
          <a:ln w="95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7" name="Flecha derecha 66"/>
          <p:cNvSpPr/>
          <p:nvPr/>
        </p:nvSpPr>
        <p:spPr>
          <a:xfrm rot="5400000">
            <a:off x="1958231" y="3648668"/>
            <a:ext cx="628369" cy="45719"/>
          </a:xfrm>
          <a:prstGeom prst="rightArrow">
            <a:avLst/>
          </a:prstGeom>
          <a:noFill/>
          <a:ln w="95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8" name="Flecha derecha 67"/>
          <p:cNvSpPr/>
          <p:nvPr/>
        </p:nvSpPr>
        <p:spPr>
          <a:xfrm rot="5400000">
            <a:off x="3275033" y="3479018"/>
            <a:ext cx="301270" cy="51216"/>
          </a:xfrm>
          <a:prstGeom prst="rightArrow">
            <a:avLst/>
          </a:prstGeom>
          <a:noFill/>
          <a:ln w="95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9" name="Flecha derecha 68"/>
          <p:cNvSpPr/>
          <p:nvPr/>
        </p:nvSpPr>
        <p:spPr>
          <a:xfrm rot="5400000">
            <a:off x="3806347" y="4105235"/>
            <a:ext cx="1548209" cy="45719"/>
          </a:xfrm>
          <a:prstGeom prst="rightArrow">
            <a:avLst/>
          </a:prstGeom>
          <a:noFill/>
          <a:ln w="95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0" name="Flecha derecha 69"/>
          <p:cNvSpPr/>
          <p:nvPr/>
        </p:nvSpPr>
        <p:spPr>
          <a:xfrm rot="5400000">
            <a:off x="5642852" y="3480835"/>
            <a:ext cx="292913" cy="45933"/>
          </a:xfrm>
          <a:prstGeom prst="rightArrow">
            <a:avLst/>
          </a:prstGeom>
          <a:noFill/>
          <a:ln w="95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2" name="Flecha derecha 71"/>
          <p:cNvSpPr/>
          <p:nvPr/>
        </p:nvSpPr>
        <p:spPr>
          <a:xfrm rot="5400000">
            <a:off x="6850037" y="3443959"/>
            <a:ext cx="198399" cy="45719"/>
          </a:xfrm>
          <a:prstGeom prst="rightArrow">
            <a:avLst/>
          </a:prstGeom>
          <a:noFill/>
          <a:ln w="95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6" name="CuadroTexto 75"/>
          <p:cNvSpPr txBox="1"/>
          <p:nvPr/>
        </p:nvSpPr>
        <p:spPr>
          <a:xfrm>
            <a:off x="285885" y="3319960"/>
            <a:ext cx="517730" cy="184666"/>
          </a:xfrm>
          <a:prstGeom prst="rect">
            <a:avLst/>
          </a:prstGeom>
          <a:noFill/>
        </p:spPr>
        <p:txBody>
          <a:bodyPr wrap="square" rtlCol="0">
            <a:spAutoFit/>
          </a:bodyPr>
          <a:lstStyle/>
          <a:p>
            <a:r>
              <a:rPr lang="es-CO" sz="600" dirty="0" smtClean="0"/>
              <a:t>8000 </a:t>
            </a:r>
            <a:r>
              <a:rPr lang="es-CO" sz="600" dirty="0" smtClean="0"/>
              <a:t>A</a:t>
            </a:r>
            <a:r>
              <a:rPr lang="es-CO" sz="600" dirty="0" smtClean="0"/>
              <a:t>.C</a:t>
            </a:r>
          </a:p>
        </p:txBody>
      </p:sp>
      <p:sp>
        <p:nvSpPr>
          <p:cNvPr id="77" name="CuadroTexto 76"/>
          <p:cNvSpPr txBox="1"/>
          <p:nvPr/>
        </p:nvSpPr>
        <p:spPr>
          <a:xfrm>
            <a:off x="4510" y="1867826"/>
            <a:ext cx="973796" cy="784830"/>
          </a:xfrm>
          <a:prstGeom prst="rect">
            <a:avLst/>
          </a:prstGeom>
          <a:noFill/>
        </p:spPr>
        <p:txBody>
          <a:bodyPr wrap="square" rtlCol="0">
            <a:spAutoFit/>
          </a:bodyPr>
          <a:lstStyle/>
          <a:p>
            <a:pPr algn="ctr"/>
            <a:r>
              <a:rPr lang="es-CO" sz="900" dirty="0" smtClean="0"/>
              <a:t>Las bebidas alcohólicas nacen </a:t>
            </a:r>
            <a:r>
              <a:rPr lang="es-CO" sz="900" dirty="0"/>
              <a:t>junto con las primeras civilizaciones </a:t>
            </a:r>
            <a:endParaRPr lang="es-CO" sz="900" dirty="0"/>
          </a:p>
        </p:txBody>
      </p:sp>
      <p:sp>
        <p:nvSpPr>
          <p:cNvPr id="78" name="CuadroTexto 77"/>
          <p:cNvSpPr txBox="1"/>
          <p:nvPr/>
        </p:nvSpPr>
        <p:spPr>
          <a:xfrm>
            <a:off x="891561" y="3076713"/>
            <a:ext cx="494736" cy="184666"/>
          </a:xfrm>
          <a:prstGeom prst="rect">
            <a:avLst/>
          </a:prstGeom>
          <a:noFill/>
        </p:spPr>
        <p:txBody>
          <a:bodyPr wrap="square" rtlCol="0">
            <a:spAutoFit/>
          </a:bodyPr>
          <a:lstStyle/>
          <a:p>
            <a:r>
              <a:rPr lang="es-CO" sz="600" dirty="0" smtClean="0"/>
              <a:t>5000 A.C</a:t>
            </a:r>
            <a:endParaRPr lang="es-CO" sz="600" dirty="0"/>
          </a:p>
        </p:txBody>
      </p:sp>
      <p:sp>
        <p:nvSpPr>
          <p:cNvPr id="80" name="CuadroTexto 79"/>
          <p:cNvSpPr txBox="1"/>
          <p:nvPr/>
        </p:nvSpPr>
        <p:spPr>
          <a:xfrm>
            <a:off x="1498342" y="3319960"/>
            <a:ext cx="439613" cy="184666"/>
          </a:xfrm>
          <a:prstGeom prst="rect">
            <a:avLst/>
          </a:prstGeom>
          <a:noFill/>
        </p:spPr>
        <p:txBody>
          <a:bodyPr wrap="square" rtlCol="0">
            <a:spAutoFit/>
          </a:bodyPr>
          <a:lstStyle/>
          <a:p>
            <a:r>
              <a:rPr lang="es-CO" sz="600" dirty="0" smtClean="0"/>
              <a:t>500 A.C</a:t>
            </a:r>
            <a:endParaRPr lang="es-CO" sz="600" dirty="0"/>
          </a:p>
        </p:txBody>
      </p:sp>
      <p:sp>
        <p:nvSpPr>
          <p:cNvPr id="81" name="CuadroTexto 80"/>
          <p:cNvSpPr txBox="1"/>
          <p:nvPr/>
        </p:nvSpPr>
        <p:spPr>
          <a:xfrm>
            <a:off x="1014653" y="1851486"/>
            <a:ext cx="1250078" cy="646331"/>
          </a:xfrm>
          <a:prstGeom prst="rect">
            <a:avLst/>
          </a:prstGeom>
          <a:noFill/>
        </p:spPr>
        <p:txBody>
          <a:bodyPr wrap="square" rtlCol="0">
            <a:spAutoFit/>
          </a:bodyPr>
          <a:lstStyle/>
          <a:p>
            <a:pPr algn="ctr"/>
            <a:r>
              <a:rPr lang="es-CO" sz="900" dirty="0" smtClean="0"/>
              <a:t>Surge la primera idea de destilar el agua del mar y los vinos por Aristóteles</a:t>
            </a:r>
            <a:endParaRPr lang="es-CO" sz="900" dirty="0"/>
          </a:p>
        </p:txBody>
      </p:sp>
      <p:sp>
        <p:nvSpPr>
          <p:cNvPr id="82" name="CuadroTexto 81"/>
          <p:cNvSpPr txBox="1"/>
          <p:nvPr/>
        </p:nvSpPr>
        <p:spPr>
          <a:xfrm>
            <a:off x="2069045" y="3076912"/>
            <a:ext cx="419521" cy="184666"/>
          </a:xfrm>
          <a:prstGeom prst="rect">
            <a:avLst/>
          </a:prstGeom>
          <a:noFill/>
        </p:spPr>
        <p:txBody>
          <a:bodyPr wrap="square" rtlCol="0">
            <a:spAutoFit/>
          </a:bodyPr>
          <a:lstStyle/>
          <a:p>
            <a:r>
              <a:rPr lang="es-CO" sz="600" dirty="0" smtClean="0"/>
              <a:t>200 A.C</a:t>
            </a:r>
            <a:endParaRPr lang="es-CO" sz="600" dirty="0"/>
          </a:p>
        </p:txBody>
      </p:sp>
      <p:sp>
        <p:nvSpPr>
          <p:cNvPr id="83" name="CuadroTexto 82"/>
          <p:cNvSpPr txBox="1"/>
          <p:nvPr/>
        </p:nvSpPr>
        <p:spPr>
          <a:xfrm>
            <a:off x="1622118" y="3959839"/>
            <a:ext cx="1250078" cy="1338828"/>
          </a:xfrm>
          <a:prstGeom prst="rect">
            <a:avLst/>
          </a:prstGeom>
          <a:noFill/>
        </p:spPr>
        <p:txBody>
          <a:bodyPr wrap="square" rtlCol="0">
            <a:spAutoFit/>
          </a:bodyPr>
          <a:lstStyle/>
          <a:p>
            <a:pPr algn="ctr"/>
            <a:r>
              <a:rPr lang="es-CO" sz="900" dirty="0" smtClean="0"/>
              <a:t> </a:t>
            </a:r>
            <a:r>
              <a:rPr lang="es-CO" sz="900" dirty="0" smtClean="0"/>
              <a:t>Se conoce de la destilación haciendo las primeras en la antigua Mesopotamia y China para la obtención de bálsamos perfumes y medicamentos</a:t>
            </a:r>
          </a:p>
          <a:p>
            <a:pPr algn="ctr"/>
            <a:endParaRPr lang="es-CO" sz="900" dirty="0"/>
          </a:p>
        </p:txBody>
      </p:sp>
      <p:sp>
        <p:nvSpPr>
          <p:cNvPr id="84" name="CuadroTexto 83"/>
          <p:cNvSpPr txBox="1"/>
          <p:nvPr/>
        </p:nvSpPr>
        <p:spPr>
          <a:xfrm>
            <a:off x="2653441" y="3319960"/>
            <a:ext cx="439206" cy="184666"/>
          </a:xfrm>
          <a:prstGeom prst="rect">
            <a:avLst/>
          </a:prstGeom>
          <a:noFill/>
        </p:spPr>
        <p:txBody>
          <a:bodyPr wrap="square" rtlCol="0">
            <a:spAutoFit/>
          </a:bodyPr>
          <a:lstStyle/>
          <a:p>
            <a:r>
              <a:rPr lang="es-CO" sz="600" dirty="0" smtClean="0"/>
              <a:t>476 D.C</a:t>
            </a:r>
            <a:endParaRPr lang="es-CO" sz="600" dirty="0"/>
          </a:p>
        </p:txBody>
      </p:sp>
      <p:sp>
        <p:nvSpPr>
          <p:cNvPr id="86" name="CuadroTexto 85"/>
          <p:cNvSpPr txBox="1"/>
          <p:nvPr/>
        </p:nvSpPr>
        <p:spPr>
          <a:xfrm>
            <a:off x="2094669" y="1755422"/>
            <a:ext cx="1466073" cy="1200329"/>
          </a:xfrm>
          <a:prstGeom prst="rect">
            <a:avLst/>
          </a:prstGeom>
          <a:noFill/>
        </p:spPr>
        <p:txBody>
          <a:bodyPr wrap="square" rtlCol="0">
            <a:spAutoFit/>
          </a:bodyPr>
          <a:lstStyle/>
          <a:p>
            <a:pPr algn="ctr"/>
            <a:r>
              <a:rPr lang="es-CO" sz="900" dirty="0" smtClean="0"/>
              <a:t> </a:t>
            </a:r>
            <a:r>
              <a:rPr lang="es-CO" sz="900" dirty="0" smtClean="0"/>
              <a:t>El consumo en Europa cobra gran importancia ceremonial, sacerdotal y marca la sociedad, se permite el consumo de productos como el vino y derivados lácteos cuajados o agrios</a:t>
            </a:r>
            <a:endParaRPr lang="es-CO" sz="900" dirty="0"/>
          </a:p>
        </p:txBody>
      </p:sp>
      <p:sp>
        <p:nvSpPr>
          <p:cNvPr id="89" name="CuadroTexto 88"/>
          <p:cNvSpPr txBox="1"/>
          <p:nvPr/>
        </p:nvSpPr>
        <p:spPr>
          <a:xfrm>
            <a:off x="3817040" y="3319960"/>
            <a:ext cx="403658" cy="184666"/>
          </a:xfrm>
          <a:prstGeom prst="rect">
            <a:avLst/>
          </a:prstGeom>
          <a:noFill/>
        </p:spPr>
        <p:txBody>
          <a:bodyPr wrap="square" rtlCol="0">
            <a:spAutoFit/>
          </a:bodyPr>
          <a:lstStyle/>
          <a:p>
            <a:r>
              <a:rPr lang="es-CO" sz="600" dirty="0" smtClean="0"/>
              <a:t>Siglo V</a:t>
            </a:r>
            <a:endParaRPr lang="es-CO" sz="600" dirty="0"/>
          </a:p>
        </p:txBody>
      </p:sp>
      <p:sp>
        <p:nvSpPr>
          <p:cNvPr id="91" name="CuadroTexto 90"/>
          <p:cNvSpPr txBox="1"/>
          <p:nvPr/>
        </p:nvSpPr>
        <p:spPr>
          <a:xfrm>
            <a:off x="4382073" y="3057975"/>
            <a:ext cx="462870" cy="184666"/>
          </a:xfrm>
          <a:prstGeom prst="rect">
            <a:avLst/>
          </a:prstGeom>
          <a:noFill/>
        </p:spPr>
        <p:txBody>
          <a:bodyPr wrap="square" rtlCol="0">
            <a:spAutoFit/>
          </a:bodyPr>
          <a:lstStyle/>
          <a:p>
            <a:r>
              <a:rPr lang="es-CO" sz="600" dirty="0" smtClean="0"/>
              <a:t>Siglo VI</a:t>
            </a:r>
            <a:endParaRPr lang="es-CO" sz="600" dirty="0"/>
          </a:p>
        </p:txBody>
      </p:sp>
      <p:sp>
        <p:nvSpPr>
          <p:cNvPr id="93" name="CuadroTexto 92"/>
          <p:cNvSpPr txBox="1"/>
          <p:nvPr/>
        </p:nvSpPr>
        <p:spPr>
          <a:xfrm>
            <a:off x="5010434" y="3319960"/>
            <a:ext cx="440939" cy="184666"/>
          </a:xfrm>
          <a:prstGeom prst="rect">
            <a:avLst/>
          </a:prstGeom>
          <a:noFill/>
        </p:spPr>
        <p:txBody>
          <a:bodyPr wrap="square" rtlCol="0">
            <a:spAutoFit/>
          </a:bodyPr>
          <a:lstStyle/>
          <a:p>
            <a:r>
              <a:rPr lang="es-CO" sz="600" dirty="0" smtClean="0"/>
              <a:t>Siglo VII</a:t>
            </a:r>
            <a:endParaRPr lang="es-CO" sz="600" dirty="0"/>
          </a:p>
        </p:txBody>
      </p:sp>
      <p:sp>
        <p:nvSpPr>
          <p:cNvPr id="95" name="CuadroTexto 94"/>
          <p:cNvSpPr txBox="1"/>
          <p:nvPr/>
        </p:nvSpPr>
        <p:spPr>
          <a:xfrm>
            <a:off x="6107524" y="3310929"/>
            <a:ext cx="466670" cy="184666"/>
          </a:xfrm>
          <a:prstGeom prst="rect">
            <a:avLst/>
          </a:prstGeom>
          <a:noFill/>
        </p:spPr>
        <p:txBody>
          <a:bodyPr wrap="square" rtlCol="0">
            <a:spAutoFit/>
          </a:bodyPr>
          <a:lstStyle/>
          <a:p>
            <a:r>
              <a:rPr lang="es-CO" sz="600" dirty="0" smtClean="0"/>
              <a:t>1500 D.C</a:t>
            </a:r>
            <a:endParaRPr lang="es-CO" sz="600" dirty="0"/>
          </a:p>
        </p:txBody>
      </p:sp>
      <p:sp>
        <p:nvSpPr>
          <p:cNvPr id="98" name="CuadroTexto 97"/>
          <p:cNvSpPr txBox="1"/>
          <p:nvPr/>
        </p:nvSpPr>
        <p:spPr>
          <a:xfrm>
            <a:off x="5722725" y="827282"/>
            <a:ext cx="1250078" cy="1338828"/>
          </a:xfrm>
          <a:prstGeom prst="rect">
            <a:avLst/>
          </a:prstGeom>
          <a:noFill/>
        </p:spPr>
        <p:txBody>
          <a:bodyPr wrap="square" rtlCol="0">
            <a:spAutoFit/>
          </a:bodyPr>
          <a:lstStyle/>
          <a:p>
            <a:pPr algn="ctr"/>
            <a:r>
              <a:rPr lang="es-CO" sz="900" dirty="0" smtClean="0"/>
              <a:t>Cobra vida el café y su conocimiento, quizás traído desde África, la cual no contenía alcohol y toma fuerza en toda Europa y Asia. Monasterios dieron propiedades curativas a dicho producto </a:t>
            </a:r>
            <a:r>
              <a:rPr lang="es-CO" sz="900" dirty="0" smtClean="0"/>
              <a:t> </a:t>
            </a:r>
            <a:endParaRPr lang="es-CO" sz="900" dirty="0"/>
          </a:p>
        </p:txBody>
      </p:sp>
      <p:sp>
        <p:nvSpPr>
          <p:cNvPr id="101" name="CuadroTexto 100"/>
          <p:cNvSpPr txBox="1"/>
          <p:nvPr/>
        </p:nvSpPr>
        <p:spPr>
          <a:xfrm>
            <a:off x="7290747" y="3319960"/>
            <a:ext cx="477195" cy="184666"/>
          </a:xfrm>
          <a:prstGeom prst="rect">
            <a:avLst/>
          </a:prstGeom>
          <a:noFill/>
        </p:spPr>
        <p:txBody>
          <a:bodyPr wrap="square" rtlCol="0">
            <a:spAutoFit/>
          </a:bodyPr>
          <a:lstStyle/>
          <a:p>
            <a:r>
              <a:rPr lang="es-CO" sz="600" dirty="0" smtClean="0"/>
              <a:t>Siglo XVII</a:t>
            </a:r>
            <a:endParaRPr lang="es-CO" sz="600" dirty="0"/>
          </a:p>
        </p:txBody>
      </p:sp>
      <p:sp>
        <p:nvSpPr>
          <p:cNvPr id="102" name="CuadroTexto 101"/>
          <p:cNvSpPr txBox="1"/>
          <p:nvPr/>
        </p:nvSpPr>
        <p:spPr>
          <a:xfrm>
            <a:off x="6854182" y="1927929"/>
            <a:ext cx="1250078" cy="1061829"/>
          </a:xfrm>
          <a:prstGeom prst="rect">
            <a:avLst/>
          </a:prstGeom>
          <a:noFill/>
        </p:spPr>
        <p:txBody>
          <a:bodyPr wrap="square" rtlCol="0">
            <a:spAutoFit/>
          </a:bodyPr>
          <a:lstStyle/>
          <a:p>
            <a:pPr algn="ctr"/>
            <a:r>
              <a:rPr lang="es-CO" sz="900" dirty="0" smtClean="0"/>
              <a:t>El café es considerado como invento de satanás mientras el hidromiel y la sidra aumentan si poder, hace su aparición el coñac</a:t>
            </a:r>
            <a:endParaRPr lang="es-CO" sz="900" dirty="0"/>
          </a:p>
        </p:txBody>
      </p:sp>
      <p:sp>
        <p:nvSpPr>
          <p:cNvPr id="108" name="Flecha derecha 107"/>
          <p:cNvSpPr/>
          <p:nvPr/>
        </p:nvSpPr>
        <p:spPr>
          <a:xfrm>
            <a:off x="10217131" y="3168280"/>
            <a:ext cx="416211" cy="241300"/>
          </a:xfrm>
          <a:prstGeom prst="rightArrow">
            <a:avLst/>
          </a:prstGeom>
          <a:solidFill>
            <a:schemeClr val="accent2">
              <a:lumMod val="20000"/>
              <a:lumOff val="8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0" name="CuadroTexto 109"/>
          <p:cNvSpPr txBox="1"/>
          <p:nvPr/>
        </p:nvSpPr>
        <p:spPr>
          <a:xfrm>
            <a:off x="7922779" y="389610"/>
            <a:ext cx="1440952" cy="1754326"/>
          </a:xfrm>
          <a:prstGeom prst="rect">
            <a:avLst/>
          </a:prstGeom>
          <a:noFill/>
        </p:spPr>
        <p:txBody>
          <a:bodyPr wrap="square" rtlCol="0">
            <a:spAutoFit/>
          </a:bodyPr>
          <a:lstStyle/>
          <a:p>
            <a:pPr algn="ctr"/>
            <a:r>
              <a:rPr lang="es-CO" sz="900" dirty="0" smtClean="0"/>
              <a:t>En el nuevo continente tres grandes civilizaciones rigen su poderío, dejando bebidas como </a:t>
            </a:r>
            <a:r>
              <a:rPr lang="es-CO" sz="900" dirty="0"/>
              <a:t>el atole, el </a:t>
            </a:r>
            <a:r>
              <a:rPr lang="es-CO" sz="900" dirty="0" smtClean="0"/>
              <a:t>pulque, agave </a:t>
            </a:r>
            <a:r>
              <a:rPr lang="pt-BR" sz="900" dirty="0"/>
              <a:t>diversas bebidas preparadas a base de </a:t>
            </a:r>
            <a:r>
              <a:rPr lang="pt-BR" sz="900" dirty="0" err="1" smtClean="0"/>
              <a:t>cacao</a:t>
            </a:r>
            <a:r>
              <a:rPr lang="pt-BR" sz="900" dirty="0" smtClean="0"/>
              <a:t>, </a:t>
            </a:r>
            <a:r>
              <a:rPr lang="es-CO" sz="900" dirty="0" smtClean="0"/>
              <a:t>fermentadas </a:t>
            </a:r>
            <a:r>
              <a:rPr lang="es-CO" sz="900" dirty="0"/>
              <a:t>de maíz, miel, a licores de cactus, frutas y diversas </a:t>
            </a:r>
            <a:r>
              <a:rPr lang="es-CO" sz="900" dirty="0" smtClean="0"/>
              <a:t>plantas. Cabe resaltar la importante aparición del cacao</a:t>
            </a:r>
            <a:endParaRPr lang="es-CO" sz="900" dirty="0"/>
          </a:p>
        </p:txBody>
      </p:sp>
      <p:cxnSp>
        <p:nvCxnSpPr>
          <p:cNvPr id="3" name="Conector recto de flecha 2"/>
          <p:cNvCxnSpPr/>
          <p:nvPr/>
        </p:nvCxnSpPr>
        <p:spPr>
          <a:xfrm>
            <a:off x="1022688" y="5243544"/>
            <a:ext cx="128499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CuadroTexto 73"/>
          <p:cNvSpPr txBox="1"/>
          <p:nvPr/>
        </p:nvSpPr>
        <p:spPr>
          <a:xfrm>
            <a:off x="1045197" y="5278107"/>
            <a:ext cx="1250078" cy="1615827"/>
          </a:xfrm>
          <a:prstGeom prst="rect">
            <a:avLst/>
          </a:prstGeom>
          <a:noFill/>
        </p:spPr>
        <p:txBody>
          <a:bodyPr wrap="square" rtlCol="0">
            <a:spAutoFit/>
          </a:bodyPr>
          <a:lstStyle/>
          <a:p>
            <a:pPr algn="ctr"/>
            <a:r>
              <a:rPr lang="es-CO" sz="900" i="1" dirty="0" smtClean="0">
                <a:solidFill>
                  <a:srgbClr val="FF0000"/>
                </a:solidFill>
              </a:rPr>
              <a:t>La agricultura y la religión llevan a la comercialización de estos productos, aparecen productores de diversas bebidas fermentadas y se da gran valor al agua, de esta forma se le adicionan sabores</a:t>
            </a:r>
            <a:r>
              <a:rPr lang="es-CO" sz="900" i="1" dirty="0" smtClean="0">
                <a:solidFill>
                  <a:srgbClr val="FF0000"/>
                </a:solidFill>
              </a:rPr>
              <a:t>. </a:t>
            </a:r>
            <a:r>
              <a:rPr lang="es-CO" sz="900" i="1" dirty="0" smtClean="0">
                <a:solidFill>
                  <a:srgbClr val="FF0000"/>
                </a:solidFill>
              </a:rPr>
              <a:t> </a:t>
            </a:r>
          </a:p>
          <a:p>
            <a:pPr algn="ctr"/>
            <a:endParaRPr lang="es-CO" sz="900" i="1" dirty="0">
              <a:solidFill>
                <a:srgbClr val="FF0000"/>
              </a:solidFill>
            </a:endParaRPr>
          </a:p>
        </p:txBody>
      </p:sp>
      <p:sp>
        <p:nvSpPr>
          <p:cNvPr id="79" name="CuadroTexto 78"/>
          <p:cNvSpPr txBox="1"/>
          <p:nvPr/>
        </p:nvSpPr>
        <p:spPr>
          <a:xfrm>
            <a:off x="416796" y="3970924"/>
            <a:ext cx="1250078" cy="507831"/>
          </a:xfrm>
          <a:prstGeom prst="rect">
            <a:avLst/>
          </a:prstGeom>
          <a:noFill/>
        </p:spPr>
        <p:txBody>
          <a:bodyPr wrap="square" rtlCol="0">
            <a:spAutoFit/>
          </a:bodyPr>
          <a:lstStyle/>
          <a:p>
            <a:pPr algn="ctr"/>
            <a:r>
              <a:rPr lang="es-CO" sz="900" dirty="0" smtClean="0"/>
              <a:t>Se </a:t>
            </a:r>
            <a:r>
              <a:rPr lang="es-CO" sz="900" dirty="0" smtClean="0"/>
              <a:t>encuentran restos de vid en campos armenios y de Turquía</a:t>
            </a:r>
            <a:endParaRPr lang="es-CO" sz="900" dirty="0"/>
          </a:p>
        </p:txBody>
      </p:sp>
      <p:cxnSp>
        <p:nvCxnSpPr>
          <p:cNvPr id="75" name="Conector recto de flecha 74"/>
          <p:cNvCxnSpPr/>
          <p:nvPr/>
        </p:nvCxnSpPr>
        <p:spPr>
          <a:xfrm>
            <a:off x="1622233" y="1616424"/>
            <a:ext cx="128499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5" name="CuadroTexto 84"/>
          <p:cNvSpPr txBox="1"/>
          <p:nvPr/>
        </p:nvSpPr>
        <p:spPr>
          <a:xfrm>
            <a:off x="1689734" y="201097"/>
            <a:ext cx="1250078" cy="1200329"/>
          </a:xfrm>
          <a:prstGeom prst="rect">
            <a:avLst/>
          </a:prstGeom>
          <a:noFill/>
        </p:spPr>
        <p:txBody>
          <a:bodyPr wrap="square" rtlCol="0">
            <a:spAutoFit/>
          </a:bodyPr>
          <a:lstStyle/>
          <a:p>
            <a:pPr algn="ctr"/>
            <a:r>
              <a:rPr lang="es-CO" sz="900" i="1" dirty="0" smtClean="0">
                <a:solidFill>
                  <a:srgbClr val="FF0000"/>
                </a:solidFill>
              </a:rPr>
              <a:t>El poderío que ejerce la antigua roma en lo </a:t>
            </a:r>
            <a:r>
              <a:rPr lang="es-CO" sz="900" i="1" dirty="0" smtClean="0">
                <a:solidFill>
                  <a:srgbClr val="FF0000"/>
                </a:solidFill>
              </a:rPr>
              <a:t>mil</a:t>
            </a:r>
            <a:r>
              <a:rPr lang="es-CO" sz="900" i="1" dirty="0" smtClean="0">
                <a:solidFill>
                  <a:srgbClr val="FF0000"/>
                </a:solidFill>
              </a:rPr>
              <a:t>itar</a:t>
            </a:r>
            <a:r>
              <a:rPr lang="es-CO" sz="900" i="1" dirty="0" smtClean="0">
                <a:solidFill>
                  <a:srgbClr val="FF0000"/>
                </a:solidFill>
              </a:rPr>
              <a:t>, social, político, cultural, hace crecer el mercado de las bebidas, tales como hidromiel, vino</a:t>
            </a:r>
            <a:r>
              <a:rPr lang="es-CO" sz="900" i="1" dirty="0">
                <a:solidFill>
                  <a:srgbClr val="FF0000"/>
                </a:solidFill>
              </a:rPr>
              <a:t>, </a:t>
            </a:r>
            <a:r>
              <a:rPr lang="es-CO" sz="900" i="1" dirty="0" smtClean="0">
                <a:solidFill>
                  <a:srgbClr val="FF0000"/>
                </a:solidFill>
              </a:rPr>
              <a:t>cervezas, pulmentum </a:t>
            </a:r>
            <a:endParaRPr lang="es-CO" sz="900" i="1" dirty="0" smtClean="0">
              <a:solidFill>
                <a:srgbClr val="FF0000"/>
              </a:solidFill>
            </a:endParaRPr>
          </a:p>
        </p:txBody>
      </p:sp>
      <p:sp>
        <p:nvSpPr>
          <p:cNvPr id="106" name="CuadroTexto 105"/>
          <p:cNvSpPr txBox="1"/>
          <p:nvPr/>
        </p:nvSpPr>
        <p:spPr>
          <a:xfrm>
            <a:off x="3229102" y="3072063"/>
            <a:ext cx="439206" cy="184666"/>
          </a:xfrm>
          <a:prstGeom prst="rect">
            <a:avLst/>
          </a:prstGeom>
          <a:noFill/>
        </p:spPr>
        <p:txBody>
          <a:bodyPr wrap="square" rtlCol="0">
            <a:spAutoFit/>
          </a:bodyPr>
          <a:lstStyle/>
          <a:p>
            <a:r>
              <a:rPr lang="es-CO" sz="600" dirty="0" smtClean="0"/>
              <a:t>476 D.C</a:t>
            </a:r>
            <a:endParaRPr lang="es-CO" sz="600" dirty="0"/>
          </a:p>
        </p:txBody>
      </p:sp>
      <p:sp>
        <p:nvSpPr>
          <p:cNvPr id="109" name="CuadroTexto 108"/>
          <p:cNvSpPr txBox="1"/>
          <p:nvPr/>
        </p:nvSpPr>
        <p:spPr>
          <a:xfrm>
            <a:off x="2705007" y="3620938"/>
            <a:ext cx="1466073" cy="1061829"/>
          </a:xfrm>
          <a:prstGeom prst="rect">
            <a:avLst/>
          </a:prstGeom>
          <a:noFill/>
        </p:spPr>
        <p:txBody>
          <a:bodyPr wrap="square" rtlCol="0">
            <a:spAutoFit/>
          </a:bodyPr>
          <a:lstStyle/>
          <a:p>
            <a:pPr algn="ctr"/>
            <a:r>
              <a:rPr lang="es-CO" sz="900" dirty="0" smtClean="0"/>
              <a:t>La península ibérica muestra productos tales como las Sidra, consideradas en esa entonces como cervezas, marcan grandes tendencias a la elaboración de vinos.</a:t>
            </a:r>
            <a:endParaRPr lang="es-CO" sz="900" dirty="0"/>
          </a:p>
        </p:txBody>
      </p:sp>
      <p:cxnSp>
        <p:nvCxnSpPr>
          <p:cNvPr id="112" name="Conector recto de flecha 111"/>
          <p:cNvCxnSpPr/>
          <p:nvPr/>
        </p:nvCxnSpPr>
        <p:spPr>
          <a:xfrm>
            <a:off x="3861646" y="1612204"/>
            <a:ext cx="1955912" cy="42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3" name="CuadroTexto 112"/>
          <p:cNvSpPr txBox="1"/>
          <p:nvPr/>
        </p:nvSpPr>
        <p:spPr>
          <a:xfrm>
            <a:off x="3942443" y="572562"/>
            <a:ext cx="1969710" cy="1061829"/>
          </a:xfrm>
          <a:prstGeom prst="rect">
            <a:avLst/>
          </a:prstGeom>
          <a:noFill/>
        </p:spPr>
        <p:txBody>
          <a:bodyPr wrap="square" rtlCol="0">
            <a:spAutoFit/>
          </a:bodyPr>
          <a:lstStyle/>
          <a:p>
            <a:pPr algn="ctr"/>
            <a:r>
              <a:rPr lang="es-CO" sz="900" i="1" dirty="0" smtClean="0">
                <a:solidFill>
                  <a:srgbClr val="FF0000"/>
                </a:solidFill>
              </a:rPr>
              <a:t>En este tiempo se ve la expansión del vino a todo el continente, llega la cerveza a manos de los monjes quienes la perfeccionan, y aparece el café , junto a más bebidas relaciónalas a lo divino y espiritual influenciadas por la religión  </a:t>
            </a:r>
          </a:p>
        </p:txBody>
      </p:sp>
      <p:sp>
        <p:nvSpPr>
          <p:cNvPr id="114" name="CuadroTexto 113"/>
          <p:cNvSpPr txBox="1"/>
          <p:nvPr/>
        </p:nvSpPr>
        <p:spPr>
          <a:xfrm>
            <a:off x="3350084" y="2046387"/>
            <a:ext cx="1250078" cy="923330"/>
          </a:xfrm>
          <a:prstGeom prst="rect">
            <a:avLst/>
          </a:prstGeom>
          <a:noFill/>
        </p:spPr>
        <p:txBody>
          <a:bodyPr wrap="square" rtlCol="0">
            <a:spAutoFit/>
          </a:bodyPr>
          <a:lstStyle/>
          <a:p>
            <a:pPr algn="ctr"/>
            <a:r>
              <a:rPr lang="es-CO" sz="900" dirty="0" smtClean="0"/>
              <a:t>Se consumen variedad de vinos aromatizados con frutas especies descubriendo su reacción a estos componentes</a:t>
            </a:r>
            <a:endParaRPr lang="es-CO" sz="900" dirty="0"/>
          </a:p>
        </p:txBody>
      </p:sp>
      <p:sp>
        <p:nvSpPr>
          <p:cNvPr id="115" name="CuadroTexto 114"/>
          <p:cNvSpPr txBox="1"/>
          <p:nvPr/>
        </p:nvSpPr>
        <p:spPr>
          <a:xfrm>
            <a:off x="3980825" y="4885692"/>
            <a:ext cx="1250078" cy="784830"/>
          </a:xfrm>
          <a:prstGeom prst="rect">
            <a:avLst/>
          </a:prstGeom>
          <a:noFill/>
        </p:spPr>
        <p:txBody>
          <a:bodyPr wrap="square" rtlCol="0">
            <a:spAutoFit/>
          </a:bodyPr>
          <a:lstStyle/>
          <a:p>
            <a:pPr algn="ctr"/>
            <a:r>
              <a:rPr lang="es-CO" sz="900" dirty="0" smtClean="0"/>
              <a:t>Se conoce el azúcar, el arroz y la pasta en Europa y técnicas para la extracción de esencias florales </a:t>
            </a:r>
            <a:endParaRPr lang="es-CO" sz="900" dirty="0"/>
          </a:p>
        </p:txBody>
      </p:sp>
      <p:sp>
        <p:nvSpPr>
          <p:cNvPr id="116" name="CuadroTexto 115"/>
          <p:cNvSpPr txBox="1"/>
          <p:nvPr/>
        </p:nvSpPr>
        <p:spPr>
          <a:xfrm>
            <a:off x="4573588" y="1919393"/>
            <a:ext cx="1250078" cy="1061829"/>
          </a:xfrm>
          <a:prstGeom prst="rect">
            <a:avLst/>
          </a:prstGeom>
          <a:noFill/>
        </p:spPr>
        <p:txBody>
          <a:bodyPr wrap="square" rtlCol="0">
            <a:spAutoFit/>
          </a:bodyPr>
          <a:lstStyle/>
          <a:p>
            <a:pPr algn="ctr"/>
            <a:r>
              <a:rPr lang="es-CO" sz="900" dirty="0" smtClean="0"/>
              <a:t>Las cruzadas juegan un papel importante en la expansión del conocimiento de las bebidas, mostrando productos de oriente y Europa</a:t>
            </a:r>
            <a:endParaRPr lang="es-CO" sz="900" dirty="0"/>
          </a:p>
        </p:txBody>
      </p:sp>
      <p:sp>
        <p:nvSpPr>
          <p:cNvPr id="117" name="CuadroTexto 116"/>
          <p:cNvSpPr txBox="1"/>
          <p:nvPr/>
        </p:nvSpPr>
        <p:spPr>
          <a:xfrm>
            <a:off x="5127884" y="3597231"/>
            <a:ext cx="1250078" cy="1754326"/>
          </a:xfrm>
          <a:prstGeom prst="rect">
            <a:avLst/>
          </a:prstGeom>
          <a:noFill/>
        </p:spPr>
        <p:txBody>
          <a:bodyPr wrap="square" rtlCol="0">
            <a:spAutoFit/>
          </a:bodyPr>
          <a:lstStyle/>
          <a:p>
            <a:pPr algn="ctr"/>
            <a:r>
              <a:rPr lang="es-CO" sz="900" dirty="0" smtClean="0"/>
              <a:t>Religiones como el islamismo prohíben el consumo de  cualquier producto que pudiera embriagar. Nacen las llamadas bebidas espiritosas, provenientes de la destilación de materias agrícolas, lo que da origen al alambique </a:t>
            </a:r>
            <a:endParaRPr lang="es-CO" sz="900" dirty="0"/>
          </a:p>
        </p:txBody>
      </p:sp>
      <p:cxnSp>
        <p:nvCxnSpPr>
          <p:cNvPr id="119" name="Conector recto de flecha 118"/>
          <p:cNvCxnSpPr/>
          <p:nvPr/>
        </p:nvCxnSpPr>
        <p:spPr>
          <a:xfrm>
            <a:off x="6385743" y="5298667"/>
            <a:ext cx="249155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0" name="CuadroTexto 119"/>
          <p:cNvSpPr txBox="1"/>
          <p:nvPr/>
        </p:nvSpPr>
        <p:spPr>
          <a:xfrm>
            <a:off x="6392878" y="5278107"/>
            <a:ext cx="2423462" cy="646331"/>
          </a:xfrm>
          <a:prstGeom prst="rect">
            <a:avLst/>
          </a:prstGeom>
          <a:noFill/>
        </p:spPr>
        <p:txBody>
          <a:bodyPr wrap="square" rtlCol="0">
            <a:spAutoFit/>
          </a:bodyPr>
          <a:lstStyle/>
          <a:p>
            <a:pPr algn="ctr"/>
            <a:r>
              <a:rPr lang="es-CO" sz="900" i="1" dirty="0" smtClean="0">
                <a:solidFill>
                  <a:srgbClr val="FF0000"/>
                </a:solidFill>
              </a:rPr>
              <a:t>El contraste de dos mundos entra en controversia, el vino y la cerveza se apoderan del mundo y el té hace su aparición  </a:t>
            </a:r>
          </a:p>
          <a:p>
            <a:pPr algn="ctr"/>
            <a:endParaRPr lang="es-CO" sz="900" i="1" dirty="0">
              <a:solidFill>
                <a:srgbClr val="FF0000"/>
              </a:solidFill>
            </a:endParaRPr>
          </a:p>
        </p:txBody>
      </p:sp>
      <p:sp>
        <p:nvSpPr>
          <p:cNvPr id="121" name="CuadroTexto 120"/>
          <p:cNvSpPr txBox="1"/>
          <p:nvPr/>
        </p:nvSpPr>
        <p:spPr>
          <a:xfrm>
            <a:off x="6325139" y="3566809"/>
            <a:ext cx="1250078" cy="784830"/>
          </a:xfrm>
          <a:prstGeom prst="rect">
            <a:avLst/>
          </a:prstGeom>
          <a:noFill/>
        </p:spPr>
        <p:txBody>
          <a:bodyPr wrap="square" rtlCol="0">
            <a:spAutoFit/>
          </a:bodyPr>
          <a:lstStyle/>
          <a:p>
            <a:pPr algn="ctr"/>
            <a:r>
              <a:rPr lang="es-CO" sz="900" dirty="0" smtClean="0"/>
              <a:t>Se abre la primera cafetera en Londres, el aguardiente pasa de ser medicamento a ser bebida </a:t>
            </a:r>
            <a:endParaRPr lang="es-CO" sz="900" dirty="0"/>
          </a:p>
        </p:txBody>
      </p:sp>
      <p:sp>
        <p:nvSpPr>
          <p:cNvPr id="122" name="CuadroTexto 121"/>
          <p:cNvSpPr txBox="1"/>
          <p:nvPr/>
        </p:nvSpPr>
        <p:spPr>
          <a:xfrm>
            <a:off x="7857069" y="3076713"/>
            <a:ext cx="565834" cy="184666"/>
          </a:xfrm>
          <a:prstGeom prst="rect">
            <a:avLst/>
          </a:prstGeom>
          <a:noFill/>
        </p:spPr>
        <p:txBody>
          <a:bodyPr wrap="square" rtlCol="0">
            <a:spAutoFit/>
          </a:bodyPr>
          <a:lstStyle/>
          <a:p>
            <a:r>
              <a:rPr lang="es-CO" sz="600" dirty="0" smtClean="0"/>
              <a:t>Siglo XVIII</a:t>
            </a:r>
            <a:endParaRPr lang="es-CO" sz="600" dirty="0"/>
          </a:p>
        </p:txBody>
      </p:sp>
      <p:sp>
        <p:nvSpPr>
          <p:cNvPr id="123" name="Flecha derecha 122"/>
          <p:cNvSpPr/>
          <p:nvPr/>
        </p:nvSpPr>
        <p:spPr>
          <a:xfrm rot="5400000">
            <a:off x="8017263" y="3472735"/>
            <a:ext cx="198399" cy="45719"/>
          </a:xfrm>
          <a:prstGeom prst="rightArrow">
            <a:avLst/>
          </a:prstGeom>
          <a:noFill/>
          <a:ln w="95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4" name="CuadroTexto 123"/>
          <p:cNvSpPr txBox="1"/>
          <p:nvPr/>
        </p:nvSpPr>
        <p:spPr>
          <a:xfrm>
            <a:off x="7509355" y="3554629"/>
            <a:ext cx="1250078" cy="646331"/>
          </a:xfrm>
          <a:prstGeom prst="rect">
            <a:avLst/>
          </a:prstGeom>
          <a:noFill/>
        </p:spPr>
        <p:txBody>
          <a:bodyPr wrap="square" rtlCol="0">
            <a:spAutoFit/>
          </a:bodyPr>
          <a:lstStyle/>
          <a:p>
            <a:pPr algn="ctr"/>
            <a:r>
              <a:rPr lang="es-CO" sz="900" dirty="0" smtClean="0"/>
              <a:t>El wiski cobra forma comercial conocido en las montañas de escocia </a:t>
            </a:r>
            <a:endParaRPr lang="es-CO" sz="900" dirty="0"/>
          </a:p>
        </p:txBody>
      </p:sp>
      <p:sp>
        <p:nvSpPr>
          <p:cNvPr id="125" name="CuadroTexto 124"/>
          <p:cNvSpPr txBox="1"/>
          <p:nvPr/>
        </p:nvSpPr>
        <p:spPr>
          <a:xfrm>
            <a:off x="8417253" y="3327280"/>
            <a:ext cx="565834" cy="184666"/>
          </a:xfrm>
          <a:prstGeom prst="rect">
            <a:avLst/>
          </a:prstGeom>
          <a:noFill/>
        </p:spPr>
        <p:txBody>
          <a:bodyPr wrap="square" rtlCol="0">
            <a:spAutoFit/>
          </a:bodyPr>
          <a:lstStyle/>
          <a:p>
            <a:r>
              <a:rPr lang="es-CO" sz="600" dirty="0" smtClean="0"/>
              <a:t>Siglo XVIII</a:t>
            </a:r>
            <a:endParaRPr lang="es-CO" sz="600" dirty="0"/>
          </a:p>
        </p:txBody>
      </p:sp>
      <p:sp>
        <p:nvSpPr>
          <p:cNvPr id="126" name="Flecha derecha 125"/>
          <p:cNvSpPr/>
          <p:nvPr/>
        </p:nvSpPr>
        <p:spPr>
          <a:xfrm rot="16200000">
            <a:off x="8092571" y="2629588"/>
            <a:ext cx="1101369" cy="51216"/>
          </a:xfrm>
          <a:prstGeom prst="rightArrow">
            <a:avLst/>
          </a:prstGeom>
          <a:noFill/>
          <a:ln w="95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27" name="Conector recto de flecha 126"/>
          <p:cNvCxnSpPr/>
          <p:nvPr/>
        </p:nvCxnSpPr>
        <p:spPr>
          <a:xfrm>
            <a:off x="8983087" y="3028948"/>
            <a:ext cx="294871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8" name="CuadroTexto 127"/>
          <p:cNvSpPr txBox="1"/>
          <p:nvPr/>
        </p:nvSpPr>
        <p:spPr>
          <a:xfrm>
            <a:off x="9155127" y="1896779"/>
            <a:ext cx="2423462" cy="923330"/>
          </a:xfrm>
          <a:prstGeom prst="rect">
            <a:avLst/>
          </a:prstGeom>
          <a:noFill/>
        </p:spPr>
        <p:txBody>
          <a:bodyPr wrap="square" rtlCol="0">
            <a:spAutoFit/>
          </a:bodyPr>
          <a:lstStyle/>
          <a:p>
            <a:pPr algn="ctr"/>
            <a:r>
              <a:rPr lang="es-CO" sz="900" i="1" dirty="0" smtClean="0">
                <a:solidFill>
                  <a:srgbClr val="FF0000"/>
                </a:solidFill>
              </a:rPr>
              <a:t>La revolución francesa marca el despliegue mundial del conocimiento y la </a:t>
            </a:r>
            <a:r>
              <a:rPr lang="es-CO" sz="900" i="1" dirty="0" err="1" smtClean="0">
                <a:solidFill>
                  <a:srgbClr val="FF0000"/>
                </a:solidFill>
              </a:rPr>
              <a:t>elboracion</a:t>
            </a:r>
            <a:r>
              <a:rPr lang="es-CO" sz="900" i="1" dirty="0" smtClean="0">
                <a:solidFill>
                  <a:srgbClr val="FF0000"/>
                </a:solidFill>
              </a:rPr>
              <a:t> de cualquier bebida en cualquier parte del mundo, la coctelera ya es mundial y cada región posee tragos bebidas y licores que generan identidad </a:t>
            </a:r>
          </a:p>
          <a:p>
            <a:pPr algn="ctr"/>
            <a:endParaRPr lang="es-CO" sz="900" i="1" dirty="0">
              <a:solidFill>
                <a:srgbClr val="FF0000"/>
              </a:solidFill>
            </a:endParaRPr>
          </a:p>
        </p:txBody>
      </p:sp>
      <p:sp>
        <p:nvSpPr>
          <p:cNvPr id="129" name="CuadroTexto 128"/>
          <p:cNvSpPr txBox="1"/>
          <p:nvPr/>
        </p:nvSpPr>
        <p:spPr>
          <a:xfrm>
            <a:off x="8926945" y="3338719"/>
            <a:ext cx="1578184" cy="184666"/>
          </a:xfrm>
          <a:prstGeom prst="rect">
            <a:avLst/>
          </a:prstGeom>
          <a:noFill/>
        </p:spPr>
        <p:txBody>
          <a:bodyPr wrap="square" rtlCol="0">
            <a:spAutoFit/>
          </a:bodyPr>
          <a:lstStyle/>
          <a:p>
            <a:r>
              <a:rPr lang="es-CO" sz="600" dirty="0" smtClean="0"/>
              <a:t>Siglo XVII- hasta nuestros días </a:t>
            </a:r>
            <a:endParaRPr lang="es-CO" sz="600" dirty="0"/>
          </a:p>
        </p:txBody>
      </p:sp>
      <p:sp>
        <p:nvSpPr>
          <p:cNvPr id="130" name="CuadroTexto 129"/>
          <p:cNvSpPr txBox="1"/>
          <p:nvPr/>
        </p:nvSpPr>
        <p:spPr>
          <a:xfrm>
            <a:off x="2648237" y="6640018"/>
            <a:ext cx="9912744" cy="230832"/>
          </a:xfrm>
          <a:prstGeom prst="rect">
            <a:avLst/>
          </a:prstGeom>
          <a:noFill/>
        </p:spPr>
        <p:txBody>
          <a:bodyPr wrap="square" rtlCol="0">
            <a:spAutoFit/>
          </a:bodyPr>
          <a:lstStyle/>
          <a:p>
            <a:pPr algn="ctr"/>
            <a:r>
              <a:rPr lang="es-CO" sz="900" i="1" dirty="0">
                <a:solidFill>
                  <a:schemeClr val="accent1"/>
                </a:solidFill>
              </a:rPr>
              <a:t>Ref. http://repotur.yvera.gob.ar/bitstream/handle/123456789/4604/La%20Evoluci%C3%B3n%20de%20las%20Bebidas%20a%20trav%C3%A9s%20de%20la%20Historia.pdf?sequence=1&amp;isAllowed=y</a:t>
            </a:r>
            <a:endParaRPr lang="es-CO" sz="900" i="1" dirty="0">
              <a:solidFill>
                <a:schemeClr val="accent1"/>
              </a:solidFill>
            </a:endParaRPr>
          </a:p>
        </p:txBody>
      </p:sp>
      <p:sp>
        <p:nvSpPr>
          <p:cNvPr id="131" name="CuadroTexto 130"/>
          <p:cNvSpPr txBox="1"/>
          <p:nvPr/>
        </p:nvSpPr>
        <p:spPr>
          <a:xfrm>
            <a:off x="4225843" y="81671"/>
            <a:ext cx="3263301" cy="253916"/>
          </a:xfrm>
          <a:prstGeom prst="rect">
            <a:avLst/>
          </a:prstGeom>
          <a:noFill/>
        </p:spPr>
        <p:txBody>
          <a:bodyPr wrap="square" rtlCol="0">
            <a:spAutoFit/>
          </a:bodyPr>
          <a:lstStyle/>
          <a:p>
            <a:r>
              <a:rPr lang="es-CO" sz="1050" dirty="0" smtClean="0"/>
              <a:t>LINEA DE TIEMPO BEBIDAS POR EL MUNDO </a:t>
            </a:r>
            <a:endParaRPr lang="es-CO" sz="1050" dirty="0"/>
          </a:p>
        </p:txBody>
      </p:sp>
    </p:spTree>
    <p:extLst>
      <p:ext uri="{BB962C8B-B14F-4D97-AF65-F5344CB8AC3E}">
        <p14:creationId xmlns:p14="http://schemas.microsoft.com/office/powerpoint/2010/main" val="74578493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2543</TotalTime>
  <Words>560</Words>
  <Application>Microsoft Office PowerPoint</Application>
  <PresentationFormat>Panorámica</PresentationFormat>
  <Paragraphs>36</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Tema de Office</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dc:creator>
  <cp:lastModifiedBy>DIANA</cp:lastModifiedBy>
  <cp:revision>21</cp:revision>
  <dcterms:created xsi:type="dcterms:W3CDTF">2018-07-21T16:37:41Z</dcterms:created>
  <dcterms:modified xsi:type="dcterms:W3CDTF">2018-08-14T13:50:58Z</dcterms:modified>
</cp:coreProperties>
</file>