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3" r:id="rId4"/>
    <p:sldId id="257" r:id="rId5"/>
    <p:sldId id="258" r:id="rId6"/>
    <p:sldId id="260" r:id="rId7"/>
    <p:sldId id="259" r:id="rId8"/>
    <p:sldId id="261" r:id="rId9"/>
    <p:sldId id="265"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8" autoAdjust="0"/>
    <p:restoredTop sz="94660"/>
  </p:normalViewPr>
  <p:slideViewPr>
    <p:cSldViewPr snapToGrid="0">
      <p:cViewPr varScale="1">
        <p:scale>
          <a:sx n="68" d="100"/>
          <a:sy n="68"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Editar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8/15/2018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YkB5g4DcjE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PROTOCOLO DE BEBIDAS</a:t>
            </a:r>
            <a:endParaRPr lang="es-CO" dirty="0"/>
          </a:p>
        </p:txBody>
      </p:sp>
      <p:sp>
        <p:nvSpPr>
          <p:cNvPr id="3" name="Subtítulo 2"/>
          <p:cNvSpPr>
            <a:spLocks noGrp="1"/>
          </p:cNvSpPr>
          <p:nvPr>
            <p:ph type="subTitle" idx="1"/>
          </p:nvPr>
        </p:nvSpPr>
        <p:spPr/>
        <p:txBody>
          <a:bodyPr/>
          <a:lstStyle/>
          <a:p>
            <a:r>
              <a:rPr lang="es-CO" dirty="0" smtClean="0"/>
              <a:t>PROFE: MAURICIO LEÓN</a:t>
            </a:r>
          </a:p>
          <a:p>
            <a:r>
              <a:rPr lang="es-CO" dirty="0" smtClean="0"/>
              <a:t>MELISSA OSPINA</a:t>
            </a:r>
            <a:endParaRPr lang="es-CO" dirty="0"/>
          </a:p>
        </p:txBody>
      </p:sp>
    </p:spTree>
    <p:extLst>
      <p:ext uri="{BB962C8B-B14F-4D97-AF65-F5344CB8AC3E}">
        <p14:creationId xmlns:p14="http://schemas.microsoft.com/office/powerpoint/2010/main" val="66303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141984"/>
          </a:xfrm>
        </p:spPr>
        <p:txBody>
          <a:bodyPr/>
          <a:lstStyle/>
          <a:p>
            <a:r>
              <a:rPr lang="es-CO" dirty="0" smtClean="0"/>
              <a:t>Dato importante</a:t>
            </a:r>
            <a:endParaRPr lang="es-CO" dirty="0"/>
          </a:p>
        </p:txBody>
      </p:sp>
      <p:sp>
        <p:nvSpPr>
          <p:cNvPr id="3" name="Marcador de contenido 2"/>
          <p:cNvSpPr>
            <a:spLocks noGrp="1"/>
          </p:cNvSpPr>
          <p:nvPr>
            <p:ph idx="1"/>
          </p:nvPr>
        </p:nvSpPr>
        <p:spPr/>
        <p:txBody>
          <a:bodyPr>
            <a:normAutofit lnSpcReduction="10000"/>
          </a:bodyPr>
          <a:lstStyle/>
          <a:p>
            <a:pPr algn="just"/>
            <a:r>
              <a:rPr lang="es-CO" b="1" dirty="0">
                <a:solidFill>
                  <a:srgbClr val="000000"/>
                </a:solidFill>
                <a:latin typeface="Arial" panose="020B0604020202020204" pitchFamily="34" charset="0"/>
              </a:rPr>
              <a:t>Temperatura recomendada de consumo</a:t>
            </a:r>
            <a:endParaRPr lang="es-CO" dirty="0">
              <a:solidFill>
                <a:srgbClr val="000000"/>
              </a:solidFill>
              <a:latin typeface="Arial" panose="020B0604020202020204" pitchFamily="34" charset="0"/>
            </a:endParaRPr>
          </a:p>
          <a:p>
            <a:pPr>
              <a:buFont typeface="Arial" panose="020B0604020202020204" pitchFamily="34" charset="0"/>
              <a:buChar char="•"/>
            </a:pPr>
            <a:r>
              <a:rPr lang="es-CO" dirty="0">
                <a:solidFill>
                  <a:srgbClr val="000000"/>
                </a:solidFill>
                <a:latin typeface="Arial" panose="020B0604020202020204" pitchFamily="34" charset="0"/>
              </a:rPr>
              <a:t>Cavas y espumosos 6º - 8º C</a:t>
            </a:r>
          </a:p>
          <a:p>
            <a:pPr>
              <a:buFont typeface="Arial" panose="020B0604020202020204" pitchFamily="34" charset="0"/>
              <a:buChar char="•"/>
            </a:pPr>
            <a:r>
              <a:rPr lang="es-CO" dirty="0">
                <a:solidFill>
                  <a:srgbClr val="000000"/>
                </a:solidFill>
                <a:latin typeface="Arial" panose="020B0604020202020204" pitchFamily="34" charset="0"/>
              </a:rPr>
              <a:t>Blancos jóvenes, finos, manzanillas 7º - 10º C</a:t>
            </a:r>
          </a:p>
          <a:p>
            <a:pPr>
              <a:buFont typeface="Arial" panose="020B0604020202020204" pitchFamily="34" charset="0"/>
              <a:buChar char="•"/>
            </a:pPr>
            <a:r>
              <a:rPr lang="es-CO" dirty="0">
                <a:solidFill>
                  <a:srgbClr val="000000"/>
                </a:solidFill>
                <a:latin typeface="Arial" panose="020B0604020202020204" pitchFamily="34" charset="0"/>
              </a:rPr>
              <a:t>Blancos de crianza, añejos 9º - 12º C</a:t>
            </a:r>
          </a:p>
          <a:p>
            <a:pPr>
              <a:buFont typeface="Arial" panose="020B0604020202020204" pitchFamily="34" charset="0"/>
              <a:buChar char="•"/>
            </a:pPr>
            <a:r>
              <a:rPr lang="es-CO" dirty="0">
                <a:solidFill>
                  <a:srgbClr val="000000"/>
                </a:solidFill>
                <a:latin typeface="Arial" panose="020B0604020202020204" pitchFamily="34" charset="0"/>
              </a:rPr>
              <a:t>Claretes y rosados 10º - 12º C</a:t>
            </a:r>
          </a:p>
          <a:p>
            <a:pPr>
              <a:buFont typeface="Arial" panose="020B0604020202020204" pitchFamily="34" charset="0"/>
              <a:buChar char="•"/>
            </a:pPr>
            <a:r>
              <a:rPr lang="es-CO" dirty="0">
                <a:solidFill>
                  <a:srgbClr val="000000"/>
                </a:solidFill>
                <a:latin typeface="Arial" panose="020B0604020202020204" pitchFamily="34" charset="0"/>
              </a:rPr>
              <a:t>Tintos jóvenes 15º - 16º C</a:t>
            </a:r>
          </a:p>
          <a:p>
            <a:pPr>
              <a:buFont typeface="Arial" panose="020B0604020202020204" pitchFamily="34" charset="0"/>
              <a:buChar char="•"/>
            </a:pPr>
            <a:r>
              <a:rPr lang="es-CO" dirty="0">
                <a:solidFill>
                  <a:srgbClr val="000000"/>
                </a:solidFill>
                <a:latin typeface="Arial" panose="020B0604020202020204" pitchFamily="34" charset="0"/>
              </a:rPr>
              <a:t>Tintos de crianza 16º - 17º C</a:t>
            </a:r>
          </a:p>
          <a:p>
            <a:pPr>
              <a:buFont typeface="Arial" panose="020B0604020202020204" pitchFamily="34" charset="0"/>
              <a:buChar char="•"/>
            </a:pPr>
            <a:r>
              <a:rPr lang="es-CO" dirty="0">
                <a:solidFill>
                  <a:srgbClr val="000000"/>
                </a:solidFill>
                <a:latin typeface="Arial" panose="020B0604020202020204" pitchFamily="34" charset="0"/>
              </a:rPr>
              <a:t>Tintos reserva y gran reserva 17º - 18º C</a:t>
            </a:r>
          </a:p>
          <a:p>
            <a:pPr>
              <a:buFont typeface="Arial" panose="020B0604020202020204" pitchFamily="34" charset="0"/>
              <a:buChar char="•"/>
            </a:pPr>
            <a:r>
              <a:rPr lang="es-CO" dirty="0">
                <a:solidFill>
                  <a:srgbClr val="000000"/>
                </a:solidFill>
                <a:latin typeface="Arial" panose="020B0604020202020204" pitchFamily="34" charset="0"/>
              </a:rPr>
              <a:t>Dulces 7º - 9º </a:t>
            </a:r>
          </a:p>
          <a:p>
            <a:endParaRPr lang="es-CO" dirty="0"/>
          </a:p>
        </p:txBody>
      </p:sp>
      <p:pic>
        <p:nvPicPr>
          <p:cNvPr id="4" name="Imagen 3"/>
          <p:cNvPicPr>
            <a:picLocks noChangeAspect="1"/>
          </p:cNvPicPr>
          <p:nvPr/>
        </p:nvPicPr>
        <p:blipFill>
          <a:blip r:embed="rId2"/>
          <a:stretch>
            <a:fillRect/>
          </a:stretch>
        </p:blipFill>
        <p:spPr>
          <a:xfrm>
            <a:off x="7722481" y="880533"/>
            <a:ext cx="3848630" cy="4842933"/>
          </a:xfrm>
          <a:prstGeom prst="rect">
            <a:avLst/>
          </a:prstGeom>
        </p:spPr>
      </p:pic>
    </p:spTree>
    <p:extLst>
      <p:ext uri="{BB962C8B-B14F-4D97-AF65-F5344CB8AC3E}">
        <p14:creationId xmlns:p14="http://schemas.microsoft.com/office/powerpoint/2010/main" val="3260232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
            </a:r>
            <a:br>
              <a:rPr lang="es-CO" dirty="0" smtClean="0"/>
            </a:br>
            <a:r>
              <a:rPr lang="es-CO" dirty="0" smtClean="0"/>
              <a:t>Errores al servir vino</a:t>
            </a:r>
            <a:endParaRPr lang="es-CO" dirty="0"/>
          </a:p>
        </p:txBody>
      </p:sp>
      <p:pic>
        <p:nvPicPr>
          <p:cNvPr id="4" name="YkB5g4DcjEg"/>
          <p:cNvPicPr>
            <a:picLocks noGrp="1" noRot="1" noChangeAspect="1"/>
          </p:cNvPicPr>
          <p:nvPr>
            <p:ph idx="1"/>
            <a:videoFile r:link="rId1"/>
          </p:nvPr>
        </p:nvPicPr>
        <p:blipFill>
          <a:blip r:embed="rId3"/>
          <a:stretch>
            <a:fillRect/>
          </a:stretch>
        </p:blipFill>
        <p:spPr>
          <a:xfrm>
            <a:off x="2746552" y="2546174"/>
            <a:ext cx="3657600" cy="2057400"/>
          </a:xfrm>
          <a:prstGeom prst="rect">
            <a:avLst/>
          </a:prstGeom>
        </p:spPr>
      </p:pic>
    </p:spTree>
    <p:extLst>
      <p:ext uri="{BB962C8B-B14F-4D97-AF65-F5344CB8AC3E}">
        <p14:creationId xmlns:p14="http://schemas.microsoft.com/office/powerpoint/2010/main" val="1334508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30489" y="857956"/>
            <a:ext cx="3081867" cy="2810933"/>
          </a:xfrm>
          <a:prstGeom prst="rect">
            <a:avLst/>
          </a:prstGeom>
        </p:spPr>
      </p:pic>
      <p:sp>
        <p:nvSpPr>
          <p:cNvPr id="3" name="Marcador de contenido 2"/>
          <p:cNvSpPr>
            <a:spLocks noGrp="1"/>
          </p:cNvSpPr>
          <p:nvPr>
            <p:ph idx="1"/>
          </p:nvPr>
        </p:nvSpPr>
        <p:spPr>
          <a:xfrm>
            <a:off x="1024128" y="3928532"/>
            <a:ext cx="9720073" cy="2380827"/>
          </a:xfrm>
        </p:spPr>
        <p:txBody>
          <a:bodyPr/>
          <a:lstStyle/>
          <a:p>
            <a:r>
              <a:rPr lang="es-CO" dirty="0">
                <a:latin typeface="Arial" panose="020B0604020202020204" pitchFamily="34" charset="0"/>
                <a:cs typeface="Arial" panose="020B0604020202020204" pitchFamily="34" charset="0"/>
              </a:rPr>
              <a:t>Si no deseamos que nos sirvan una determinada bebida, se lo haremos saber a la persona que nos sirve (personal de servicio, anfitriones, compañeros de mesa, etcétera) de forma verbal. No es muy correcto tapar la copa como señal de negativa. No es una forma demasiado apropiada. Tampoco se levanta la copa para servirnos. Hay que dejarla en la mesa, para no ponérselo difícil a la persona que nos sirve. Aunque nos sirvamos nosotros, la copa no se mueve de la mesa.</a:t>
            </a:r>
          </a:p>
        </p:txBody>
      </p:sp>
    </p:spTree>
    <p:extLst>
      <p:ext uri="{BB962C8B-B14F-4D97-AF65-F5344CB8AC3E}">
        <p14:creationId xmlns:p14="http://schemas.microsoft.com/office/powerpoint/2010/main" val="40021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Historia</a:t>
            </a:r>
            <a:endParaRPr lang="es-CO" dirty="0"/>
          </a:p>
        </p:txBody>
      </p:sp>
      <p:sp>
        <p:nvSpPr>
          <p:cNvPr id="3" name="Marcador de contenido 2"/>
          <p:cNvSpPr>
            <a:spLocks noGrp="1"/>
          </p:cNvSpPr>
          <p:nvPr>
            <p:ph idx="1"/>
          </p:nvPr>
        </p:nvSpPr>
        <p:spPr/>
        <p:txBody>
          <a:bodyPr/>
          <a:lstStyle/>
          <a:p>
            <a:r>
              <a:rPr lang="es-CO" dirty="0">
                <a:solidFill>
                  <a:srgbClr val="222222"/>
                </a:solidFill>
                <a:latin typeface="arial" panose="020B0604020202020204" pitchFamily="34" charset="0"/>
              </a:rPr>
              <a:t>El </a:t>
            </a:r>
            <a:r>
              <a:rPr lang="es-CO" b="1" dirty="0">
                <a:solidFill>
                  <a:srgbClr val="222222"/>
                </a:solidFill>
                <a:latin typeface="arial" panose="020B0604020202020204" pitchFamily="34" charset="0"/>
              </a:rPr>
              <a:t>vino</a:t>
            </a:r>
            <a:r>
              <a:rPr lang="es-CO" dirty="0">
                <a:solidFill>
                  <a:srgbClr val="222222"/>
                </a:solidFill>
                <a:latin typeface="arial" panose="020B0604020202020204" pitchFamily="34" charset="0"/>
              </a:rPr>
              <a:t>, tal como se conoce hoy en día, es una bebida alcohólica procedente de la fermentación del zumo de uva, la cual se produce gracias a la acción de las levaduras presentes en el hollejo de las uvas. El nombre </a:t>
            </a:r>
            <a:r>
              <a:rPr lang="es-CO" b="1" dirty="0">
                <a:solidFill>
                  <a:srgbClr val="222222"/>
                </a:solidFill>
                <a:latin typeface="arial" panose="020B0604020202020204" pitchFamily="34" charset="0"/>
              </a:rPr>
              <a:t>vino</a:t>
            </a:r>
            <a:r>
              <a:rPr lang="es-CO" dirty="0">
                <a:solidFill>
                  <a:srgbClr val="222222"/>
                </a:solidFill>
                <a:latin typeface="arial" panose="020B0604020202020204" pitchFamily="34" charset="0"/>
              </a:rPr>
              <a:t> procede del latín vinum , que se cree que procede del griego oinos e incluso del sánscrito vêna </a:t>
            </a:r>
            <a:endParaRPr lang="es-CO" dirty="0"/>
          </a:p>
        </p:txBody>
      </p:sp>
      <p:pic>
        <p:nvPicPr>
          <p:cNvPr id="4" name="Imagen 3"/>
          <p:cNvPicPr>
            <a:picLocks noChangeAspect="1"/>
          </p:cNvPicPr>
          <p:nvPr/>
        </p:nvPicPr>
        <p:blipFill>
          <a:blip r:embed="rId2"/>
          <a:stretch>
            <a:fillRect/>
          </a:stretch>
        </p:blipFill>
        <p:spPr>
          <a:xfrm>
            <a:off x="6837186" y="3714044"/>
            <a:ext cx="2762250" cy="2474031"/>
          </a:xfrm>
          <a:prstGeom prst="rect">
            <a:avLst/>
          </a:prstGeom>
        </p:spPr>
      </p:pic>
    </p:spTree>
    <p:extLst>
      <p:ext uri="{BB962C8B-B14F-4D97-AF65-F5344CB8AC3E}">
        <p14:creationId xmlns:p14="http://schemas.microsoft.com/office/powerpoint/2010/main" val="70317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56355" y="158045"/>
            <a:ext cx="1927596" cy="2359377"/>
          </a:xfrm>
          <a:prstGeom prst="rect">
            <a:avLst/>
          </a:prstGeom>
        </p:spPr>
      </p:pic>
      <p:sp>
        <p:nvSpPr>
          <p:cNvPr id="3" name="Marcador de contenido 2"/>
          <p:cNvSpPr>
            <a:spLocks noGrp="1"/>
          </p:cNvSpPr>
          <p:nvPr>
            <p:ph idx="1"/>
          </p:nvPr>
        </p:nvSpPr>
        <p:spPr>
          <a:xfrm>
            <a:off x="1024128" y="1399822"/>
            <a:ext cx="9720073" cy="4909538"/>
          </a:xfrm>
        </p:spPr>
        <p:txBody>
          <a:bodyPr>
            <a:noAutofit/>
          </a:bodyPr>
          <a:lstStyle/>
          <a:p>
            <a:pPr algn="r"/>
            <a:r>
              <a:rPr lang="es-CO" dirty="0">
                <a:latin typeface="Arial" panose="020B0604020202020204" pitchFamily="34" charset="0"/>
                <a:cs typeface="Arial" panose="020B0604020202020204" pitchFamily="34" charset="0"/>
              </a:rPr>
              <a:t>Vid</a:t>
            </a:r>
          </a:p>
          <a:p>
            <a:pPr algn="r"/>
            <a:r>
              <a:rPr lang="es-CO" dirty="0">
                <a:latin typeface="Arial" panose="020B0604020202020204" pitchFamily="34" charset="0"/>
                <a:cs typeface="Arial" panose="020B0604020202020204" pitchFamily="34" charset="0"/>
              </a:rPr>
              <a:t>Planta</a:t>
            </a:r>
          </a:p>
          <a:p>
            <a:pPr algn="r"/>
            <a:r>
              <a:rPr lang="es-CO" dirty="0">
                <a:latin typeface="Arial" panose="020B0604020202020204" pitchFamily="34" charset="0"/>
                <a:cs typeface="Arial" panose="020B0604020202020204" pitchFamily="34" charset="0"/>
              </a:rPr>
              <a:t>La vid o parra, cuyo nombre científico es Vitis vinifera, es una planta semileñosa y/o trepadora que cuando se deja crecer libremente puede alcanzar más de 30 m, pero que, por la acción </a:t>
            </a:r>
            <a:r>
              <a:rPr lang="es-CO" dirty="0" smtClean="0">
                <a:latin typeface="Arial" panose="020B0604020202020204" pitchFamily="34" charset="0"/>
                <a:cs typeface="Arial" panose="020B0604020202020204" pitchFamily="34" charset="0"/>
              </a:rPr>
              <a:t>humana</a:t>
            </a:r>
          </a:p>
          <a:p>
            <a:pPr algn="r"/>
            <a:r>
              <a:rPr lang="es-CO" dirty="0" smtClean="0">
                <a:latin typeface="Arial" panose="020B0604020202020204" pitchFamily="34" charset="0"/>
                <a:cs typeface="Arial" panose="020B0604020202020204" pitchFamily="34" charset="0"/>
              </a:rPr>
              <a:t>Nombre </a:t>
            </a:r>
            <a:r>
              <a:rPr lang="es-CO" dirty="0">
                <a:latin typeface="Arial" panose="020B0604020202020204" pitchFamily="34" charset="0"/>
                <a:cs typeface="Arial" panose="020B0604020202020204" pitchFamily="34" charset="0"/>
              </a:rPr>
              <a:t>científico: Vitis vinifera</a:t>
            </a:r>
          </a:p>
          <a:p>
            <a:pPr algn="r"/>
            <a:r>
              <a:rPr lang="es-CO" dirty="0">
                <a:latin typeface="Arial" panose="020B0604020202020204" pitchFamily="34" charset="0"/>
                <a:cs typeface="Arial" panose="020B0604020202020204" pitchFamily="34" charset="0"/>
              </a:rPr>
              <a:t>Familia: Vitaceae</a:t>
            </a:r>
          </a:p>
          <a:p>
            <a:pPr algn="r"/>
            <a:r>
              <a:rPr lang="es-CO" dirty="0">
                <a:latin typeface="Arial" panose="020B0604020202020204" pitchFamily="34" charset="0"/>
                <a:cs typeface="Arial" panose="020B0604020202020204" pitchFamily="34" charset="0"/>
              </a:rPr>
              <a:t>Orden: Vitales</a:t>
            </a:r>
          </a:p>
          <a:p>
            <a:pPr algn="r"/>
            <a:r>
              <a:rPr lang="es-CO" dirty="0">
                <a:latin typeface="Arial" panose="020B0604020202020204" pitchFamily="34" charset="0"/>
                <a:cs typeface="Arial" panose="020B0604020202020204" pitchFamily="34" charset="0"/>
              </a:rPr>
              <a:t>Reino: Plantae</a:t>
            </a:r>
          </a:p>
          <a:p>
            <a:pPr algn="r"/>
            <a:r>
              <a:rPr lang="es-CO" dirty="0">
                <a:latin typeface="Arial" panose="020B0604020202020204" pitchFamily="34" charset="0"/>
                <a:cs typeface="Arial" panose="020B0604020202020204" pitchFamily="34" charset="0"/>
              </a:rPr>
              <a:t>Categoría: Especie</a:t>
            </a:r>
          </a:p>
          <a:p>
            <a:pPr algn="r"/>
            <a:r>
              <a:rPr lang="es-CO" dirty="0">
                <a:latin typeface="Arial" panose="020B0604020202020204" pitchFamily="34" charset="0"/>
                <a:cs typeface="Arial" panose="020B0604020202020204" pitchFamily="34" charset="0"/>
              </a:rPr>
              <a:t>Clase: Magnoliopsida</a:t>
            </a:r>
          </a:p>
        </p:txBody>
      </p:sp>
    </p:spTree>
    <p:extLst>
      <p:ext uri="{BB962C8B-B14F-4D97-AF65-F5344CB8AC3E}">
        <p14:creationId xmlns:p14="http://schemas.microsoft.com/office/powerpoint/2010/main" val="6529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latin typeface="Arial" panose="020B0604020202020204" pitchFamily="34" charset="0"/>
                <a:cs typeface="Arial" panose="020B0604020202020204" pitchFamily="34" charset="0"/>
              </a:rPr>
              <a:t>SERVICIO DE VINO</a:t>
            </a:r>
            <a:endParaRPr lang="es-CO"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buNone/>
            </a:pPr>
            <a:r>
              <a:rPr lang="es-CO" dirty="0">
                <a:latin typeface="Arial" panose="020B0604020202020204" pitchFamily="34" charset="0"/>
                <a:cs typeface="Arial" panose="020B0604020202020204" pitchFamily="34" charset="0"/>
              </a:rPr>
              <a:t>Las bebidas se deben servir por el lado derecho del comensal. En la mayoría de los hogares, lo normal es "pasar" la botella de vino o cava para que cada comensal se sirva. También es habitual que una persona sirva, como mucho, a los comensales que están a su lado.</a:t>
            </a:r>
          </a:p>
          <a:p>
            <a:pPr marL="0" indent="0">
              <a:buNone/>
            </a:pPr>
            <a:r>
              <a:rPr lang="es-CO" dirty="0" smtClean="0">
                <a:latin typeface="Arial" panose="020B0604020202020204" pitchFamily="34" charset="0"/>
                <a:cs typeface="Arial" panose="020B0604020202020204" pitchFamily="34" charset="0"/>
              </a:rPr>
              <a:t>Si </a:t>
            </a:r>
            <a:r>
              <a:rPr lang="es-CO" dirty="0">
                <a:latin typeface="Arial" panose="020B0604020202020204" pitchFamily="34" charset="0"/>
                <a:cs typeface="Arial" panose="020B0604020202020204" pitchFamily="34" charset="0"/>
              </a:rPr>
              <a:t>hay personal de servicio éste será el encargado de servir las bebidas, como dijimos, por el lado derecho del comensal. Se sirve primero a las señoras y luego a los caballeros. También está bien admitido, cuando no son encuentros muy formales (como las fiestas con familiares y amigos), empezar por la derecha del anfitrión y servir en orden secuencial a todos los comensales</a:t>
            </a:r>
          </a:p>
          <a:p>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84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878681" y="1524000"/>
            <a:ext cx="4524375" cy="4080051"/>
          </a:xfrm>
          <a:prstGeom prst="rect">
            <a:avLst/>
          </a:prstGeom>
        </p:spPr>
      </p:pic>
      <p:sp>
        <p:nvSpPr>
          <p:cNvPr id="5" name="Rectángulo 4"/>
          <p:cNvSpPr/>
          <p:nvPr/>
        </p:nvSpPr>
        <p:spPr>
          <a:xfrm>
            <a:off x="5633156" y="2690336"/>
            <a:ext cx="3510844" cy="4093428"/>
          </a:xfrm>
          <a:prstGeom prst="rect">
            <a:avLst/>
          </a:prstGeom>
        </p:spPr>
        <p:txBody>
          <a:bodyPr wrap="square">
            <a:spAutoFit/>
          </a:bodyPr>
          <a:lstStyle/>
          <a:p>
            <a:r>
              <a:rPr lang="es-CO" sz="2200" dirty="0">
                <a:latin typeface="Arial" panose="020B0604020202020204" pitchFamily="34" charset="0"/>
                <a:cs typeface="Arial" panose="020B0604020202020204" pitchFamily="34" charset="0"/>
              </a:rPr>
              <a:t>Cómo servir de forma correcta el vino u otra bebida</a:t>
            </a:r>
          </a:p>
          <a:p>
            <a:r>
              <a:rPr lang="es-CO" sz="2200" dirty="0">
                <a:latin typeface="Arial" panose="020B0604020202020204" pitchFamily="34" charset="0"/>
                <a:cs typeface="Arial" panose="020B0604020202020204" pitchFamily="34" charset="0"/>
              </a:rPr>
              <a:t>Durante el servicio la botella nunca se debe apoyar sobre el borde de la copa para servir. Hay que tratar de mantener la boca de la botella a unos dos centímetros del borde de la copa.</a:t>
            </a:r>
          </a:p>
          <a:p>
            <a:endParaRPr lang="es-CO" dirty="0"/>
          </a:p>
        </p:txBody>
      </p:sp>
    </p:spTree>
    <p:extLst>
      <p:ext uri="{BB962C8B-B14F-4D97-AF65-F5344CB8AC3E}">
        <p14:creationId xmlns:p14="http://schemas.microsoft.com/office/powerpoint/2010/main" val="354203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6671733" y="1388533"/>
            <a:ext cx="3205780" cy="3747911"/>
          </a:xfrm>
          <a:prstGeom prst="rect">
            <a:avLst/>
          </a:prstGeom>
        </p:spPr>
      </p:pic>
      <p:sp>
        <p:nvSpPr>
          <p:cNvPr id="5" name="Rectángulo 4"/>
          <p:cNvSpPr/>
          <p:nvPr/>
        </p:nvSpPr>
        <p:spPr>
          <a:xfrm>
            <a:off x="1320800" y="1117600"/>
            <a:ext cx="5068711" cy="4985980"/>
          </a:xfrm>
          <a:prstGeom prst="rect">
            <a:avLst/>
          </a:prstGeom>
        </p:spPr>
        <p:txBody>
          <a:bodyPr wrap="square">
            <a:spAutoFit/>
          </a:bodyPr>
          <a:lstStyle/>
          <a:p>
            <a:r>
              <a:rPr lang="es-CO" sz="2000" dirty="0" smtClean="0">
                <a:latin typeface="Arial" panose="020B0604020202020204" pitchFamily="34" charset="0"/>
                <a:cs typeface="Arial" panose="020B0604020202020204" pitchFamily="34" charset="0"/>
              </a:rPr>
              <a:t>Si el anfitrión abre la botella de vino, servirá un poco a una persona de confianza para que haga la prueba del vino. Esta persona asentirá, o no, sobre la calidad del vino. En caso de no haber una persona de confianza o experta en vino, será el propio anfitrión el que haga de 'catador' del vino. Esta es la forma de comprobar que el vino se encuentra en óptimas condiciones de sabor, temperatura, etcétera. Se puede tener una copa auxiliar para verter un poquito de vino sobre ella. Se utiliza esta copa para eliminar posibles restos de corcho y otras briznas del cuello de la botella.</a:t>
            </a:r>
          </a:p>
          <a:p>
            <a:endParaRPr lang="es-CO" dirty="0"/>
          </a:p>
        </p:txBody>
      </p:sp>
    </p:spTree>
    <p:extLst>
      <p:ext uri="{BB962C8B-B14F-4D97-AF65-F5344CB8AC3E}">
        <p14:creationId xmlns:p14="http://schemas.microsoft.com/office/powerpoint/2010/main" val="232345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908491" y="2148240"/>
            <a:ext cx="3810000" cy="3846160"/>
          </a:xfrm>
          <a:prstGeom prst="rect">
            <a:avLst/>
          </a:prstGeom>
        </p:spPr>
      </p:pic>
      <p:sp>
        <p:nvSpPr>
          <p:cNvPr id="5" name="Rectángulo 4"/>
          <p:cNvSpPr/>
          <p:nvPr/>
        </p:nvSpPr>
        <p:spPr>
          <a:xfrm>
            <a:off x="4842932" y="2413338"/>
            <a:ext cx="5757335" cy="3477875"/>
          </a:xfrm>
          <a:prstGeom prst="rect">
            <a:avLst/>
          </a:prstGeom>
        </p:spPr>
        <p:txBody>
          <a:bodyPr wrap="square">
            <a:spAutoFit/>
          </a:bodyPr>
          <a:lstStyle/>
          <a:p>
            <a:r>
              <a:rPr lang="es-CO" sz="2200" dirty="0">
                <a:latin typeface="Arial" panose="020B0604020202020204" pitchFamily="34" charset="0"/>
                <a:cs typeface="Arial" panose="020B0604020202020204" pitchFamily="34" charset="0"/>
              </a:rPr>
              <a:t>En el caso de los vinos tintos, para evitar su calentamiento con la mano, se puede utilizar un cestillo para colocar la botella y servirlo. En el caso de vinos de mucha edad, como los grandes reservas, se pueden decantar (e incluso se deben decantar) y servir en un recipiente, botella o </a:t>
            </a:r>
            <a:r>
              <a:rPr lang="es-CO" sz="2200" dirty="0" smtClean="0">
                <a:latin typeface="Arial" panose="020B0604020202020204" pitchFamily="34" charset="0"/>
                <a:cs typeface="Arial" panose="020B0604020202020204" pitchFamily="34" charset="0"/>
              </a:rPr>
              <a:t>decanter, </a:t>
            </a:r>
            <a:r>
              <a:rPr lang="es-CO" sz="2200" dirty="0">
                <a:latin typeface="Arial" panose="020B0604020202020204" pitchFamily="34" charset="0"/>
                <a:cs typeface="Arial" panose="020B0604020202020204" pitchFamily="34" charset="0"/>
              </a:rPr>
              <a:t>especial para ello. También es conveniente abrirlos con al menos una hora de antelación, para que el vino se "airee"</a:t>
            </a:r>
          </a:p>
        </p:txBody>
      </p:sp>
    </p:spTree>
    <p:extLst>
      <p:ext uri="{BB962C8B-B14F-4D97-AF65-F5344CB8AC3E}">
        <p14:creationId xmlns:p14="http://schemas.microsoft.com/office/powerpoint/2010/main" val="80128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1004711"/>
            <a:ext cx="9720073" cy="5304649"/>
          </a:xfrm>
        </p:spPr>
        <p:txBody>
          <a:bodyPr/>
          <a:lstStyle/>
          <a:p>
            <a:r>
              <a:rPr lang="es-CO" dirty="0"/>
              <a:t>¿</a:t>
            </a:r>
            <a:r>
              <a:rPr lang="es-CO" dirty="0">
                <a:latin typeface="Arial" panose="020B0604020202020204" pitchFamily="34" charset="0"/>
                <a:cs typeface="Arial" panose="020B0604020202020204" pitchFamily="34" charset="0"/>
              </a:rPr>
              <a:t>Cuánta cantidad de vino servir?</a:t>
            </a:r>
          </a:p>
          <a:p>
            <a:r>
              <a:rPr lang="es-CO" dirty="0">
                <a:latin typeface="Arial" panose="020B0604020202020204" pitchFamily="34" charset="0"/>
                <a:cs typeface="Arial" panose="020B0604020202020204" pitchFamily="34" charset="0"/>
              </a:rPr>
              <a:t>Las copas no se llenan en su totalidad, sino que solamente se llenan de forma parcial. La copa de vino: se suele llenar, aproximadamente, un tercio de su capacidad. Esta medida es una proporción aproximada que puede variar en función del tamaño de la copa. Actualmente, hay copas de múltiples tamaños que pueden hacer variar estas proporciones de servicio.</a:t>
            </a:r>
          </a:p>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En el caso de los vinos tintos se puede servir más cantidad. En el caso de los vinos blancos (que deben servirse fríos), es mejor servir poca cantidad. Es mejor opción 'rellenar' más a menudo la copa, para lograr tomarlo a la temperatura ideal. Lo mismo nos ocurre con el cava, la sidra y otras bebidas espumosas.</a:t>
            </a:r>
          </a:p>
        </p:txBody>
      </p:sp>
      <p:pic>
        <p:nvPicPr>
          <p:cNvPr id="4" name="Imagen 3"/>
          <p:cNvPicPr>
            <a:picLocks noChangeAspect="1"/>
          </p:cNvPicPr>
          <p:nvPr/>
        </p:nvPicPr>
        <p:blipFill>
          <a:blip r:embed="rId2"/>
          <a:stretch>
            <a:fillRect/>
          </a:stretch>
        </p:blipFill>
        <p:spPr>
          <a:xfrm>
            <a:off x="6290733" y="4944533"/>
            <a:ext cx="3810000" cy="1615722"/>
          </a:xfrm>
          <a:prstGeom prst="rect">
            <a:avLst/>
          </a:prstGeom>
        </p:spPr>
      </p:pic>
    </p:spTree>
    <p:extLst>
      <p:ext uri="{BB962C8B-B14F-4D97-AF65-F5344CB8AC3E}">
        <p14:creationId xmlns:p14="http://schemas.microsoft.com/office/powerpoint/2010/main" val="154180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519289"/>
            <a:ext cx="9720073" cy="5790071"/>
          </a:xfrm>
        </p:spPr>
        <p:txBody>
          <a:bodyPr/>
          <a:lstStyle/>
          <a:p>
            <a:pPr algn="just"/>
            <a:r>
              <a:rPr lang="es-CO" dirty="0">
                <a:solidFill>
                  <a:srgbClr val="000000"/>
                </a:solidFill>
                <a:latin typeface="Arial" panose="020B0604020202020204" pitchFamily="34" charset="0"/>
              </a:rPr>
              <a:t>Los vinos blancos secos, por encima de 10 °C resaltarían sus aromas secundarios y su alcohol, factores que no son interesantes en este tipo de vinos, mientras que por debajo de 8°C sus sutiles aromas se verían muy reducidos, tapados, resultando un vino insípido.</a:t>
            </a:r>
          </a:p>
          <a:p>
            <a:pPr algn="just"/>
            <a:r>
              <a:rPr lang="es-CO" dirty="0">
                <a:solidFill>
                  <a:srgbClr val="000000"/>
                </a:solidFill>
                <a:latin typeface="Arial" panose="020B0604020202020204" pitchFamily="34" charset="0"/>
              </a:rPr>
              <a:t>Un vino tinto joven se servirá fresco para evitar sensaciones alcohólicas. Los tintos con cuerpo, por debajo de 12°C tenderían a una frescura y ligereza que no se suele desear y por encima de 15°C resaltarían demasiado su cuerpo y </a:t>
            </a:r>
            <a:r>
              <a:rPr lang="es-CO" dirty="0" smtClean="0">
                <a:solidFill>
                  <a:srgbClr val="000000"/>
                </a:solidFill>
                <a:latin typeface="Arial" panose="020B0604020202020204" pitchFamily="34" charset="0"/>
              </a:rPr>
              <a:t>tanino</a:t>
            </a:r>
            <a:r>
              <a:rPr lang="es-CO" dirty="0">
                <a:solidFill>
                  <a:srgbClr val="000000"/>
                </a:solidFill>
                <a:latin typeface="Arial" panose="020B0604020202020204" pitchFamily="34" charset="0"/>
              </a:rPr>
              <a:t>, enmascarando sus otras virtudes más sutiles que sin duda posee.</a:t>
            </a:r>
          </a:p>
          <a:p>
            <a:pPr algn="just"/>
            <a:r>
              <a:rPr lang="es-CO" dirty="0">
                <a:solidFill>
                  <a:srgbClr val="000000"/>
                </a:solidFill>
                <a:latin typeface="Arial" panose="020B0604020202020204" pitchFamily="34" charset="0"/>
              </a:rPr>
              <a:t>Los tintos añejos, por debajo de 16°C tienen muchas posibilidades de no mostrar sus aromas terciarios y mostrarse muy duro en boca, mientras que si se sirven por encima de 18°C nos agrediría tanto su alto nivel de alcohol que no notaríamos sus complejos matices, sabores y aromas.</a:t>
            </a:r>
          </a:p>
          <a:p>
            <a:pPr algn="just"/>
            <a:r>
              <a:rPr lang="es-CO" dirty="0">
                <a:solidFill>
                  <a:srgbClr val="000000"/>
                </a:solidFill>
                <a:latin typeface="Arial" panose="020B0604020202020204" pitchFamily="34" charset="0"/>
              </a:rPr>
              <a:t>Para no ser tan rigurosos, a modo orientativo podemos recordar que el espumoso se sirve muy frío (6-8 °C), el blanco y el rosado frío (8-12 °C) y el tinto templado (12-18 °C).</a:t>
            </a:r>
          </a:p>
          <a:p>
            <a:endParaRPr lang="es-CO" dirty="0"/>
          </a:p>
        </p:txBody>
      </p:sp>
    </p:spTree>
    <p:extLst>
      <p:ext uri="{BB962C8B-B14F-4D97-AF65-F5344CB8AC3E}">
        <p14:creationId xmlns:p14="http://schemas.microsoft.com/office/powerpoint/2010/main" val="1336260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33</TotalTime>
  <Words>960</Words>
  <Application>Microsoft Office PowerPoint</Application>
  <PresentationFormat>Panorámica</PresentationFormat>
  <Paragraphs>41</Paragraphs>
  <Slides>12</Slides>
  <Notes>0</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Arial</vt:lpstr>
      <vt:lpstr>Tw Cen MT</vt:lpstr>
      <vt:lpstr>Tw Cen MT Condensed</vt:lpstr>
      <vt:lpstr>Wingdings 3</vt:lpstr>
      <vt:lpstr>Integral</vt:lpstr>
      <vt:lpstr>PROTOCOLO DE BEBIDAS</vt:lpstr>
      <vt:lpstr>Historia</vt:lpstr>
      <vt:lpstr>Presentación de PowerPoint</vt:lpstr>
      <vt:lpstr>SERVICIO DE VINO</vt:lpstr>
      <vt:lpstr>Presentación de PowerPoint</vt:lpstr>
      <vt:lpstr>Presentación de PowerPoint</vt:lpstr>
      <vt:lpstr>Presentación de PowerPoint</vt:lpstr>
      <vt:lpstr>Presentación de PowerPoint</vt:lpstr>
      <vt:lpstr>Presentación de PowerPoint</vt:lpstr>
      <vt:lpstr>Dato importante</vt:lpstr>
      <vt:lpstr> Errores al servir vino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DE BEBIDAS</dc:title>
  <dc:creator>Usuario de Windows</dc:creator>
  <cp:lastModifiedBy>Usuario de Windows</cp:lastModifiedBy>
  <cp:revision>25</cp:revision>
  <dcterms:created xsi:type="dcterms:W3CDTF">2018-08-16T04:09:11Z</dcterms:created>
  <dcterms:modified xsi:type="dcterms:W3CDTF">2018-08-16T04:43:00Z</dcterms:modified>
</cp:coreProperties>
</file>