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44BE9-86DB-4641-B8DA-C7F601AD8793}" type="datetimeFigureOut">
              <a:rPr lang="es-CO" smtClean="0"/>
              <a:t>14/03/2019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EDEA8-65A0-49DF-80B2-3C313FD0B6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382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EDEA8-65A0-49DF-80B2-3C313FD0B66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58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EDEA8-65A0-49DF-80B2-3C313FD0B66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7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EDEA8-65A0-49DF-80B2-3C313FD0B663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210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84EC51-A797-46BD-98C2-169FBC151674}" type="datetimeFigureOut">
              <a:rPr lang="es-CO" smtClean="0"/>
              <a:t>14/03/2019</a:t>
            </a:fld>
            <a:endParaRPr lang="es-CO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DA7409B-3C5B-49DF-8C91-A1350B975FFF}" type="slidenum">
              <a:rPr lang="es-CO" smtClean="0"/>
              <a:t>‹Nº›</a:t>
            </a:fld>
            <a:endParaRPr lang="es-CO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51-A797-46BD-98C2-169FBC151674}" type="datetimeFigureOut">
              <a:rPr lang="es-CO" smtClean="0"/>
              <a:t>14/03/2019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09B-3C5B-49DF-8C91-A1350B975FF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51-A797-46BD-98C2-169FBC151674}" type="datetimeFigureOut">
              <a:rPr lang="es-CO" smtClean="0"/>
              <a:t>14/03/2019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09B-3C5B-49DF-8C91-A1350B975FF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51-A797-46BD-98C2-169FBC151674}" type="datetimeFigureOut">
              <a:rPr lang="es-CO" smtClean="0"/>
              <a:t>14/03/2019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09B-3C5B-49DF-8C91-A1350B975FF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51-A797-46BD-98C2-169FBC151674}" type="datetimeFigureOut">
              <a:rPr lang="es-CO" smtClean="0"/>
              <a:t>14/03/2019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09B-3C5B-49DF-8C91-A1350B975FF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51-A797-46BD-98C2-169FBC151674}" type="datetimeFigureOut">
              <a:rPr lang="es-CO" smtClean="0"/>
              <a:t>14/03/2019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09B-3C5B-49DF-8C91-A1350B975FFF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51-A797-46BD-98C2-169FBC151674}" type="datetimeFigureOut">
              <a:rPr lang="es-CO" smtClean="0"/>
              <a:t>14/03/2019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09B-3C5B-49DF-8C91-A1350B975FF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51-A797-46BD-98C2-169FBC151674}" type="datetimeFigureOut">
              <a:rPr lang="es-CO" smtClean="0"/>
              <a:t>14/03/2019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09B-3C5B-49DF-8C91-A1350B975FF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51-A797-46BD-98C2-169FBC151674}" type="datetimeFigureOut">
              <a:rPr lang="es-CO" smtClean="0"/>
              <a:t>14/03/2019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09B-3C5B-49DF-8C91-A1350B975FF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51-A797-46BD-98C2-169FBC151674}" type="datetimeFigureOut">
              <a:rPr lang="es-CO" smtClean="0"/>
              <a:t>14/03/2019</a:t>
            </a:fld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09B-3C5B-49DF-8C91-A1350B975FFF}" type="slidenum">
              <a:rPr lang="es-CO" smtClean="0"/>
              <a:t>‹Nº›</a:t>
            </a:fld>
            <a:endParaRPr lang="es-CO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51-A797-46BD-98C2-169FBC151674}" type="datetimeFigureOut">
              <a:rPr lang="es-CO" smtClean="0"/>
              <a:t>14/03/2019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09B-3C5B-49DF-8C91-A1350B975FF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384EC51-A797-46BD-98C2-169FBC151674}" type="datetimeFigureOut">
              <a:rPr lang="es-CO" smtClean="0"/>
              <a:t>14/03/2019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DA7409B-3C5B-49DF-8C91-A1350B975FFF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oticias.universia.net.co/en-portada/noticia/2012/08/01/955488/10-ideas-ensenanza-tecnologia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7504" y="260648"/>
            <a:ext cx="90364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UNIDAD DOS</a:t>
            </a:r>
          </a:p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ACTIVIDAD UNO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3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itchFamily="82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3645024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i="1" dirty="0" smtClean="0">
                <a:latin typeface="Algerian" pitchFamily="82" charset="0"/>
                <a:ea typeface="BatangChe" pitchFamily="49" charset="-127"/>
              </a:rPr>
              <a:t>ESTUDIANTE VIRTUAL </a:t>
            </a:r>
          </a:p>
          <a:p>
            <a:pPr algn="ctr"/>
            <a:r>
              <a:rPr lang="es-CO" sz="4000" b="1" i="1" dirty="0" smtClean="0">
                <a:latin typeface="Algerian" pitchFamily="82" charset="0"/>
                <a:ea typeface="BatangChe" pitchFamily="49" charset="-127"/>
              </a:rPr>
              <a:t>YESICA JOHANNA CUBILLOS FONSECA</a:t>
            </a:r>
            <a:endParaRPr lang="es-CO" sz="4000" b="1" i="1" dirty="0">
              <a:latin typeface="Algerian" pitchFamily="82" charset="0"/>
              <a:ea typeface="BatangChe" pitchFamily="49" charset="-127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52" y="2397226"/>
            <a:ext cx="3600400" cy="124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6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53754" y="695459"/>
            <a:ext cx="7659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latin typeface="Algerian" pitchFamily="82" charset="0"/>
              </a:rPr>
              <a:t>¿ Que debo hacer en la modalidad virtual para tener éxito ? </a:t>
            </a:r>
          </a:p>
          <a:p>
            <a:pPr algn="ctr"/>
            <a:endParaRPr lang="es-CO" sz="3200" dirty="0">
              <a:latin typeface="Algerian" pitchFamily="8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55" y="2452643"/>
            <a:ext cx="3118453" cy="38592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3" name="2 CuadroTexto"/>
          <p:cNvSpPr txBox="1"/>
          <p:nvPr/>
        </p:nvSpPr>
        <p:spPr>
          <a:xfrm>
            <a:off x="653753" y="2179178"/>
            <a:ext cx="455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4"/>
          <a:stretch/>
        </p:blipFill>
        <p:spPr bwMode="auto">
          <a:xfrm>
            <a:off x="2243268" y="3474878"/>
            <a:ext cx="2906638" cy="375060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4" name="3 Rectángulo"/>
          <p:cNvSpPr/>
          <p:nvPr/>
        </p:nvSpPr>
        <p:spPr>
          <a:xfrm>
            <a:off x="51275" y="1764114"/>
            <a:ext cx="680672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latin typeface="Agency FB" pitchFamily="34" charset="0"/>
              </a:rPr>
              <a:t>tendrás </a:t>
            </a:r>
            <a:r>
              <a:rPr lang="es-CO" sz="2400" dirty="0">
                <a:latin typeface="Agency FB" pitchFamily="34" charset="0"/>
              </a:rPr>
              <a:t>que creerte  y sentirte parte de este  modelo de </a:t>
            </a:r>
            <a:r>
              <a:rPr lang="es-CO" sz="2400" dirty="0" smtClean="0">
                <a:latin typeface="Agency FB" pitchFamily="34" charset="0"/>
              </a:rPr>
              <a:t>estudio.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400" dirty="0">
                <a:latin typeface="Agency FB" pitchFamily="34" charset="0"/>
              </a:rPr>
              <a:t>Deberás tener habilidades tecnológicas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400" dirty="0">
                <a:latin typeface="Agency FB" pitchFamily="34" charset="0"/>
              </a:rPr>
              <a:t>uso frecuente de internet y las redes  sociales</a:t>
            </a:r>
            <a:r>
              <a:rPr lang="es-CO" sz="2400" dirty="0" smtClean="0">
                <a:latin typeface="Agency FB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400" dirty="0">
                <a:latin typeface="Agency FB" pitchFamily="34" charset="0"/>
              </a:rPr>
              <a:t>Comunicarás  tus necesidades y preocupaciones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latin typeface="Agency FB" pitchFamily="34" charset="0"/>
              </a:rPr>
              <a:t>Ocupar</a:t>
            </a:r>
            <a:r>
              <a:rPr lang="es-CO" sz="2400" dirty="0">
                <a:latin typeface="Agency FB" pitchFamily="34" charset="0"/>
              </a:rPr>
              <a:t>  parte de tu tiempo y </a:t>
            </a:r>
            <a:r>
              <a:rPr lang="es-CO" sz="2400" dirty="0" smtClean="0">
                <a:latin typeface="Agency FB" pitchFamily="34" charset="0"/>
              </a:rPr>
              <a:t>esfuerzo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/>
          </a:p>
          <a:p>
            <a:pPr marL="285750" indent="-285750">
              <a:buFont typeface="Arial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84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2959" y="618186"/>
            <a:ext cx="8094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latin typeface="Algerian" pitchFamily="82" charset="0"/>
              </a:rPr>
              <a:t>¿ Que es la educación virtual y que  es un estudiante virtual ? </a:t>
            </a:r>
            <a:endParaRPr lang="es-CO" sz="3200" dirty="0">
              <a:latin typeface="Algerian" pitchFamily="8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42" y="2309974"/>
            <a:ext cx="2704565" cy="316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5927292" y="1792735"/>
            <a:ext cx="300097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latin typeface="Algerian" pitchFamily="82" charset="0"/>
              </a:rPr>
              <a:t>Los estudiantes </a:t>
            </a:r>
            <a:r>
              <a:rPr lang="es-CO" b="1" dirty="0" smtClean="0">
                <a:latin typeface="Algerian" pitchFamily="82" charset="0"/>
              </a:rPr>
              <a:t>virtuales</a:t>
            </a:r>
            <a:r>
              <a:rPr lang="es-CO" dirty="0" smtClean="0"/>
              <a:t>: actualmente </a:t>
            </a:r>
            <a:r>
              <a:rPr lang="es-CO" dirty="0"/>
              <a:t>son una población que está acudiendo al ambiente virtual en busca de desarrollo y necesitan de mayores opciones para capacitarse.  Sin embargo también debemos destacar que  existen personas que están conectadas al mundo virtual y ven en él un lugar de oportunidades para desarrollarse de forma internacional. Entre estos aspectos los estudiantes virtuales están adquiriendo características que los destaca y les permite introducirse al aprendizaje virtual de una mejor manera.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11510" y="1922804"/>
            <a:ext cx="242914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latin typeface="Algerian" pitchFamily="82" charset="0"/>
              </a:rPr>
              <a:t>La educación virtual </a:t>
            </a:r>
            <a:r>
              <a:rPr lang="es-CO" b="1" dirty="0" smtClean="0">
                <a:latin typeface="Algerian" pitchFamily="82" charset="0"/>
              </a:rPr>
              <a:t>: </a:t>
            </a:r>
          </a:p>
          <a:p>
            <a:r>
              <a:rPr lang="es-CO" dirty="0" smtClean="0"/>
              <a:t>no </a:t>
            </a:r>
            <a:r>
              <a:rPr lang="es-CO" dirty="0"/>
              <a:t>es una modalidad mejor o peor que la educación presencial, es una forma diferente de asumir el proceso de aprendizaje, incluso ambas son modalidades que pueden complementarse, explica la comunicadora social, doctora e integrante del grupo de investigación de educación en ambientes virtuales de la Universidad </a:t>
            </a:r>
          </a:p>
        </p:txBody>
      </p:sp>
    </p:spTree>
    <p:extLst>
      <p:ext uri="{BB962C8B-B14F-4D97-AF65-F5344CB8AC3E}">
        <p14:creationId xmlns:p14="http://schemas.microsoft.com/office/powerpoint/2010/main" val="32383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0164" y="631066"/>
            <a:ext cx="891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latin typeface="Algerian" pitchFamily="82" charset="0"/>
              </a:rPr>
              <a:t>¿ cuantas horas debe dedicar a estudiar diariamente? </a:t>
            </a:r>
            <a:endParaRPr lang="es-CO" sz="3600" dirty="0">
              <a:latin typeface="Algerian" pitchFamily="8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006" y="2551837"/>
            <a:ext cx="3352079" cy="30942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3" name="2 Rectángulo"/>
          <p:cNvSpPr/>
          <p:nvPr/>
        </p:nvSpPr>
        <p:spPr>
          <a:xfrm>
            <a:off x="664397" y="2551838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dirty="0">
                <a:latin typeface="Andalus" pitchFamily="18" charset="-78"/>
                <a:cs typeface="Andalus" pitchFamily="18" charset="-78"/>
              </a:rPr>
              <a:t>Pues, como siempre, hay opiniones para todos los gustos. Eso sí, conviene tener en cuenta que durante el día también tenemos que llevar a cabo otras obligaciones. Por ejemplo, asistir a clase, comer con tranquilidad, asearnos o ir al trabajo. Además, es recomendable reservar un par de horas para  </a:t>
            </a:r>
            <a:r>
              <a:rPr lang="es-CO" sz="2000" dirty="0" smtClean="0">
                <a:latin typeface="Andalus" pitchFamily="18" charset="-78"/>
                <a:cs typeface="Andalus" pitchFamily="18" charset="-78"/>
              </a:rPr>
              <a:t>la </a:t>
            </a:r>
            <a:r>
              <a:rPr lang="es-CO" sz="2000" dirty="0">
                <a:latin typeface="Andalus" pitchFamily="18" charset="-78"/>
                <a:cs typeface="Andalus" pitchFamily="18" charset="-78"/>
              </a:rPr>
              <a:t>desconexión</a:t>
            </a:r>
            <a:r>
              <a:rPr lang="es-CO" sz="2000" dirty="0" smtClean="0">
                <a:latin typeface="Andalus" pitchFamily="18" charset="-78"/>
                <a:cs typeface="Andalus" pitchFamily="18" charset="-78"/>
              </a:rPr>
              <a:t>. Pero como tal la cantidad de horas que se debe tener para estudiar es autónomo de cada estudiante</a:t>
            </a:r>
            <a:r>
              <a:rPr lang="es-CO" dirty="0" smtClean="0"/>
              <a:t>. </a:t>
            </a:r>
            <a:r>
              <a:rPr lang="es-CO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790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08527" y="682581"/>
            <a:ext cx="8017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latin typeface="Algerian" pitchFamily="82" charset="0"/>
              </a:rPr>
              <a:t>¿ En quien se puede apoyar si requiere de ayuda ?</a:t>
            </a:r>
            <a:endParaRPr lang="es-CO" sz="3600" dirty="0">
              <a:latin typeface="Algerian" pitchFamily="8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81" y="3028884"/>
            <a:ext cx="2706927" cy="317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332409" y="2871387"/>
            <a:ext cx="3974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 se requiere ayuda en la formación académica se debe dirigir a línea de ayuda, o sino al tutor correspondiente al área de la inquietud que se tiene.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05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51996" y="497250"/>
            <a:ext cx="7582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latin typeface="Algerian" pitchFamily="82" charset="0"/>
              </a:rPr>
              <a:t>¿ </a:t>
            </a:r>
            <a:r>
              <a:rPr lang="es-CO" sz="2400" dirty="0" smtClean="0">
                <a:latin typeface="Algerian" pitchFamily="82" charset="0"/>
              </a:rPr>
              <a:t>De que manera van a estar organizadas sus asignaturas y sus actividades? </a:t>
            </a:r>
            <a:endParaRPr lang="es-CO" sz="2400" dirty="0">
              <a:latin typeface="Algerian" pitchFamily="8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9552" y="1556792"/>
            <a:ext cx="806489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El factor más importante en la Organización de Actividades es el TIEMPO, que se asigna a cada tarea.  A continuación presento la organización de mis obligaciones como estudiante de la modalidad virtual  de tal manera se organiza en un cronograma con las fechas </a:t>
            </a:r>
            <a:endParaRPr lang="es-CO" dirty="0"/>
          </a:p>
        </p:txBody>
      </p:sp>
      <p:pic>
        <p:nvPicPr>
          <p:cNvPr id="2050" name="Picture 2" descr="Resultado de imagen para organizacion de tiempo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6" b="6281"/>
          <a:stretch/>
        </p:blipFill>
        <p:spPr bwMode="auto">
          <a:xfrm rot="21400584">
            <a:off x="5673061" y="2666936"/>
            <a:ext cx="3214688" cy="40121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00416"/>
              </p:ext>
            </p:extLst>
          </p:nvPr>
        </p:nvGraphicFramePr>
        <p:xfrm>
          <a:off x="539553" y="2943934"/>
          <a:ext cx="4915360" cy="3665122"/>
        </p:xfrm>
        <a:graphic>
          <a:graphicData uri="http://schemas.openxmlformats.org/drawingml/2006/table">
            <a:tbl>
              <a:tblPr/>
              <a:tblGrid>
                <a:gridCol w="428439"/>
                <a:gridCol w="654343"/>
                <a:gridCol w="849087"/>
                <a:gridCol w="849087"/>
                <a:gridCol w="545286"/>
                <a:gridCol w="576444"/>
                <a:gridCol w="576444"/>
                <a:gridCol w="218115"/>
                <a:gridCol w="218115"/>
              </a:tblGrid>
              <a:tr h="160919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13616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CRONOGRAMA DE ACTIVIDADES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60919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970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Calibri"/>
                        </a:rPr>
                        <a:t>FASE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effectLst/>
                          <a:latin typeface="Calibri"/>
                        </a:rPr>
                        <a:t>OBJETIVO ESTRATEGICO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>
                          <a:effectLst/>
                          <a:latin typeface="Calibri"/>
                        </a:rPr>
                        <a:t>OBJETIVO ESPECIFICO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 dirty="0">
                          <a:effectLst/>
                          <a:latin typeface="Calibri"/>
                        </a:rPr>
                        <a:t>   ACTIVIDADES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effectLst/>
                          <a:latin typeface="Calibri"/>
                        </a:rPr>
                        <a:t>RESPONSABLE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>
                          <a:effectLst/>
                          <a:latin typeface="Calibri"/>
                        </a:rPr>
                        <a:t>INDICADORES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>
                          <a:effectLst/>
                          <a:latin typeface="Calibri"/>
                        </a:rPr>
                        <a:t>PRODUCTO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effectLst/>
                          <a:latin typeface="Calibri"/>
                        </a:rPr>
                        <a:t>FECHA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9708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effectLst/>
                          <a:latin typeface="Calibri"/>
                        </a:rPr>
                        <a:t>Inicio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effectLst/>
                          <a:latin typeface="Calibri"/>
                        </a:rPr>
                        <a:t>Fin.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2378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 dirty="0" smtClean="0">
                          <a:effectLst/>
                          <a:latin typeface="Arial"/>
                        </a:rPr>
                        <a:t>Área</a:t>
                      </a:r>
                      <a:r>
                        <a:rPr lang="es-CO" sz="800" b="1" i="0" u="none" strike="noStrike" baseline="0" dirty="0" smtClean="0">
                          <a:effectLst/>
                          <a:latin typeface="Arial"/>
                        </a:rPr>
                        <a:t> 1</a:t>
                      </a:r>
                      <a:endParaRPr lang="es-CO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  <a:tr h="12378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  <a:tr h="12378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  <a:tr h="12378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  <a:tr h="12378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2378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 dirty="0" smtClean="0">
                          <a:effectLst/>
                          <a:latin typeface="Arial"/>
                        </a:rPr>
                        <a:t>Área</a:t>
                      </a:r>
                      <a:r>
                        <a:rPr lang="es-CO" sz="800" b="1" i="0" u="none" strike="noStrike" baseline="0" dirty="0" smtClean="0">
                          <a:effectLst/>
                          <a:latin typeface="Arial"/>
                        </a:rPr>
                        <a:t> 2</a:t>
                      </a:r>
                      <a:endParaRPr lang="es-CO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  <a:tr h="12378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  <a:tr h="12378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  <a:tr h="12378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  <a:tr h="12378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  <a:tr h="12378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2378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800" b="1" i="0" u="none" strike="noStrike" dirty="0" smtClean="0">
                          <a:effectLst/>
                          <a:latin typeface="Arial"/>
                        </a:rPr>
                        <a:t>Área 3</a:t>
                      </a:r>
                      <a:endParaRPr lang="es-CO" sz="8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  <a:tr h="12378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  <a:tr h="12378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  <a:tr h="12378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  <a:tr h="12378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effectLst/>
                          <a:latin typeface="Bodoni M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C0C0C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8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83" y="678266"/>
            <a:ext cx="4698050" cy="47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2800" i="1" dirty="0" smtClean="0">
                <a:latin typeface="Algerian" pitchFamily="82" charset="0"/>
              </a:rPr>
              <a:t>CONDICIONES QUE LLEVARON A MARTHA A FRACASAR EN SU EXPERIENCIA COMO ESTUDIANTE VIRTUAL</a:t>
            </a:r>
            <a:endParaRPr lang="es-CO" sz="2800" i="1" dirty="0">
              <a:latin typeface="Algerian" pitchFamily="82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852936"/>
            <a:ext cx="6124867" cy="3589859"/>
          </a:xfrm>
        </p:spPr>
      </p:pic>
      <p:sp>
        <p:nvSpPr>
          <p:cNvPr id="3" name="2 CuadroTexto"/>
          <p:cNvSpPr txBox="1"/>
          <p:nvPr/>
        </p:nvSpPr>
        <p:spPr>
          <a:xfrm>
            <a:off x="5580112" y="2924944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Lo que llevo a Martha al fracaso de su carrera, fue que no fue constante, dedicada, no pregunto , incumplida con todas sus actividades y no participo en ningún foro 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5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892480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930375"/>
              </p:ext>
            </p:extLst>
          </p:nvPr>
        </p:nvGraphicFramePr>
        <p:xfrm>
          <a:off x="144016" y="242646"/>
          <a:ext cx="8892480" cy="599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680"/>
                <a:gridCol w="4356800"/>
              </a:tblGrid>
              <a:tr h="793888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chemeClr val="tx1"/>
                          </a:solidFill>
                          <a:latin typeface="Algerian" pitchFamily="82" charset="0"/>
                        </a:rPr>
                        <a:t>TRIUNFO</a:t>
                      </a:r>
                      <a:endParaRPr lang="es-CO" sz="3600" dirty="0">
                        <a:solidFill>
                          <a:schemeClr val="tx1"/>
                        </a:solidFill>
                        <a:latin typeface="Algerian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3600" dirty="0" smtClean="0">
                          <a:solidFill>
                            <a:schemeClr val="tx1"/>
                          </a:solidFill>
                          <a:latin typeface="Algerian" pitchFamily="82" charset="0"/>
                        </a:rPr>
                        <a:t>FRACASO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2098">
                <a:tc>
                  <a:txBody>
                    <a:bodyPr/>
                    <a:lstStyle/>
                    <a:p>
                      <a: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 tu tiempo: </a:t>
                      </a:r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ndalus" pitchFamily="18" charset="-78"/>
                          <a:ea typeface="+mn-ea"/>
                          <a:cs typeface="Andalus" pitchFamily="18" charset="-78"/>
                        </a:rPr>
                        <a:t>Debes tener claro el tiempo que necesitas para dedicarle al estudio. </a:t>
                      </a:r>
                      <a:endParaRPr lang="es-CO" sz="1400" b="0" dirty="0">
                        <a:solidFill>
                          <a:schemeClr val="tx1"/>
                        </a:solidFill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Mala gestión del tiempo:</a:t>
                      </a:r>
                      <a:r>
                        <a:rPr lang="es-CO" sz="1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ndalus" pitchFamily="18" charset="-78"/>
                          <a:ea typeface="+mn-ea"/>
                          <a:cs typeface="Andalus" pitchFamily="18" charset="-78"/>
                        </a:rPr>
                        <a:t>No saco suficiente tiempo para sus estudios.</a:t>
                      </a:r>
                    </a:p>
                    <a:p>
                      <a:endParaRPr lang="es-CO" sz="14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2326">
                <a:tc>
                  <a:txBody>
                    <a:bodyPr/>
                    <a:lstStyle/>
                    <a:p>
                      <a: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Aprovecha al máximo las nuevas tecnologías:</a:t>
                      </a:r>
                      <a: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10 ideas para la enseñanza de tecnología"/>
                        </a:rPr>
                        <a:t/>
                      </a:r>
                      <a:b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10 ideas para la enseñanza de tecnología"/>
                        </a:rPr>
                      </a:br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ndalus" pitchFamily="18" charset="-78"/>
                          <a:ea typeface="+mn-ea"/>
                          <a:cs typeface="Andalus" pitchFamily="18" charset="-78"/>
                        </a:rPr>
                        <a:t>Herramientas como foros, redes sociales, chats o videoconferencias sirven como lugar de encuentro entre alumnos y profesores.</a:t>
                      </a:r>
                      <a:endParaRPr lang="es-CO" sz="1400" b="0" i="0" kern="1200" dirty="0">
                        <a:solidFill>
                          <a:schemeClr val="tx1"/>
                        </a:solidFill>
                        <a:effectLst/>
                        <a:latin typeface="Andalus" pitchFamily="18" charset="-78"/>
                        <a:ea typeface="+mn-ea"/>
                        <a:cs typeface="Andalus" pitchFamily="18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utilizar las herramientas: </a:t>
                      </a:r>
                      <a:r>
                        <a:rPr lang="es-CO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acudió </a:t>
                      </a:r>
                      <a:r>
                        <a:rPr lang="es-CO" sz="1400" baseline="0" dirty="0" smtClean="0"/>
                        <a:t>a las diferentes  instrumentos  de aprendizaje.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1089">
                <a:tc>
                  <a:txBody>
                    <a:bodyPr/>
                    <a:lstStyle/>
                    <a:p>
                      <a: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Motívate:</a:t>
                      </a:r>
                      <a:r>
                        <a:rPr lang="es-CO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ndalus" pitchFamily="18" charset="-78"/>
                          <a:ea typeface="+mn-ea"/>
                          <a:cs typeface="Andalus" pitchFamily="18" charset="-78"/>
                        </a:rPr>
                        <a:t>  </a:t>
                      </a:r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ndalus" pitchFamily="18" charset="-78"/>
                          <a:ea typeface="+mn-ea"/>
                          <a:cs typeface="Andalus" pitchFamily="18" charset="-78"/>
                        </a:rPr>
                        <a:t>El estudio a distancia requiere constancia y paciencia.</a:t>
                      </a:r>
                      <a:endParaRPr lang="es-CO" sz="1400" b="0" i="0" kern="1200" dirty="0">
                        <a:solidFill>
                          <a:schemeClr val="tx1"/>
                        </a:solidFill>
                        <a:effectLst/>
                        <a:latin typeface="Andalus" pitchFamily="18" charset="-78"/>
                        <a:ea typeface="+mn-ea"/>
                        <a:cs typeface="Andalus" pitchFamily="18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Desmotivación: </a:t>
                      </a:r>
                      <a:r>
                        <a:rPr lang="es-CO" sz="1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sintió la importancia que tenia la careara para su viada personal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538">
                <a:tc>
                  <a:txBody>
                    <a:bodyPr/>
                    <a:lstStyle/>
                    <a:p>
                      <a: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Nunca dudes en preguntar</a:t>
                      </a:r>
                      <a:b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CO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Cuando estudias desde tu casa, la resolución de posibles dudas es algo importantísimo ya que te permite seguir avanzando.</a:t>
                      </a:r>
                      <a:endParaRPr lang="es-CO" sz="1400" dirty="0">
                        <a:solidFill>
                          <a:schemeClr val="tx1"/>
                        </a:solidFill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preguntar: </a:t>
                      </a:r>
                      <a:r>
                        <a:rPr lang="es-CO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pregunto sus dudas e inquietudes para hacer que la carreara fuera mas agradable.</a:t>
                      </a:r>
                      <a:endParaRPr lang="es-CO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6727">
                <a:tc>
                  <a:txBody>
                    <a:bodyPr/>
                    <a:lstStyle/>
                    <a:p>
                      <a: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Establece prioridades</a:t>
                      </a:r>
                      <a:b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CO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 las obligaciones y tareas más urgentes para realizarlas en primer lugar.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Incumplimiento </a:t>
                      </a:r>
                      <a:r>
                        <a:rPr lang="es-CO" sz="1400" dirty="0" smtClean="0"/>
                        <a:t>: no fue  cumplida con cada actividad asignada en el</a:t>
                      </a:r>
                      <a:r>
                        <a:rPr lang="es-CO" sz="1400" baseline="0" dirty="0" smtClean="0"/>
                        <a:t> trascurso del semestre .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SOLUCIÓN AL CASO DE MARTHA</a:t>
            </a: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348880"/>
            <a:ext cx="3536983" cy="26527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2 CuadroTexto"/>
          <p:cNvSpPr txBox="1"/>
          <p:nvPr/>
        </p:nvSpPr>
        <p:spPr>
          <a:xfrm>
            <a:off x="611560" y="2492896"/>
            <a:ext cx="45365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Andalus" pitchFamily="18" charset="-78"/>
                <a:cs typeface="Andalus" pitchFamily="18" charset="-78"/>
              </a:rPr>
              <a:t>El papel que las tecnologías de la información y las comunicaciones </a:t>
            </a:r>
            <a:r>
              <a:rPr lang="es-CO" sz="2400" dirty="0" smtClean="0">
                <a:latin typeface="Andalus" pitchFamily="18" charset="-78"/>
                <a:cs typeface="Andalus" pitchFamily="18" charset="-78"/>
              </a:rPr>
              <a:t>pueden </a:t>
            </a:r>
            <a:r>
              <a:rPr lang="es-CO" sz="2400" dirty="0">
                <a:latin typeface="Andalus" pitchFamily="18" charset="-78"/>
                <a:cs typeface="Andalus" pitchFamily="18" charset="-78"/>
              </a:rPr>
              <a:t>jugar en el aprendizaje se ha justificado también, por el número de sentidos que pueden estimular, y la potencialidad de los mismos en la retención de la información. </a:t>
            </a:r>
          </a:p>
        </p:txBody>
      </p:sp>
    </p:spTree>
    <p:extLst>
      <p:ext uri="{BB962C8B-B14F-4D97-AF65-F5344CB8AC3E}">
        <p14:creationId xmlns:p14="http://schemas.microsoft.com/office/powerpoint/2010/main" val="19525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764704"/>
            <a:ext cx="4104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Andalus" pitchFamily="18" charset="-78"/>
                <a:cs typeface="Andalus" pitchFamily="18" charset="-78"/>
              </a:rPr>
              <a:t>trabajar de forma cooperada con la educación </a:t>
            </a:r>
            <a:r>
              <a:rPr lang="es-CO" sz="2800" dirty="0" smtClean="0">
                <a:latin typeface="Andalus" pitchFamily="18" charset="-78"/>
                <a:cs typeface="Andalus" pitchFamily="18" charset="-78"/>
              </a:rPr>
              <a:t>y </a:t>
            </a:r>
            <a:r>
              <a:rPr lang="es-CO" sz="2800" dirty="0">
                <a:latin typeface="Andalus" pitchFamily="18" charset="-78"/>
                <a:cs typeface="Andalus" pitchFamily="18" charset="-78"/>
              </a:rPr>
              <a:t>ofrecer un aporte significativo </a:t>
            </a:r>
            <a:r>
              <a:rPr lang="es-CO" sz="2800" dirty="0" smtClean="0">
                <a:latin typeface="Andalus" pitchFamily="18" charset="-78"/>
                <a:cs typeface="Andalus" pitchFamily="18" charset="-78"/>
              </a:rPr>
              <a:t>lograr tener una excelente  desempeño educativo durante el periodo de estudio.</a:t>
            </a:r>
            <a:endParaRPr lang="es-CO" sz="28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9" t="9765"/>
          <a:stretch/>
        </p:blipFill>
        <p:spPr bwMode="auto">
          <a:xfrm>
            <a:off x="4860033" y="1700808"/>
            <a:ext cx="3290316" cy="33123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4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n para logo fundacion universitaria san mat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0059"/>
            <a:ext cx="778192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55576" y="3861048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0" dirty="0" smtClean="0">
                <a:latin typeface="Algerian" pitchFamily="82" charset="0"/>
              </a:rPr>
              <a:t>GRACIAS </a:t>
            </a:r>
            <a:endParaRPr lang="es-CO" sz="8000" dirty="0">
              <a:latin typeface="Algerian" pitchFamily="8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3" y="2452235"/>
            <a:ext cx="8069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>
                <a:latin typeface="Batang" pitchFamily="18" charset="-127"/>
                <a:ea typeface="Batang" pitchFamily="18" charset="-127"/>
              </a:rPr>
              <a:t>“Nunca consideres el estudio como una obligación, sino como una oportunidad para penetrar en el bello y maravilloso mundo del saber”.</a:t>
            </a:r>
            <a:endParaRPr lang="es-CO" sz="2400" dirty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0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esultado de imagen para logo fundacion universitaria san mat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322" y="4637416"/>
            <a:ext cx="5836444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-334627" y="4888875"/>
            <a:ext cx="9733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YESICA JOHANNA CUBILLOS </a:t>
            </a:r>
            <a:endParaRPr lang="es-E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381539" y="405705"/>
            <a:ext cx="58442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latin typeface="Algerian" pitchFamily="82" charset="0"/>
              </a:rPr>
              <a:t>UNIDAD DOS</a:t>
            </a:r>
          </a:p>
          <a:p>
            <a:pPr algn="ctr"/>
            <a:r>
              <a:rPr lang="es-CO" sz="4800" dirty="0" smtClean="0">
                <a:latin typeface="Algerian" pitchFamily="82" charset="0"/>
              </a:rPr>
              <a:t>ACTIVIDAD UNO</a:t>
            </a:r>
          </a:p>
          <a:p>
            <a:pPr algn="ctr"/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447261" y="2557671"/>
            <a:ext cx="8219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/>
              <a:t> MOMENTO INDEPENDIENTE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" y="3644366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latin typeface="Algerian" pitchFamily="82" charset="0"/>
              </a:rPr>
              <a:t>CASO: ESTUDIANTE VIRTUAL</a:t>
            </a:r>
            <a:endParaRPr lang="es-CO" sz="3200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" y="2155128"/>
            <a:ext cx="1371600" cy="24955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0803" y="695460"/>
            <a:ext cx="668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lgerian" pitchFamily="82" charset="0"/>
              </a:rPr>
              <a:t>¿ Por que Martha no tuvo buenos resultados en esta forma de educación 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78" y="1578536"/>
            <a:ext cx="3007519" cy="40100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871245" y="2179178"/>
            <a:ext cx="3480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Martha no tubo buenos resultados en su educación virtual, fue la falta de compromiso con sus actividades que de debía estar ejecutando durante la formación académica.</a:t>
            </a:r>
          </a:p>
          <a:p>
            <a:r>
              <a:rPr lang="es-CO" dirty="0" smtClean="0"/>
              <a:t>La falta de socializarse con los compañeros o tutores para despejar dudas y tener en cuenta las opiniones de los demás compañeros  y así mismo poder solucionar algunas inquietudes.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47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72733" y="901522"/>
            <a:ext cx="699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latin typeface="Algerian" pitchFamily="82" charset="0"/>
              </a:rPr>
              <a:t>¿ Cundo tenga dudas, sobre los temas a tratar en cada asignatura quien me los va ayudar a resolver 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632" y="2167656"/>
            <a:ext cx="3343275" cy="3162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66644" y="2563721"/>
            <a:ext cx="4005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latin typeface="Andalus" pitchFamily="18" charset="-78"/>
                <a:cs typeface="Andalus" pitchFamily="18" charset="-78"/>
              </a:rPr>
              <a:t>Cundo se tenga alguna duda de cualquier asignatura se debe comunicar con el tutor de la respetiva asignatura, y así el le colabora con la explicación de el interrogante que se tenga.</a:t>
            </a:r>
          </a:p>
          <a:p>
            <a:endParaRPr lang="es-CO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s-CO" sz="2400" dirty="0" smtClean="0">
                <a:latin typeface="Andalus" pitchFamily="18" charset="-78"/>
                <a:cs typeface="Andalus" pitchFamily="18" charset="-78"/>
              </a:rPr>
              <a:t>En  la plataforma hay una opción que dice línea de ayuda allí le dan la ayuda necesaria. </a:t>
            </a:r>
            <a:endParaRPr lang="es-CO" sz="2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49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234</TotalTime>
  <Words>711</Words>
  <Application>Microsoft Office PowerPoint</Application>
  <PresentationFormat>Presentación en pantalla (4:3)</PresentationFormat>
  <Paragraphs>217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Austin</vt:lpstr>
      <vt:lpstr>Presentación de PowerPoint</vt:lpstr>
      <vt:lpstr>CONDICIONES QUE LLEVARON A MARTHA A FRACASAR EN SU EXPERIENCIA COMO ESTUDIANTE VIRTUAL</vt:lpstr>
      <vt:lpstr>Presentación de PowerPoint</vt:lpstr>
      <vt:lpstr>SOLUCIÓN AL CASO DE MARTHA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</dc:creator>
  <cp:lastModifiedBy>usuario</cp:lastModifiedBy>
  <cp:revision>23</cp:revision>
  <dcterms:created xsi:type="dcterms:W3CDTF">2019-03-10T02:04:49Z</dcterms:created>
  <dcterms:modified xsi:type="dcterms:W3CDTF">2019-03-14T13:47:16Z</dcterms:modified>
</cp:coreProperties>
</file>