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TIVACION" id="{F3980619-D0F4-4588-BB16-E52319A86678}">
          <p14:sldIdLst>
            <p14:sldId id="257"/>
            <p14:sldId id="258"/>
            <p14:sldId id="259"/>
            <p14:sldId id="260"/>
          </p14:sldIdLst>
        </p14:section>
        <p14:section name="ORGANIZACIÓN EN EL ESTUDIO" id="{5DED23F3-2CCC-4FCB-A07F-D25BBB1BA338}">
          <p14:sldIdLst>
            <p14:sldId id="261"/>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68" autoAdjust="0"/>
    <p:restoredTop sz="94660"/>
  </p:normalViewPr>
  <p:slideViewPr>
    <p:cSldViewPr snapToGrid="0">
      <p:cViewPr varScale="1">
        <p:scale>
          <a:sx n="72" d="100"/>
          <a:sy n="72" d="100"/>
        </p:scale>
        <p:origin x="5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5F7EB20E-503C-4DDA-A5EA-A19F35B64AA7}" type="datetimeFigureOut">
              <a:rPr lang="es-CO" smtClean="0"/>
              <a:t>17/03/2019</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70E77811-3C6E-416E-981C-67965516805B}" type="slidenum">
              <a:rPr lang="es-CO" smtClean="0"/>
              <a:t>‹Nº›</a:t>
            </a:fld>
            <a:endParaRPr lang="es-CO" dirty="0"/>
          </a:p>
        </p:txBody>
      </p:sp>
    </p:spTree>
    <p:extLst>
      <p:ext uri="{BB962C8B-B14F-4D97-AF65-F5344CB8AC3E}">
        <p14:creationId xmlns:p14="http://schemas.microsoft.com/office/powerpoint/2010/main" val="3205893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5F7EB20E-503C-4DDA-A5EA-A19F35B64AA7}" type="datetimeFigureOut">
              <a:rPr lang="es-CO" smtClean="0"/>
              <a:t>17/03/2019</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70E77811-3C6E-416E-981C-67965516805B}" type="slidenum">
              <a:rPr lang="es-CO" smtClean="0"/>
              <a:t>‹Nº›</a:t>
            </a:fld>
            <a:endParaRPr lang="es-CO" dirty="0"/>
          </a:p>
        </p:txBody>
      </p:sp>
    </p:spTree>
    <p:extLst>
      <p:ext uri="{BB962C8B-B14F-4D97-AF65-F5344CB8AC3E}">
        <p14:creationId xmlns:p14="http://schemas.microsoft.com/office/powerpoint/2010/main" val="1073133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5F7EB20E-503C-4DDA-A5EA-A19F35B64AA7}" type="datetimeFigureOut">
              <a:rPr lang="es-CO" smtClean="0"/>
              <a:t>17/03/2019</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70E77811-3C6E-416E-981C-67965516805B}" type="slidenum">
              <a:rPr lang="es-CO" smtClean="0"/>
              <a:t>‹Nº›</a:t>
            </a:fld>
            <a:endParaRPr lang="es-CO" dirty="0"/>
          </a:p>
        </p:txBody>
      </p:sp>
    </p:spTree>
    <p:extLst>
      <p:ext uri="{BB962C8B-B14F-4D97-AF65-F5344CB8AC3E}">
        <p14:creationId xmlns:p14="http://schemas.microsoft.com/office/powerpoint/2010/main" val="768476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5F7EB20E-503C-4DDA-A5EA-A19F35B64AA7}" type="datetimeFigureOut">
              <a:rPr lang="es-CO" smtClean="0"/>
              <a:t>17/03/2019</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70E77811-3C6E-416E-981C-67965516805B}" type="slidenum">
              <a:rPr lang="es-CO" smtClean="0"/>
              <a:t>‹Nº›</a:t>
            </a:fld>
            <a:endParaRPr lang="es-CO" dirty="0"/>
          </a:p>
        </p:txBody>
      </p:sp>
    </p:spTree>
    <p:extLst>
      <p:ext uri="{BB962C8B-B14F-4D97-AF65-F5344CB8AC3E}">
        <p14:creationId xmlns:p14="http://schemas.microsoft.com/office/powerpoint/2010/main" val="398311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5F7EB20E-503C-4DDA-A5EA-A19F35B64AA7}" type="datetimeFigureOut">
              <a:rPr lang="es-CO" smtClean="0"/>
              <a:t>17/03/2019</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70E77811-3C6E-416E-981C-67965516805B}" type="slidenum">
              <a:rPr lang="es-CO" smtClean="0"/>
              <a:t>‹Nº›</a:t>
            </a:fld>
            <a:endParaRPr lang="es-CO" dirty="0"/>
          </a:p>
        </p:txBody>
      </p:sp>
    </p:spTree>
    <p:extLst>
      <p:ext uri="{BB962C8B-B14F-4D97-AF65-F5344CB8AC3E}">
        <p14:creationId xmlns:p14="http://schemas.microsoft.com/office/powerpoint/2010/main" val="3160408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5F7EB20E-503C-4DDA-A5EA-A19F35B64AA7}" type="datetimeFigureOut">
              <a:rPr lang="es-CO" smtClean="0"/>
              <a:t>17/03/2019</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70E77811-3C6E-416E-981C-67965516805B}" type="slidenum">
              <a:rPr lang="es-CO" smtClean="0"/>
              <a:t>‹Nº›</a:t>
            </a:fld>
            <a:endParaRPr lang="es-CO" dirty="0"/>
          </a:p>
        </p:txBody>
      </p:sp>
    </p:spTree>
    <p:extLst>
      <p:ext uri="{BB962C8B-B14F-4D97-AF65-F5344CB8AC3E}">
        <p14:creationId xmlns:p14="http://schemas.microsoft.com/office/powerpoint/2010/main" val="4120440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5F7EB20E-503C-4DDA-A5EA-A19F35B64AA7}" type="datetimeFigureOut">
              <a:rPr lang="es-CO" smtClean="0"/>
              <a:t>17/03/2019</a:t>
            </a:fld>
            <a:endParaRPr lang="es-CO" dirty="0"/>
          </a:p>
        </p:txBody>
      </p:sp>
      <p:sp>
        <p:nvSpPr>
          <p:cNvPr id="8" name="Marcador de pie de página 7"/>
          <p:cNvSpPr>
            <a:spLocks noGrp="1"/>
          </p:cNvSpPr>
          <p:nvPr>
            <p:ph type="ftr" sz="quarter" idx="11"/>
          </p:nvPr>
        </p:nvSpPr>
        <p:spPr/>
        <p:txBody>
          <a:bodyPr/>
          <a:lstStyle/>
          <a:p>
            <a:endParaRPr lang="es-CO" dirty="0"/>
          </a:p>
        </p:txBody>
      </p:sp>
      <p:sp>
        <p:nvSpPr>
          <p:cNvPr id="9" name="Marcador de número de diapositiva 8"/>
          <p:cNvSpPr>
            <a:spLocks noGrp="1"/>
          </p:cNvSpPr>
          <p:nvPr>
            <p:ph type="sldNum" sz="quarter" idx="12"/>
          </p:nvPr>
        </p:nvSpPr>
        <p:spPr/>
        <p:txBody>
          <a:bodyPr/>
          <a:lstStyle/>
          <a:p>
            <a:fld id="{70E77811-3C6E-416E-981C-67965516805B}" type="slidenum">
              <a:rPr lang="es-CO" smtClean="0"/>
              <a:t>‹Nº›</a:t>
            </a:fld>
            <a:endParaRPr lang="es-CO" dirty="0"/>
          </a:p>
        </p:txBody>
      </p:sp>
    </p:spTree>
    <p:extLst>
      <p:ext uri="{BB962C8B-B14F-4D97-AF65-F5344CB8AC3E}">
        <p14:creationId xmlns:p14="http://schemas.microsoft.com/office/powerpoint/2010/main" val="2183539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5F7EB20E-503C-4DDA-A5EA-A19F35B64AA7}" type="datetimeFigureOut">
              <a:rPr lang="es-CO" smtClean="0"/>
              <a:t>17/03/2019</a:t>
            </a:fld>
            <a:endParaRPr lang="es-CO" dirty="0"/>
          </a:p>
        </p:txBody>
      </p:sp>
      <p:sp>
        <p:nvSpPr>
          <p:cNvPr id="4" name="Marcador de pie de página 3"/>
          <p:cNvSpPr>
            <a:spLocks noGrp="1"/>
          </p:cNvSpPr>
          <p:nvPr>
            <p:ph type="ftr" sz="quarter" idx="11"/>
          </p:nvPr>
        </p:nvSpPr>
        <p:spPr/>
        <p:txBody>
          <a:bodyPr/>
          <a:lstStyle/>
          <a:p>
            <a:endParaRPr lang="es-CO" dirty="0"/>
          </a:p>
        </p:txBody>
      </p:sp>
      <p:sp>
        <p:nvSpPr>
          <p:cNvPr id="5" name="Marcador de número de diapositiva 4"/>
          <p:cNvSpPr>
            <a:spLocks noGrp="1"/>
          </p:cNvSpPr>
          <p:nvPr>
            <p:ph type="sldNum" sz="quarter" idx="12"/>
          </p:nvPr>
        </p:nvSpPr>
        <p:spPr/>
        <p:txBody>
          <a:bodyPr/>
          <a:lstStyle/>
          <a:p>
            <a:fld id="{70E77811-3C6E-416E-981C-67965516805B}" type="slidenum">
              <a:rPr lang="es-CO" smtClean="0"/>
              <a:t>‹Nº›</a:t>
            </a:fld>
            <a:endParaRPr lang="es-CO" dirty="0"/>
          </a:p>
        </p:txBody>
      </p:sp>
    </p:spTree>
    <p:extLst>
      <p:ext uri="{BB962C8B-B14F-4D97-AF65-F5344CB8AC3E}">
        <p14:creationId xmlns:p14="http://schemas.microsoft.com/office/powerpoint/2010/main" val="3124498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F7EB20E-503C-4DDA-A5EA-A19F35B64AA7}" type="datetimeFigureOut">
              <a:rPr lang="es-CO" smtClean="0"/>
              <a:t>17/03/2019</a:t>
            </a:fld>
            <a:endParaRPr lang="es-CO" dirty="0"/>
          </a:p>
        </p:txBody>
      </p:sp>
      <p:sp>
        <p:nvSpPr>
          <p:cNvPr id="3" name="Marcador de pie de página 2"/>
          <p:cNvSpPr>
            <a:spLocks noGrp="1"/>
          </p:cNvSpPr>
          <p:nvPr>
            <p:ph type="ftr" sz="quarter" idx="11"/>
          </p:nvPr>
        </p:nvSpPr>
        <p:spPr/>
        <p:txBody>
          <a:bodyPr/>
          <a:lstStyle/>
          <a:p>
            <a:endParaRPr lang="es-CO" dirty="0"/>
          </a:p>
        </p:txBody>
      </p:sp>
      <p:sp>
        <p:nvSpPr>
          <p:cNvPr id="4" name="Marcador de número de diapositiva 3"/>
          <p:cNvSpPr>
            <a:spLocks noGrp="1"/>
          </p:cNvSpPr>
          <p:nvPr>
            <p:ph type="sldNum" sz="quarter" idx="12"/>
          </p:nvPr>
        </p:nvSpPr>
        <p:spPr/>
        <p:txBody>
          <a:bodyPr/>
          <a:lstStyle/>
          <a:p>
            <a:fld id="{70E77811-3C6E-416E-981C-67965516805B}" type="slidenum">
              <a:rPr lang="es-CO" smtClean="0"/>
              <a:t>‹Nº›</a:t>
            </a:fld>
            <a:endParaRPr lang="es-CO" dirty="0"/>
          </a:p>
        </p:txBody>
      </p:sp>
    </p:spTree>
    <p:extLst>
      <p:ext uri="{BB962C8B-B14F-4D97-AF65-F5344CB8AC3E}">
        <p14:creationId xmlns:p14="http://schemas.microsoft.com/office/powerpoint/2010/main" val="516048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5F7EB20E-503C-4DDA-A5EA-A19F35B64AA7}" type="datetimeFigureOut">
              <a:rPr lang="es-CO" smtClean="0"/>
              <a:t>17/03/2019</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70E77811-3C6E-416E-981C-67965516805B}" type="slidenum">
              <a:rPr lang="es-CO" smtClean="0"/>
              <a:t>‹Nº›</a:t>
            </a:fld>
            <a:endParaRPr lang="es-CO" dirty="0"/>
          </a:p>
        </p:txBody>
      </p:sp>
    </p:spTree>
    <p:extLst>
      <p:ext uri="{BB962C8B-B14F-4D97-AF65-F5344CB8AC3E}">
        <p14:creationId xmlns:p14="http://schemas.microsoft.com/office/powerpoint/2010/main" val="2165654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5F7EB20E-503C-4DDA-A5EA-A19F35B64AA7}" type="datetimeFigureOut">
              <a:rPr lang="es-CO" smtClean="0"/>
              <a:t>17/03/2019</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70E77811-3C6E-416E-981C-67965516805B}" type="slidenum">
              <a:rPr lang="es-CO" smtClean="0"/>
              <a:t>‹Nº›</a:t>
            </a:fld>
            <a:endParaRPr lang="es-CO" dirty="0"/>
          </a:p>
        </p:txBody>
      </p:sp>
    </p:spTree>
    <p:extLst>
      <p:ext uri="{BB962C8B-B14F-4D97-AF65-F5344CB8AC3E}">
        <p14:creationId xmlns:p14="http://schemas.microsoft.com/office/powerpoint/2010/main" val="3327068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7EB20E-503C-4DDA-A5EA-A19F35B64AA7}" type="datetimeFigureOut">
              <a:rPr lang="es-CO" smtClean="0"/>
              <a:t>17/03/2019</a:t>
            </a:fld>
            <a:endParaRPr lang="es-CO"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E77811-3C6E-416E-981C-67965516805B}" type="slidenum">
              <a:rPr lang="es-CO" smtClean="0"/>
              <a:t>‹Nº›</a:t>
            </a:fld>
            <a:endParaRPr lang="es-CO" dirty="0"/>
          </a:p>
        </p:txBody>
      </p:sp>
    </p:spTree>
    <p:extLst>
      <p:ext uri="{BB962C8B-B14F-4D97-AF65-F5344CB8AC3E}">
        <p14:creationId xmlns:p14="http://schemas.microsoft.com/office/powerpoint/2010/main" val="1645399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85000"/>
              </a:schemeClr>
            </a:gs>
            <a:gs pos="0">
              <a:schemeClr val="accent5">
                <a:lumMod val="0"/>
                <a:lumOff val="100000"/>
              </a:schemeClr>
            </a:gs>
            <a:gs pos="100000">
              <a:schemeClr val="accent5">
                <a:lum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38DCE1C-8028-4D23-8C55-40ED4FA761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8868" y="3412912"/>
            <a:ext cx="4558748" cy="3966942"/>
          </a:xfrm>
          <a:prstGeom prst="rect">
            <a:avLst/>
          </a:prstGeom>
          <a:effectLst>
            <a:softEdge rad="635000"/>
          </a:effectLst>
        </p:spPr>
      </p:pic>
      <p:sp>
        <p:nvSpPr>
          <p:cNvPr id="5" name="Rectángulo 4"/>
          <p:cNvSpPr/>
          <p:nvPr/>
        </p:nvSpPr>
        <p:spPr>
          <a:xfrm>
            <a:off x="636104" y="355863"/>
            <a:ext cx="6758609" cy="1323439"/>
          </a:xfrm>
          <a:prstGeom prst="rect">
            <a:avLst/>
          </a:prstGeom>
          <a:noFill/>
          <a:scene3d>
            <a:camera prst="obliqueTopRight"/>
            <a:lightRig rig="threePt" dir="t"/>
          </a:scene3d>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s-ES" sz="8000" b="1" dirty="0">
                <a:ln>
                  <a:solidFill>
                    <a:sysClr val="windowText" lastClr="000000"/>
                  </a:solidFill>
                </a:ln>
                <a:solidFill>
                  <a:schemeClr val="accent4"/>
                </a:solidFill>
                <a:effectLst>
                  <a:glow rad="101600">
                    <a:schemeClr val="accent3">
                      <a:satMod val="175000"/>
                      <a:alpha val="40000"/>
                    </a:schemeClr>
                  </a:glow>
                </a:effectLst>
              </a:rPr>
              <a:t>MOTIVACIÓN</a:t>
            </a:r>
          </a:p>
        </p:txBody>
      </p:sp>
      <p:sp>
        <p:nvSpPr>
          <p:cNvPr id="2" name="Rectángulo 1"/>
          <p:cNvSpPr/>
          <p:nvPr/>
        </p:nvSpPr>
        <p:spPr>
          <a:xfrm>
            <a:off x="636104" y="2066404"/>
            <a:ext cx="11025809" cy="4031873"/>
          </a:xfrm>
          <a:prstGeom prst="rect">
            <a:avLst/>
          </a:prstGeom>
        </p:spPr>
        <p:txBody>
          <a:bodyPr wrap="square">
            <a:spAutoFit/>
          </a:bodyPr>
          <a:lstStyle/>
          <a:p>
            <a:pPr algn="just"/>
            <a:r>
              <a:rPr lang="es-ES" sz="3200" b="1" i="0" dirty="0">
                <a:solidFill>
                  <a:srgbClr val="000000"/>
                </a:solidFill>
                <a:effectLst/>
                <a:latin typeface="arial" panose="020B0604020202020204" pitchFamily="34" charset="0"/>
              </a:rPr>
              <a:t>DEFINICIÓN:</a:t>
            </a:r>
            <a:r>
              <a:rPr lang="es-ES" sz="3200" b="0" i="0" dirty="0">
                <a:solidFill>
                  <a:srgbClr val="000000"/>
                </a:solidFill>
                <a:effectLst/>
                <a:latin typeface="arial" panose="020B0604020202020204" pitchFamily="34" charset="0"/>
              </a:rPr>
              <a:t> No es posible tener entusiasmo si se carece de un </a:t>
            </a:r>
            <a:r>
              <a:rPr lang="es-ES" sz="3200" b="1" i="0" dirty="0">
                <a:solidFill>
                  <a:srgbClr val="000000"/>
                </a:solidFill>
                <a:effectLst/>
                <a:latin typeface="arial" panose="020B0604020202020204" pitchFamily="34" charset="0"/>
              </a:rPr>
              <a:t>motivo</a:t>
            </a:r>
            <a:r>
              <a:rPr lang="es-ES" sz="3200" dirty="0">
                <a:solidFill>
                  <a:srgbClr val="000000"/>
                </a:solidFill>
                <a:latin typeface="arial" panose="020B0604020202020204" pitchFamily="34" charset="0"/>
              </a:rPr>
              <a:t>, </a:t>
            </a:r>
            <a:r>
              <a:rPr lang="es-ES" sz="3200" b="1" i="0" dirty="0">
                <a:solidFill>
                  <a:srgbClr val="000000"/>
                </a:solidFill>
                <a:effectLst/>
                <a:latin typeface="arial" panose="020B0604020202020204" pitchFamily="34" charset="0"/>
              </a:rPr>
              <a:t>Motivación</a:t>
            </a:r>
            <a:r>
              <a:rPr lang="es-ES" sz="3200" b="0" i="0" dirty="0">
                <a:solidFill>
                  <a:srgbClr val="000000"/>
                </a:solidFill>
                <a:effectLst/>
                <a:latin typeface="arial" panose="020B0604020202020204" pitchFamily="34" charset="0"/>
              </a:rPr>
              <a:t> y </a:t>
            </a:r>
            <a:r>
              <a:rPr lang="es-ES" sz="3200" b="1" i="0" dirty="0">
                <a:solidFill>
                  <a:srgbClr val="000000"/>
                </a:solidFill>
                <a:effectLst/>
                <a:latin typeface="arial" panose="020B0604020202020204" pitchFamily="34" charset="0"/>
              </a:rPr>
              <a:t>motivo</a:t>
            </a:r>
            <a:r>
              <a:rPr lang="es-ES" sz="3200" b="0" i="0" dirty="0">
                <a:solidFill>
                  <a:srgbClr val="000000"/>
                </a:solidFill>
                <a:effectLst/>
                <a:latin typeface="arial" panose="020B0604020202020204" pitchFamily="34" charset="0"/>
              </a:rPr>
              <a:t> son términos estrechamente ligados. Estas palabras derivan del verbo latino </a:t>
            </a:r>
            <a:r>
              <a:rPr lang="es-ES" sz="3200" b="0" i="1" dirty="0">
                <a:solidFill>
                  <a:srgbClr val="000000"/>
                </a:solidFill>
                <a:effectLst/>
                <a:latin typeface="arial" panose="020B0604020202020204" pitchFamily="34" charset="0"/>
              </a:rPr>
              <a:t>movere</a:t>
            </a:r>
            <a:r>
              <a:rPr lang="es-ES" sz="3200" b="0" i="0" dirty="0">
                <a:solidFill>
                  <a:srgbClr val="000000"/>
                </a:solidFill>
                <a:effectLst/>
                <a:latin typeface="arial" panose="020B0604020202020204" pitchFamily="34" charset="0"/>
              </a:rPr>
              <a:t>, que significa “moverse”, “poner en movimiento”, “estar listo para la acción”, </a:t>
            </a:r>
            <a:r>
              <a:rPr lang="es-ES" sz="3200" b="1" i="0" dirty="0">
                <a:solidFill>
                  <a:srgbClr val="000000"/>
                </a:solidFill>
                <a:effectLst/>
                <a:latin typeface="arial" panose="020B0604020202020204" pitchFamily="34" charset="0"/>
              </a:rPr>
              <a:t>Cuando la meta final es estimada como muy valiosa,</a:t>
            </a:r>
            <a:r>
              <a:rPr lang="es-ES" sz="3200" b="0" i="0" dirty="0">
                <a:solidFill>
                  <a:srgbClr val="000000"/>
                </a:solidFill>
                <a:effectLst/>
                <a:latin typeface="arial" panose="020B0604020202020204" pitchFamily="34" charset="0"/>
              </a:rPr>
              <a:t> y los obstáculos son superables, o cuando posees férrea voluntad, estarás </a:t>
            </a:r>
            <a:r>
              <a:rPr lang="es-ES" sz="3200" b="1" i="0" dirty="0">
                <a:solidFill>
                  <a:srgbClr val="000000"/>
                </a:solidFill>
                <a:effectLst/>
                <a:latin typeface="arial" panose="020B0604020202020204" pitchFamily="34" charset="0"/>
              </a:rPr>
              <a:t>fuertemente motivado</a:t>
            </a:r>
            <a:r>
              <a:rPr lang="es-ES" sz="3200" b="0" i="0" dirty="0">
                <a:solidFill>
                  <a:srgbClr val="000000"/>
                </a:solidFill>
                <a:effectLst/>
                <a:latin typeface="arial" panose="020B0604020202020204" pitchFamily="34" charset="0"/>
              </a:rPr>
              <a:t>.</a:t>
            </a:r>
          </a:p>
        </p:txBody>
      </p:sp>
    </p:spTree>
    <p:extLst>
      <p:ext uri="{BB962C8B-B14F-4D97-AF65-F5344CB8AC3E}">
        <p14:creationId xmlns:p14="http://schemas.microsoft.com/office/powerpoint/2010/main" val="93117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85000"/>
              </a:schemeClr>
            </a:gs>
            <a:gs pos="0">
              <a:schemeClr val="accent5">
                <a:lumMod val="0"/>
                <a:lumOff val="100000"/>
              </a:schemeClr>
            </a:gs>
            <a:gs pos="100000">
              <a:schemeClr val="accent5">
                <a:lum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84352FD-2786-44E1-9298-8805828D3E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27" y="4098431"/>
            <a:ext cx="4359965" cy="3117375"/>
          </a:xfrm>
          <a:prstGeom prst="rect">
            <a:avLst/>
          </a:prstGeom>
          <a:effectLst>
            <a:softEdge rad="635000"/>
          </a:effectLst>
        </p:spPr>
      </p:pic>
      <p:sp>
        <p:nvSpPr>
          <p:cNvPr id="2" name="Rectángulo 1"/>
          <p:cNvSpPr/>
          <p:nvPr/>
        </p:nvSpPr>
        <p:spPr>
          <a:xfrm>
            <a:off x="636104" y="409885"/>
            <a:ext cx="11025809" cy="6217087"/>
          </a:xfrm>
          <a:prstGeom prst="rect">
            <a:avLst/>
          </a:prstGeom>
        </p:spPr>
        <p:txBody>
          <a:bodyPr wrap="square">
            <a:spAutoFit/>
          </a:bodyPr>
          <a:lstStyle/>
          <a:p>
            <a:pPr algn="just"/>
            <a:r>
              <a:rPr lang="es-ES" sz="3200" b="1" i="0" dirty="0">
                <a:solidFill>
                  <a:srgbClr val="000000"/>
                </a:solidFill>
                <a:effectLst/>
                <a:latin typeface="arial" panose="020B0604020202020204" pitchFamily="34" charset="0"/>
              </a:rPr>
              <a:t>USOS</a:t>
            </a:r>
            <a:r>
              <a:rPr lang="es-ES" sz="3200" b="1" dirty="0">
                <a:solidFill>
                  <a:srgbClr val="000000"/>
                </a:solidFill>
                <a:latin typeface="arial" panose="020B0604020202020204" pitchFamily="34" charset="0"/>
              </a:rPr>
              <a:t>: </a:t>
            </a:r>
            <a:r>
              <a:rPr lang="es-ES" sz="3200" dirty="0">
                <a:solidFill>
                  <a:srgbClr val="000000"/>
                </a:solidFill>
                <a:latin typeface="arial" panose="020B0604020202020204" pitchFamily="34" charset="0"/>
              </a:rPr>
              <a:t>Debemos tener en cuenta de que todas  las personas son diferentes, y que un uso específico o una técnica para motivar que de buenos resultados en una determinada persona, no necesariamente significa que vaya a dar buenos resultados en otro.</a:t>
            </a:r>
          </a:p>
          <a:p>
            <a:pPr algn="just"/>
            <a:endParaRPr lang="es-ES" sz="3200" dirty="0">
              <a:solidFill>
                <a:srgbClr val="000000"/>
              </a:solidFill>
              <a:latin typeface="arial" panose="020B0604020202020204" pitchFamily="34" charset="0"/>
            </a:endParaRPr>
          </a:p>
          <a:p>
            <a:pPr algn="just"/>
            <a:r>
              <a:rPr lang="es-ES" sz="3200" dirty="0">
                <a:solidFill>
                  <a:srgbClr val="000000"/>
                </a:solidFill>
                <a:latin typeface="arial" panose="020B0604020202020204" pitchFamily="34" charset="0"/>
              </a:rPr>
              <a:t>Por lo que antes de decidirnos por cuál método </a:t>
            </a:r>
            <a:r>
              <a:rPr lang="es-ES" sz="3200" b="1" dirty="0">
                <a:solidFill>
                  <a:srgbClr val="000000"/>
                </a:solidFill>
                <a:latin typeface="arial" panose="020B0604020202020204" pitchFamily="34" charset="0"/>
              </a:rPr>
              <a:t>usar</a:t>
            </a:r>
            <a:r>
              <a:rPr lang="es-ES" sz="3200" dirty="0">
                <a:solidFill>
                  <a:srgbClr val="000000"/>
                </a:solidFill>
                <a:latin typeface="arial" panose="020B0604020202020204" pitchFamily="34" charset="0"/>
              </a:rPr>
              <a:t> para motivar, debemos conocer bien a cada una de las personas, descifrar cuáles son sus necesidades, motivaciones, gustos, preferencias, objetivos o metas personales y, con base a ello, determinar los métodos o formas de motivación más indicadas para usar.</a:t>
            </a:r>
          </a:p>
          <a:p>
            <a:pPr algn="r"/>
            <a:r>
              <a:rPr lang="es-ES" sz="1600" dirty="0">
                <a:solidFill>
                  <a:srgbClr val="000000"/>
                </a:solidFill>
                <a:latin typeface="arial" panose="020B0604020202020204" pitchFamily="34" charset="0"/>
              </a:rPr>
              <a:t>“https://www.mundopsicologos.com/articulos/para-que-sirve-la-motivación”</a:t>
            </a:r>
            <a:endParaRPr lang="es-ES" sz="160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4027104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85000"/>
              </a:schemeClr>
            </a:gs>
            <a:gs pos="0">
              <a:schemeClr val="accent5">
                <a:lumMod val="0"/>
                <a:lumOff val="100000"/>
              </a:schemeClr>
            </a:gs>
            <a:gs pos="100000">
              <a:schemeClr val="accent5">
                <a:lum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89D9B95-50D1-4FAB-8753-0255D129E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1844" y="3256721"/>
            <a:ext cx="5080000" cy="3378200"/>
          </a:xfrm>
          <a:prstGeom prst="rect">
            <a:avLst/>
          </a:prstGeom>
          <a:effectLst>
            <a:outerShdw blurRad="50800" dist="50800" dir="5400000" algn="ctr" rotWithShape="0">
              <a:srgbClr val="000000">
                <a:alpha val="0"/>
              </a:srgbClr>
            </a:outerShdw>
            <a:softEdge rad="635000"/>
          </a:effectLst>
        </p:spPr>
      </p:pic>
      <p:sp>
        <p:nvSpPr>
          <p:cNvPr id="2" name="Rectángulo 1"/>
          <p:cNvSpPr/>
          <p:nvPr/>
        </p:nvSpPr>
        <p:spPr>
          <a:xfrm>
            <a:off x="331304" y="171349"/>
            <a:ext cx="11608905" cy="6617196"/>
          </a:xfrm>
          <a:prstGeom prst="rect">
            <a:avLst/>
          </a:prstGeom>
        </p:spPr>
        <p:txBody>
          <a:bodyPr wrap="square">
            <a:spAutoFit/>
          </a:bodyPr>
          <a:lstStyle/>
          <a:p>
            <a:pPr algn="just"/>
            <a:r>
              <a:rPr lang="es-ES" sz="4000" b="1" i="0" dirty="0">
                <a:solidFill>
                  <a:srgbClr val="000000"/>
                </a:solidFill>
                <a:effectLst/>
                <a:latin typeface="arial" panose="020B0604020202020204" pitchFamily="34" charset="0"/>
              </a:rPr>
              <a:t>VENTAJAS</a:t>
            </a:r>
            <a:r>
              <a:rPr lang="es-ES" sz="4000" b="1" dirty="0">
                <a:solidFill>
                  <a:srgbClr val="000000"/>
                </a:solidFill>
                <a:latin typeface="arial" panose="020B0604020202020204" pitchFamily="34" charset="0"/>
              </a:rPr>
              <a:t>:  </a:t>
            </a:r>
          </a:p>
          <a:p>
            <a:pPr marL="285750" indent="-285750" algn="just">
              <a:buFont typeface="Wingdings" panose="05000000000000000000" pitchFamily="2" charset="2"/>
              <a:buChar char="Ø"/>
            </a:pPr>
            <a:r>
              <a:rPr lang="es-ES" sz="2800" dirty="0"/>
              <a:t> En la </a:t>
            </a:r>
            <a:r>
              <a:rPr lang="es-ES" sz="2800" b="1" dirty="0"/>
              <a:t>creatividad</a:t>
            </a:r>
            <a:r>
              <a:rPr lang="es-ES" sz="2800" dirty="0"/>
              <a:t>: La gente motivada piensa con mayor claridad, con lo que desarrolla mayor creatividad.</a:t>
            </a:r>
          </a:p>
          <a:p>
            <a:pPr marL="457200" indent="-457200" algn="just">
              <a:buFont typeface="Wingdings" panose="05000000000000000000" pitchFamily="2" charset="2"/>
              <a:buChar char="Ø"/>
            </a:pPr>
            <a:r>
              <a:rPr lang="es-ES" sz="2800" dirty="0"/>
              <a:t>En tu </a:t>
            </a:r>
            <a:r>
              <a:rPr lang="es-ES" sz="2800" b="1" dirty="0"/>
              <a:t>energía</a:t>
            </a:r>
            <a:r>
              <a:rPr lang="es-ES" sz="2800" dirty="0"/>
              <a:t>: Cuando estamos motivados necesitamos menos sueño, nuestra misma emoción nos da energías.</a:t>
            </a:r>
          </a:p>
          <a:p>
            <a:pPr marL="457200" indent="-457200" algn="just">
              <a:buFont typeface="Wingdings" panose="05000000000000000000" pitchFamily="2" charset="2"/>
              <a:buChar char="Ø"/>
            </a:pPr>
            <a:r>
              <a:rPr lang="es-ES" sz="2800" dirty="0"/>
              <a:t>En la </a:t>
            </a:r>
            <a:r>
              <a:rPr lang="es-ES" sz="2800" b="1" dirty="0"/>
              <a:t>flexibilidad</a:t>
            </a:r>
            <a:r>
              <a:rPr lang="es-ES" sz="2800" dirty="0"/>
              <a:t>: Cuando las circunstancias cambian, somos más flexibles y nos adaptamos mejor a los cambios.</a:t>
            </a:r>
          </a:p>
          <a:p>
            <a:pPr marL="457200" indent="-457200" algn="just">
              <a:buFont typeface="Wingdings" panose="05000000000000000000" pitchFamily="2" charset="2"/>
              <a:buChar char="Ø"/>
            </a:pPr>
            <a:r>
              <a:rPr lang="es-ES" sz="2800" dirty="0"/>
              <a:t>Sin duda, en la </a:t>
            </a:r>
            <a:r>
              <a:rPr lang="es-ES" sz="2800" b="1" dirty="0"/>
              <a:t>salud</a:t>
            </a:r>
            <a:r>
              <a:rPr lang="es-ES" sz="2800" dirty="0"/>
              <a:t>: Las personas motivadas y con pensamientos positivos se mantienen más saludables.</a:t>
            </a:r>
          </a:p>
          <a:p>
            <a:pPr marL="457200" indent="-457200" algn="just">
              <a:buFont typeface="Wingdings" panose="05000000000000000000" pitchFamily="2" charset="2"/>
              <a:buChar char="Ø"/>
            </a:pPr>
            <a:r>
              <a:rPr lang="es-ES" sz="2800" dirty="0"/>
              <a:t>La motivación se </a:t>
            </a:r>
            <a:r>
              <a:rPr lang="es-ES" sz="2800" b="1" dirty="0"/>
              <a:t>contagia a los demás.</a:t>
            </a:r>
            <a:endParaRPr lang="es-ES" sz="2800" dirty="0"/>
          </a:p>
          <a:p>
            <a:pPr marL="457200" indent="-457200" algn="just">
              <a:buFont typeface="Wingdings" panose="05000000000000000000" pitchFamily="2" charset="2"/>
              <a:buChar char="Ø"/>
            </a:pPr>
            <a:r>
              <a:rPr lang="es-ES" sz="2800" dirty="0"/>
              <a:t>La motivación se </a:t>
            </a:r>
            <a:r>
              <a:rPr lang="es-ES" sz="2800" b="1" dirty="0"/>
              <a:t>propaga</a:t>
            </a:r>
            <a:r>
              <a:rPr lang="es-ES" sz="2800" dirty="0"/>
              <a:t> rápidamente.</a:t>
            </a:r>
          </a:p>
          <a:p>
            <a:pPr marL="457200" indent="-457200" algn="just">
              <a:buFont typeface="Wingdings" panose="05000000000000000000" pitchFamily="2" charset="2"/>
              <a:buChar char="Ø"/>
            </a:pPr>
            <a:r>
              <a:rPr lang="es-ES" sz="2800" b="1" dirty="0"/>
              <a:t>Reconocimiento</a:t>
            </a:r>
            <a:r>
              <a:rPr lang="es-ES" sz="2800" dirty="0"/>
              <a:t>: Las personas motivadas destacan sobre el resto.</a:t>
            </a:r>
          </a:p>
          <a:p>
            <a:pPr marL="457200" indent="-457200" algn="just">
              <a:buFont typeface="Wingdings" panose="05000000000000000000" pitchFamily="2" charset="2"/>
              <a:buChar char="Ø"/>
            </a:pPr>
            <a:r>
              <a:rPr lang="es-ES" sz="2800" b="1" dirty="0"/>
              <a:t>Productividad</a:t>
            </a:r>
            <a:r>
              <a:rPr lang="es-ES" sz="2800" dirty="0"/>
              <a:t>: La gente motivada es más productiva.</a:t>
            </a:r>
          </a:p>
          <a:p>
            <a:pPr marL="457200" indent="-457200" algn="just">
              <a:buFont typeface="Wingdings" panose="05000000000000000000" pitchFamily="2" charset="2"/>
              <a:buChar char="Ø"/>
            </a:pPr>
            <a:r>
              <a:rPr lang="es-ES" sz="2800" b="1" dirty="0"/>
              <a:t>Estabilidad</a:t>
            </a:r>
            <a:r>
              <a:rPr lang="es-ES" sz="2800" dirty="0"/>
              <a:t>: La gente motivada es más estable.</a:t>
            </a:r>
            <a:endParaRPr lang="es-ES" sz="4400" b="1" dirty="0">
              <a:solidFill>
                <a:srgbClr val="000000"/>
              </a:solidFill>
              <a:latin typeface="arial" panose="020B0604020202020204" pitchFamily="34" charset="0"/>
            </a:endParaRPr>
          </a:p>
          <a:p>
            <a:pPr algn="r"/>
            <a:r>
              <a:rPr lang="es-ES" sz="2400" dirty="0">
                <a:solidFill>
                  <a:srgbClr val="000000"/>
                </a:solidFill>
                <a:latin typeface="arial" panose="020B0604020202020204" pitchFamily="34" charset="0"/>
              </a:rPr>
              <a:t>“</a:t>
            </a:r>
            <a:r>
              <a:rPr lang="es-ES" sz="2000" dirty="0">
                <a:solidFill>
                  <a:srgbClr val="000000"/>
                </a:solidFill>
                <a:latin typeface="arial" panose="020B0604020202020204" pitchFamily="34" charset="0"/>
              </a:rPr>
              <a:t>https://nosoloeconomia.com/beneficios-de-la-motivacion/”</a:t>
            </a:r>
            <a:endParaRPr lang="es-ES" sz="200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763169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85000"/>
              </a:schemeClr>
            </a:gs>
            <a:gs pos="0">
              <a:schemeClr val="accent5">
                <a:lumMod val="0"/>
                <a:lumOff val="100000"/>
              </a:schemeClr>
            </a:gs>
            <a:gs pos="100000">
              <a:schemeClr val="accent5">
                <a:lum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A9B1BA9-B2AE-43A3-BD89-6DDE94304E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0610" y="2411896"/>
            <a:ext cx="4041912" cy="2689709"/>
          </a:xfrm>
          <a:prstGeom prst="rect">
            <a:avLst/>
          </a:prstGeom>
          <a:effectLst>
            <a:softEdge rad="635000"/>
          </a:effectLst>
        </p:spPr>
      </p:pic>
      <p:sp>
        <p:nvSpPr>
          <p:cNvPr id="2" name="Rectángulo 1"/>
          <p:cNvSpPr/>
          <p:nvPr/>
        </p:nvSpPr>
        <p:spPr>
          <a:xfrm>
            <a:off x="344556" y="502649"/>
            <a:ext cx="11608905" cy="6155531"/>
          </a:xfrm>
          <a:prstGeom prst="rect">
            <a:avLst/>
          </a:prstGeom>
        </p:spPr>
        <p:txBody>
          <a:bodyPr wrap="square">
            <a:spAutoFit/>
          </a:bodyPr>
          <a:lstStyle/>
          <a:p>
            <a:pPr algn="just"/>
            <a:r>
              <a:rPr lang="es-CO" sz="3600" b="1" dirty="0">
                <a:solidFill>
                  <a:srgbClr val="000000"/>
                </a:solidFill>
                <a:latin typeface="arial" panose="020B0604020202020204" pitchFamily="34" charset="0"/>
              </a:rPr>
              <a:t>FORMA DE UTILIZARLA EN SU PROCESO DE ENSEÑANZA APRENDIZAJE: </a:t>
            </a:r>
            <a:r>
              <a:rPr lang="es-ES" sz="2800" dirty="0"/>
              <a:t>La </a:t>
            </a:r>
            <a:r>
              <a:rPr lang="es-ES" sz="2800" b="1" dirty="0"/>
              <a:t>motivación</a:t>
            </a:r>
            <a:r>
              <a:rPr lang="es-ES" sz="2800" dirty="0"/>
              <a:t> abarca muchos aspectos, por eso la infinidad de significados; pero en el ámbito de la enseñanza-</a:t>
            </a:r>
            <a:r>
              <a:rPr lang="es-ES" sz="2800" b="1" dirty="0"/>
              <a:t>aprendizaje</a:t>
            </a:r>
            <a:r>
              <a:rPr lang="es-ES" sz="2800" dirty="0"/>
              <a:t> hace referencia, fundamentalmente, a aquellas fuerzas, determinantes o factores que incitan al alumnado a escuchar las explicaciones del/la profesor/a, tener interés en preguntar y aclarar las dudas y aun mas en nuestro caso como estudiantes en modalidad virtual, el trabajo en línea se presta para que el alumno se sienta aislado al trabajar de manera solitaria de hay el papel fundamental en cabeza de la institución en implementación por parte del tutor para realizar actividades colaborativas que sean lo suficientemente inclusivas como para que el aprendiz sienta que hace parte de una comunidad académica.</a:t>
            </a:r>
          </a:p>
          <a:p>
            <a:pPr algn="just"/>
            <a:endParaRPr lang="es-ES" sz="2400" dirty="0">
              <a:solidFill>
                <a:srgbClr val="000000"/>
              </a:solidFill>
              <a:latin typeface="arial" panose="020B0604020202020204" pitchFamily="34" charset="0"/>
            </a:endParaRPr>
          </a:p>
          <a:p>
            <a:pPr algn="r"/>
            <a:r>
              <a:rPr lang="es-ES" dirty="0">
                <a:solidFill>
                  <a:srgbClr val="000000"/>
                </a:solidFill>
                <a:latin typeface="arial" panose="020B0604020202020204" pitchFamily="34" charset="0"/>
              </a:rPr>
              <a:t>“https://www.alfabetizaciondigital.redem.org/la-motivacion-del-alumno-en-entornos-virtuales-de-aprendizaje/</a:t>
            </a:r>
            <a:r>
              <a:rPr lang="es-ES" sz="1600" dirty="0">
                <a:solidFill>
                  <a:srgbClr val="000000"/>
                </a:solidFill>
                <a:latin typeface="arial" panose="020B0604020202020204" pitchFamily="34" charset="0"/>
              </a:rPr>
              <a:t>”</a:t>
            </a:r>
            <a:endParaRPr lang="es-ES" sz="160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9828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75000"/>
              </a:schemeClr>
            </a:gs>
            <a:gs pos="0">
              <a:schemeClr val="accent5">
                <a:lumMod val="0"/>
                <a:lumOff val="100000"/>
              </a:schemeClr>
            </a:gs>
            <a:gs pos="100000">
              <a:srgbClr val="FF9900"/>
            </a:gs>
          </a:gsLst>
          <a:path path="rect">
            <a:fillToRect l="100000" t="100000"/>
          </a:path>
          <a:tileRect r="-100000" b="-100000"/>
        </a:gradFill>
        <a:effectLst/>
      </p:bgPr>
    </p:bg>
    <p:spTree>
      <p:nvGrpSpPr>
        <p:cNvPr id="1" name=""/>
        <p:cNvGrpSpPr/>
        <p:nvPr/>
      </p:nvGrpSpPr>
      <p:grpSpPr>
        <a:xfrm>
          <a:off x="0" y="0"/>
          <a:ext cx="0" cy="0"/>
          <a:chOff x="0" y="0"/>
          <a:chExt cx="0" cy="0"/>
        </a:xfrm>
      </p:grpSpPr>
      <p:pic>
        <p:nvPicPr>
          <p:cNvPr id="4" name="Imagen 3" descr="Imagen que contiene tarjeta de presentación&#10;&#10;Descripción generada automáticamente">
            <a:extLst>
              <a:ext uri="{FF2B5EF4-FFF2-40B4-BE49-F238E27FC236}">
                <a16:creationId xmlns:a16="http://schemas.microsoft.com/office/drawing/2014/main" id="{3500485A-DAFE-4C22-8548-A4DB408FD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976"/>
            <a:ext cx="6096000" cy="4056610"/>
          </a:xfrm>
          <a:prstGeom prst="rect">
            <a:avLst/>
          </a:prstGeom>
          <a:effectLst>
            <a:softEdge rad="635000"/>
          </a:effectLst>
        </p:spPr>
      </p:pic>
      <p:sp>
        <p:nvSpPr>
          <p:cNvPr id="5" name="Rectángulo 4"/>
          <p:cNvSpPr/>
          <p:nvPr/>
        </p:nvSpPr>
        <p:spPr>
          <a:xfrm>
            <a:off x="0" y="172378"/>
            <a:ext cx="12191999" cy="1200329"/>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7200" b="1" dirty="0">
                <a:ln>
                  <a:solidFill>
                    <a:sysClr val="windowText" lastClr="000000"/>
                  </a:solidFill>
                </a:ln>
                <a:solidFill>
                  <a:schemeClr val="accent1">
                    <a:lumMod val="50000"/>
                  </a:schemeClr>
                </a:solidFill>
                <a:effectLst>
                  <a:glow rad="101600">
                    <a:schemeClr val="accent3">
                      <a:satMod val="175000"/>
                      <a:alpha val="40000"/>
                    </a:schemeClr>
                  </a:glow>
                </a:effectLst>
              </a:rPr>
              <a:t>ORGANIZACIÓN EN EL ESTUDIO</a:t>
            </a:r>
          </a:p>
        </p:txBody>
      </p:sp>
      <p:sp>
        <p:nvSpPr>
          <p:cNvPr id="2" name="Rectángulo 1"/>
          <p:cNvSpPr/>
          <p:nvPr/>
        </p:nvSpPr>
        <p:spPr>
          <a:xfrm>
            <a:off x="636104" y="2066404"/>
            <a:ext cx="11025809" cy="3539430"/>
          </a:xfrm>
          <a:prstGeom prst="rect">
            <a:avLst/>
          </a:prstGeom>
        </p:spPr>
        <p:txBody>
          <a:bodyPr wrap="square">
            <a:spAutoFit/>
          </a:bodyPr>
          <a:lstStyle/>
          <a:p>
            <a:pPr algn="just"/>
            <a:r>
              <a:rPr lang="es-ES" sz="3200" b="1" i="0" dirty="0">
                <a:solidFill>
                  <a:srgbClr val="000000"/>
                </a:solidFill>
                <a:effectLst/>
                <a:latin typeface="arial" panose="020B0604020202020204" pitchFamily="34" charset="0"/>
              </a:rPr>
              <a:t>DEFINICIÓN:</a:t>
            </a:r>
            <a:r>
              <a:rPr lang="es-ES" sz="3200" b="0" i="0" dirty="0">
                <a:solidFill>
                  <a:srgbClr val="000000"/>
                </a:solidFill>
                <a:effectLst/>
                <a:latin typeface="arial" panose="020B0604020202020204" pitchFamily="34" charset="0"/>
              </a:rPr>
              <a:t> La organización en el estudio debe incluir varios aspectos, entre ellos un lugar de estudio adecuado con buena iluminación, tranquilo y libre de cualquier cosa que pueda llegar a distraernos, también en la palabra </a:t>
            </a:r>
            <a:r>
              <a:rPr lang="es-ES" sz="3200" b="1" i="0" dirty="0">
                <a:solidFill>
                  <a:srgbClr val="000000"/>
                </a:solidFill>
                <a:effectLst/>
                <a:latin typeface="arial" panose="020B0604020202020204" pitchFamily="34" charset="0"/>
              </a:rPr>
              <a:t>Organización</a:t>
            </a:r>
            <a:r>
              <a:rPr lang="es-ES" sz="3200" b="0" i="0" dirty="0">
                <a:solidFill>
                  <a:srgbClr val="000000"/>
                </a:solidFill>
                <a:effectLst/>
                <a:latin typeface="arial" panose="020B0604020202020204" pitchFamily="34" charset="0"/>
              </a:rPr>
              <a:t> debemos incluir la realización de horarios para el desarrollo de las actividades, intensidad horaria, en si metas claras ambiciosas pero sobre todo cumplibles.  </a:t>
            </a:r>
          </a:p>
        </p:txBody>
      </p:sp>
    </p:spTree>
    <p:extLst>
      <p:ext uri="{BB962C8B-B14F-4D97-AF65-F5344CB8AC3E}">
        <p14:creationId xmlns:p14="http://schemas.microsoft.com/office/powerpoint/2010/main" val="1063278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75000"/>
              </a:schemeClr>
            </a:gs>
            <a:gs pos="0">
              <a:schemeClr val="accent5">
                <a:lumMod val="0"/>
                <a:lumOff val="100000"/>
              </a:schemeClr>
            </a:gs>
            <a:gs pos="100000">
              <a:srgbClr val="FF9900"/>
            </a:gs>
          </a:gsLst>
          <a:path path="rect">
            <a:fillToRect l="100000" t="100000"/>
          </a:path>
          <a:tileRect r="-100000" b="-100000"/>
        </a:gradFill>
        <a:effectLst/>
      </p:bgPr>
    </p:bg>
    <p:spTree>
      <p:nvGrpSpPr>
        <p:cNvPr id="1" name=""/>
        <p:cNvGrpSpPr/>
        <p:nvPr/>
      </p:nvGrpSpPr>
      <p:grpSpPr>
        <a:xfrm>
          <a:off x="0" y="0"/>
          <a:ext cx="0" cy="0"/>
          <a:chOff x="0" y="0"/>
          <a:chExt cx="0" cy="0"/>
        </a:xfrm>
      </p:grpSpPr>
      <p:pic>
        <p:nvPicPr>
          <p:cNvPr id="3" name="Imagen 2" descr="Imagen que contiene objeto, reloj&#10;&#10;Descripción generada automáticamente">
            <a:extLst>
              <a:ext uri="{FF2B5EF4-FFF2-40B4-BE49-F238E27FC236}">
                <a16:creationId xmlns:a16="http://schemas.microsoft.com/office/drawing/2014/main" id="{A18A4890-32D5-4552-8BB9-2E8C6B9B80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5781" y="901147"/>
            <a:ext cx="4236219" cy="3857663"/>
          </a:xfrm>
          <a:prstGeom prst="rect">
            <a:avLst/>
          </a:prstGeom>
          <a:effectLst>
            <a:softEdge rad="635000"/>
          </a:effectLst>
        </p:spPr>
      </p:pic>
      <p:sp>
        <p:nvSpPr>
          <p:cNvPr id="2" name="Rectángulo 1"/>
          <p:cNvSpPr/>
          <p:nvPr/>
        </p:nvSpPr>
        <p:spPr>
          <a:xfrm>
            <a:off x="225288" y="211105"/>
            <a:ext cx="11807686" cy="6555641"/>
          </a:xfrm>
          <a:prstGeom prst="rect">
            <a:avLst/>
          </a:prstGeom>
        </p:spPr>
        <p:txBody>
          <a:bodyPr wrap="square">
            <a:spAutoFit/>
          </a:bodyPr>
          <a:lstStyle/>
          <a:p>
            <a:r>
              <a:rPr lang="es-ES" sz="4000" b="1" i="0" dirty="0">
                <a:solidFill>
                  <a:srgbClr val="000000"/>
                </a:solidFill>
                <a:effectLst/>
                <a:latin typeface="arial" panose="020B0604020202020204" pitchFamily="34" charset="0"/>
              </a:rPr>
              <a:t>USOS</a:t>
            </a:r>
            <a:r>
              <a:rPr lang="es-ES" sz="3200" b="1" dirty="0">
                <a:solidFill>
                  <a:srgbClr val="000000"/>
                </a:solidFill>
                <a:latin typeface="arial" panose="020B0604020202020204" pitchFamily="34" charset="0"/>
              </a:rPr>
              <a:t>: </a:t>
            </a:r>
          </a:p>
          <a:p>
            <a:pPr marL="285750" indent="-285750">
              <a:buFont typeface="Wingdings" panose="05000000000000000000" pitchFamily="2" charset="2"/>
              <a:buChar char="v"/>
            </a:pPr>
            <a:r>
              <a:rPr lang="es-ES" sz="2800" dirty="0"/>
              <a:t>Efectuar períodos más breves de estudio, pero manteniendo el nivel de horas establecido.</a:t>
            </a:r>
          </a:p>
          <a:p>
            <a:pPr marL="285750" indent="-285750">
              <a:buFont typeface="Wingdings" panose="05000000000000000000" pitchFamily="2" charset="2"/>
              <a:buChar char="v"/>
            </a:pPr>
            <a:r>
              <a:rPr lang="es-ES" sz="2800" dirty="0"/>
              <a:t>Tener las metas y los propósitos concretizados al máximo.</a:t>
            </a:r>
          </a:p>
          <a:p>
            <a:pPr marL="285750" indent="-285750">
              <a:buFont typeface="Wingdings" panose="05000000000000000000" pitchFamily="2" charset="2"/>
              <a:buChar char="v"/>
            </a:pPr>
            <a:r>
              <a:rPr lang="es-ES" sz="2800" dirty="0"/>
              <a:t>Intercalar más descansos.</a:t>
            </a:r>
          </a:p>
          <a:p>
            <a:pPr marL="285750" indent="-285750">
              <a:buFont typeface="Wingdings" panose="05000000000000000000" pitchFamily="2" charset="2"/>
              <a:buChar char="v"/>
            </a:pPr>
            <a:r>
              <a:rPr lang="es-ES" sz="2800" dirty="0"/>
              <a:t>Adecuar mejor el lugar de estudio.</a:t>
            </a:r>
          </a:p>
          <a:p>
            <a:pPr marL="285750" indent="-285750">
              <a:buFont typeface="Wingdings" panose="05000000000000000000" pitchFamily="2" charset="2"/>
              <a:buChar char="v"/>
            </a:pPr>
            <a:r>
              <a:rPr lang="es-ES" sz="2800" dirty="0"/>
              <a:t>Realizar ejercicios de concentración.</a:t>
            </a:r>
          </a:p>
          <a:p>
            <a:pPr marL="285750" indent="-285750">
              <a:buFont typeface="Wingdings" panose="05000000000000000000" pitchFamily="2" charset="2"/>
              <a:buChar char="v"/>
            </a:pPr>
            <a:r>
              <a:rPr lang="es-ES" sz="2800" dirty="0"/>
              <a:t>Estudiar en las mejores horas para cada uno.</a:t>
            </a:r>
          </a:p>
          <a:p>
            <a:pPr marL="285750" indent="-285750">
              <a:buFont typeface="Wingdings" panose="05000000000000000000" pitchFamily="2" charset="2"/>
              <a:buChar char="v"/>
            </a:pPr>
            <a:r>
              <a:rPr lang="es-ES" sz="2800" dirty="0"/>
              <a:t>Controlar el pensamiento.</a:t>
            </a:r>
          </a:p>
          <a:p>
            <a:pPr marL="285750" indent="-285750">
              <a:buFont typeface="Wingdings" panose="05000000000000000000" pitchFamily="2" charset="2"/>
              <a:buChar char="v"/>
            </a:pPr>
            <a:r>
              <a:rPr lang="es-ES" sz="2800" dirty="0"/>
              <a:t>Hacer comprender a la familia y a los amigos la importancia de estudiar, para que respeten dicha actividad.</a:t>
            </a:r>
          </a:p>
          <a:p>
            <a:pPr marL="285750" indent="-285750">
              <a:buFont typeface="Wingdings" panose="05000000000000000000" pitchFamily="2" charset="2"/>
              <a:buChar char="v"/>
            </a:pPr>
            <a:r>
              <a:rPr lang="es-ES" sz="2800" dirty="0"/>
              <a:t>Conseguir "hacer nuestro" el lugar donde estudiamos.</a:t>
            </a:r>
          </a:p>
          <a:p>
            <a:pPr marL="285750" indent="-285750">
              <a:buFont typeface="Wingdings" panose="05000000000000000000" pitchFamily="2" charset="2"/>
              <a:buChar char="v"/>
            </a:pPr>
            <a:r>
              <a:rPr lang="es-ES" sz="2800" dirty="0"/>
              <a:t>Acudir asiduamente a una biblioteca.</a:t>
            </a:r>
          </a:p>
          <a:p>
            <a:endParaRPr lang="es-ES" sz="2800" dirty="0"/>
          </a:p>
          <a:p>
            <a:pPr algn="r"/>
            <a:r>
              <a:rPr lang="es-ES" sz="1600" dirty="0">
                <a:solidFill>
                  <a:srgbClr val="000000"/>
                </a:solidFill>
                <a:latin typeface="arial" panose="020B0604020202020204" pitchFamily="34" charset="0"/>
              </a:rPr>
              <a:t>“https://www.ugr.es/~filosofia/recursos/innovacion/convo-2005/tecnicas-estudio/materiales%28GloriaMarsellach%29.html”</a:t>
            </a:r>
            <a:endParaRPr lang="es-ES" sz="160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618856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75000"/>
              </a:schemeClr>
            </a:gs>
            <a:gs pos="0">
              <a:schemeClr val="accent5">
                <a:lumMod val="0"/>
                <a:lumOff val="100000"/>
              </a:schemeClr>
            </a:gs>
            <a:gs pos="100000">
              <a:srgbClr val="FF9900"/>
            </a:gs>
          </a:gsLst>
          <a:path path="rect">
            <a:fillToRect l="100000" t="100000"/>
          </a:path>
          <a:tileRect r="-100000" b="-100000"/>
        </a:gradFill>
        <a:effectLst/>
      </p:bgPr>
    </p:bg>
    <p:spTree>
      <p:nvGrpSpPr>
        <p:cNvPr id="1" name=""/>
        <p:cNvGrpSpPr/>
        <p:nvPr/>
      </p:nvGrpSpPr>
      <p:grpSpPr>
        <a:xfrm>
          <a:off x="0" y="0"/>
          <a:ext cx="0" cy="0"/>
          <a:chOff x="0" y="0"/>
          <a:chExt cx="0" cy="0"/>
        </a:xfrm>
      </p:grpSpPr>
      <p:pic>
        <p:nvPicPr>
          <p:cNvPr id="3" name="Imagen 2" descr="Imagen que contiene texto&#10;&#10;Descripción generada automáticamente">
            <a:extLst>
              <a:ext uri="{FF2B5EF4-FFF2-40B4-BE49-F238E27FC236}">
                <a16:creationId xmlns:a16="http://schemas.microsoft.com/office/drawing/2014/main" id="{CB408272-A878-4305-A4A7-5D57F083EC91}"/>
              </a:ext>
            </a:extLst>
          </p:cNvPr>
          <p:cNvPicPr>
            <a:picLocks noChangeAspect="1"/>
          </p:cNvPicPr>
          <p:nvPr/>
        </p:nvPicPr>
        <p:blipFill rotWithShape="1">
          <a:blip r:embed="rId2">
            <a:extLst>
              <a:ext uri="{28A0092B-C50C-407E-A947-70E740481C1C}">
                <a14:useLocalDpi xmlns:a14="http://schemas.microsoft.com/office/drawing/2010/main" val="0"/>
              </a:ext>
            </a:extLst>
          </a:blip>
          <a:srcRect b="7714"/>
          <a:stretch/>
        </p:blipFill>
        <p:spPr>
          <a:xfrm>
            <a:off x="7916907" y="2607377"/>
            <a:ext cx="4367858" cy="3568135"/>
          </a:xfrm>
          <a:prstGeom prst="rect">
            <a:avLst/>
          </a:prstGeom>
          <a:effectLst>
            <a:softEdge rad="635000"/>
          </a:effectLst>
        </p:spPr>
      </p:pic>
      <p:sp>
        <p:nvSpPr>
          <p:cNvPr id="2" name="Rectángulo 1"/>
          <p:cNvSpPr/>
          <p:nvPr/>
        </p:nvSpPr>
        <p:spPr>
          <a:xfrm>
            <a:off x="331304" y="343625"/>
            <a:ext cx="11608905" cy="6124754"/>
          </a:xfrm>
          <a:prstGeom prst="rect">
            <a:avLst/>
          </a:prstGeom>
        </p:spPr>
        <p:txBody>
          <a:bodyPr wrap="square">
            <a:spAutoFit/>
          </a:bodyPr>
          <a:lstStyle/>
          <a:p>
            <a:pPr algn="just"/>
            <a:r>
              <a:rPr lang="es-ES" sz="4000" b="1" i="0" dirty="0">
                <a:solidFill>
                  <a:srgbClr val="000000"/>
                </a:solidFill>
                <a:effectLst/>
                <a:latin typeface="arial" panose="020B0604020202020204" pitchFamily="34" charset="0"/>
              </a:rPr>
              <a:t>VENTAJAS</a:t>
            </a:r>
            <a:r>
              <a:rPr lang="es-ES" sz="4000" b="1" dirty="0">
                <a:solidFill>
                  <a:srgbClr val="000000"/>
                </a:solidFill>
                <a:latin typeface="arial" panose="020B0604020202020204" pitchFamily="34" charset="0"/>
              </a:rPr>
              <a:t>:  </a:t>
            </a:r>
          </a:p>
          <a:p>
            <a:pPr algn="just"/>
            <a:endParaRPr lang="es-ES" sz="4000" b="1" dirty="0">
              <a:solidFill>
                <a:srgbClr val="000000"/>
              </a:solidFill>
              <a:latin typeface="arial" panose="020B0604020202020204" pitchFamily="34" charset="0"/>
            </a:endParaRPr>
          </a:p>
          <a:p>
            <a:pPr marL="571500" indent="-571500">
              <a:buFont typeface="Arial" panose="020B0604020202020204" pitchFamily="34" charset="0"/>
              <a:buChar char="•"/>
            </a:pPr>
            <a:r>
              <a:rPr lang="es-ES" sz="3600" dirty="0"/>
              <a:t>Alivia psicológicamente.</a:t>
            </a:r>
          </a:p>
          <a:p>
            <a:pPr marL="285750" indent="-285750">
              <a:buFont typeface="Arial" panose="020B0604020202020204" pitchFamily="34" charset="0"/>
              <a:buChar char="•"/>
            </a:pPr>
            <a:r>
              <a:rPr lang="es-ES" sz="3600" dirty="0"/>
              <a:t>Evita malgastar el tiempo y estudiar más de lo necesario.</a:t>
            </a:r>
          </a:p>
          <a:p>
            <a:pPr marL="285750" indent="-285750">
              <a:buFont typeface="Arial" panose="020B0604020202020204" pitchFamily="34" charset="0"/>
              <a:buChar char="•"/>
            </a:pPr>
            <a:r>
              <a:rPr lang="es-ES" sz="3600" dirty="0"/>
              <a:t>Permite la concentración.</a:t>
            </a:r>
          </a:p>
          <a:p>
            <a:pPr marL="285750" indent="-285750">
              <a:buFont typeface="Arial" panose="020B0604020202020204" pitchFamily="34" charset="0"/>
              <a:buChar char="•"/>
            </a:pPr>
            <a:r>
              <a:rPr lang="es-ES" sz="3600" dirty="0"/>
              <a:t>Ayuda a crear el hábito del estudio.</a:t>
            </a:r>
          </a:p>
          <a:p>
            <a:pPr marL="285750" indent="-285750">
              <a:buFont typeface="Arial" panose="020B0604020202020204" pitchFamily="34" charset="0"/>
              <a:buChar char="•"/>
            </a:pPr>
            <a:r>
              <a:rPr lang="es-ES" sz="3600" dirty="0"/>
              <a:t>Permite estudiar lo justo en el tiempo justo.</a:t>
            </a:r>
          </a:p>
          <a:p>
            <a:pPr marL="285750" indent="-285750">
              <a:buFont typeface="Arial" panose="020B0604020202020204" pitchFamily="34" charset="0"/>
              <a:buChar char="•"/>
            </a:pPr>
            <a:r>
              <a:rPr lang="es-ES" sz="3600" dirty="0"/>
              <a:t>Identificar y asignar responsabilidades.</a:t>
            </a:r>
          </a:p>
          <a:p>
            <a:pPr marL="285750" indent="-285750">
              <a:buFont typeface="Arial" panose="020B0604020202020204" pitchFamily="34" charset="0"/>
              <a:buChar char="•"/>
            </a:pPr>
            <a:r>
              <a:rPr lang="es-ES" sz="3600" dirty="0"/>
              <a:t>Máximo aprovechamiento del tiempo</a:t>
            </a:r>
          </a:p>
          <a:p>
            <a:endParaRPr lang="es-ES" sz="3600" dirty="0"/>
          </a:p>
          <a:p>
            <a:pPr algn="r"/>
            <a:r>
              <a:rPr lang="es-ES" sz="2400" dirty="0">
                <a:solidFill>
                  <a:srgbClr val="000000"/>
                </a:solidFill>
                <a:latin typeface="arial" panose="020B0604020202020204" pitchFamily="34" charset="0"/>
              </a:rPr>
              <a:t>“</a:t>
            </a:r>
            <a:r>
              <a:rPr lang="es-ES" sz="2000" dirty="0">
                <a:solidFill>
                  <a:srgbClr val="000000"/>
                </a:solidFill>
                <a:latin typeface="arial" panose="020B0604020202020204" pitchFamily="34" charset="0"/>
              </a:rPr>
              <a:t>https://prezi.com/g-v9b8sv3ifo/estudio-organizacional-importancia-ventajas-desventajas-y/”</a:t>
            </a:r>
            <a:endParaRPr lang="es-ES" sz="200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4107492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75000"/>
              </a:schemeClr>
            </a:gs>
            <a:gs pos="0">
              <a:schemeClr val="accent5">
                <a:lumMod val="0"/>
                <a:lumOff val="100000"/>
              </a:schemeClr>
            </a:gs>
            <a:gs pos="100000">
              <a:srgbClr val="FF9900"/>
            </a:gs>
          </a:gsLst>
          <a:path path="rect">
            <a:fillToRect l="100000" t="100000"/>
          </a:path>
          <a:tileRect r="-100000" b="-100000"/>
        </a:gradFill>
        <a:effectLst/>
      </p:bgPr>
    </p:bg>
    <p:spTree>
      <p:nvGrpSpPr>
        <p:cNvPr id="1" name=""/>
        <p:cNvGrpSpPr/>
        <p:nvPr/>
      </p:nvGrpSpPr>
      <p:grpSpPr>
        <a:xfrm>
          <a:off x="0" y="0"/>
          <a:ext cx="0" cy="0"/>
          <a:chOff x="0" y="0"/>
          <a:chExt cx="0" cy="0"/>
        </a:xfrm>
      </p:grpSpPr>
      <p:pic>
        <p:nvPicPr>
          <p:cNvPr id="3" name="Imagen 2" descr="Imagen que contiene libro&#10;&#10;Descripción generada automáticamente">
            <a:extLst>
              <a:ext uri="{FF2B5EF4-FFF2-40B4-BE49-F238E27FC236}">
                <a16:creationId xmlns:a16="http://schemas.microsoft.com/office/drawing/2014/main" id="{3D596D29-870D-4E67-AD03-5C25B1809F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957" y="1643270"/>
            <a:ext cx="6559830" cy="3670852"/>
          </a:xfrm>
          <a:prstGeom prst="rect">
            <a:avLst/>
          </a:prstGeom>
          <a:effectLst>
            <a:softEdge rad="635000"/>
          </a:effectLst>
        </p:spPr>
      </p:pic>
      <p:sp>
        <p:nvSpPr>
          <p:cNvPr id="2" name="Rectángulo 1"/>
          <p:cNvSpPr/>
          <p:nvPr/>
        </p:nvSpPr>
        <p:spPr>
          <a:xfrm>
            <a:off x="304800" y="383381"/>
            <a:ext cx="11608905" cy="6524863"/>
          </a:xfrm>
          <a:prstGeom prst="rect">
            <a:avLst/>
          </a:prstGeom>
        </p:spPr>
        <p:txBody>
          <a:bodyPr wrap="square">
            <a:spAutoFit/>
          </a:bodyPr>
          <a:lstStyle/>
          <a:p>
            <a:pPr algn="just"/>
            <a:r>
              <a:rPr lang="es-CO" sz="3600" b="1" dirty="0">
                <a:solidFill>
                  <a:srgbClr val="000000"/>
                </a:solidFill>
                <a:latin typeface="arial" panose="020B0604020202020204" pitchFamily="34" charset="0"/>
              </a:rPr>
              <a:t>FORMA DE UTILIZARLA EN SU PROCESO DE ENSEÑANZA APRENDIZAJE: </a:t>
            </a:r>
            <a:r>
              <a:rPr lang="es-ES" sz="2800" dirty="0"/>
              <a:t>La </a:t>
            </a:r>
            <a:r>
              <a:rPr lang="es-ES" sz="2800" b="1" dirty="0"/>
              <a:t>Organización en el estudio </a:t>
            </a:r>
            <a:r>
              <a:rPr lang="es-ES" sz="2800" dirty="0"/>
              <a:t>es un proceso adecuado en el cual el educando con la dirección directa o indirecta de su tutor, desenvuelve las habilidades, los hábitos y las capacidades que le permiten apropiarse creativamente de los métodos para emplear los conocimientos por si mismo.</a:t>
            </a:r>
          </a:p>
          <a:p>
            <a:pPr algn="just"/>
            <a:endParaRPr lang="es-ES" sz="2800" dirty="0"/>
          </a:p>
          <a:p>
            <a:pPr algn="just"/>
            <a:endParaRPr lang="es-ES" sz="2800" dirty="0"/>
          </a:p>
          <a:p>
            <a:pPr algn="just"/>
            <a:r>
              <a:rPr lang="es-ES" sz="2800" dirty="0"/>
              <a:t>La </a:t>
            </a:r>
            <a:r>
              <a:rPr lang="es-ES" sz="2800" b="1" dirty="0"/>
              <a:t>Organización </a:t>
            </a:r>
            <a:r>
              <a:rPr lang="es-ES" sz="2800" dirty="0"/>
              <a:t>es el marco externo que se produce a partir del desarrollo de condiciones educativas que favorecen la relación de los sujetos en el proceso pedagógico para lograr objetivos educativos y que establecen el lugar, tiempo, orden e interacción necesaria entre los distintos componentes del proceso. </a:t>
            </a:r>
          </a:p>
          <a:p>
            <a:pPr algn="just"/>
            <a:endParaRPr lang="es-ES" sz="2800" dirty="0">
              <a:solidFill>
                <a:srgbClr val="000000"/>
              </a:solidFill>
              <a:latin typeface="arial" panose="020B0604020202020204" pitchFamily="34" charset="0"/>
            </a:endParaRPr>
          </a:p>
          <a:p>
            <a:pPr algn="just"/>
            <a:r>
              <a:rPr lang="es-ES" sz="2000" dirty="0">
                <a:solidFill>
                  <a:srgbClr val="000000"/>
                </a:solidFill>
                <a:latin typeface="arial" panose="020B0604020202020204" pitchFamily="34" charset="0"/>
              </a:rPr>
              <a:t>“</a:t>
            </a:r>
            <a:r>
              <a:rPr lang="es-ES" dirty="0">
                <a:solidFill>
                  <a:srgbClr val="000000"/>
                </a:solidFill>
                <a:latin typeface="arial" panose="020B0604020202020204" pitchFamily="34" charset="0"/>
              </a:rPr>
              <a:t>https://www.monografias.com/trabajos106/formas-</a:t>
            </a:r>
            <a:r>
              <a:rPr lang="es-ES" dirty="0" err="1">
                <a:solidFill>
                  <a:srgbClr val="000000"/>
                </a:solidFill>
                <a:latin typeface="arial" panose="020B0604020202020204" pitchFamily="34" charset="0"/>
              </a:rPr>
              <a:t>organizacion</a:t>
            </a:r>
            <a:r>
              <a:rPr lang="es-ES" dirty="0">
                <a:solidFill>
                  <a:srgbClr val="000000"/>
                </a:solidFill>
                <a:latin typeface="arial" panose="020B0604020202020204" pitchFamily="34" charset="0"/>
              </a:rPr>
              <a:t>-del-proceso-</a:t>
            </a:r>
            <a:r>
              <a:rPr lang="es-ES" dirty="0" err="1">
                <a:solidFill>
                  <a:srgbClr val="000000"/>
                </a:solidFill>
                <a:latin typeface="arial" panose="020B0604020202020204" pitchFamily="34" charset="0"/>
              </a:rPr>
              <a:t>ensenanza</a:t>
            </a:r>
            <a:r>
              <a:rPr lang="es-ES" dirty="0">
                <a:solidFill>
                  <a:srgbClr val="000000"/>
                </a:solidFill>
                <a:latin typeface="arial" panose="020B0604020202020204" pitchFamily="34" charset="0"/>
              </a:rPr>
              <a:t>/formas-organizacion-del-proceso-ensenanza.shtml”</a:t>
            </a:r>
            <a:endParaRPr lang="es-ES"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63539769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402</Words>
  <Application>Microsoft Office PowerPoint</Application>
  <PresentationFormat>Panorámica</PresentationFormat>
  <Paragraphs>52</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arial</vt:lpstr>
      <vt:lpstr>arial</vt:lpstr>
      <vt:lpstr>Calibri</vt:lpstr>
      <vt:lpstr>Calibri Light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jeisson sabogal gonzalez</dc:creator>
  <cp:lastModifiedBy>jeisson sabogal gonzalez</cp:lastModifiedBy>
  <cp:revision>22</cp:revision>
  <dcterms:created xsi:type="dcterms:W3CDTF">2019-03-16T21:37:54Z</dcterms:created>
  <dcterms:modified xsi:type="dcterms:W3CDTF">2019-03-17T21:52:08Z</dcterms:modified>
</cp:coreProperties>
</file>