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39369B-A775-49F3-9D18-6268F4C44761}" type="datetimeFigureOut">
              <a:rPr lang="es-CO" smtClean="0"/>
              <a:t>18/03/2019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C01508-622D-4DE6-A6DC-F8B1BEB5E922}" type="slidenum">
              <a:rPr lang="es-CO" smtClean="0"/>
              <a:t>‹Nº›</a:t>
            </a:fld>
            <a:endParaRPr lang="es-CO"/>
          </a:p>
        </p:txBody>
      </p:sp>
    </p:spTree>
    <p:extLst>
      <p:ext uri="{BB962C8B-B14F-4D97-AF65-F5344CB8AC3E}">
        <p14:creationId xmlns:p14="http://schemas.microsoft.com/office/powerpoint/2010/main" val="192632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Day of reptiles </a:t>
            </a:r>
            <a:r>
              <a:rPr lang="es-ES" dirty="0" err="1" smtClean="0"/>
              <a:t>dis</a:t>
            </a:r>
            <a:r>
              <a:rPr lang="es-ES" dirty="0" smtClean="0"/>
              <a:t> de los reptiles </a:t>
            </a:r>
          </a:p>
        </p:txBody>
      </p:sp>
      <p:sp>
        <p:nvSpPr>
          <p:cNvPr id="4" name="3 Marcador de número de diapositiva"/>
          <p:cNvSpPr>
            <a:spLocks noGrp="1"/>
          </p:cNvSpPr>
          <p:nvPr>
            <p:ph type="sldNum" sz="quarter" idx="10"/>
          </p:nvPr>
        </p:nvSpPr>
        <p:spPr/>
        <p:txBody>
          <a:bodyPr/>
          <a:lstStyle/>
          <a:p>
            <a:fld id="{5DC01508-622D-4DE6-A6DC-F8B1BEB5E922}" type="slidenum">
              <a:rPr lang="es-CO" smtClean="0"/>
              <a:t>1</a:t>
            </a:fld>
            <a:endParaRPr lang="es-CO"/>
          </a:p>
        </p:txBody>
      </p:sp>
    </p:spTree>
    <p:extLst>
      <p:ext uri="{BB962C8B-B14F-4D97-AF65-F5344CB8AC3E}">
        <p14:creationId xmlns:p14="http://schemas.microsoft.com/office/powerpoint/2010/main" val="317562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11" name="10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BA6344E-4F61-46BF-B643-AF87F50DB6B3}" type="datetimeFigureOut">
              <a:rPr lang="es-CO" smtClean="0"/>
              <a:t>18/03/2019</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E7A746E2-EC17-4A73-B610-4BED7A83646C}" type="slidenum">
              <a:rPr lang="es-CO" smtClean="0"/>
              <a:t>‹Nº›</a:t>
            </a:fld>
            <a:endParaRPr lang="es-CO"/>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BA6344E-4F61-46BF-B643-AF87F50DB6B3}" type="datetimeFigureOut">
              <a:rPr lang="es-CO" smtClean="0"/>
              <a:t>18/03/2019</a:t>
            </a:fld>
            <a:endParaRPr lang="es-CO"/>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CO"/>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7A746E2-EC17-4A73-B610-4BED7A83646C}"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rotWithShape="1">
          <a:blip r:embed="rId3">
            <a:extLst>
              <a:ext uri="{28A0092B-C50C-407E-A947-70E740481C1C}">
                <a14:useLocalDpi xmlns:a14="http://schemas.microsoft.com/office/drawing/2010/main" val="0"/>
              </a:ext>
            </a:extLst>
          </a:blip>
          <a:srcRect l="1" r="-2230"/>
          <a:stretch/>
        </p:blipFill>
        <p:spPr>
          <a:xfrm>
            <a:off x="0" y="0"/>
            <a:ext cx="9338209" cy="2088232"/>
          </a:xfrm>
          <a:prstGeom prst="rect">
            <a:avLst/>
          </a:prstGeom>
        </p:spPr>
      </p:pic>
      <p:sp>
        <p:nvSpPr>
          <p:cNvPr id="4" name="3 Título"/>
          <p:cNvSpPr>
            <a:spLocks noGrp="1"/>
          </p:cNvSpPr>
          <p:nvPr>
            <p:ph type="ctrTitle"/>
          </p:nvPr>
        </p:nvSpPr>
        <p:spPr>
          <a:xfrm>
            <a:off x="0" y="1916833"/>
            <a:ext cx="9112268" cy="4104455"/>
          </a:xfrm>
        </p:spPr>
        <p:txBody>
          <a:bodyPr/>
          <a:lstStyle/>
          <a:p>
            <a:r>
              <a:rPr lang="es-ES" dirty="0" smtClean="0"/>
              <a:t> </a:t>
            </a:r>
            <a:r>
              <a:rPr lang="es-ES" dirty="0" err="1" smtClean="0"/>
              <a:t>cdf</a:t>
            </a:r>
            <a:endParaRPr lang="es-CO" dirty="0"/>
          </a:p>
        </p:txBody>
      </p:sp>
      <p:sp>
        <p:nvSpPr>
          <p:cNvPr id="5" name="4 Subtítulo"/>
          <p:cNvSpPr>
            <a:spLocks noGrp="1"/>
          </p:cNvSpPr>
          <p:nvPr>
            <p:ph type="subTitle" idx="1"/>
          </p:nvPr>
        </p:nvSpPr>
        <p:spPr/>
        <p:txBody>
          <a:bodyPr/>
          <a:lstStyle/>
          <a:p>
            <a:endParaRPr lang="es-CO"/>
          </a:p>
        </p:txBody>
      </p:sp>
      <p:graphicFrame>
        <p:nvGraphicFramePr>
          <p:cNvPr id="7" name="6 Tabla"/>
          <p:cNvGraphicFramePr>
            <a:graphicFrameLocks noGrp="1"/>
          </p:cNvGraphicFramePr>
          <p:nvPr>
            <p:extLst>
              <p:ext uri="{D42A27DB-BD31-4B8C-83A1-F6EECF244321}">
                <p14:modId xmlns:p14="http://schemas.microsoft.com/office/powerpoint/2010/main" val="809023279"/>
              </p:ext>
            </p:extLst>
          </p:nvPr>
        </p:nvGraphicFramePr>
        <p:xfrm>
          <a:off x="31731" y="2204864"/>
          <a:ext cx="9096723" cy="4653136"/>
        </p:xfrm>
        <a:graphic>
          <a:graphicData uri="http://schemas.openxmlformats.org/drawingml/2006/table">
            <a:tbl>
              <a:tblPr>
                <a:tableStyleId>{5C22544A-7EE6-4342-B048-85BDC9FD1C3A}</a:tableStyleId>
              </a:tblPr>
              <a:tblGrid>
                <a:gridCol w="1253119"/>
                <a:gridCol w="1126910"/>
                <a:gridCol w="1308704"/>
                <a:gridCol w="1217807"/>
                <a:gridCol w="1217807"/>
                <a:gridCol w="1217807"/>
                <a:gridCol w="1754569"/>
              </a:tblGrid>
              <a:tr h="832137">
                <a:tc>
                  <a:txBody>
                    <a:bodyPr/>
                    <a:lstStyle/>
                    <a:p>
                      <a:pPr algn="ctr" fontAlgn="ctr"/>
                      <a:endParaRPr lang="es-CO" sz="1100" u="none" strike="noStrike" dirty="0" smtClean="0">
                        <a:solidFill>
                          <a:srgbClr val="FF0000"/>
                        </a:solidFill>
                        <a:effectLst/>
                      </a:endParaRPr>
                    </a:p>
                    <a:p>
                      <a:pPr algn="ctr" fontAlgn="ctr"/>
                      <a:endParaRPr lang="es-CO" sz="1100" u="none" strike="noStrike" dirty="0" smtClean="0">
                        <a:solidFill>
                          <a:srgbClr val="FF0000"/>
                        </a:solidFill>
                        <a:effectLst/>
                      </a:endParaRPr>
                    </a:p>
                    <a:p>
                      <a:pPr algn="ctr" fontAlgn="ctr"/>
                      <a:r>
                        <a:rPr lang="es-CO" sz="1100" u="none" strike="noStrike" dirty="0" smtClean="0">
                          <a:solidFill>
                            <a:srgbClr val="FF0000"/>
                          </a:solidFill>
                          <a:effectLst/>
                        </a:rPr>
                        <a:t>Monday </a:t>
                      </a:r>
                    </a:p>
                    <a:p>
                      <a:pPr algn="ctr" fontAlgn="ctr"/>
                      <a:r>
                        <a:rPr lang="es-CO" sz="1100" u="none" strike="noStrike" dirty="0" smtClean="0">
                          <a:solidFill>
                            <a:srgbClr val="FF0000"/>
                          </a:solidFill>
                          <a:effectLst/>
                        </a:rPr>
                        <a:t>Lunes</a:t>
                      </a:r>
                      <a:endParaRPr lang="es-CO" sz="1100" b="0" i="0" u="none" strike="noStrike" dirty="0">
                        <a:solidFill>
                          <a:srgbClr val="FF0000"/>
                        </a:solidFill>
                        <a:effectLst/>
                        <a:latin typeface="Calibri"/>
                      </a:endParaRPr>
                    </a:p>
                  </a:txBody>
                  <a:tcPr marL="9525" marR="9525" marT="9525" marB="0" anchor="ctr">
                    <a:solidFill>
                      <a:schemeClr val="tx2">
                        <a:lumMod val="60000"/>
                        <a:lumOff val="40000"/>
                      </a:schemeClr>
                    </a:solidFill>
                  </a:tcPr>
                </a:tc>
                <a:tc>
                  <a:txBody>
                    <a:bodyPr/>
                    <a:lstStyle/>
                    <a:p>
                      <a:pPr algn="ctr" fontAlgn="b"/>
                      <a:r>
                        <a:rPr lang="es-CO" sz="1100" u="none" strike="noStrike" dirty="0" smtClean="0">
                          <a:solidFill>
                            <a:srgbClr val="FF0000"/>
                          </a:solidFill>
                          <a:effectLst/>
                        </a:rPr>
                        <a:t>Tuesday </a:t>
                      </a:r>
                    </a:p>
                    <a:p>
                      <a:pPr algn="ctr" fontAlgn="b"/>
                      <a:r>
                        <a:rPr lang="es-CO" sz="1100" u="none" strike="noStrike" dirty="0" smtClean="0">
                          <a:solidFill>
                            <a:srgbClr val="FF0000"/>
                          </a:solidFill>
                          <a:effectLst/>
                        </a:rPr>
                        <a:t>Martes</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c>
                  <a:txBody>
                    <a:bodyPr/>
                    <a:lstStyle/>
                    <a:p>
                      <a:pPr algn="ctr" fontAlgn="b"/>
                      <a:r>
                        <a:rPr lang="es-CO" sz="1100" u="none" strike="noStrike" dirty="0" smtClean="0">
                          <a:solidFill>
                            <a:srgbClr val="FF0000"/>
                          </a:solidFill>
                          <a:effectLst/>
                        </a:rPr>
                        <a:t>Wednesday</a:t>
                      </a:r>
                    </a:p>
                    <a:p>
                      <a:pPr algn="ctr" fontAlgn="b"/>
                      <a:r>
                        <a:rPr lang="es-CO" sz="1100" u="none" strike="noStrike" dirty="0" smtClean="0">
                          <a:solidFill>
                            <a:srgbClr val="FF0000"/>
                          </a:solidFill>
                          <a:effectLst/>
                        </a:rPr>
                        <a:t> </a:t>
                      </a:r>
                      <a:r>
                        <a:rPr lang="es-CO" sz="1100" u="none" strike="noStrike" dirty="0">
                          <a:solidFill>
                            <a:srgbClr val="FF0000"/>
                          </a:solidFill>
                          <a:effectLst/>
                        </a:rPr>
                        <a:t>Miercoles</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c>
                  <a:txBody>
                    <a:bodyPr/>
                    <a:lstStyle/>
                    <a:p>
                      <a:pPr algn="ctr" fontAlgn="b"/>
                      <a:r>
                        <a:rPr lang="es-CO" sz="1100" u="none" strike="noStrike" dirty="0">
                          <a:solidFill>
                            <a:srgbClr val="FF0000"/>
                          </a:solidFill>
                          <a:effectLst/>
                        </a:rPr>
                        <a:t>Thursday </a:t>
                      </a:r>
                      <a:endParaRPr lang="es-CO" sz="1100" u="none" strike="noStrike" dirty="0" smtClean="0">
                        <a:solidFill>
                          <a:srgbClr val="FF0000"/>
                        </a:solidFill>
                        <a:effectLst/>
                      </a:endParaRPr>
                    </a:p>
                    <a:p>
                      <a:pPr algn="ctr" fontAlgn="b"/>
                      <a:r>
                        <a:rPr lang="es-CO" sz="1100" u="none" strike="noStrike" dirty="0" smtClean="0">
                          <a:solidFill>
                            <a:srgbClr val="FF0000"/>
                          </a:solidFill>
                          <a:effectLst/>
                        </a:rPr>
                        <a:t>Jueves</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c>
                  <a:txBody>
                    <a:bodyPr/>
                    <a:lstStyle/>
                    <a:p>
                      <a:pPr algn="ctr" fontAlgn="b"/>
                      <a:r>
                        <a:rPr lang="es-CO" sz="1100" u="none" strike="noStrike" dirty="0">
                          <a:solidFill>
                            <a:srgbClr val="FF0000"/>
                          </a:solidFill>
                          <a:effectLst/>
                        </a:rPr>
                        <a:t>Friday </a:t>
                      </a:r>
                      <a:endParaRPr lang="es-CO" sz="1100" u="none" strike="noStrike" dirty="0" smtClean="0">
                        <a:solidFill>
                          <a:srgbClr val="FF0000"/>
                        </a:solidFill>
                        <a:effectLst/>
                      </a:endParaRPr>
                    </a:p>
                    <a:p>
                      <a:pPr algn="ctr" fontAlgn="b"/>
                      <a:r>
                        <a:rPr lang="es-CO" sz="1100" u="none" strike="noStrike" dirty="0" smtClean="0">
                          <a:solidFill>
                            <a:srgbClr val="FF0000"/>
                          </a:solidFill>
                          <a:effectLst/>
                        </a:rPr>
                        <a:t>Viernes</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c>
                  <a:txBody>
                    <a:bodyPr/>
                    <a:lstStyle/>
                    <a:p>
                      <a:pPr algn="ctr" fontAlgn="b"/>
                      <a:r>
                        <a:rPr lang="es-CO" sz="1100" u="none" strike="noStrike" dirty="0">
                          <a:solidFill>
                            <a:srgbClr val="FF0000"/>
                          </a:solidFill>
                          <a:effectLst/>
                        </a:rPr>
                        <a:t>Saturday </a:t>
                      </a:r>
                      <a:endParaRPr lang="es-CO" sz="1100" u="none" strike="noStrike" dirty="0" smtClean="0">
                        <a:solidFill>
                          <a:srgbClr val="FF0000"/>
                        </a:solidFill>
                        <a:effectLst/>
                      </a:endParaRPr>
                    </a:p>
                    <a:p>
                      <a:pPr algn="ctr" fontAlgn="b"/>
                      <a:r>
                        <a:rPr lang="es-CO" sz="1100" u="none" strike="noStrike" dirty="0" smtClean="0">
                          <a:solidFill>
                            <a:srgbClr val="FF0000"/>
                          </a:solidFill>
                          <a:effectLst/>
                        </a:rPr>
                        <a:t>Sabado</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c>
                  <a:txBody>
                    <a:bodyPr/>
                    <a:lstStyle/>
                    <a:p>
                      <a:pPr algn="ctr" fontAlgn="b"/>
                      <a:r>
                        <a:rPr lang="es-CO" sz="1100" u="none" strike="noStrike" dirty="0" smtClean="0">
                          <a:solidFill>
                            <a:srgbClr val="FF0000"/>
                          </a:solidFill>
                          <a:effectLst/>
                        </a:rPr>
                        <a:t>Sunday</a:t>
                      </a:r>
                    </a:p>
                    <a:p>
                      <a:pPr algn="ctr" fontAlgn="b"/>
                      <a:r>
                        <a:rPr lang="es-CO" sz="1100" u="none" strike="noStrike" dirty="0" smtClean="0">
                          <a:solidFill>
                            <a:srgbClr val="FF0000"/>
                          </a:solidFill>
                          <a:effectLst/>
                        </a:rPr>
                        <a:t> </a:t>
                      </a:r>
                      <a:r>
                        <a:rPr lang="es-CO" sz="1100" u="none" strike="noStrike" dirty="0">
                          <a:solidFill>
                            <a:srgbClr val="FF0000"/>
                          </a:solidFill>
                          <a:effectLst/>
                        </a:rPr>
                        <a:t>Domingo</a:t>
                      </a:r>
                      <a:endParaRPr lang="es-CO" sz="1100" b="0" i="0" u="none" strike="noStrike" dirty="0">
                        <a:solidFill>
                          <a:srgbClr val="FF0000"/>
                        </a:solidFill>
                        <a:effectLst/>
                        <a:latin typeface="Calibri"/>
                      </a:endParaRPr>
                    </a:p>
                  </a:txBody>
                  <a:tcPr marL="9525" marR="9525" marT="9525" marB="0" anchor="b">
                    <a:solidFill>
                      <a:schemeClr val="tx2">
                        <a:lumMod val="60000"/>
                        <a:lumOff val="40000"/>
                      </a:schemeClr>
                    </a:solidFill>
                  </a:tcPr>
                </a:tc>
              </a:tr>
              <a:tr h="703128">
                <a:tc>
                  <a:txBody>
                    <a:bodyPr/>
                    <a:lstStyle/>
                    <a:p>
                      <a:pPr algn="just" fontAlgn="ctr"/>
                      <a:r>
                        <a:rPr lang="es-CO" sz="1100" b="1" u="none" strike="noStrike" dirty="0">
                          <a:effectLst/>
                        </a:rPr>
                        <a:t>1 </a:t>
                      </a:r>
                      <a:endParaRPr lang="es-CO" sz="1100" b="1" u="none" strike="noStrike" dirty="0" smtClean="0">
                        <a:effectLst/>
                      </a:endParaRPr>
                    </a:p>
                    <a:p>
                      <a:pPr algn="just" fontAlgn="ctr"/>
                      <a:r>
                        <a:rPr lang="es-CO" sz="1100" b="1" u="none" strike="noStrike" dirty="0" smtClean="0">
                          <a:effectLst/>
                        </a:rPr>
                        <a:t>One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just" fontAlgn="ctr"/>
                      <a:r>
                        <a:rPr lang="es-CO" sz="1100" b="1" u="none" strike="noStrike" dirty="0">
                          <a:effectLst/>
                        </a:rPr>
                        <a:t>2 </a:t>
                      </a:r>
                      <a:endParaRPr lang="es-CO" sz="1100" b="1" u="none" strike="noStrike" dirty="0" smtClean="0">
                        <a:effectLst/>
                      </a:endParaRPr>
                    </a:p>
                    <a:p>
                      <a:pPr algn="just" fontAlgn="ctr"/>
                      <a:r>
                        <a:rPr lang="es-CO" sz="1100" b="1" u="none" strike="noStrike" dirty="0" smtClean="0">
                          <a:effectLst/>
                        </a:rPr>
                        <a:t>TWO</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3</a:t>
                      </a:r>
                    </a:p>
                    <a:p>
                      <a:pPr algn="l" fontAlgn="b"/>
                      <a:r>
                        <a:rPr lang="es-CO" sz="1100" b="1" u="none" strike="noStrike" dirty="0" smtClean="0">
                          <a:effectLst/>
                        </a:rPr>
                        <a:t> </a:t>
                      </a:r>
                      <a:r>
                        <a:rPr lang="es-CO" sz="1100" b="1" u="none" strike="noStrike" dirty="0">
                          <a:effectLst/>
                        </a:rPr>
                        <a:t>Three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4 </a:t>
                      </a:r>
                      <a:endParaRPr lang="es-CO" sz="1100" b="1" u="none" strike="noStrike" dirty="0" smtClean="0">
                        <a:effectLst/>
                      </a:endParaRPr>
                    </a:p>
                    <a:p>
                      <a:pPr algn="l" fontAlgn="b"/>
                      <a:r>
                        <a:rPr lang="es-CO" sz="1100" b="1" u="none" strike="noStrike" dirty="0" smtClean="0">
                          <a:effectLst/>
                        </a:rPr>
                        <a:t>Four</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5 </a:t>
                      </a:r>
                    </a:p>
                    <a:p>
                      <a:pPr algn="l" fontAlgn="b"/>
                      <a:r>
                        <a:rPr lang="es-CO" sz="1100" b="1" u="none" strike="noStrike" dirty="0" smtClean="0">
                          <a:effectLst/>
                        </a:rPr>
                        <a:t>Five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6 </a:t>
                      </a:r>
                      <a:endParaRPr lang="es-CO" sz="1100" b="1" u="none" strike="noStrike" dirty="0" smtClean="0">
                        <a:effectLst/>
                      </a:endParaRPr>
                    </a:p>
                    <a:p>
                      <a:pPr algn="l" fontAlgn="b"/>
                      <a:r>
                        <a:rPr lang="es-CO" sz="1100" b="1" u="none" strike="noStrike" dirty="0" smtClean="0">
                          <a:effectLst/>
                        </a:rPr>
                        <a:t>Six</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7 </a:t>
                      </a:r>
                      <a:endParaRPr lang="es-CO" sz="1100" b="1" u="none" strike="noStrike" dirty="0" smtClean="0">
                        <a:effectLst/>
                      </a:endParaRPr>
                    </a:p>
                    <a:p>
                      <a:pPr algn="l" fontAlgn="b"/>
                      <a:r>
                        <a:rPr lang="es-CO" sz="1100" b="1" u="none" strike="noStrike" dirty="0" smtClean="0">
                          <a:effectLst/>
                        </a:rPr>
                        <a:t>Seven</a:t>
                      </a:r>
                    </a:p>
                  </a:txBody>
                  <a:tcPr marL="9525" marR="9525" marT="9525" marB="0">
                    <a:solidFill>
                      <a:schemeClr val="accent6">
                        <a:lumMod val="40000"/>
                        <a:lumOff val="60000"/>
                      </a:schemeClr>
                    </a:solidFill>
                  </a:tcPr>
                </a:tc>
              </a:tr>
              <a:tr h="763396">
                <a:tc>
                  <a:txBody>
                    <a:bodyPr/>
                    <a:lstStyle/>
                    <a:p>
                      <a:pPr algn="l" fontAlgn="b"/>
                      <a:r>
                        <a:rPr lang="es-CO" sz="1100" b="1" u="none" strike="noStrike" dirty="0">
                          <a:effectLst/>
                        </a:rPr>
                        <a:t>8 </a:t>
                      </a:r>
                      <a:endParaRPr lang="es-CO" sz="1100" b="1" u="none" strike="noStrike" dirty="0" smtClean="0">
                        <a:effectLst/>
                      </a:endParaRPr>
                    </a:p>
                    <a:p>
                      <a:pPr algn="l" fontAlgn="b"/>
                      <a:r>
                        <a:rPr lang="es-CO" sz="1100" b="1" u="none" strike="noStrike" dirty="0" smtClean="0">
                          <a:effectLst/>
                        </a:rPr>
                        <a:t>Eigth</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9</a:t>
                      </a:r>
                    </a:p>
                    <a:p>
                      <a:pPr algn="l" fontAlgn="b"/>
                      <a:r>
                        <a:rPr lang="es-CO" sz="1100" b="1" u="none" strike="noStrike" dirty="0" smtClean="0">
                          <a:effectLst/>
                        </a:rPr>
                        <a:t> </a:t>
                      </a:r>
                      <a:r>
                        <a:rPr lang="es-CO" sz="1100" b="1" u="none" strike="noStrike" dirty="0">
                          <a:effectLst/>
                        </a:rPr>
                        <a:t>Nine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10 </a:t>
                      </a:r>
                      <a:endParaRPr lang="es-CO" sz="1100" b="1" u="none" strike="noStrike" dirty="0" smtClean="0">
                        <a:effectLst/>
                      </a:endParaRPr>
                    </a:p>
                    <a:p>
                      <a:pPr algn="l" fontAlgn="b"/>
                      <a:r>
                        <a:rPr lang="es-CO" sz="1100" b="1" u="none" strike="noStrike" dirty="0" smtClean="0">
                          <a:effectLst/>
                        </a:rPr>
                        <a:t>Ten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11</a:t>
                      </a:r>
                    </a:p>
                    <a:p>
                      <a:pPr algn="l" fontAlgn="b"/>
                      <a:r>
                        <a:rPr lang="es-CO" sz="1100" b="1" u="none" strike="noStrike" dirty="0" smtClean="0">
                          <a:effectLst/>
                        </a:rPr>
                        <a:t> </a:t>
                      </a:r>
                      <a:r>
                        <a:rPr lang="es-CO" sz="1100" b="1" u="none" strike="noStrike" dirty="0">
                          <a:effectLst/>
                        </a:rPr>
                        <a:t>Eleven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12</a:t>
                      </a:r>
                    </a:p>
                    <a:p>
                      <a:pPr algn="l" fontAlgn="b"/>
                      <a:r>
                        <a:rPr lang="es-CO" sz="1100" b="1" u="none" strike="noStrike" dirty="0" smtClean="0">
                          <a:effectLst/>
                        </a:rPr>
                        <a:t> </a:t>
                      </a:r>
                      <a:r>
                        <a:rPr lang="es-CO" sz="1100" b="1" u="none" strike="noStrike" dirty="0">
                          <a:effectLst/>
                        </a:rPr>
                        <a:t>Twelve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13</a:t>
                      </a:r>
                    </a:p>
                    <a:p>
                      <a:pPr algn="l" fontAlgn="b"/>
                      <a:r>
                        <a:rPr lang="es-CO" sz="1100" b="1" u="none" strike="noStrike" dirty="0" smtClean="0">
                          <a:effectLst/>
                        </a:rPr>
                        <a:t> </a:t>
                      </a:r>
                      <a:r>
                        <a:rPr lang="es-CO" sz="1100" b="1" u="none" strike="noStrike" dirty="0">
                          <a:effectLst/>
                        </a:rPr>
                        <a:t>Thirteen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14</a:t>
                      </a:r>
                    </a:p>
                    <a:p>
                      <a:pPr algn="l" fontAlgn="b"/>
                      <a:r>
                        <a:rPr lang="es-CO" sz="1100" b="1" u="none" strike="noStrike" dirty="0" smtClean="0">
                          <a:effectLst/>
                        </a:rPr>
                        <a:t> Fourteen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r>
              <a:tr h="763396">
                <a:tc>
                  <a:txBody>
                    <a:bodyPr/>
                    <a:lstStyle/>
                    <a:p>
                      <a:pPr algn="l" fontAlgn="b"/>
                      <a:r>
                        <a:rPr lang="es-CO" sz="1100" b="1" u="none" strike="noStrike" dirty="0" smtClean="0">
                          <a:effectLst/>
                        </a:rPr>
                        <a:t>15</a:t>
                      </a:r>
                    </a:p>
                    <a:p>
                      <a:pPr algn="l" fontAlgn="b"/>
                      <a:r>
                        <a:rPr lang="es-CO" sz="1100" b="1" u="none" strike="noStrike" dirty="0" smtClean="0">
                          <a:effectLst/>
                        </a:rPr>
                        <a:t> </a:t>
                      </a:r>
                      <a:r>
                        <a:rPr lang="es-CO" sz="1100" b="1" u="none" strike="noStrike" dirty="0">
                          <a:effectLst/>
                        </a:rPr>
                        <a:t>Fifteen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16</a:t>
                      </a:r>
                    </a:p>
                    <a:p>
                      <a:pPr algn="l" fontAlgn="b"/>
                      <a:r>
                        <a:rPr lang="es-CO" sz="1100" b="1" u="none" strike="noStrike" dirty="0" smtClean="0">
                          <a:effectLst/>
                        </a:rPr>
                        <a:t> </a:t>
                      </a:r>
                      <a:r>
                        <a:rPr lang="es-CO" sz="1100" b="1" u="none" strike="noStrike" dirty="0">
                          <a:effectLst/>
                        </a:rPr>
                        <a:t>Sixreen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17 </a:t>
                      </a:r>
                      <a:endParaRPr lang="es-CO" sz="1100" b="1" u="none" strike="noStrike" dirty="0" smtClean="0">
                        <a:effectLst/>
                      </a:endParaRPr>
                    </a:p>
                    <a:p>
                      <a:pPr algn="l" fontAlgn="b"/>
                      <a:r>
                        <a:rPr lang="es-CO" sz="1100" b="1" u="none" strike="noStrike" dirty="0" smtClean="0">
                          <a:effectLst/>
                        </a:rPr>
                        <a:t>Seventeen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18</a:t>
                      </a:r>
                    </a:p>
                    <a:p>
                      <a:pPr algn="l" fontAlgn="b"/>
                      <a:r>
                        <a:rPr lang="es-CO" sz="1100" b="1" u="none" strike="noStrike" dirty="0" smtClean="0">
                          <a:effectLst/>
                        </a:rPr>
                        <a:t> </a:t>
                      </a:r>
                      <a:r>
                        <a:rPr lang="es-CO" sz="1100" b="1" u="none" strike="noStrike" dirty="0">
                          <a:effectLst/>
                        </a:rPr>
                        <a:t>Eigthteen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19</a:t>
                      </a:r>
                    </a:p>
                    <a:p>
                      <a:pPr algn="l" fontAlgn="b"/>
                      <a:r>
                        <a:rPr lang="es-CO" sz="1100" b="1" u="none" strike="noStrike" dirty="0" smtClean="0">
                          <a:effectLst/>
                        </a:rPr>
                        <a:t> </a:t>
                      </a:r>
                      <a:r>
                        <a:rPr lang="es-CO" sz="1100" b="1" u="none" strike="noStrike" dirty="0">
                          <a:effectLst/>
                        </a:rPr>
                        <a:t>Nineteen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20 </a:t>
                      </a:r>
                    </a:p>
                    <a:p>
                      <a:pPr algn="l" fontAlgn="b"/>
                      <a:r>
                        <a:rPr lang="es-CO" sz="1100" b="1" u="none" strike="noStrike" dirty="0" smtClean="0">
                          <a:effectLst/>
                        </a:rPr>
                        <a:t>Twenty</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21 </a:t>
                      </a:r>
                      <a:endParaRPr lang="es-CO" sz="1100" b="1" u="none" strike="noStrike" dirty="0" smtClean="0">
                        <a:effectLst/>
                      </a:endParaRPr>
                    </a:p>
                    <a:p>
                      <a:pPr algn="l" fontAlgn="b"/>
                      <a:r>
                        <a:rPr lang="es-CO" sz="1100" b="1" u="none" strike="noStrike" dirty="0" smtClean="0">
                          <a:effectLst/>
                        </a:rPr>
                        <a:t>Twuenty </a:t>
                      </a:r>
                      <a:r>
                        <a:rPr lang="es-CO" sz="1100" b="1" u="none" strike="noStrike" dirty="0">
                          <a:effectLst/>
                        </a:rPr>
                        <a:t>one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r>
              <a:tr h="863844">
                <a:tc>
                  <a:txBody>
                    <a:bodyPr/>
                    <a:lstStyle/>
                    <a:p>
                      <a:pPr algn="l" fontAlgn="b"/>
                      <a:r>
                        <a:rPr lang="es-CO" sz="1100" b="1" u="none" strike="noStrike" dirty="0">
                          <a:effectLst/>
                        </a:rPr>
                        <a:t>22 </a:t>
                      </a:r>
                      <a:endParaRPr lang="es-CO" sz="1100" b="1" u="none" strike="noStrike" dirty="0" smtClean="0">
                        <a:effectLst/>
                      </a:endParaRPr>
                    </a:p>
                    <a:p>
                      <a:pPr algn="l" fontAlgn="b"/>
                      <a:r>
                        <a:rPr lang="es-CO" sz="1100" b="1" u="none" strike="noStrike" dirty="0" smtClean="0">
                          <a:effectLst/>
                        </a:rPr>
                        <a:t>Twenty </a:t>
                      </a:r>
                      <a:r>
                        <a:rPr lang="es-CO" sz="1100" b="1" u="none" strike="noStrike" dirty="0">
                          <a:effectLst/>
                        </a:rPr>
                        <a:t>two</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23 </a:t>
                      </a:r>
                      <a:endParaRPr lang="es-CO" sz="1100" b="1" u="none" strike="noStrike" dirty="0" smtClean="0">
                        <a:effectLst/>
                      </a:endParaRPr>
                    </a:p>
                    <a:p>
                      <a:pPr algn="l" fontAlgn="b"/>
                      <a:r>
                        <a:rPr lang="es-CO" sz="1100" b="1" u="none" strike="noStrike" dirty="0" smtClean="0">
                          <a:effectLst/>
                        </a:rPr>
                        <a:t>Twenty </a:t>
                      </a:r>
                      <a:r>
                        <a:rPr lang="es-CO" sz="1100" b="1" u="none" strike="noStrike" dirty="0">
                          <a:effectLst/>
                        </a:rPr>
                        <a:t>three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24 </a:t>
                      </a:r>
                      <a:endParaRPr lang="es-CO" sz="1100" b="1" u="none" strike="noStrike" dirty="0" smtClean="0">
                        <a:effectLst/>
                      </a:endParaRPr>
                    </a:p>
                    <a:p>
                      <a:pPr algn="l" fontAlgn="b"/>
                      <a:r>
                        <a:rPr lang="es-CO" sz="1100" b="1" u="none" strike="noStrike" dirty="0" smtClean="0">
                          <a:effectLst/>
                        </a:rPr>
                        <a:t>Twuenty </a:t>
                      </a:r>
                      <a:r>
                        <a:rPr lang="es-CO" sz="1100" b="1" u="none" strike="noStrike" dirty="0">
                          <a:effectLst/>
                        </a:rPr>
                        <a:t>four</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25</a:t>
                      </a:r>
                    </a:p>
                    <a:p>
                      <a:pPr algn="l" fontAlgn="b"/>
                      <a:r>
                        <a:rPr lang="es-CO" sz="1100" b="1" u="none" strike="noStrike" dirty="0" smtClean="0">
                          <a:effectLst/>
                        </a:rPr>
                        <a:t> </a:t>
                      </a:r>
                      <a:r>
                        <a:rPr lang="es-CO" sz="1100" b="1" u="none" strike="noStrike" dirty="0">
                          <a:effectLst/>
                        </a:rPr>
                        <a:t>Twenty five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26 </a:t>
                      </a:r>
                      <a:endParaRPr lang="es-CO" sz="1100" b="1" u="none" strike="noStrike" dirty="0" smtClean="0">
                        <a:effectLst/>
                      </a:endParaRPr>
                    </a:p>
                    <a:p>
                      <a:pPr algn="l" fontAlgn="b"/>
                      <a:r>
                        <a:rPr lang="es-CO" sz="1100" b="1" u="none" strike="noStrike" dirty="0" smtClean="0">
                          <a:effectLst/>
                        </a:rPr>
                        <a:t>Twenty </a:t>
                      </a:r>
                      <a:r>
                        <a:rPr lang="es-CO" sz="1100" b="1" u="none" strike="noStrike" dirty="0">
                          <a:effectLst/>
                        </a:rPr>
                        <a:t>six</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smtClean="0">
                          <a:effectLst/>
                        </a:rPr>
                        <a:t>27</a:t>
                      </a:r>
                    </a:p>
                    <a:p>
                      <a:pPr algn="l" fontAlgn="b"/>
                      <a:r>
                        <a:rPr lang="es-CO" sz="1100" b="1" u="none" strike="noStrike" dirty="0" smtClean="0">
                          <a:effectLst/>
                        </a:rPr>
                        <a:t> </a:t>
                      </a:r>
                      <a:r>
                        <a:rPr lang="es-CO" sz="1100" b="1" u="none" strike="noStrike" dirty="0">
                          <a:effectLst/>
                        </a:rPr>
                        <a:t>Twenty seven</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28 </a:t>
                      </a:r>
                      <a:endParaRPr lang="es-CO" sz="1100" b="1" u="none" strike="noStrike" dirty="0" smtClean="0">
                        <a:effectLst/>
                      </a:endParaRPr>
                    </a:p>
                    <a:p>
                      <a:pPr algn="l" fontAlgn="b"/>
                      <a:r>
                        <a:rPr lang="es-CO" sz="1100" b="1" u="none" strike="noStrike" dirty="0" smtClean="0">
                          <a:effectLst/>
                        </a:rPr>
                        <a:t>Twenty </a:t>
                      </a:r>
                      <a:r>
                        <a:rPr lang="es-CO" sz="1100" b="1" u="none" strike="noStrike" dirty="0">
                          <a:effectLst/>
                        </a:rPr>
                        <a:t>eigth</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r>
              <a:tr h="727235">
                <a:tc>
                  <a:txBody>
                    <a:bodyPr/>
                    <a:lstStyle/>
                    <a:p>
                      <a:pPr algn="l" fontAlgn="b"/>
                      <a:r>
                        <a:rPr lang="es-CO" sz="1100" b="1" u="none" strike="noStrike" dirty="0" smtClean="0">
                          <a:effectLst/>
                        </a:rPr>
                        <a:t>29</a:t>
                      </a:r>
                    </a:p>
                    <a:p>
                      <a:pPr algn="l" fontAlgn="b"/>
                      <a:r>
                        <a:rPr lang="es-CO" sz="1100" b="1" u="none" strike="noStrike" dirty="0" smtClean="0">
                          <a:effectLst/>
                        </a:rPr>
                        <a:t> </a:t>
                      </a:r>
                      <a:r>
                        <a:rPr lang="es-CO" sz="1100" b="1" u="none" strike="noStrike" dirty="0">
                          <a:effectLst/>
                        </a:rPr>
                        <a:t>Twenty nine</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r>
                        <a:rPr lang="es-CO" sz="1100" b="1" u="none" strike="noStrike" dirty="0">
                          <a:effectLst/>
                        </a:rPr>
                        <a:t>30 </a:t>
                      </a:r>
                      <a:endParaRPr lang="es-CO" sz="1100" b="1" u="none" strike="noStrike" dirty="0" smtClean="0">
                        <a:effectLst/>
                      </a:endParaRPr>
                    </a:p>
                    <a:p>
                      <a:pPr algn="l" fontAlgn="b"/>
                      <a:r>
                        <a:rPr lang="es-CO" sz="1100" b="1" u="none" strike="noStrike" dirty="0" smtClean="0">
                          <a:effectLst/>
                        </a:rPr>
                        <a:t>Thirty</a:t>
                      </a:r>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c>
                  <a:txBody>
                    <a:bodyPr/>
                    <a:lstStyle/>
                    <a:p>
                      <a:pPr algn="l" fontAlgn="b"/>
                      <a:endParaRPr lang="es-CO" sz="1100" b="1" i="0" u="none" strike="noStrike" dirty="0">
                        <a:solidFill>
                          <a:srgbClr val="000000"/>
                        </a:solidFill>
                        <a:effectLst/>
                        <a:latin typeface="Calibri"/>
                      </a:endParaRPr>
                    </a:p>
                  </a:txBody>
                  <a:tcPr marL="9525" marR="9525" marT="9525" marB="0">
                    <a:solidFill>
                      <a:schemeClr val="accent6">
                        <a:lumMod val="40000"/>
                        <a:lumOff val="60000"/>
                      </a:schemeClr>
                    </a:solidFill>
                  </a:tcPr>
                </a:tc>
              </a:tr>
            </a:tbl>
          </a:graphicData>
        </a:graphic>
      </p:graphicFrame>
      <p:pic>
        <p:nvPicPr>
          <p:cNvPr id="8" name="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8" y="3890633"/>
            <a:ext cx="576064" cy="534358"/>
          </a:xfrm>
          <a:prstGeom prst="rect">
            <a:avLst/>
          </a:prstGeom>
        </p:spPr>
      </p:pic>
      <p:sp>
        <p:nvSpPr>
          <p:cNvPr id="12" name="11 CuadroTexto"/>
          <p:cNvSpPr txBox="1"/>
          <p:nvPr/>
        </p:nvSpPr>
        <p:spPr>
          <a:xfrm>
            <a:off x="611560" y="548680"/>
            <a:ext cx="3672408" cy="584775"/>
          </a:xfrm>
          <a:prstGeom prst="rect">
            <a:avLst/>
          </a:prstGeom>
          <a:noFill/>
        </p:spPr>
        <p:txBody>
          <a:bodyPr wrap="square" rtlCol="0">
            <a:spAutoFit/>
          </a:bodyPr>
          <a:lstStyle/>
          <a:p>
            <a:r>
              <a:rPr lang="es-ES" sz="3200" dirty="0" smtClean="0">
                <a:solidFill>
                  <a:schemeClr val="bg1"/>
                </a:solidFill>
              </a:rPr>
              <a:t>Cartagena </a:t>
            </a:r>
            <a:endParaRPr lang="es-CO" sz="3200" dirty="0">
              <a:solidFill>
                <a:schemeClr val="bg1"/>
              </a:solidFill>
            </a:endParaRPr>
          </a:p>
        </p:txBody>
      </p:sp>
      <p:sp>
        <p:nvSpPr>
          <p:cNvPr id="16" name="15 CuadroTexto"/>
          <p:cNvSpPr txBox="1"/>
          <p:nvPr/>
        </p:nvSpPr>
        <p:spPr>
          <a:xfrm>
            <a:off x="6372200" y="548680"/>
            <a:ext cx="1800200" cy="707886"/>
          </a:xfrm>
          <a:prstGeom prst="rect">
            <a:avLst/>
          </a:prstGeom>
          <a:noFill/>
        </p:spPr>
        <p:txBody>
          <a:bodyPr wrap="square" rtlCol="0">
            <a:spAutoFit/>
          </a:bodyPr>
          <a:lstStyle/>
          <a:p>
            <a:r>
              <a:rPr lang="es-ES" sz="2000" dirty="0" err="1" smtClean="0">
                <a:solidFill>
                  <a:schemeClr val="bg1"/>
                </a:solidFill>
              </a:rPr>
              <a:t>April</a:t>
            </a:r>
            <a:endParaRPr lang="es-ES" sz="2000" dirty="0" smtClean="0">
              <a:solidFill>
                <a:schemeClr val="bg1"/>
              </a:solidFill>
            </a:endParaRPr>
          </a:p>
          <a:p>
            <a:r>
              <a:rPr lang="es-ES" sz="2000" dirty="0" smtClean="0">
                <a:solidFill>
                  <a:schemeClr val="bg1"/>
                </a:solidFill>
              </a:rPr>
              <a:t>Abril 2019</a:t>
            </a:r>
            <a:endParaRPr lang="es-CO" sz="2000" dirty="0">
              <a:solidFill>
                <a:schemeClr val="bg1"/>
              </a:solidFill>
            </a:endParaRPr>
          </a:p>
        </p:txBody>
      </p:sp>
    </p:spTree>
    <p:extLst>
      <p:ext uri="{BB962C8B-B14F-4D97-AF65-F5344CB8AC3E}">
        <p14:creationId xmlns:p14="http://schemas.microsoft.com/office/powerpoint/2010/main" val="90193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39" y="116632"/>
            <a:ext cx="9190739" cy="6741368"/>
          </a:xfrm>
        </p:spPr>
      </p:pic>
      <p:sp>
        <p:nvSpPr>
          <p:cNvPr id="6" name="5 CuadroTexto"/>
          <p:cNvSpPr txBox="1"/>
          <p:nvPr/>
        </p:nvSpPr>
        <p:spPr>
          <a:xfrm>
            <a:off x="251520" y="620689"/>
            <a:ext cx="8568952" cy="5262979"/>
          </a:xfrm>
          <a:prstGeom prst="rect">
            <a:avLst/>
          </a:prstGeom>
          <a:noFill/>
        </p:spPr>
        <p:txBody>
          <a:bodyPr wrap="square" rtlCol="0">
            <a:spAutoFit/>
          </a:bodyPr>
          <a:lstStyle/>
          <a:p>
            <a:r>
              <a:rPr lang="es-CO" sz="1600" dirty="0" smtClean="0">
                <a:latin typeface="Arial" pitchFamily="34" charset="0"/>
                <a:cs typeface="Arial" pitchFamily="34" charset="0"/>
              </a:rPr>
              <a:t>Clownfish ,</a:t>
            </a:r>
            <a:r>
              <a:rPr lang="en-US" sz="1600" dirty="0" smtClean="0">
                <a:latin typeface="Arial" pitchFamily="34" charset="0"/>
                <a:cs typeface="Arial" pitchFamily="34" charset="0"/>
              </a:rPr>
              <a:t>It is a very easy-to-breed fish, which does not require too much special care. They feed in the same way as most fish, based on plankton, plants and dehydrated food. They are very peaceful fish that can coexist with other species and do not usually cause problems</a:t>
            </a:r>
          </a:p>
          <a:p>
            <a:endParaRPr lang="en-US" sz="1600" dirty="0">
              <a:latin typeface="Arial" pitchFamily="34" charset="0"/>
              <a:cs typeface="Arial" pitchFamily="34" charset="0"/>
            </a:endParaRPr>
          </a:p>
          <a:p>
            <a:r>
              <a:rPr lang="es-CO" sz="1600" dirty="0">
                <a:latin typeface="Arial" pitchFamily="34" charset="0"/>
                <a:cs typeface="Arial" pitchFamily="34" charset="0"/>
              </a:rPr>
              <a:t>Es un pez muy fácil de criar, que no requiere demasiados cuidados especiales. Se alimentan de la misma manera que la mayoría de los peces, a base de </a:t>
            </a:r>
            <a:r>
              <a:rPr lang="es-CO" sz="1600" b="1" dirty="0">
                <a:latin typeface="Arial" pitchFamily="34" charset="0"/>
                <a:cs typeface="Arial" pitchFamily="34" charset="0"/>
              </a:rPr>
              <a:t>plancton, plantas y comida deshidratada</a:t>
            </a:r>
            <a:r>
              <a:rPr lang="es-CO" sz="1600" dirty="0">
                <a:latin typeface="Arial" pitchFamily="34" charset="0"/>
                <a:cs typeface="Arial" pitchFamily="34" charset="0"/>
              </a:rPr>
              <a:t>. Son unos peces muy pacíficos que pueden convivir con otras especies y no suelen generar problemas</a:t>
            </a:r>
            <a:endParaRPr lang="en-US" sz="1600" dirty="0" smtClean="0">
              <a:latin typeface="Arial" pitchFamily="34" charset="0"/>
              <a:cs typeface="Arial" pitchFamily="34" charset="0"/>
            </a:endParaRPr>
          </a:p>
          <a:p>
            <a:endParaRPr lang="es-ES" sz="1600" dirty="0" smtClean="0">
              <a:latin typeface="Arial" pitchFamily="34" charset="0"/>
              <a:cs typeface="Arial" pitchFamily="34" charset="0"/>
            </a:endParaRPr>
          </a:p>
          <a:p>
            <a:endParaRPr lang="es-ES" sz="1600" dirty="0">
              <a:latin typeface="Arial" pitchFamily="34" charset="0"/>
              <a:cs typeface="Arial" pitchFamily="34" charset="0"/>
            </a:endParaRPr>
          </a:p>
          <a:p>
            <a:r>
              <a:rPr lang="en-US" sz="1600" dirty="0" smtClean="0">
                <a:latin typeface="Arial" pitchFamily="34" charset="0"/>
                <a:cs typeface="Arial" pitchFamily="34" charset="0"/>
              </a:rPr>
              <a:t>Size: 8-11 cm. Weight: 5-10 g. Color: orange and white Average life: 5-10 years Quiet character Reproduction: easy Aquarium size: 200 liters Water hardness: slightly hard</a:t>
            </a:r>
          </a:p>
          <a:p>
            <a:endParaRPr lang="en-US" sz="1600" dirty="0">
              <a:latin typeface="Arial" pitchFamily="34" charset="0"/>
              <a:cs typeface="Arial" pitchFamily="34" charset="0"/>
            </a:endParaRPr>
          </a:p>
          <a:p>
            <a:r>
              <a:rPr lang="es-CO" sz="1600" dirty="0" smtClean="0">
                <a:latin typeface="Arial" pitchFamily="34" charset="0"/>
                <a:cs typeface="Arial" pitchFamily="34" charset="0"/>
              </a:rPr>
              <a:t>Tamaño: 8-11 cm.</a:t>
            </a:r>
          </a:p>
          <a:p>
            <a:r>
              <a:rPr lang="es-CO" sz="1600" dirty="0" smtClean="0">
                <a:latin typeface="Arial" pitchFamily="34" charset="0"/>
                <a:cs typeface="Arial" pitchFamily="34" charset="0"/>
              </a:rPr>
              <a:t>Peso: 5-10 g.</a:t>
            </a:r>
          </a:p>
          <a:p>
            <a:r>
              <a:rPr lang="es-CO" sz="1600" dirty="0" smtClean="0">
                <a:latin typeface="Arial" pitchFamily="34" charset="0"/>
                <a:cs typeface="Arial" pitchFamily="34" charset="0"/>
              </a:rPr>
              <a:t>Color: naranja y blanco</a:t>
            </a:r>
          </a:p>
          <a:p>
            <a:r>
              <a:rPr lang="es-CO" sz="1600" dirty="0" smtClean="0">
                <a:latin typeface="Arial" pitchFamily="34" charset="0"/>
                <a:cs typeface="Arial" pitchFamily="34" charset="0"/>
              </a:rPr>
              <a:t>Promedio de vida: 5-10 años</a:t>
            </a:r>
          </a:p>
          <a:p>
            <a:r>
              <a:rPr lang="es-CO" sz="1600" dirty="0" smtClean="0">
                <a:latin typeface="Arial" pitchFamily="34" charset="0"/>
                <a:cs typeface="Arial" pitchFamily="34" charset="0"/>
              </a:rPr>
              <a:t>Carácter: tranquilo</a:t>
            </a:r>
          </a:p>
          <a:p>
            <a:r>
              <a:rPr lang="es-CO" sz="1600" dirty="0" smtClean="0">
                <a:latin typeface="Arial" pitchFamily="34" charset="0"/>
                <a:cs typeface="Arial" pitchFamily="34" charset="0"/>
              </a:rPr>
              <a:t>Reproducción: fácil</a:t>
            </a:r>
          </a:p>
          <a:p>
            <a:r>
              <a:rPr lang="es-CO" sz="1600" dirty="0" smtClean="0">
                <a:latin typeface="Arial" pitchFamily="34" charset="0"/>
                <a:cs typeface="Arial" pitchFamily="34" charset="0"/>
              </a:rPr>
              <a:t>Tamaño acuario: 200 litros</a:t>
            </a:r>
          </a:p>
          <a:p>
            <a:r>
              <a:rPr lang="es-CO" sz="1600" dirty="0" smtClean="0">
                <a:latin typeface="Arial" pitchFamily="34" charset="0"/>
                <a:cs typeface="Arial" pitchFamily="34" charset="0"/>
              </a:rPr>
              <a:t>Dureza del agua: ligeramente dura</a:t>
            </a:r>
            <a:endParaRPr lang="es-CO" sz="1600" dirty="0">
              <a:latin typeface="Arial" pitchFamily="34" charset="0"/>
              <a:cs typeface="Arial" pitchFamily="34" charset="0"/>
            </a:endParaRPr>
          </a:p>
        </p:txBody>
      </p:sp>
    </p:spTree>
    <p:extLst>
      <p:ext uri="{BB962C8B-B14F-4D97-AF65-F5344CB8AC3E}">
        <p14:creationId xmlns:p14="http://schemas.microsoft.com/office/powerpoint/2010/main" val="927731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60648"/>
            <a:ext cx="8352928" cy="6120680"/>
          </a:xfrm>
        </p:spPr>
      </p:pic>
      <p:sp>
        <p:nvSpPr>
          <p:cNvPr id="5" name="4 CuadroTexto"/>
          <p:cNvSpPr txBox="1"/>
          <p:nvPr/>
        </p:nvSpPr>
        <p:spPr>
          <a:xfrm>
            <a:off x="1043608" y="908720"/>
            <a:ext cx="7128792" cy="4893647"/>
          </a:xfrm>
          <a:prstGeom prst="rect">
            <a:avLst/>
          </a:prstGeom>
          <a:noFill/>
        </p:spPr>
        <p:txBody>
          <a:bodyPr wrap="square" rtlCol="0">
            <a:spAutoFit/>
          </a:bodyPr>
          <a:lstStyle/>
          <a:p>
            <a:r>
              <a:rPr lang="en-US" sz="1400" dirty="0" smtClean="0"/>
              <a:t>My name is Ricardo, I like </a:t>
            </a:r>
            <a:r>
              <a:rPr lang="en-US" sz="1400" smtClean="0"/>
              <a:t>Labrador dogs ,</a:t>
            </a:r>
            <a:r>
              <a:rPr lang="en-US" sz="1400" smtClean="0">
                <a:latin typeface="Arial" pitchFamily="34" charset="0"/>
                <a:cs typeface="Arial" pitchFamily="34" charset="0"/>
              </a:rPr>
              <a:t>The </a:t>
            </a:r>
            <a:r>
              <a:rPr lang="en-US" sz="1400" dirty="0" smtClean="0">
                <a:latin typeface="Arial" pitchFamily="34" charset="0"/>
                <a:cs typeface="Arial" pitchFamily="34" charset="0"/>
              </a:rPr>
              <a:t>Labrador has many adorable traits: it is intelligent, it is easy to train and it is an excellent family companion. They need to practice moderate exercise because, otherwise, or if they are left alone, they can adopt destructive behaviors.</a:t>
            </a:r>
          </a:p>
          <a:p>
            <a:endParaRPr lang="en-US" sz="1400" dirty="0">
              <a:latin typeface="Arial" pitchFamily="34" charset="0"/>
              <a:cs typeface="Arial" pitchFamily="34" charset="0"/>
            </a:endParaRPr>
          </a:p>
          <a:p>
            <a:r>
              <a:rPr lang="es-CO" sz="1400" dirty="0" smtClean="0">
                <a:latin typeface="Arial" pitchFamily="34" charset="0"/>
                <a:cs typeface="Arial" pitchFamily="34" charset="0"/>
              </a:rPr>
              <a:t>El Labrador cuenta con múltiples rasgos adorables: es inteligente, es fácil de adiestrar y es un excelente compañero de familia. Necesitan practicar ejercicio moderado porque, en caso contrario, o si se quedan solos, pueden adoptar comportamientos destructivos.</a:t>
            </a:r>
          </a:p>
          <a:p>
            <a:endParaRPr lang="es-ES" sz="1400" dirty="0">
              <a:latin typeface="Arial" pitchFamily="34" charset="0"/>
              <a:cs typeface="Arial" pitchFamily="34" charset="0"/>
            </a:endParaRPr>
          </a:p>
          <a:p>
            <a:endParaRPr lang="es-ES" sz="1400" dirty="0" smtClean="0">
              <a:latin typeface="Arial" pitchFamily="34" charset="0"/>
              <a:cs typeface="Arial" pitchFamily="34" charset="0"/>
            </a:endParaRPr>
          </a:p>
          <a:p>
            <a:r>
              <a:rPr lang="en-US" sz="1400" dirty="0" smtClean="0"/>
              <a:t>Size: Weight range: Males: 29 - 36 kg Females: 25 - 31 kg Height at the cross: Males: 58 cm Females: 55 cm Features: Fallen ears (naturally) Expectations: Energy level: medium Life expectancy: 10 - 12 years Drooling tendency: low</a:t>
            </a:r>
          </a:p>
          <a:p>
            <a:endParaRPr lang="en-US" sz="1400" dirty="0">
              <a:latin typeface="Arial" pitchFamily="34" charset="0"/>
              <a:cs typeface="Arial" pitchFamily="34" charset="0"/>
            </a:endParaRPr>
          </a:p>
          <a:p>
            <a:r>
              <a:rPr lang="es-CO" sz="1400" dirty="0" smtClean="0">
                <a:latin typeface="Arial" pitchFamily="34" charset="0"/>
                <a:cs typeface="Arial" pitchFamily="34" charset="0"/>
              </a:rPr>
              <a:t>Rango de peso:</a:t>
            </a:r>
          </a:p>
          <a:p>
            <a:r>
              <a:rPr lang="es-CO" sz="1400" dirty="0" smtClean="0">
                <a:latin typeface="Arial" pitchFamily="34" charset="0"/>
                <a:cs typeface="Arial" pitchFamily="34" charset="0"/>
              </a:rPr>
              <a:t>Machos: 29 - 36 kg</a:t>
            </a:r>
          </a:p>
          <a:p>
            <a:r>
              <a:rPr lang="es-CO" sz="1400" dirty="0" smtClean="0">
                <a:latin typeface="Arial" pitchFamily="34" charset="0"/>
                <a:cs typeface="Arial" pitchFamily="34" charset="0"/>
              </a:rPr>
              <a:t>Hembras: 25 - 31 kg</a:t>
            </a:r>
          </a:p>
          <a:p>
            <a:r>
              <a:rPr lang="es-CO" sz="1400" dirty="0" smtClean="0">
                <a:latin typeface="Arial" pitchFamily="34" charset="0"/>
                <a:cs typeface="Arial" pitchFamily="34" charset="0"/>
              </a:rPr>
              <a:t>Características:</a:t>
            </a:r>
          </a:p>
          <a:p>
            <a:r>
              <a:rPr lang="es-CO" sz="1400" dirty="0" smtClean="0">
                <a:latin typeface="Arial" pitchFamily="34" charset="0"/>
                <a:cs typeface="Arial" pitchFamily="34" charset="0"/>
              </a:rPr>
              <a:t>Orejas caídas (de forma natural)</a:t>
            </a:r>
          </a:p>
          <a:p>
            <a:r>
              <a:rPr lang="es-CO" sz="1400" dirty="0" smtClean="0">
                <a:latin typeface="Arial" pitchFamily="34" charset="0"/>
                <a:cs typeface="Arial" pitchFamily="34" charset="0"/>
              </a:rPr>
              <a:t>Expectativas:</a:t>
            </a:r>
          </a:p>
          <a:p>
            <a:r>
              <a:rPr lang="es-CO" sz="1400" dirty="0" smtClean="0">
                <a:latin typeface="Arial" pitchFamily="34" charset="0"/>
                <a:cs typeface="Arial" pitchFamily="34" charset="0"/>
              </a:rPr>
              <a:t>Esperanza de vida: 10 - 12 años</a:t>
            </a:r>
          </a:p>
        </p:txBody>
      </p:sp>
    </p:spTree>
    <p:extLst>
      <p:ext uri="{BB962C8B-B14F-4D97-AF65-F5344CB8AC3E}">
        <p14:creationId xmlns:p14="http://schemas.microsoft.com/office/powerpoint/2010/main" val="3543209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112</TotalTime>
  <Words>388</Words>
  <Application>Microsoft Office PowerPoint</Application>
  <PresentationFormat>Presentación en pantalla (4:3)</PresentationFormat>
  <Paragraphs>111</Paragraphs>
  <Slides>3</Slides>
  <Notes>1</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Aspecto</vt:lpstr>
      <vt:lpstr> cdf</vt:lpstr>
      <vt:lpstr>Presentación de PowerPoint</vt:lpstr>
      <vt:lpstr>Presentación de PowerPoint</vt:lpstr>
    </vt:vector>
  </TitlesOfParts>
  <Company>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8</cp:revision>
  <dcterms:created xsi:type="dcterms:W3CDTF">2019-03-19T01:31:20Z</dcterms:created>
  <dcterms:modified xsi:type="dcterms:W3CDTF">2019-03-19T03:23:41Z</dcterms:modified>
</cp:coreProperties>
</file>