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8" d="100"/>
          <a:sy n="98" d="100"/>
        </p:scale>
        <p:origin x="7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3/20/2019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goconqr.com/es/test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
            </a:r>
            <a:br>
              <a:rPr lang="es-CO" dirty="0" smtClean="0"/>
            </a:br>
            <a:r>
              <a:rPr lang="es-CO" sz="5400" dirty="0" smtClean="0">
                <a:solidFill>
                  <a:schemeClr val="accent1">
                    <a:lumMod val="60000"/>
                    <a:lumOff val="40000"/>
                  </a:schemeClr>
                </a:solidFill>
                <a:latin typeface="Algerian" panose="04020705040A02060702" pitchFamily="82" charset="0"/>
              </a:rPr>
              <a:t>Cómo </a:t>
            </a:r>
            <a:r>
              <a:rPr lang="es-CO" sz="5400" dirty="0">
                <a:solidFill>
                  <a:schemeClr val="accent1">
                    <a:lumMod val="60000"/>
                    <a:lumOff val="40000"/>
                  </a:schemeClr>
                </a:solidFill>
                <a:latin typeface="Algerian" panose="04020705040A02060702" pitchFamily="82" charset="0"/>
              </a:rPr>
              <a:t>Mejorar el </a:t>
            </a:r>
            <a:r>
              <a:rPr lang="es-CO" sz="5400" dirty="0" smtClean="0">
                <a:solidFill>
                  <a:schemeClr val="accent1">
                    <a:lumMod val="60000"/>
                    <a:lumOff val="40000"/>
                  </a:schemeClr>
                </a:solidFill>
                <a:latin typeface="Algerian" panose="04020705040A02060702" pitchFamily="82" charset="0"/>
              </a:rPr>
              <a:t>Aprendizaje</a:t>
            </a:r>
            <a:r>
              <a:rPr lang="es-CO" sz="5400" dirty="0">
                <a:solidFill>
                  <a:schemeClr val="accent1">
                    <a:lumMod val="60000"/>
                    <a:lumOff val="40000"/>
                  </a:schemeClr>
                </a:solidFill>
                <a:latin typeface="Algerian" panose="04020705040A02060702" pitchFamily="82" charset="0"/>
              </a:rPr>
              <a:t>.</a:t>
            </a:r>
            <a:r>
              <a:rPr lang="es-CO" sz="5400" dirty="0">
                <a:solidFill>
                  <a:schemeClr val="accent1">
                    <a:lumMod val="60000"/>
                    <a:lumOff val="40000"/>
                  </a:schemeClr>
                </a:solidFill>
                <a:latin typeface="Algerian" panose="04020705040A02060702" pitchFamily="82" charset="0"/>
              </a:rPr>
              <a:t/>
            </a:r>
            <a:br>
              <a:rPr lang="es-CO" sz="5400" dirty="0">
                <a:solidFill>
                  <a:schemeClr val="accent1">
                    <a:lumMod val="60000"/>
                    <a:lumOff val="40000"/>
                  </a:schemeClr>
                </a:solidFill>
                <a:latin typeface="Algerian" panose="04020705040A02060702" pitchFamily="82" charset="0"/>
              </a:rPr>
            </a:br>
            <a:endParaRPr lang="es-CO" sz="5400" dirty="0">
              <a:solidFill>
                <a:schemeClr val="accent1">
                  <a:lumMod val="60000"/>
                  <a:lumOff val="40000"/>
                </a:schemeClr>
              </a:solidFill>
              <a:latin typeface="Algerian" panose="04020705040A02060702" pitchFamily="82" charset="0"/>
            </a:endParaRPr>
          </a:p>
        </p:txBody>
      </p:sp>
      <p:sp>
        <p:nvSpPr>
          <p:cNvPr id="3" name="Subtítulo 2"/>
          <p:cNvSpPr>
            <a:spLocks noGrp="1"/>
          </p:cNvSpPr>
          <p:nvPr>
            <p:ph type="subTitle" idx="1"/>
          </p:nvPr>
        </p:nvSpPr>
        <p:spPr/>
        <p:txBody>
          <a:bodyPr>
            <a:noAutofit/>
          </a:bodyPr>
          <a:lstStyle/>
          <a:p>
            <a:r>
              <a:rPr lang="es-CO" sz="5400" dirty="0">
                <a:solidFill>
                  <a:schemeClr val="accent1">
                    <a:lumMod val="60000"/>
                    <a:lumOff val="40000"/>
                  </a:schemeClr>
                </a:solidFill>
                <a:latin typeface="Algerian" panose="04020705040A02060702" pitchFamily="82" charset="0"/>
              </a:rPr>
              <a:t>13 Técnicas de Estudio</a:t>
            </a:r>
            <a:endParaRPr lang="es-CO" sz="5400" dirty="0"/>
          </a:p>
        </p:txBody>
      </p:sp>
    </p:spTree>
    <p:extLst>
      <p:ext uri="{BB962C8B-B14F-4D97-AF65-F5344CB8AC3E}">
        <p14:creationId xmlns:p14="http://schemas.microsoft.com/office/powerpoint/2010/main" val="3036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90800" y="238965"/>
            <a:ext cx="6096000" cy="3139321"/>
          </a:xfrm>
          <a:prstGeom prst="rect">
            <a:avLst/>
          </a:prstGeom>
        </p:spPr>
        <p:txBody>
          <a:bodyPr>
            <a:spAutoFit/>
          </a:bodyPr>
          <a:lstStyle/>
          <a:p>
            <a:pPr algn="just"/>
            <a:r>
              <a:rPr lang="es-CO" b="1" dirty="0">
                <a:latin typeface="Open Sans"/>
              </a:rPr>
              <a:t>Técnica de Estudio 8: Enseña lo que has aprendido</a:t>
            </a:r>
            <a:endParaRPr lang="es-CO" dirty="0">
              <a:latin typeface="Open Sans"/>
            </a:endParaRPr>
          </a:p>
          <a:p>
            <a:r>
              <a:rPr lang="es-CO" dirty="0">
                <a:latin typeface="Open Sans"/>
              </a:rPr>
              <a:t>Esta técnica está relacionada con la anterior. Con tus compañeros de clase o con tu grupo de estudio, </a:t>
            </a:r>
            <a:r>
              <a:rPr lang="es-CO" dirty="0" smtClean="0">
                <a:latin typeface="Open Sans"/>
              </a:rPr>
              <a:t>trabaja </a:t>
            </a:r>
            <a:r>
              <a:rPr lang="es-CO" dirty="0">
                <a:latin typeface="Open Sans"/>
              </a:rPr>
              <a:t>en equipo para enseñar los unos a los otros lo que </a:t>
            </a:r>
            <a:r>
              <a:rPr lang="es-CO" dirty="0" smtClean="0">
                <a:latin typeface="Open Sans"/>
              </a:rPr>
              <a:t>has </a:t>
            </a:r>
            <a:r>
              <a:rPr lang="es-CO" dirty="0">
                <a:latin typeface="Open Sans"/>
              </a:rPr>
              <a:t>estudiado. </a:t>
            </a:r>
            <a:r>
              <a:rPr lang="es-CO" dirty="0"/>
              <a:t> La mejor forma de saber si realmente sabes algo, es enseñando a otra persona. Y si tus amigos, hermanos o compañeros de clase no se prestan para ser tus alumnos, ¿por qué no usar la </a:t>
            </a:r>
            <a:r>
              <a:rPr lang="es-CO" dirty="0" smtClean="0"/>
              <a:t>imaginación </a:t>
            </a:r>
            <a:r>
              <a:rPr lang="es-CO" dirty="0"/>
              <a:t>y enseñárselo a tus plantas, tus peluches, o a tu </a:t>
            </a:r>
            <a:r>
              <a:rPr lang="es-CO" dirty="0" smtClean="0"/>
              <a:t>mascota</a:t>
            </a:r>
            <a:endParaRPr lang="es-CO" dirty="0"/>
          </a:p>
          <a:p>
            <a:pPr algn="just"/>
            <a:endParaRPr lang="es-CO" b="0" i="0" dirty="0">
              <a:solidFill>
                <a:srgbClr val="333333"/>
              </a:solidFill>
              <a:effectLst/>
              <a:latin typeface="Open Sans"/>
            </a:endParaRPr>
          </a:p>
        </p:txBody>
      </p:sp>
      <p:pic>
        <p:nvPicPr>
          <p:cNvPr id="1028" name="Picture 4" descr="Resultado de imagen para caricatura de persona realizando ejercicios matematicos EN GRU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076727"/>
            <a:ext cx="5334000" cy="290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50332" y="183870"/>
            <a:ext cx="6096000" cy="3416320"/>
          </a:xfrm>
          <a:prstGeom prst="rect">
            <a:avLst/>
          </a:prstGeom>
        </p:spPr>
        <p:txBody>
          <a:bodyPr>
            <a:spAutoFit/>
          </a:bodyPr>
          <a:lstStyle/>
          <a:p>
            <a:pPr algn="just"/>
            <a:r>
              <a:rPr lang="es-CO" b="1" dirty="0">
                <a:solidFill>
                  <a:schemeClr val="accent3"/>
                </a:solidFill>
                <a:latin typeface="Open Sans"/>
              </a:rPr>
              <a:t>Técnica de Estudio 9: Reglas Mnemotécnicas</a:t>
            </a:r>
            <a:endParaRPr lang="es-CO" dirty="0">
              <a:solidFill>
                <a:schemeClr val="accent3"/>
              </a:solidFill>
              <a:latin typeface="Open Sans"/>
            </a:endParaRPr>
          </a:p>
          <a:p>
            <a:pPr algn="just"/>
            <a:r>
              <a:rPr lang="es-CO" dirty="0">
                <a:solidFill>
                  <a:schemeClr val="accent3"/>
                </a:solidFill>
                <a:latin typeface="Open Sans"/>
              </a:rPr>
              <a:t>Las </a:t>
            </a:r>
            <a:r>
              <a:rPr lang="es-CO" b="1" dirty="0">
                <a:solidFill>
                  <a:schemeClr val="accent3"/>
                </a:solidFill>
                <a:latin typeface="Open Sans"/>
              </a:rPr>
              <a:t>reglas mnemotécnicas</a:t>
            </a:r>
            <a:r>
              <a:rPr lang="es-CO" dirty="0">
                <a:solidFill>
                  <a:schemeClr val="accent3"/>
                </a:solidFill>
                <a:latin typeface="Open Sans"/>
              </a:rPr>
              <a:t> son uno de los métodos de estudio especialmente útiles a la hora de memorizar listas y conjuntos. Las reglas </a:t>
            </a:r>
            <a:r>
              <a:rPr lang="es-CO" dirty="0" smtClean="0">
                <a:solidFill>
                  <a:schemeClr val="accent3"/>
                </a:solidFill>
                <a:latin typeface="Open Sans"/>
              </a:rPr>
              <a:t>mnemotécnicas </a:t>
            </a:r>
            <a:r>
              <a:rPr lang="es-CO" dirty="0">
                <a:solidFill>
                  <a:schemeClr val="accent3"/>
                </a:solidFill>
                <a:latin typeface="Open Sans"/>
              </a:rPr>
              <a:t>funcionan básicamente asociando conceptos que tenemos que memorizar con otros que son más familiares para nosotros. Hay muchas maneras de realizar reglas mnemotécnicas y depende mucho de la persona. Un ejemplo sería la palabra inventada “FECTES” para recordar los distintos tipos de desempleo (Friccional, Estacional, Cíclico, Tecnológico, Estructural y Shock estructural).</a:t>
            </a:r>
            <a:endParaRPr lang="es-CO" b="0" i="0" dirty="0">
              <a:solidFill>
                <a:schemeClr val="accent3"/>
              </a:solidFill>
              <a:effectLst/>
              <a:latin typeface="Open Sans"/>
            </a:endParaRPr>
          </a:p>
        </p:txBody>
      </p:sp>
      <p:pic>
        <p:nvPicPr>
          <p:cNvPr id="9218" name="Picture 2" descr="Resultado de imagen para caricatura de persona realizando ejercicios matematicos EN GRU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238" y="3512640"/>
            <a:ext cx="4737370" cy="275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10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82239" y="443726"/>
            <a:ext cx="6096000" cy="2031325"/>
          </a:xfrm>
          <a:prstGeom prst="rect">
            <a:avLst/>
          </a:prstGeom>
        </p:spPr>
        <p:txBody>
          <a:bodyPr>
            <a:spAutoFit/>
          </a:bodyPr>
          <a:lstStyle/>
          <a:p>
            <a:pPr algn="just"/>
            <a:r>
              <a:rPr lang="es-CO" b="1" dirty="0">
                <a:solidFill>
                  <a:srgbClr val="333333"/>
                </a:solidFill>
                <a:latin typeface="Open Sans"/>
              </a:rPr>
              <a:t>Técnica de Estudio 10: Organizar el Estudio</a:t>
            </a:r>
            <a:endParaRPr lang="es-CO" dirty="0">
              <a:solidFill>
                <a:srgbClr val="333333"/>
              </a:solidFill>
              <a:latin typeface="Open Sans"/>
            </a:endParaRPr>
          </a:p>
          <a:p>
            <a:pPr algn="just"/>
            <a:r>
              <a:rPr lang="es-CO" dirty="0">
                <a:solidFill>
                  <a:srgbClr val="333333"/>
                </a:solidFill>
                <a:latin typeface="Open Sans"/>
              </a:rPr>
              <a:t>Una de las técnicas de estudio más efectivas pero que a menudo pasamos por alto consiste “simplemente” en </a:t>
            </a:r>
            <a:r>
              <a:rPr lang="es-CO" b="1" dirty="0">
                <a:solidFill>
                  <a:srgbClr val="333333"/>
                </a:solidFill>
                <a:latin typeface="Open Sans"/>
              </a:rPr>
              <a:t>organizar nuestro estudio</a:t>
            </a:r>
            <a:r>
              <a:rPr lang="es-CO" dirty="0">
                <a:solidFill>
                  <a:srgbClr val="333333"/>
                </a:solidFill>
                <a:latin typeface="Open Sans"/>
              </a:rPr>
              <a:t>. Establecer un </a:t>
            </a:r>
            <a:r>
              <a:rPr lang="es-CO" i="1" dirty="0">
                <a:solidFill>
                  <a:srgbClr val="333333"/>
                </a:solidFill>
                <a:latin typeface="Open Sans"/>
              </a:rPr>
              <a:t>calendario de estudio</a:t>
            </a:r>
            <a:r>
              <a:rPr lang="es-CO" dirty="0">
                <a:solidFill>
                  <a:srgbClr val="333333"/>
                </a:solidFill>
                <a:latin typeface="Open Sans"/>
              </a:rPr>
              <a:t> teniendo en cuenta nuestros objetivos y el tiempo que tenemos disponible es el primer paso hacia el éxito. </a:t>
            </a:r>
            <a:endParaRPr lang="es-CO" dirty="0" smtClean="0">
              <a:solidFill>
                <a:srgbClr val="333333"/>
              </a:solidFill>
              <a:latin typeface="Open Sans"/>
            </a:endParaRPr>
          </a:p>
        </p:txBody>
      </p:sp>
      <p:pic>
        <p:nvPicPr>
          <p:cNvPr id="10242" name="Picture 2" descr="Resultado de imagen para caricatura de persona organiza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590" y="2578310"/>
            <a:ext cx="3463047"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61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36323" y="332097"/>
            <a:ext cx="6096000" cy="2585323"/>
          </a:xfrm>
          <a:prstGeom prst="rect">
            <a:avLst/>
          </a:prstGeom>
        </p:spPr>
        <p:txBody>
          <a:bodyPr>
            <a:spAutoFit/>
          </a:bodyPr>
          <a:lstStyle/>
          <a:p>
            <a:pPr algn="just"/>
            <a:r>
              <a:rPr lang="es-CO" b="1" dirty="0">
                <a:solidFill>
                  <a:srgbClr val="333333"/>
                </a:solidFill>
                <a:latin typeface="Open Sans"/>
              </a:rPr>
              <a:t>Técnica de Estudio 11: Dibujos</a:t>
            </a:r>
            <a:endParaRPr lang="es-CO" dirty="0">
              <a:solidFill>
                <a:srgbClr val="333333"/>
              </a:solidFill>
              <a:latin typeface="Open Sans"/>
            </a:endParaRPr>
          </a:p>
          <a:p>
            <a:pPr algn="just"/>
            <a:r>
              <a:rPr lang="es-CO" dirty="0">
                <a:solidFill>
                  <a:srgbClr val="333333"/>
                </a:solidFill>
                <a:latin typeface="Open Sans"/>
              </a:rPr>
              <a:t>Muchas personas cuentan con una buena memoria visual, por lo que son capaces de memorizar mejor los conceptos cuando están asociados a imágenes o dibujos. Por tanto, acompañar nuestro estudio de estos </a:t>
            </a:r>
            <a:r>
              <a:rPr lang="es-CO" b="1" dirty="0">
                <a:solidFill>
                  <a:srgbClr val="333333"/>
                </a:solidFill>
                <a:latin typeface="Open Sans"/>
              </a:rPr>
              <a:t>recursos visuales</a:t>
            </a:r>
            <a:r>
              <a:rPr lang="es-CO" dirty="0">
                <a:solidFill>
                  <a:srgbClr val="333333"/>
                </a:solidFill>
                <a:latin typeface="Open Sans"/>
              </a:rPr>
              <a:t> puede ser una gran idea, especialmente para asignaturas como Geografía, Ciencias, Arte o Historia. Otro recursos que ayuda a la memoria visual son los mapas </a:t>
            </a:r>
            <a:r>
              <a:rPr lang="es-CO" dirty="0" smtClean="0">
                <a:solidFill>
                  <a:srgbClr val="333333"/>
                </a:solidFill>
                <a:latin typeface="Open Sans"/>
              </a:rPr>
              <a:t>mentales.</a:t>
            </a:r>
            <a:endParaRPr lang="es-CO" b="0" i="0" dirty="0">
              <a:solidFill>
                <a:srgbClr val="333333"/>
              </a:solidFill>
              <a:effectLst/>
              <a:latin typeface="Open Sans"/>
            </a:endParaRPr>
          </a:p>
        </p:txBody>
      </p:sp>
      <p:pic>
        <p:nvPicPr>
          <p:cNvPr id="1126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75" y="2840476"/>
            <a:ext cx="4381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621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75234" y="358489"/>
            <a:ext cx="6096000" cy="2308324"/>
          </a:xfrm>
          <a:prstGeom prst="rect">
            <a:avLst/>
          </a:prstGeom>
        </p:spPr>
        <p:txBody>
          <a:bodyPr>
            <a:spAutoFit/>
          </a:bodyPr>
          <a:lstStyle/>
          <a:p>
            <a:pPr algn="just"/>
            <a:r>
              <a:rPr lang="es-CO" b="1" dirty="0">
                <a:solidFill>
                  <a:srgbClr val="333333"/>
                </a:solidFill>
                <a:latin typeface="Open Sans"/>
              </a:rPr>
              <a:t>Técnica de Estudio 12: </a:t>
            </a:r>
            <a:r>
              <a:rPr lang="es-CO" b="1" dirty="0" smtClean="0">
                <a:solidFill>
                  <a:srgbClr val="333333"/>
                </a:solidFill>
                <a:latin typeface="Open Sans"/>
              </a:rPr>
              <a:t>Habla </a:t>
            </a:r>
            <a:r>
              <a:rPr lang="es-CO" b="1" dirty="0">
                <a:solidFill>
                  <a:srgbClr val="333333"/>
                </a:solidFill>
                <a:latin typeface="Open Sans"/>
              </a:rPr>
              <a:t>en voz </a:t>
            </a:r>
            <a:r>
              <a:rPr lang="es-CO" b="1" dirty="0" smtClean="0">
                <a:solidFill>
                  <a:srgbClr val="333333"/>
                </a:solidFill>
                <a:latin typeface="Open Sans"/>
              </a:rPr>
              <a:t>alta y lee en un lugar silencioso</a:t>
            </a:r>
            <a:r>
              <a:rPr lang="es-CO" b="1" dirty="0">
                <a:solidFill>
                  <a:srgbClr val="333333"/>
                </a:solidFill>
                <a:latin typeface="Open Sans"/>
              </a:rPr>
              <a:t/>
            </a:r>
            <a:br>
              <a:rPr lang="es-CO" b="1" dirty="0">
                <a:solidFill>
                  <a:srgbClr val="333333"/>
                </a:solidFill>
                <a:latin typeface="Open Sans"/>
              </a:rPr>
            </a:br>
            <a:endParaRPr lang="es-CO" dirty="0">
              <a:solidFill>
                <a:srgbClr val="333333"/>
              </a:solidFill>
              <a:latin typeface="Open Sans"/>
            </a:endParaRPr>
          </a:p>
          <a:p>
            <a:pPr algn="just"/>
            <a:r>
              <a:rPr lang="es-CO" dirty="0">
                <a:solidFill>
                  <a:srgbClr val="333333"/>
                </a:solidFill>
                <a:latin typeface="Open Sans"/>
              </a:rPr>
              <a:t>Aunque esto te parezca una locura, ¡inténtalo y verás! Te sorprenderás de lo mucho que puedes recordar si dices las cosas en voz alta en lugar de “pensarlas”. Sin embargo, ¡mejor no pruebes esta técnica en la biblioteca de la </a:t>
            </a:r>
            <a:r>
              <a:rPr lang="es-CO" dirty="0" smtClean="0">
                <a:solidFill>
                  <a:srgbClr val="333333"/>
                </a:solidFill>
                <a:latin typeface="Open Sans"/>
              </a:rPr>
              <a:t>universidad</a:t>
            </a:r>
            <a:endParaRPr lang="es-CO" b="0" i="0" dirty="0">
              <a:solidFill>
                <a:srgbClr val="333333"/>
              </a:solidFill>
              <a:effectLst/>
              <a:latin typeface="Open Sans"/>
            </a:endParaRPr>
          </a:p>
        </p:txBody>
      </p:sp>
      <p:pic>
        <p:nvPicPr>
          <p:cNvPr id="12290" name="Picture 2" descr="Resultado de imagen para caricatura de persona hablando en voz al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919" y="2666813"/>
            <a:ext cx="3142102"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9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474345"/>
            <a:ext cx="6096000" cy="3970318"/>
          </a:xfrm>
          <a:prstGeom prst="rect">
            <a:avLst/>
          </a:prstGeom>
        </p:spPr>
        <p:txBody>
          <a:bodyPr>
            <a:spAutoFit/>
          </a:bodyPr>
          <a:lstStyle/>
          <a:p>
            <a:pPr algn="just"/>
            <a:r>
              <a:rPr lang="es-CO" b="1" dirty="0">
                <a:solidFill>
                  <a:srgbClr val="333333"/>
                </a:solidFill>
                <a:latin typeface="Open Sans"/>
              </a:rPr>
              <a:t>Técnica de Estudio 13: Organiza tus materiales de estudio</a:t>
            </a:r>
            <a:endParaRPr lang="es-CO" dirty="0">
              <a:solidFill>
                <a:srgbClr val="333333"/>
              </a:solidFill>
              <a:latin typeface="Open Sans"/>
            </a:endParaRPr>
          </a:p>
          <a:p>
            <a:pPr algn="just"/>
            <a:r>
              <a:rPr lang="es-CO" dirty="0">
                <a:solidFill>
                  <a:srgbClr val="333333"/>
                </a:solidFill>
                <a:latin typeface="Open Sans"/>
              </a:rPr>
              <a:t>Si tienes todos tus apuntes desperdigados en 20 carpetas y 50 libretas, y tienes un montón de fotocopias que no te suena haber visto nunca antes en la vida es que no te estás organizando bien, obviamente. Por tanto, esto reflejará en tu estudio y en los resultados de tus exámenes. Organiza tus apuntes y fotocopias en una misma libreta o carpeta, pon fechas a las hojas </a:t>
            </a:r>
            <a:r>
              <a:rPr lang="es-CO" dirty="0" smtClean="0">
                <a:solidFill>
                  <a:srgbClr val="333333"/>
                </a:solidFill>
                <a:latin typeface="Open Sans"/>
              </a:rPr>
              <a:t>sueltas</a:t>
            </a:r>
            <a:endParaRPr lang="es-CO" dirty="0">
              <a:solidFill>
                <a:srgbClr val="333333"/>
              </a:solidFill>
              <a:latin typeface="Open Sans"/>
            </a:endParaRPr>
          </a:p>
          <a:p>
            <a:pPr algn="just"/>
            <a:r>
              <a:rPr lang="es-CO" dirty="0">
                <a:solidFill>
                  <a:srgbClr val="333333"/>
                </a:solidFill>
                <a:latin typeface="Open Sans"/>
              </a:rPr>
              <a:t>Muchas de estas técnicas de estudio no son nuevas sino que son de sobra conocidas por estudiantes. Sin embargo, lo que sí es nuevo es la manera en la que las podemos poner en práctica, ya que hoy en día existe mucha</a:t>
            </a:r>
            <a:r>
              <a:rPr lang="es-CO" b="1" dirty="0">
                <a:solidFill>
                  <a:srgbClr val="333333"/>
                </a:solidFill>
                <a:latin typeface="Open Sans"/>
              </a:rPr>
              <a:t> tecnología a nuestra disposición.</a:t>
            </a:r>
            <a:endParaRPr lang="es-CO" b="0" i="0" dirty="0">
              <a:solidFill>
                <a:srgbClr val="333333"/>
              </a:solidFill>
              <a:effectLst/>
              <a:latin typeface="Open Sans"/>
            </a:endParaRPr>
          </a:p>
        </p:txBody>
      </p:sp>
      <p:pic>
        <p:nvPicPr>
          <p:cNvPr id="13314" name="Picture 2" descr="Resultado de imagen para caricatura de persona con materiales de e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263" y="4367079"/>
            <a:ext cx="3297677" cy="193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86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9600" dirty="0" smtClean="0">
                <a:solidFill>
                  <a:srgbClr val="FFFF00"/>
                </a:solidFill>
              </a:rPr>
              <a:t>Gracias </a:t>
            </a:r>
            <a:endParaRPr lang="es-CO" sz="9600" dirty="0">
              <a:solidFill>
                <a:srgbClr val="FFFF00"/>
              </a:solidFill>
            </a:endParaRPr>
          </a:p>
        </p:txBody>
      </p:sp>
      <p:sp>
        <p:nvSpPr>
          <p:cNvPr id="3" name="Marcador de texto 2"/>
          <p:cNvSpPr>
            <a:spLocks noGrp="1"/>
          </p:cNvSpPr>
          <p:nvPr>
            <p:ph type="body" idx="1"/>
          </p:nvPr>
        </p:nvSpPr>
        <p:spPr/>
        <p:txBody>
          <a:bodyPr/>
          <a:lstStyle/>
          <a:p>
            <a:r>
              <a:rPr lang="es-CO" dirty="0" smtClean="0"/>
              <a:t>Isabel torres </a:t>
            </a:r>
            <a:endParaRPr lang="es-CO" dirty="0"/>
          </a:p>
        </p:txBody>
      </p:sp>
    </p:spTree>
    <p:extLst>
      <p:ext uri="{BB962C8B-B14F-4D97-AF65-F5344CB8AC3E}">
        <p14:creationId xmlns:p14="http://schemas.microsoft.com/office/powerpoint/2010/main" val="226827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2551837"/>
            <a:ext cx="6096000" cy="2308324"/>
          </a:xfrm>
          <a:prstGeom prst="rect">
            <a:avLst/>
          </a:prstGeom>
        </p:spPr>
        <p:txBody>
          <a:bodyPr>
            <a:spAutoFit/>
          </a:bodyPr>
          <a:lstStyle/>
          <a:p>
            <a:r>
              <a:rPr lang="es-CO" sz="2400" dirty="0" smtClean="0">
                <a:solidFill>
                  <a:schemeClr val="accent2">
                    <a:lumMod val="60000"/>
                    <a:lumOff val="40000"/>
                  </a:schemeClr>
                </a:solidFill>
                <a:latin typeface="Narkisim" panose="020E0502050101010101" pitchFamily="34" charset="-79"/>
                <a:cs typeface="Narkisim" panose="020E0502050101010101" pitchFamily="34" charset="-79"/>
              </a:rPr>
              <a:t>Aprenderse de </a:t>
            </a:r>
            <a:r>
              <a:rPr lang="es-CO" sz="2400" dirty="0">
                <a:solidFill>
                  <a:schemeClr val="accent2">
                    <a:lumMod val="60000"/>
                    <a:lumOff val="40000"/>
                  </a:schemeClr>
                </a:solidFill>
                <a:latin typeface="Narkisim" panose="020E0502050101010101" pitchFamily="34" charset="-79"/>
                <a:cs typeface="Narkisim" panose="020E0502050101010101" pitchFamily="34" charset="-79"/>
              </a:rPr>
              <a:t>memoria el </a:t>
            </a:r>
            <a:r>
              <a:rPr lang="es-CO" sz="2400" dirty="0" smtClean="0">
                <a:solidFill>
                  <a:schemeClr val="accent2">
                    <a:lumMod val="60000"/>
                    <a:lumOff val="40000"/>
                  </a:schemeClr>
                </a:solidFill>
                <a:latin typeface="Narkisim" panose="020E0502050101010101" pitchFamily="34" charset="-79"/>
                <a:cs typeface="Narkisim" panose="020E0502050101010101" pitchFamily="34" charset="-79"/>
              </a:rPr>
              <a:t>libro </a:t>
            </a:r>
            <a:r>
              <a:rPr lang="es-CO" sz="2400" dirty="0">
                <a:solidFill>
                  <a:schemeClr val="accent2">
                    <a:lumMod val="60000"/>
                    <a:lumOff val="40000"/>
                  </a:schemeClr>
                </a:solidFill>
                <a:latin typeface="Narkisim" panose="020E0502050101010101" pitchFamily="34" charset="-79"/>
                <a:cs typeface="Narkisim" panose="020E0502050101010101" pitchFamily="34" charset="-79"/>
              </a:rPr>
              <a:t>de texto entero es cosa del pasado. Además, los resultados no suelen ser muy prometedores. Por suerte, existen muchas </a:t>
            </a:r>
            <a:r>
              <a:rPr lang="es-CO" sz="2400" b="1" dirty="0">
                <a:solidFill>
                  <a:schemeClr val="accent2">
                    <a:lumMod val="60000"/>
                    <a:lumOff val="40000"/>
                  </a:schemeClr>
                </a:solidFill>
                <a:latin typeface="Narkisim" panose="020E0502050101010101" pitchFamily="34" charset="-79"/>
                <a:cs typeface="Narkisim" panose="020E0502050101010101" pitchFamily="34" charset="-79"/>
              </a:rPr>
              <a:t>otras técnicas de estudio más divertidas y dinámicas</a:t>
            </a:r>
            <a:r>
              <a:rPr lang="es-CO" sz="2400" dirty="0">
                <a:solidFill>
                  <a:schemeClr val="accent2">
                    <a:lumMod val="60000"/>
                    <a:lumOff val="40000"/>
                  </a:schemeClr>
                </a:solidFill>
                <a:latin typeface="Narkisim" panose="020E0502050101010101" pitchFamily="34" charset="-79"/>
                <a:cs typeface="Narkisim" panose="020E0502050101010101" pitchFamily="34" charset="-79"/>
              </a:rPr>
              <a:t> que, además, pueden mejorar nuestros resultados y rendimiento. </a:t>
            </a:r>
          </a:p>
        </p:txBody>
      </p:sp>
    </p:spTree>
    <p:extLst>
      <p:ext uri="{BB962C8B-B14F-4D97-AF65-F5344CB8AC3E}">
        <p14:creationId xmlns:p14="http://schemas.microsoft.com/office/powerpoint/2010/main" val="341617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18817" y="1275202"/>
            <a:ext cx="6096000" cy="2031325"/>
          </a:xfrm>
          <a:prstGeom prst="rect">
            <a:avLst/>
          </a:prstGeom>
        </p:spPr>
        <p:txBody>
          <a:bodyPr>
            <a:spAutoFit/>
          </a:bodyPr>
          <a:lstStyle/>
          <a:p>
            <a:pPr algn="just"/>
            <a:r>
              <a:rPr lang="es-CO" b="1" dirty="0">
                <a:solidFill>
                  <a:srgbClr val="FFC000"/>
                </a:solidFill>
                <a:latin typeface="Open Sans"/>
              </a:rPr>
              <a:t>Técnica de Estudio 1: </a:t>
            </a:r>
            <a:r>
              <a:rPr lang="es-CO" b="1" u="sng" dirty="0">
                <a:solidFill>
                  <a:srgbClr val="FFC000"/>
                </a:solidFill>
                <a:latin typeface="Open Sans"/>
              </a:rPr>
              <a:t>Subrayar</a:t>
            </a:r>
            <a:endParaRPr lang="es-CO" u="sng" dirty="0">
              <a:solidFill>
                <a:srgbClr val="FFC000"/>
              </a:solidFill>
              <a:latin typeface="Open Sans"/>
            </a:endParaRPr>
          </a:p>
          <a:p>
            <a:pPr algn="just"/>
            <a:r>
              <a:rPr lang="es-CO" dirty="0">
                <a:solidFill>
                  <a:srgbClr val="FFC000"/>
                </a:solidFill>
                <a:latin typeface="Open Sans"/>
              </a:rPr>
              <a:t>Subrayar la parte más importante del temario es una de las técnicas de aprendizaje más sencillas y conocidas. Se trata simplemente de </a:t>
            </a:r>
            <a:r>
              <a:rPr lang="es-CO" b="1" dirty="0">
                <a:solidFill>
                  <a:srgbClr val="FFC000"/>
                </a:solidFill>
                <a:latin typeface="Open Sans"/>
              </a:rPr>
              <a:t>destacar las partes más significativas del texto</a:t>
            </a:r>
            <a:r>
              <a:rPr lang="es-CO" dirty="0">
                <a:solidFill>
                  <a:srgbClr val="FFC000"/>
                </a:solidFill>
                <a:latin typeface="Open Sans"/>
              </a:rPr>
              <a:t> usando distintos colores. Lo ideal es hacer primero una lectura comprensiva y subrayar lo más notable para, posteriormente, proceder al estudio.</a:t>
            </a:r>
            <a:endParaRPr lang="es-CO" b="0" i="0" dirty="0">
              <a:solidFill>
                <a:srgbClr val="FFC000"/>
              </a:solidFill>
              <a:effectLst/>
              <a:latin typeface="Open Sans"/>
            </a:endParaRPr>
          </a:p>
        </p:txBody>
      </p:sp>
      <p:pic>
        <p:nvPicPr>
          <p:cNvPr id="2050" name="Picture 2" descr="Resultado de imagen para caricatura de persona subrayando un lib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103" y="3306527"/>
            <a:ext cx="2857500" cy="279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11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00528" y="365905"/>
            <a:ext cx="6096000" cy="2585323"/>
          </a:xfrm>
          <a:prstGeom prst="rect">
            <a:avLst/>
          </a:prstGeom>
        </p:spPr>
        <p:txBody>
          <a:bodyPr>
            <a:spAutoFit/>
          </a:bodyPr>
          <a:lstStyle/>
          <a:p>
            <a:pPr algn="just"/>
            <a:r>
              <a:rPr lang="es-CO" b="1" dirty="0">
                <a:solidFill>
                  <a:srgbClr val="00B0F0"/>
                </a:solidFill>
                <a:latin typeface="Open Sans"/>
              </a:rPr>
              <a:t>Técnica de Estudio 2: Crea tus propios Apuntes</a:t>
            </a:r>
            <a:endParaRPr lang="es-CO" dirty="0">
              <a:solidFill>
                <a:srgbClr val="00B0F0"/>
              </a:solidFill>
              <a:latin typeface="Open Sans"/>
            </a:endParaRPr>
          </a:p>
          <a:p>
            <a:pPr algn="just"/>
            <a:r>
              <a:rPr lang="es-CO" dirty="0">
                <a:solidFill>
                  <a:srgbClr val="00B0F0"/>
                </a:solidFill>
                <a:latin typeface="Open Sans"/>
              </a:rPr>
              <a:t>Realizar apuntes es una de las </a:t>
            </a:r>
            <a:r>
              <a:rPr lang="es-CO" i="1" dirty="0">
                <a:solidFill>
                  <a:srgbClr val="00B0F0"/>
                </a:solidFill>
                <a:latin typeface="Open Sans"/>
              </a:rPr>
              <a:t>técnicas de estudio</a:t>
            </a:r>
            <a:r>
              <a:rPr lang="es-CO" dirty="0">
                <a:solidFill>
                  <a:srgbClr val="00B0F0"/>
                </a:solidFill>
                <a:latin typeface="Open Sans"/>
              </a:rPr>
              <a:t> más extendidas junto con subrayar. Se trata de resumir lo más destacable con nuestras propias palabras para así recordarlo más fácilmente. En la mayoría de las ocasiones, la clave es ser capaz de resumir el contenido al máximo, pero sin dejar fuera ningún dato clave. A la hora de crear nuestros propios </a:t>
            </a:r>
            <a:r>
              <a:rPr lang="es-CO" b="1" dirty="0">
                <a:solidFill>
                  <a:srgbClr val="00B0F0"/>
                </a:solidFill>
                <a:latin typeface="Open Sans"/>
              </a:rPr>
              <a:t>apuntes</a:t>
            </a:r>
            <a:r>
              <a:rPr lang="es-CO" dirty="0">
                <a:solidFill>
                  <a:srgbClr val="00B0F0"/>
                </a:solidFill>
                <a:latin typeface="Open Sans"/>
              </a:rPr>
              <a:t>, podemos hacerlo al modo tradicional con lápiz o papel</a:t>
            </a:r>
            <a:endParaRPr lang="es-CO" b="0" i="0" dirty="0">
              <a:solidFill>
                <a:srgbClr val="00B0F0"/>
              </a:solidFill>
              <a:effectLst/>
              <a:latin typeface="Open Sans"/>
            </a:endParaRPr>
          </a:p>
        </p:txBody>
      </p:sp>
      <p:pic>
        <p:nvPicPr>
          <p:cNvPr id="3074" name="Picture 2" descr="Resultado de imagen para caricatura de persona subrayando un lib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039" y="2951228"/>
            <a:ext cx="6096000" cy="325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40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328153" y="268148"/>
            <a:ext cx="6096000" cy="1477328"/>
          </a:xfrm>
          <a:prstGeom prst="rect">
            <a:avLst/>
          </a:prstGeom>
        </p:spPr>
        <p:txBody>
          <a:bodyPr>
            <a:spAutoFit/>
          </a:bodyPr>
          <a:lstStyle/>
          <a:p>
            <a:pPr algn="just"/>
            <a:r>
              <a:rPr lang="es-CO" b="1" dirty="0">
                <a:solidFill>
                  <a:srgbClr val="C00000"/>
                </a:solidFill>
                <a:latin typeface="Open Sans"/>
              </a:rPr>
              <a:t>Técnica de Estudio 3: Mapas Mentales</a:t>
            </a:r>
            <a:endParaRPr lang="es-CO" dirty="0">
              <a:solidFill>
                <a:srgbClr val="C00000"/>
              </a:solidFill>
              <a:latin typeface="Open Sans"/>
            </a:endParaRPr>
          </a:p>
          <a:p>
            <a:pPr algn="just"/>
            <a:r>
              <a:rPr lang="es-CO" dirty="0">
                <a:solidFill>
                  <a:srgbClr val="C00000"/>
                </a:solidFill>
                <a:latin typeface="Open Sans"/>
              </a:rPr>
              <a:t>Otro clásico. </a:t>
            </a:r>
            <a:r>
              <a:rPr lang="es-CO" i="1" dirty="0">
                <a:solidFill>
                  <a:srgbClr val="C00000"/>
                </a:solidFill>
                <a:latin typeface="Open Sans"/>
              </a:rPr>
              <a:t>Crear un mapa mental</a:t>
            </a:r>
            <a:r>
              <a:rPr lang="es-CO" dirty="0">
                <a:solidFill>
                  <a:srgbClr val="C00000"/>
                </a:solidFill>
                <a:latin typeface="Open Sans"/>
              </a:rPr>
              <a:t> es la mejor manera para resumir y organizar nuestras ideas. Un buen mapa mental puede ahorrarnos muchas horas de estudio y consolidar nuestros conocimientos de cara al examen.</a:t>
            </a:r>
            <a:endParaRPr lang="es-CO" b="0" i="0" dirty="0">
              <a:solidFill>
                <a:srgbClr val="C00000"/>
              </a:solidFill>
              <a:effectLst/>
              <a:latin typeface="Open Sans"/>
            </a:endParaRPr>
          </a:p>
        </p:txBody>
      </p:sp>
      <p:pic>
        <p:nvPicPr>
          <p:cNvPr id="4100" name="Picture 4" descr="Resultado de imagen para caricatura de persona creANDO MAPA MEN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550" y="1857981"/>
            <a:ext cx="6050603" cy="4221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50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435157" y="312642"/>
            <a:ext cx="6096000" cy="2031325"/>
          </a:xfrm>
          <a:prstGeom prst="rect">
            <a:avLst/>
          </a:prstGeom>
        </p:spPr>
        <p:txBody>
          <a:bodyPr>
            <a:spAutoFit/>
          </a:bodyPr>
          <a:lstStyle/>
          <a:p>
            <a:pPr algn="just"/>
            <a:r>
              <a:rPr lang="es-CO" sz="1400" b="1" dirty="0">
                <a:solidFill>
                  <a:srgbClr val="333333"/>
                </a:solidFill>
                <a:latin typeface="Open Sans"/>
              </a:rPr>
              <a:t>Técnica de Estudio 4: Fichas de Estudio</a:t>
            </a:r>
            <a:endParaRPr lang="es-CO" sz="1400" dirty="0">
              <a:solidFill>
                <a:srgbClr val="333333"/>
              </a:solidFill>
              <a:latin typeface="Open Sans"/>
            </a:endParaRPr>
          </a:p>
          <a:p>
            <a:pPr algn="just"/>
            <a:r>
              <a:rPr lang="es-CO" sz="1400" dirty="0">
                <a:solidFill>
                  <a:srgbClr val="333333"/>
                </a:solidFill>
                <a:latin typeface="Open Sans"/>
              </a:rPr>
              <a:t>El uso de </a:t>
            </a:r>
            <a:r>
              <a:rPr lang="es-CO" sz="1400" i="1" dirty="0">
                <a:solidFill>
                  <a:srgbClr val="333333"/>
                </a:solidFill>
                <a:latin typeface="Open Sans"/>
              </a:rPr>
              <a:t>fichas de estudio</a:t>
            </a:r>
            <a:r>
              <a:rPr lang="es-CO" sz="1400" dirty="0">
                <a:solidFill>
                  <a:srgbClr val="333333"/>
                </a:solidFill>
                <a:latin typeface="Open Sans"/>
              </a:rPr>
              <a:t> es un método de aprendizaje especialmente eficaz </a:t>
            </a:r>
            <a:r>
              <a:rPr lang="es-CO" sz="1400" b="1" dirty="0">
                <a:solidFill>
                  <a:srgbClr val="333333"/>
                </a:solidFill>
                <a:latin typeface="Open Sans"/>
              </a:rPr>
              <a:t>a la hora de asimilar datos concretos, fechas, números o vocabulario</a:t>
            </a:r>
            <a:r>
              <a:rPr lang="es-CO" sz="1400" dirty="0">
                <a:solidFill>
                  <a:srgbClr val="333333"/>
                </a:solidFill>
                <a:latin typeface="Open Sans"/>
              </a:rPr>
              <a:t>. Por tanto, materias como Historia, Química, Geografía o cualquier idioma son mucho más fáciles si incluimos las fichas de estudio entre nuestros métodos de estudio. Con las fichas de estudio convertimos la memorización en un proceso más divertido. Además, las fichas de estudio online nos permiten ahorrar mucho trabajo a la hora de crearlas y se pueden consultar fácilmente.</a:t>
            </a:r>
            <a:endParaRPr lang="es-CO" sz="1400" b="0" i="0" dirty="0">
              <a:solidFill>
                <a:srgbClr val="333333"/>
              </a:solidFill>
              <a:effectLst/>
              <a:latin typeface="Open Sans"/>
            </a:endParaRPr>
          </a:p>
        </p:txBody>
      </p:sp>
      <p:sp>
        <p:nvSpPr>
          <p:cNvPr id="4" name="AutoShape 2" descr="Resultado de imagen para caricatura de persona creANDO MAPA MENT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6"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366" y="2343967"/>
            <a:ext cx="6934200" cy="363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54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35157" y="288563"/>
            <a:ext cx="6096000" cy="3693319"/>
          </a:xfrm>
          <a:prstGeom prst="rect">
            <a:avLst/>
          </a:prstGeom>
        </p:spPr>
        <p:txBody>
          <a:bodyPr>
            <a:spAutoFit/>
          </a:bodyPr>
          <a:lstStyle/>
          <a:p>
            <a:pPr algn="just"/>
            <a:r>
              <a:rPr lang="es-CO" b="1" dirty="0">
                <a:latin typeface="Open Sans"/>
              </a:rPr>
              <a:t>Técnica de Estudio 5: Ejercicios/Casos prácticos</a:t>
            </a:r>
            <a:endParaRPr lang="es-CO" dirty="0">
              <a:latin typeface="Open Sans"/>
            </a:endParaRPr>
          </a:p>
          <a:p>
            <a:pPr algn="just"/>
            <a:r>
              <a:rPr lang="es-CO" dirty="0">
                <a:latin typeface="Open Sans"/>
              </a:rPr>
              <a:t>En ocasiones es difícil asimilar la teoría de algunas </a:t>
            </a:r>
            <a:r>
              <a:rPr lang="es-CO" i="1" dirty="0">
                <a:latin typeface="Open Sans"/>
              </a:rPr>
              <a:t>materias de estudio</a:t>
            </a:r>
            <a:r>
              <a:rPr lang="es-CO" dirty="0">
                <a:latin typeface="Open Sans"/>
              </a:rPr>
              <a:t>. Sin embargo, realizar </a:t>
            </a:r>
            <a:r>
              <a:rPr lang="es-CO" b="1" dirty="0">
                <a:latin typeface="Open Sans"/>
              </a:rPr>
              <a:t>ejercicios</a:t>
            </a:r>
            <a:r>
              <a:rPr lang="es-CO" dirty="0">
                <a:latin typeface="Open Sans"/>
              </a:rPr>
              <a:t> y casos prácticos puede ayudarnos a visualizar la teoría y a que asimilemos los conocimientos de manera más sencilla. Esto es especialmente útil en asignaturas como Matemáticas, Física, Derecho y, en general, todas aquellas que involucren problemas y/o números. Por tanto, puede ser una buena idea </a:t>
            </a:r>
            <a:r>
              <a:rPr lang="es-CO" b="1" dirty="0">
                <a:latin typeface="Open Sans"/>
              </a:rPr>
              <a:t>realizar casos prácticos a la vez que estudiamos la teoría</a:t>
            </a:r>
            <a:r>
              <a:rPr lang="es-CO" dirty="0">
                <a:latin typeface="Open Sans"/>
              </a:rPr>
              <a:t>. De esta manera podremos comprender mejor su aplicación y lo que realmente nos están trasmitiendo todas esas letras.</a:t>
            </a:r>
            <a:endParaRPr lang="es-CO" b="0" i="0" dirty="0">
              <a:effectLst/>
              <a:latin typeface="Open Sans"/>
            </a:endParaRPr>
          </a:p>
        </p:txBody>
      </p:sp>
      <p:pic>
        <p:nvPicPr>
          <p:cNvPr id="6148" name="Picture 4" descr="Resultado de imagen para caricatura de persona REALIZANDO EJERCICIOS MATEMATIC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746" y="3690052"/>
            <a:ext cx="2314575" cy="3051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88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32434" y="1010721"/>
            <a:ext cx="6096000" cy="3416320"/>
          </a:xfrm>
          <a:prstGeom prst="rect">
            <a:avLst/>
          </a:prstGeom>
        </p:spPr>
        <p:txBody>
          <a:bodyPr>
            <a:spAutoFit/>
          </a:bodyPr>
          <a:lstStyle/>
          <a:p>
            <a:pPr algn="just"/>
            <a:r>
              <a:rPr lang="es-CO" b="1" dirty="0">
                <a:solidFill>
                  <a:srgbClr val="333333"/>
                </a:solidFill>
                <a:latin typeface="Open Sans"/>
              </a:rPr>
              <a:t>Técnica de Estudio 6: </a:t>
            </a:r>
            <a:r>
              <a:rPr lang="es-CO" b="1" dirty="0" smtClean="0">
                <a:solidFill>
                  <a:srgbClr val="333333"/>
                </a:solidFill>
                <a:latin typeface="Open Sans"/>
              </a:rPr>
              <a:t>Test</a:t>
            </a:r>
            <a:endParaRPr lang="es-CO" dirty="0">
              <a:solidFill>
                <a:srgbClr val="333333"/>
              </a:solidFill>
              <a:latin typeface="Open Sans"/>
            </a:endParaRPr>
          </a:p>
          <a:p>
            <a:pPr algn="just"/>
            <a:r>
              <a:rPr lang="es-CO" dirty="0">
                <a:solidFill>
                  <a:srgbClr val="333333"/>
                </a:solidFill>
                <a:latin typeface="Open Sans"/>
              </a:rPr>
              <a:t>Los </a:t>
            </a:r>
            <a:r>
              <a:rPr lang="es-CO" b="1" dirty="0" smtClean="0">
                <a:solidFill>
                  <a:srgbClr val="333333"/>
                </a:solidFill>
                <a:latin typeface="Open Sans"/>
              </a:rPr>
              <a:t>test</a:t>
            </a:r>
            <a:r>
              <a:rPr lang="es-CO" dirty="0">
                <a:solidFill>
                  <a:srgbClr val="333333"/>
                </a:solidFill>
                <a:latin typeface="Open Sans"/>
              </a:rPr>
              <a:t> son una excelente manera de repasar en los días u horas previas a un examen. Con los </a:t>
            </a:r>
            <a:r>
              <a:rPr lang="es-CO" dirty="0" smtClean="0">
                <a:solidFill>
                  <a:srgbClr val="333333"/>
                </a:solidFill>
                <a:latin typeface="Open Sans"/>
              </a:rPr>
              <a:t>test </a:t>
            </a:r>
            <a:r>
              <a:rPr lang="es-CO" dirty="0">
                <a:solidFill>
                  <a:srgbClr val="333333"/>
                </a:solidFill>
                <a:latin typeface="Open Sans"/>
              </a:rPr>
              <a:t>podemos comprobar que áreas llevamos mejor y cuáles peor, para así centrar los esfuerzos donde sea necesario. Además, si compartimos exámenes con nuestros compañeros para ponernos a prueba mutuamente, podemos descubrir detalles importantes que hemos obviado. Por ello, sin duda una de las mejores estrategias de estudio es </a:t>
            </a:r>
            <a:r>
              <a:rPr lang="es-CO" b="1" dirty="0">
                <a:solidFill>
                  <a:srgbClr val="428BCA"/>
                </a:solidFill>
                <a:latin typeface="Open Sans"/>
                <a:hlinkClick r:id="rId2"/>
              </a:rPr>
              <a:t>crear </a:t>
            </a:r>
            <a:r>
              <a:rPr lang="es-CO" b="1" dirty="0" smtClean="0">
                <a:solidFill>
                  <a:srgbClr val="428BCA"/>
                </a:solidFill>
                <a:latin typeface="Open Sans"/>
                <a:hlinkClick r:id="rId2"/>
              </a:rPr>
              <a:t>test</a:t>
            </a:r>
            <a:r>
              <a:rPr lang="es-CO" dirty="0">
                <a:solidFill>
                  <a:srgbClr val="333333"/>
                </a:solidFill>
                <a:latin typeface="Open Sans"/>
              </a:rPr>
              <a:t> e intercambiarlos con vuestros compañeros como una de las estrategias y técnicas de aprendizaje previas al examen.</a:t>
            </a:r>
            <a:endParaRPr lang="es-CO" b="0" i="0" dirty="0">
              <a:solidFill>
                <a:srgbClr val="333333"/>
              </a:solidFill>
              <a:effectLst/>
              <a:latin typeface="Open Sans"/>
            </a:endParaRPr>
          </a:p>
        </p:txBody>
      </p:sp>
      <p:pic>
        <p:nvPicPr>
          <p:cNvPr id="7170"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889" y="4114799"/>
            <a:ext cx="4931924" cy="264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89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36715" y="522505"/>
            <a:ext cx="6096000" cy="3139321"/>
          </a:xfrm>
          <a:prstGeom prst="rect">
            <a:avLst/>
          </a:prstGeom>
        </p:spPr>
        <p:txBody>
          <a:bodyPr>
            <a:spAutoFit/>
          </a:bodyPr>
          <a:lstStyle/>
          <a:p>
            <a:pPr algn="just"/>
            <a:r>
              <a:rPr lang="es-CO" b="1" dirty="0">
                <a:solidFill>
                  <a:srgbClr val="00B050"/>
                </a:solidFill>
                <a:latin typeface="Open Sans"/>
              </a:rPr>
              <a:t>Técnica de Estudio 7: Brainstorming</a:t>
            </a:r>
            <a:endParaRPr lang="es-CO" dirty="0">
              <a:solidFill>
                <a:srgbClr val="00B050"/>
              </a:solidFill>
              <a:latin typeface="Open Sans"/>
            </a:endParaRPr>
          </a:p>
          <a:p>
            <a:pPr algn="just"/>
            <a:r>
              <a:rPr lang="es-CO" dirty="0">
                <a:solidFill>
                  <a:srgbClr val="00B050"/>
                </a:solidFill>
                <a:latin typeface="Open Sans"/>
              </a:rPr>
              <a:t>Otra de las </a:t>
            </a:r>
            <a:r>
              <a:rPr lang="es-CO" i="1" dirty="0">
                <a:solidFill>
                  <a:srgbClr val="00B050"/>
                </a:solidFill>
                <a:latin typeface="Open Sans"/>
              </a:rPr>
              <a:t>técnicas de estudio</a:t>
            </a:r>
            <a:r>
              <a:rPr lang="es-CO" dirty="0">
                <a:solidFill>
                  <a:srgbClr val="00B050"/>
                </a:solidFill>
                <a:latin typeface="Open Sans"/>
              </a:rPr>
              <a:t> que podemos realizar en grupo. El </a:t>
            </a:r>
            <a:r>
              <a:rPr lang="es-CO" b="1" dirty="0">
                <a:solidFill>
                  <a:srgbClr val="00B050"/>
                </a:solidFill>
                <a:latin typeface="Open Sans"/>
              </a:rPr>
              <a:t>brainstorming</a:t>
            </a:r>
            <a:r>
              <a:rPr lang="es-CO" dirty="0">
                <a:solidFill>
                  <a:srgbClr val="00B050"/>
                </a:solidFill>
                <a:latin typeface="Open Sans"/>
              </a:rPr>
              <a:t> consiste en una reunión de un grupo de personas que realiza una </a:t>
            </a:r>
            <a:r>
              <a:rPr lang="es-CO" i="1" dirty="0">
                <a:solidFill>
                  <a:srgbClr val="00B050"/>
                </a:solidFill>
                <a:latin typeface="Open Sans"/>
              </a:rPr>
              <a:t>lluvia de ideas</a:t>
            </a:r>
            <a:r>
              <a:rPr lang="es-CO" dirty="0">
                <a:solidFill>
                  <a:srgbClr val="00B050"/>
                </a:solidFill>
                <a:latin typeface="Open Sans"/>
              </a:rPr>
              <a:t> sobre un determinado tema. El brainstorming puede ser especialmente útil a la hora de realizar trabajos en grupo, para así considerar diferentes ideas y perspectivas. Sin embargo, también puede ser útil para estudiar de cara a un examen para así resolver dudas y llegar al fondo de la materia.  En ambos casos, el uso de mapas mentales facilita este proceso de organización de ideas</a:t>
            </a:r>
            <a:r>
              <a:rPr lang="es-CO" dirty="0" smtClean="0">
                <a:solidFill>
                  <a:srgbClr val="00B050"/>
                </a:solidFill>
                <a:latin typeface="Open Sans"/>
              </a:rPr>
              <a:t>.</a:t>
            </a:r>
            <a:endParaRPr lang="es-CO" dirty="0">
              <a:solidFill>
                <a:srgbClr val="00B050"/>
              </a:solidFill>
              <a:latin typeface="Open Sans"/>
            </a:endParaRPr>
          </a:p>
        </p:txBody>
      </p:sp>
      <p:pic>
        <p:nvPicPr>
          <p:cNvPr id="8196" name="Picture 4" descr="Resultado de imagen para caricatura de persona realizando ejercicios matematicos EN GRU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805" y="3661826"/>
            <a:ext cx="8307422" cy="266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687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279</Words>
  <Application>Microsoft Office PowerPoint</Application>
  <PresentationFormat>Panorámica</PresentationFormat>
  <Paragraphs>32</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Algerian</vt:lpstr>
      <vt:lpstr>Arial</vt:lpstr>
      <vt:lpstr>Century Gothic</vt:lpstr>
      <vt:lpstr>Narkisim</vt:lpstr>
      <vt:lpstr>Open Sans</vt:lpstr>
      <vt:lpstr>Wingdings 3</vt:lpstr>
      <vt:lpstr>Ion</vt:lpstr>
      <vt:lpstr> Cómo Mejorar el Aprendizaje.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Mejorar el Aprendizaje.</dc:title>
  <dc:creator>Full name</dc:creator>
  <cp:lastModifiedBy>Full name</cp:lastModifiedBy>
  <cp:revision>7</cp:revision>
  <dcterms:created xsi:type="dcterms:W3CDTF">2019-03-20T20:54:11Z</dcterms:created>
  <dcterms:modified xsi:type="dcterms:W3CDTF">2019-03-20T21:57:18Z</dcterms:modified>
</cp:coreProperties>
</file>