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2"/>
  </p:sldMasterIdLst>
  <p:notesMasterIdLst>
    <p:notesMasterId r:id="rId5"/>
  </p:notesMasterIdLst>
  <p:sldIdLst>
    <p:sldId id="256"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EF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8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67340-CCB0-47AD-B419-766C9A6E9590}" type="datetimeFigureOut">
              <a:rPr lang="en-US" smtClean="0"/>
              <a:pPr/>
              <a:t>3/21/2019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2A7B4-71BC-44C3-80B1-498C8DB1E960}" type="slidenum">
              <a:rPr lang="en-US" smtClean="0"/>
              <a:pPr/>
              <a:t>‹Nº›</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8E2A7B4-71BC-44C3-80B1-498C8DB1E960}" type="slidenum">
              <a:rPr lang="es-ES" smtClean="0"/>
              <a:pPr/>
              <a:t>2</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9B26F01-C11A-4042-A609-FC256CD3E293}" type="datetimeFigureOut">
              <a:rPr lang="es-CO" smtClean="0"/>
              <a:pPr/>
              <a:t>21/03/2019</a:t>
            </a:fld>
            <a:endParaRPr lang="es-CO"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C3FFAA7-4352-4EB3-B853-556FB1DF493A}" type="slidenum">
              <a:rPr lang="es-CO" smtClean="0"/>
              <a:pPr/>
              <a:t>‹Nº›</a:t>
            </a:fld>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9B26F01-C11A-4042-A609-FC256CD3E293}" type="datetimeFigureOut">
              <a:rPr lang="es-CO" smtClean="0"/>
              <a:pPr/>
              <a:t>21/03/2019</a:t>
            </a:fld>
            <a:endParaRPr lang="es-CO" dirty="0"/>
          </a:p>
        </p:txBody>
      </p:sp>
      <p:sp>
        <p:nvSpPr>
          <p:cNvPr id="9" name="8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10" name="9 Marcador de pie de página"/>
          <p:cNvSpPr>
            <a:spLocks noGrp="1"/>
          </p:cNvSpPr>
          <p:nvPr>
            <p:ph type="ftr" sz="quarter" idx="16"/>
          </p:nvPr>
        </p:nvSpPr>
        <p:spPr/>
        <p:txBody>
          <a:bodyPr rtlCol="0"/>
          <a:lstStyle/>
          <a:p>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9B26F01-C11A-4042-A609-FC256CD3E293}" type="datetimeFigureOut">
              <a:rPr lang="es-CO" smtClean="0"/>
              <a:pPr/>
              <a:t>21/03/2019</a:t>
            </a:fld>
            <a:endParaRPr lang="es-CO"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C3FFAA7-4352-4EB3-B853-556FB1DF493A}" type="slidenum">
              <a:rPr lang="es-CO" smtClean="0"/>
              <a:pPr/>
              <a:t>‹Nº›</a:t>
            </a:fld>
            <a:endParaRPr lang="es-CO"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9B26F01-C11A-4042-A609-FC256CD3E293}" type="datetimeFigureOut">
              <a:rPr lang="es-CO" smtClean="0"/>
              <a:pPr/>
              <a:t>21/03/2019</a:t>
            </a:fld>
            <a:endParaRPr lang="es-CO" dirty="0"/>
          </a:p>
        </p:txBody>
      </p:sp>
      <p:sp>
        <p:nvSpPr>
          <p:cNvPr id="7" name="6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8" name="7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9B26F01-C11A-4042-A609-FC256CD3E293}" type="datetimeFigureOut">
              <a:rPr lang="es-CO" smtClean="0"/>
              <a:pPr/>
              <a:t>21/03/2019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2C3FFAA7-4352-4EB3-B853-556FB1DF493A}" type="slidenum">
              <a:rPr lang="es-CO" smtClean="0"/>
              <a:pPr/>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9B26F01-C11A-4042-A609-FC256CD3E293}" type="datetimeFigureOut">
              <a:rPr lang="es-CO" smtClean="0"/>
              <a:pPr/>
              <a:t>21/03/2019</a:t>
            </a:fld>
            <a:endParaRPr lang="es-CO" dirty="0"/>
          </a:p>
        </p:txBody>
      </p:sp>
      <p:sp>
        <p:nvSpPr>
          <p:cNvPr id="22" name="21 Marcador de número de diapositiva"/>
          <p:cNvSpPr>
            <a:spLocks noGrp="1"/>
          </p:cNvSpPr>
          <p:nvPr>
            <p:ph type="sldNum" sz="quarter" idx="15"/>
          </p:nvPr>
        </p:nvSpPr>
        <p:spPr/>
        <p:txBody>
          <a:bodyPr rtlCol="0"/>
          <a:lstStyle/>
          <a:p>
            <a:fld id="{2C3FFAA7-4352-4EB3-B853-556FB1DF493A}" type="slidenum">
              <a:rPr lang="es-CO" smtClean="0"/>
              <a:pPr/>
              <a:t>‹Nº›</a:t>
            </a:fld>
            <a:endParaRPr lang="es-CO" dirty="0"/>
          </a:p>
        </p:txBody>
      </p:sp>
      <p:sp>
        <p:nvSpPr>
          <p:cNvPr id="23" name="22 Marcador de pie de página"/>
          <p:cNvSpPr>
            <a:spLocks noGrp="1"/>
          </p:cNvSpPr>
          <p:nvPr>
            <p:ph type="ftr" sz="quarter" idx="16"/>
          </p:nvPr>
        </p:nvSpPr>
        <p:spPr/>
        <p:txBody>
          <a:bodyPr rtlCol="0"/>
          <a:lstStyle/>
          <a:p>
            <a:endParaRPr lang="es-CO"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9B26F01-C11A-4042-A609-FC256CD3E293}" type="datetimeFigureOut">
              <a:rPr lang="es-CO" smtClean="0"/>
              <a:pPr/>
              <a:t>21/03/2019</a:t>
            </a:fld>
            <a:endParaRPr lang="es-CO" dirty="0"/>
          </a:p>
        </p:txBody>
      </p:sp>
      <p:sp>
        <p:nvSpPr>
          <p:cNvPr id="18" name="17 Marcador de número de diapositiva"/>
          <p:cNvSpPr>
            <a:spLocks noGrp="1"/>
          </p:cNvSpPr>
          <p:nvPr>
            <p:ph type="sldNum" sz="quarter" idx="11"/>
          </p:nvPr>
        </p:nvSpPr>
        <p:spPr/>
        <p:txBody>
          <a:bodyPr rtlCol="0"/>
          <a:lstStyle/>
          <a:p>
            <a:fld id="{2C3FFAA7-4352-4EB3-B853-556FB1DF493A}" type="slidenum">
              <a:rPr lang="es-CO" smtClean="0"/>
              <a:pPr/>
              <a:t>‹Nº›</a:t>
            </a:fld>
            <a:endParaRPr lang="es-CO" dirty="0"/>
          </a:p>
        </p:txBody>
      </p:sp>
      <p:sp>
        <p:nvSpPr>
          <p:cNvPr id="21" name="20 Marcador de pie de página"/>
          <p:cNvSpPr>
            <a:spLocks noGrp="1"/>
          </p:cNvSpPr>
          <p:nvPr>
            <p:ph type="ftr" sz="quarter" idx="12"/>
          </p:nvPr>
        </p:nvSpPr>
        <p:spPr/>
        <p:txBody>
          <a:bodyPr rtlCol="0"/>
          <a:lstStyle/>
          <a:p>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5000"/>
            <a:lum/>
          </a:blip>
          <a:srcRect/>
          <a:stretch>
            <a:fillRect/>
          </a:stretch>
        </a:blip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B26F01-C11A-4042-A609-FC256CD3E293}" type="datetimeFigureOut">
              <a:rPr lang="es-CO" smtClean="0"/>
              <a:pPr/>
              <a:t>21/03/2019</a:t>
            </a:fld>
            <a:endParaRPr lang="es-CO" dirty="0">
              <a:solidFill>
                <a:schemeClr val="tx2">
                  <a:shade val="90000"/>
                </a:schemeClr>
              </a:solidFill>
            </a:endParaRP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a:endParaRPr lang="es-CO" dirty="0">
              <a:solidFill>
                <a:schemeClr val="tx2">
                  <a:shade val="90000"/>
                </a:schemeClr>
              </a:solidFill>
            </a:endParaRP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C3FFAA7-4352-4EB3-B853-556FB1DF493A}" type="slidenum">
              <a:rPr lang="es-CO" smtClean="0"/>
              <a:pPr/>
              <a:t>‹Nº›</a:t>
            </a:fld>
            <a:endParaRPr lang="es-CO"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7467600" cy="908720"/>
          </a:xfrm>
        </p:spPr>
        <p:txBody>
          <a:bodyPr/>
          <a:lstStyle/>
          <a:p>
            <a:r>
              <a:rPr lang="es-ES" dirty="0" smtClean="0">
                <a:solidFill>
                  <a:schemeClr val="accent3">
                    <a:lumMod val="50000"/>
                  </a:schemeClr>
                </a:solidFill>
              </a:rPr>
              <a:t>Julio </a:t>
            </a:r>
            <a:r>
              <a:rPr lang="es-ES" dirty="0" smtClean="0">
                <a:solidFill>
                  <a:schemeClr val="accent3">
                    <a:lumMod val="50000"/>
                  </a:schemeClr>
                </a:solidFill>
              </a:rPr>
              <a:t> </a:t>
            </a:r>
            <a:r>
              <a:rPr lang="es-ES" dirty="0" smtClean="0">
                <a:solidFill>
                  <a:schemeClr val="accent3">
                    <a:lumMod val="50000"/>
                  </a:schemeClr>
                </a:solidFill>
              </a:rPr>
              <a:t>2019</a:t>
            </a:r>
            <a:endParaRPr lang="es-ES" dirty="0">
              <a:solidFill>
                <a:schemeClr val="accent3">
                  <a:lumMod val="50000"/>
                </a:schemeClr>
              </a:solidFill>
            </a:endParaRPr>
          </a:p>
        </p:txBody>
      </p:sp>
      <p:graphicFrame>
        <p:nvGraphicFramePr>
          <p:cNvPr id="6" name="Content Placeholder 5"/>
          <p:cNvGraphicFramePr>
            <a:graphicFrameLocks noGrp="1"/>
          </p:cNvGraphicFramePr>
          <p:nvPr>
            <p:ph sz="quarter" idx="1"/>
          </p:nvPr>
        </p:nvGraphicFramePr>
        <p:xfrm>
          <a:off x="251519" y="1052737"/>
          <a:ext cx="4176465" cy="2890495"/>
        </p:xfrm>
        <a:graphic>
          <a:graphicData uri="http://schemas.openxmlformats.org/drawingml/2006/table">
            <a:tbl>
              <a:tblPr firstRow="1" bandRow="1">
                <a:tableStyleId>{F5AB1C69-6EDB-4FF4-983F-18BD219EF322}</a:tableStyleId>
              </a:tblPr>
              <a:tblGrid>
                <a:gridCol w="596637"/>
                <a:gridCol w="596638"/>
                <a:gridCol w="656301"/>
                <a:gridCol w="536974"/>
                <a:gridCol w="477311"/>
                <a:gridCol w="596638"/>
                <a:gridCol w="715966"/>
              </a:tblGrid>
              <a:tr h="622783">
                <a:tc>
                  <a:txBody>
                    <a:bodyPr/>
                    <a:lstStyle/>
                    <a:p>
                      <a:pPr algn="ctr"/>
                      <a:r>
                        <a:rPr lang="en-US" sz="1000" dirty="0" smtClean="0"/>
                        <a:t>Sunday</a:t>
                      </a:r>
                      <a:endParaRPr lang="es-ES" sz="1000" b="1" dirty="0">
                        <a:latin typeface="+mj-lt"/>
                      </a:endParaRPr>
                    </a:p>
                  </a:txBody>
                  <a:tcPr marL="82973" marR="82973" vert="vert270"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Monday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Tuesday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 Wednesday </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Thursday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Friday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marL="0" algn="ctr" rtl="0" eaLnBrk="1" latinLnBrk="0" hangingPunct="1"/>
                      <a:r>
                        <a:rPr kumimoji="0" lang="en-US" sz="1000" b="1" kern="1200" dirty="0" smtClean="0">
                          <a:solidFill>
                            <a:schemeClr val="lt1"/>
                          </a:solidFill>
                          <a:latin typeface="+mn-lt"/>
                          <a:ea typeface="+mn-ea"/>
                          <a:cs typeface="+mn-cs"/>
                        </a:rPr>
                        <a:t>Saturday</a:t>
                      </a:r>
                      <a:endParaRPr kumimoji="0" lang="es-ES" sz="1000" b="1" kern="1200" dirty="0">
                        <a:solidFill>
                          <a:schemeClr val="lt1"/>
                        </a:solidFill>
                        <a:latin typeface="+mn-lt"/>
                        <a:ea typeface="+mn-ea"/>
                        <a:cs typeface="+mn-cs"/>
                      </a:endParaRPr>
                    </a:p>
                  </a:txBody>
                  <a:tcPr marL="82973" marR="82973" vert="vert270"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216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301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146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5503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pic>
        <p:nvPicPr>
          <p:cNvPr id="5" name="4 Imagen" descr="6aa89b0416722e400083359834f3ff76.jpg"/>
          <p:cNvPicPr>
            <a:picLocks noChangeAspect="1"/>
          </p:cNvPicPr>
          <p:nvPr/>
        </p:nvPicPr>
        <p:blipFill>
          <a:blip r:embed="rId3" cstate="print"/>
          <a:stretch>
            <a:fillRect/>
          </a:stretch>
        </p:blipFill>
        <p:spPr>
          <a:xfrm>
            <a:off x="4572000" y="188640"/>
            <a:ext cx="1994739" cy="1728192"/>
          </a:xfrm>
          <a:prstGeom prst="rect">
            <a:avLst/>
          </a:prstGeom>
        </p:spPr>
      </p:pic>
      <p:sp>
        <p:nvSpPr>
          <p:cNvPr id="7" name="6 Rectángulo"/>
          <p:cNvSpPr/>
          <p:nvPr/>
        </p:nvSpPr>
        <p:spPr>
          <a:xfrm>
            <a:off x="5292080" y="3212976"/>
            <a:ext cx="2430016" cy="646331"/>
          </a:xfrm>
          <a:prstGeom prst="rect">
            <a:avLst/>
          </a:prstGeom>
        </p:spPr>
        <p:txBody>
          <a:bodyPr wrap="square">
            <a:spAutoFit/>
          </a:bodyPr>
          <a:lstStyle/>
          <a:p>
            <a:r>
              <a:rPr lang="en-US" dirty="0" smtClean="0"/>
              <a:t/>
            </a:r>
            <a:br>
              <a:rPr lang="en-US" dirty="0" smtClean="0"/>
            </a:br>
            <a:endParaRPr lang="es-CO" dirty="0"/>
          </a:p>
        </p:txBody>
      </p:sp>
      <p:pic>
        <p:nvPicPr>
          <p:cNvPr id="9" name="8 Imagen" descr="238px-Oso_andino_Porcon.jpg"/>
          <p:cNvPicPr>
            <a:picLocks noChangeAspect="1"/>
          </p:cNvPicPr>
          <p:nvPr/>
        </p:nvPicPr>
        <p:blipFill>
          <a:blip r:embed="rId4" cstate="print"/>
          <a:stretch>
            <a:fillRect/>
          </a:stretch>
        </p:blipFill>
        <p:spPr>
          <a:xfrm>
            <a:off x="5796136" y="2780928"/>
            <a:ext cx="2878584" cy="2240399"/>
          </a:xfrm>
          <a:prstGeom prst="rect">
            <a:avLst/>
          </a:prstGeom>
        </p:spPr>
      </p:pic>
      <p:sp>
        <p:nvSpPr>
          <p:cNvPr id="10" name="9 Rectángulo"/>
          <p:cNvSpPr/>
          <p:nvPr/>
        </p:nvSpPr>
        <p:spPr>
          <a:xfrm>
            <a:off x="6588224" y="0"/>
            <a:ext cx="2232248" cy="1877437"/>
          </a:xfrm>
          <a:prstGeom prst="rect">
            <a:avLst/>
          </a:prstGeom>
        </p:spPr>
        <p:txBody>
          <a:bodyPr wrap="square">
            <a:spAutoFit/>
          </a:bodyPr>
          <a:lstStyle/>
          <a:p>
            <a:pPr algn="just"/>
            <a:r>
              <a:rPr lang="en-US" dirty="0" smtClean="0"/>
              <a:t/>
            </a:r>
            <a:br>
              <a:rPr lang="en-US" dirty="0" smtClean="0"/>
            </a:br>
            <a:r>
              <a:rPr lang="en-US" sz="1400" dirty="0" smtClean="0"/>
              <a:t>This event, held on July 28 and 29, is a tribute to the artisans who, with their daily efforts, maintain the validity of an art based on the use of plant materials.</a:t>
            </a:r>
            <a:endParaRPr lang="es-CO" sz="1400" dirty="0"/>
          </a:p>
        </p:txBody>
      </p:sp>
      <p:sp>
        <p:nvSpPr>
          <p:cNvPr id="11" name="10 Rectángulo"/>
          <p:cNvSpPr/>
          <p:nvPr/>
        </p:nvSpPr>
        <p:spPr>
          <a:xfrm>
            <a:off x="827584" y="4293096"/>
            <a:ext cx="3312368" cy="2400657"/>
          </a:xfrm>
          <a:prstGeom prst="rect">
            <a:avLst/>
          </a:prstGeom>
        </p:spPr>
        <p:txBody>
          <a:bodyPr wrap="square">
            <a:spAutoFit/>
          </a:bodyPr>
          <a:lstStyle/>
          <a:p>
            <a:r>
              <a:rPr lang="en-US" dirty="0" smtClean="0"/>
              <a:t/>
            </a:r>
            <a:br>
              <a:rPr lang="en-US" dirty="0" smtClean="0"/>
            </a:br>
            <a:r>
              <a:rPr lang="en-US" sz="1200" b="1" dirty="0" smtClean="0">
                <a:solidFill>
                  <a:schemeClr val="tx1">
                    <a:lumMod val="95000"/>
                    <a:lumOff val="5000"/>
                  </a:schemeClr>
                </a:solidFill>
              </a:rPr>
              <a:t>Valle del Cócora, is the cradle of the emblematic tree of Colombia; La Palma de Cera, and is considered a buffer zone of Los </a:t>
            </a:r>
            <a:r>
              <a:rPr lang="en-US" sz="1200" b="1" dirty="0" err="1" smtClean="0">
                <a:solidFill>
                  <a:schemeClr val="tx1">
                    <a:lumMod val="95000"/>
                    <a:lumOff val="5000"/>
                  </a:schemeClr>
                </a:solidFill>
              </a:rPr>
              <a:t>Nevados</a:t>
            </a:r>
            <a:r>
              <a:rPr lang="en-US" sz="1200" b="1" dirty="0" smtClean="0">
                <a:solidFill>
                  <a:schemeClr val="tx1">
                    <a:lumMod val="95000"/>
                    <a:lumOff val="5000"/>
                  </a:schemeClr>
                </a:solidFill>
              </a:rPr>
              <a:t> National Natural Park, that is, it delimits the space in order to prevent damage to its surroundings. This is the ideal destination for all those who enjoy the natural spaces and take pride in admiring the green of the mountains in their most active state.</a:t>
            </a:r>
            <a:endParaRPr lang="es-CO" sz="1200" b="1" dirty="0">
              <a:solidFill>
                <a:schemeClr val="tx1">
                  <a:lumMod val="95000"/>
                  <a:lumOff val="5000"/>
                </a:schemeClr>
              </a:solidFill>
            </a:endParaRPr>
          </a:p>
        </p:txBody>
      </p:sp>
      <p:sp>
        <p:nvSpPr>
          <p:cNvPr id="13" name="12 Rectángulo"/>
          <p:cNvSpPr/>
          <p:nvPr/>
        </p:nvSpPr>
        <p:spPr>
          <a:xfrm>
            <a:off x="4572000" y="5013176"/>
            <a:ext cx="4572000" cy="1354217"/>
          </a:xfrm>
          <a:prstGeom prst="rect">
            <a:avLst/>
          </a:prstGeom>
        </p:spPr>
        <p:txBody>
          <a:bodyPr>
            <a:spAutoFit/>
          </a:bodyPr>
          <a:lstStyle/>
          <a:p>
            <a:r>
              <a:rPr lang="en-US" dirty="0" smtClean="0"/>
              <a:t/>
            </a:r>
            <a:br>
              <a:rPr lang="en-US" dirty="0" smtClean="0"/>
            </a:br>
            <a:r>
              <a:rPr lang="en-US" sz="1600" dirty="0" smtClean="0"/>
              <a:t>The bear eyeglasses are medium sized and robust build It has length from 120 to </a:t>
            </a:r>
            <a:r>
              <a:rPr lang="en-US" sz="1600" dirty="0" smtClean="0"/>
              <a:t>200 cm weigh </a:t>
            </a:r>
            <a:r>
              <a:rPr lang="en-US" sz="1600" dirty="0" smtClean="0"/>
              <a:t>between 100 and </a:t>
            </a:r>
            <a:r>
              <a:rPr lang="en-US" sz="1600" dirty="0" smtClean="0"/>
              <a:t>200 kg is </a:t>
            </a:r>
            <a:r>
              <a:rPr lang="en-US" sz="1600" dirty="0" smtClean="0"/>
              <a:t>of </a:t>
            </a:r>
            <a:r>
              <a:rPr lang="en-US" sz="1600" dirty="0" smtClean="0"/>
              <a:t>mammal  </a:t>
            </a:r>
            <a:r>
              <a:rPr lang="en-US" sz="1600" dirty="0" smtClean="0"/>
              <a:t>class lives approximately 50 years</a:t>
            </a:r>
            <a:endParaRPr lang="es-CO"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5000"/>
            <a:lum/>
          </a:blip>
          <a:srcRect/>
          <a:stretch>
            <a:fillRect l="-26000" r="-2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387424"/>
            <a:ext cx="7529264" cy="1228998"/>
          </a:xfrm>
        </p:spPr>
        <p:txBody>
          <a:bodyPr/>
          <a:lstStyle/>
          <a:p>
            <a:r>
              <a:rPr lang="es-ES" b="1" dirty="0" smtClean="0">
                <a:solidFill>
                  <a:srgbClr val="002060"/>
                </a:solidFill>
              </a:rPr>
              <a:t>junio  2019</a:t>
            </a:r>
            <a:endParaRPr lang="es-ES" b="1" dirty="0">
              <a:solidFill>
                <a:srgbClr val="002060"/>
              </a:solidFill>
            </a:endParaRPr>
          </a:p>
        </p:txBody>
      </p:sp>
      <p:graphicFrame>
        <p:nvGraphicFramePr>
          <p:cNvPr id="6" name="Content Placeholder 5"/>
          <p:cNvGraphicFramePr>
            <a:graphicFrameLocks noGrp="1"/>
          </p:cNvGraphicFramePr>
          <p:nvPr>
            <p:ph sz="quarter" idx="1"/>
          </p:nvPr>
        </p:nvGraphicFramePr>
        <p:xfrm>
          <a:off x="323528" y="980728"/>
          <a:ext cx="3970785" cy="3394404"/>
        </p:xfrm>
        <a:graphic>
          <a:graphicData uri="http://schemas.openxmlformats.org/drawingml/2006/table">
            <a:tbl>
              <a:tblPr firstRow="1" bandRow="1">
                <a:tableStyleId>{F5AB1C69-6EDB-4FF4-983F-18BD219EF322}</a:tableStyleId>
              </a:tblPr>
              <a:tblGrid>
                <a:gridCol w="567255"/>
                <a:gridCol w="567255"/>
                <a:gridCol w="567255"/>
                <a:gridCol w="567255"/>
                <a:gridCol w="567255"/>
                <a:gridCol w="567255"/>
                <a:gridCol w="567255"/>
              </a:tblGrid>
              <a:tr h="264787">
                <a:tc>
                  <a:txBody>
                    <a:bodyPr/>
                    <a:lstStyle/>
                    <a:p>
                      <a:pPr algn="ctr"/>
                      <a:r>
                        <a:rPr lang="es-ES" sz="1200" b="1" noProof="0" dirty="0" smtClean="0">
                          <a:latin typeface="+mj-lt"/>
                        </a:rPr>
                        <a:t>DOMINGO</a:t>
                      </a:r>
                      <a:endParaRPr lang="es-ES" sz="1200" b="1" noProof="0" dirty="0">
                        <a:latin typeface="+mj-lt"/>
                      </a:endParaRPr>
                    </a:p>
                  </a:txBody>
                  <a:tcPr marL="82973" marR="82973" anchor="ctr">
                    <a:lnL w="6350" cap="flat" cmpd="sng" algn="ctr">
                      <a:solidFill>
                        <a:schemeClr val="accent3">
                          <a:lumMod val="75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dirty="0" smtClean="0">
                          <a:latin typeface="+mj-lt"/>
                        </a:rPr>
                        <a:t>LUNES</a:t>
                      </a:r>
                      <a:endParaRPr lang="es-ES" sz="1200" b="1" noProof="0" dirty="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MARTES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MIÉRCOLES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JUEVES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VIERNES</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c>
                  <a:txBody>
                    <a:bodyPr/>
                    <a:lstStyle/>
                    <a:p>
                      <a:pPr algn="ctr"/>
                      <a:r>
                        <a:rPr lang="es-ES" sz="1200" b="1" noProof="0" smtClean="0">
                          <a:latin typeface="+mj-lt"/>
                        </a:rPr>
                        <a:t>SÁBADO</a:t>
                      </a:r>
                      <a:endParaRPr lang="es-ES" sz="1200" b="1" noProof="0">
                        <a:latin typeface="+mj-lt"/>
                      </a:endParaRPr>
                    </a:p>
                  </a:txBody>
                  <a:tcPr marL="82973" marR="82973" anchor="ctr">
                    <a:lnL w="12700" cap="flat" cmpd="sng" algn="ctr">
                      <a:solidFill>
                        <a:schemeClr val="accent3">
                          <a:lumMod val="60000"/>
                          <a:lumOff val="40000"/>
                        </a:schemeClr>
                      </a:solidFill>
                      <a:prstDash val="solid"/>
                      <a:round/>
                      <a:headEnd type="none" w="med" len="med"/>
                      <a:tailEnd type="none" w="med" len="med"/>
                    </a:lnL>
                    <a:lnR w="6350" cap="flat" cmpd="sng" algn="ctr">
                      <a:solidFill>
                        <a:schemeClr val="accent3">
                          <a:lumMod val="75000"/>
                        </a:schemeClr>
                      </a:solidFill>
                      <a:prstDash val="solid"/>
                      <a:round/>
                      <a:headEnd type="none" w="med" len="med"/>
                      <a:tailEnd type="none" w="med" len="med"/>
                    </a:lnR>
                    <a:lnT w="6350" cap="flat" cmpd="sng" algn="ctr">
                      <a:solidFill>
                        <a:schemeClr val="accent3">
                          <a:lumMod val="75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75000"/>
                      </a:schemeClr>
                    </a:solidFill>
                  </a:tcPr>
                </a:tc>
              </a:tr>
              <a:tr h="4856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 </a:t>
                      </a:r>
                      <a:r>
                        <a:rPr kumimoji="0" lang="es-ES" sz="900" b="0" i="0" u="none" strike="noStrike" cap="none" normalizeH="0" baseline="0" dirty="0" err="1" smtClean="0">
                          <a:ln>
                            <a:noFill/>
                          </a:ln>
                          <a:solidFill>
                            <a:schemeClr val="accent3">
                              <a:lumMod val="50000"/>
                            </a:schemeClr>
                          </a:solidFill>
                          <a:effectLst/>
                          <a:latin typeface="+mn-lt"/>
                        </a:rPr>
                        <a:t>one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 </a:t>
                      </a:r>
                      <a:r>
                        <a:rPr kumimoji="0" lang="es-ES" sz="900" b="0" i="0" u="none" strike="noStrike" cap="none" normalizeH="0" baseline="0" dirty="0" err="1" smtClean="0">
                          <a:ln>
                            <a:noFill/>
                          </a:ln>
                          <a:solidFill>
                            <a:schemeClr val="accent3">
                              <a:lumMod val="50000"/>
                            </a:schemeClr>
                          </a:solidFill>
                          <a:effectLst/>
                          <a:latin typeface="+mn-lt"/>
                        </a:rPr>
                        <a:t>three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4 </a:t>
                      </a:r>
                      <a:r>
                        <a:rPr kumimoji="0" lang="es-ES" sz="900" b="0" i="0" u="none" strike="noStrike" cap="none" normalizeH="0" baseline="0" dirty="0" err="1" smtClean="0">
                          <a:ln>
                            <a:noFill/>
                          </a:ln>
                          <a:solidFill>
                            <a:schemeClr val="accent3">
                              <a:lumMod val="50000"/>
                            </a:schemeClr>
                          </a:solidFill>
                          <a:effectLst/>
                          <a:latin typeface="+mn-lt"/>
                        </a:rPr>
                        <a:t>four</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5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6 </a:t>
                      </a:r>
                      <a:r>
                        <a:rPr kumimoji="0" lang="es-ES" sz="900" b="0" i="0" u="none" strike="noStrike" cap="none" normalizeH="0" baseline="0" dirty="0" err="1" smtClean="0">
                          <a:ln>
                            <a:noFill/>
                          </a:ln>
                          <a:solidFill>
                            <a:schemeClr val="accent3">
                              <a:lumMod val="50000"/>
                            </a:schemeClr>
                          </a:solidFill>
                          <a:effectLst/>
                          <a:latin typeface="+mn-lt"/>
                        </a:rPr>
                        <a:t>six</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7 </a:t>
                      </a:r>
                      <a:r>
                        <a:rPr kumimoji="0" lang="es-ES" sz="900" b="0" i="0" u="none" strike="noStrike" cap="none" normalizeH="0" baseline="0" dirty="0" err="1" smtClean="0">
                          <a:ln>
                            <a:noFill/>
                          </a:ln>
                          <a:solidFill>
                            <a:schemeClr val="accent3">
                              <a:lumMod val="50000"/>
                            </a:schemeClr>
                          </a:solidFill>
                          <a:effectLst/>
                          <a:latin typeface="+mn-lt"/>
                        </a:rPr>
                        <a:t>seven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8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9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10 ten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11 eleven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12 </a:t>
                      </a:r>
                      <a:r>
                        <a:rPr kumimoji="0" lang="es-ES" sz="900" b="0" i="0" u="none" strike="noStrike" cap="none" normalizeH="0" baseline="0" dirty="0" err="1" smtClean="0">
                          <a:ln>
                            <a:noFill/>
                          </a:ln>
                          <a:solidFill>
                            <a:schemeClr val="accent3">
                              <a:lumMod val="50000"/>
                            </a:schemeClr>
                          </a:solidFill>
                          <a:effectLst/>
                          <a:latin typeface="+mn-lt"/>
                        </a:rPr>
                        <a:t>twelve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13 </a:t>
                      </a:r>
                      <a:r>
                        <a:rPr kumimoji="0" lang="es-ES" sz="900" b="0" i="0" u="none" strike="noStrike" cap="none" normalizeH="0" baseline="0" dirty="0" err="1" smtClean="0">
                          <a:ln>
                            <a:noFill/>
                          </a:ln>
                          <a:solidFill>
                            <a:schemeClr val="accent3">
                              <a:lumMod val="50000"/>
                            </a:schemeClr>
                          </a:solidFill>
                          <a:effectLst/>
                          <a:latin typeface="+mn-lt"/>
                        </a:rPr>
                        <a:t>thirteen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14 </a:t>
                      </a:r>
                      <a:r>
                        <a:rPr kumimoji="0" lang="es-ES" sz="900" b="0" i="0" u="none" strike="noStrike" cap="none" normalizeH="0" baseline="0" dirty="0" err="1" smtClean="0">
                          <a:ln>
                            <a:noFill/>
                          </a:ln>
                          <a:solidFill>
                            <a:schemeClr val="accent3">
                              <a:lumMod val="50000"/>
                            </a:schemeClr>
                          </a:solidFill>
                          <a:effectLst/>
                          <a:latin typeface="+mn-lt"/>
                        </a:rPr>
                        <a:t>fourteen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15 </a:t>
                      </a:r>
                      <a:r>
                        <a:rPr kumimoji="0" lang="es-ES" sz="900" b="0" i="0" u="none" strike="noStrike" cap="none" normalizeH="0" baseline="0" dirty="0" err="1" smtClean="0">
                          <a:ln>
                            <a:noFill/>
                          </a:ln>
                          <a:solidFill>
                            <a:schemeClr val="accent3">
                              <a:lumMod val="50000"/>
                            </a:schemeClr>
                          </a:solidFill>
                          <a:effectLst/>
                          <a:latin typeface="+mn-lt"/>
                        </a:rPr>
                        <a:t>fiveteen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16 </a:t>
                      </a:r>
                      <a:r>
                        <a:rPr kumimoji="0" lang="es-ES" sz="900" b="0" i="0" u="none" strike="noStrike" cap="none" normalizeH="0" baseline="0" dirty="0" err="1" smtClean="0">
                          <a:ln>
                            <a:noFill/>
                          </a:ln>
                          <a:solidFill>
                            <a:schemeClr val="accent3">
                              <a:lumMod val="50000"/>
                            </a:schemeClr>
                          </a:solidFill>
                          <a:effectLst/>
                          <a:latin typeface="+mn-lt"/>
                        </a:rPr>
                        <a:t>sixteen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17 </a:t>
                      </a:r>
                      <a:r>
                        <a:rPr kumimoji="0" lang="es-ES" sz="900" b="0" i="0" u="none" strike="noStrike" cap="none" normalizeH="0" baseline="0" dirty="0" err="1" smtClean="0">
                          <a:ln>
                            <a:noFill/>
                          </a:ln>
                          <a:solidFill>
                            <a:schemeClr val="accent3">
                              <a:lumMod val="50000"/>
                            </a:schemeClr>
                          </a:solidFill>
                          <a:effectLst/>
                          <a:latin typeface="+mn-lt"/>
                        </a:rPr>
                        <a:t>seventeen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18 </a:t>
                      </a:r>
                      <a:r>
                        <a:rPr kumimoji="0" lang="es-ES" sz="900" b="0" i="0" u="none" strike="noStrike" cap="none" normalizeH="0" baseline="0" dirty="0" err="1" smtClean="0">
                          <a:ln>
                            <a:noFill/>
                          </a:ln>
                          <a:solidFill>
                            <a:schemeClr val="accent3">
                              <a:lumMod val="50000"/>
                            </a:schemeClr>
                          </a:solidFill>
                          <a:effectLst/>
                          <a:latin typeface="+mn-lt"/>
                        </a:rPr>
                        <a:t>eighteen</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19nineteen</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20  </a:t>
                      </a:r>
                      <a:r>
                        <a:rPr kumimoji="0" lang="es-ES" sz="900" b="0" i="0" u="none" strike="noStrike" cap="none" normalizeH="0" baseline="0" dirty="0" err="1" smtClean="0">
                          <a:ln>
                            <a:noFill/>
                          </a:ln>
                          <a:solidFill>
                            <a:schemeClr val="accent3">
                              <a:lumMod val="50000"/>
                            </a:schemeClr>
                          </a:solidFill>
                          <a:effectLst/>
                          <a:latin typeface="+mn-lt"/>
                        </a:rPr>
                        <a:t>twenty</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21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one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22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two</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23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trhee</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r>
              <a:tr h="4856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24 </a:t>
                      </a:r>
                      <a:r>
                        <a:rPr kumimoji="0" lang="es-ES" sz="900" b="0" i="0" u="none" strike="noStrike" cap="none" normalizeH="0" baseline="0" dirty="0" err="1" smtClean="0">
                          <a:ln>
                            <a:noFill/>
                          </a:ln>
                          <a:solidFill>
                            <a:schemeClr val="accent3">
                              <a:lumMod val="50000"/>
                            </a:schemeClr>
                          </a:solidFill>
                          <a:effectLst/>
                          <a:latin typeface="+mn-lt"/>
                        </a:rPr>
                        <a:t>Tweny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four</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25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five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26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six</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27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seven</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28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eigth</a:t>
                      </a:r>
                      <a:endParaRPr kumimoji="0" lang="es-ES" sz="900" b="0" i="0" u="none" strike="noStrike" cap="none" normalizeH="0" baseline="0" dirty="0" smtClean="0">
                        <a:ln>
                          <a:noFill/>
                        </a:ln>
                        <a:solidFill>
                          <a:schemeClr val="accent3">
                            <a:lumMod val="50000"/>
                          </a:schemeClr>
                        </a:solidFill>
                        <a:effectLst/>
                        <a:latin typeface="+mn-lt"/>
                      </a:endParaRP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2 9 </a:t>
                      </a:r>
                      <a:r>
                        <a:rPr kumimoji="0" lang="es-ES" sz="900" b="0" i="0" u="none" strike="noStrike" cap="none" normalizeH="0" baseline="0" dirty="0" err="1" smtClean="0">
                          <a:ln>
                            <a:noFill/>
                          </a:ln>
                          <a:solidFill>
                            <a:schemeClr val="accent3">
                              <a:lumMod val="50000"/>
                            </a:schemeClr>
                          </a:solidFill>
                          <a:effectLst/>
                          <a:latin typeface="+mn-lt"/>
                        </a:rPr>
                        <a:t>twenty</a:t>
                      </a:r>
                      <a:r>
                        <a:rPr kumimoji="0" lang="es-ES" sz="900" b="0" i="0" u="none" strike="noStrike" cap="none" normalizeH="0" baseline="0" dirty="0" smtClean="0">
                          <a:ln>
                            <a:noFill/>
                          </a:ln>
                          <a:solidFill>
                            <a:schemeClr val="accent3">
                              <a:lumMod val="50000"/>
                            </a:schemeClr>
                          </a:solidFill>
                          <a:effectLst/>
                          <a:latin typeface="+mn-lt"/>
                        </a:rPr>
                        <a:t> </a:t>
                      </a:r>
                      <a:r>
                        <a:rPr kumimoji="0" lang="es-ES" sz="900" b="0" i="0" u="none" strike="noStrike" cap="none" normalizeH="0" baseline="0" dirty="0" err="1" smtClean="0">
                          <a:ln>
                            <a:noFill/>
                          </a:ln>
                          <a:solidFill>
                            <a:schemeClr val="accent3">
                              <a:lumMod val="50000"/>
                            </a:schemeClr>
                          </a:solidFill>
                          <a:effectLst/>
                          <a:latin typeface="+mn-lt"/>
                        </a:rPr>
                        <a:t>nine</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900" b="0" i="0" u="none" strike="noStrike" cap="none" normalizeH="0" baseline="0" dirty="0" smtClean="0">
                          <a:ln>
                            <a:noFill/>
                          </a:ln>
                          <a:solidFill>
                            <a:schemeClr val="accent3">
                              <a:lumMod val="50000"/>
                            </a:schemeClr>
                          </a:solidFill>
                          <a:effectLst/>
                          <a:latin typeface="+mn-lt"/>
                        </a:rPr>
                        <a:t>30  </a:t>
                      </a:r>
                      <a:r>
                        <a:rPr kumimoji="0" lang="es-ES" sz="900" b="0" i="0" u="none" strike="noStrike" cap="none" normalizeH="0" baseline="0" dirty="0" err="1" smtClean="0">
                          <a:ln>
                            <a:noFill/>
                          </a:ln>
                          <a:solidFill>
                            <a:schemeClr val="accent3">
                              <a:lumMod val="50000"/>
                            </a:schemeClr>
                          </a:solidFill>
                          <a:effectLst/>
                          <a:latin typeface="+mn-lt"/>
                        </a:rPr>
                        <a:t>Thirty</a:t>
                      </a:r>
                      <a:r>
                        <a:rPr kumimoji="0" lang="es-ES" sz="900" b="0" i="0" u="none" strike="noStrike" cap="none" normalizeH="0" baseline="0" dirty="0" smtClean="0">
                          <a:ln>
                            <a:noFill/>
                          </a:ln>
                          <a:solidFill>
                            <a:schemeClr val="accent3">
                              <a:lumMod val="50000"/>
                            </a:schemeClr>
                          </a:solidFill>
                          <a:effectLst/>
                          <a:latin typeface="+mn-lt"/>
                        </a:rPr>
                        <a:t> 			</a:t>
                      </a:r>
                    </a:p>
                  </a:txBody>
                  <a:tcPr marL="82973" marR="82973" horzOverflow="overflow">
                    <a:lnL w="12700" cap="flat" cmpd="sng" algn="ctr">
                      <a:solidFill>
                        <a:schemeClr val="accent3">
                          <a:lumMod val="50000"/>
                        </a:schemeClr>
                      </a:solidFill>
                      <a:prstDash val="solid"/>
                      <a:round/>
                      <a:headEnd type="none" w="med" len="med"/>
                      <a:tailEnd type="none" w="med" len="med"/>
                    </a:lnL>
                    <a:lnR w="12700" cap="flat" cmpd="sng" algn="ctr">
                      <a:solidFill>
                        <a:schemeClr val="accent3">
                          <a:lumMod val="50000"/>
                        </a:schemeClr>
                      </a:solidFill>
                      <a:prstDash val="solid"/>
                      <a:round/>
                      <a:headEnd type="none" w="med" len="med"/>
                      <a:tailEnd type="none" w="med" len="med"/>
                    </a:lnR>
                    <a:lnT w="12700" cap="flat" cmpd="sng" algn="ctr">
                      <a:solidFill>
                        <a:schemeClr val="accent3">
                          <a:lumMod val="50000"/>
                        </a:schemeClr>
                      </a:solidFill>
                      <a:prstDash val="solid"/>
                      <a:round/>
                      <a:headEnd type="none" w="med" len="med"/>
                      <a:tailEnd type="none" w="med" len="med"/>
                    </a:lnT>
                    <a:lnB w="12700" cap="flat" cmpd="sng" algn="ctr">
                      <a:solidFill>
                        <a:schemeClr val="accent3">
                          <a:lumMod val="50000"/>
                        </a:schemeClr>
                      </a:solidFill>
                      <a:prstDash val="solid"/>
                      <a:round/>
                      <a:headEnd type="none" w="med" len="med"/>
                      <a:tailEnd type="none" w="med" len="med"/>
                    </a:lnB>
                    <a:solidFill>
                      <a:schemeClr val="accent3">
                        <a:lumMod val="40000"/>
                        <a:lumOff val="60000"/>
                      </a:schemeClr>
                    </a:solidFill>
                  </a:tcPr>
                </a:tc>
              </a:tr>
            </a:tbl>
          </a:graphicData>
        </a:graphic>
      </p:graphicFrame>
      <p:pic>
        <p:nvPicPr>
          <p:cNvPr id="7" name="6 Imagen" descr="reinado.jpg"/>
          <p:cNvPicPr>
            <a:picLocks noChangeAspect="1"/>
          </p:cNvPicPr>
          <p:nvPr/>
        </p:nvPicPr>
        <p:blipFill>
          <a:blip r:embed="rId4" cstate="print"/>
          <a:stretch>
            <a:fillRect/>
          </a:stretch>
        </p:blipFill>
        <p:spPr>
          <a:xfrm>
            <a:off x="5868144" y="4221088"/>
            <a:ext cx="2808312" cy="2376264"/>
          </a:xfrm>
          <a:prstGeom prst="rect">
            <a:avLst/>
          </a:prstGeom>
        </p:spPr>
      </p:pic>
      <p:pic>
        <p:nvPicPr>
          <p:cNvPr id="9" name="8 Imagen" descr="guacamaya.jpg"/>
          <p:cNvPicPr>
            <a:picLocks noChangeAspect="1"/>
          </p:cNvPicPr>
          <p:nvPr/>
        </p:nvPicPr>
        <p:blipFill>
          <a:blip r:embed="rId5" cstate="print"/>
          <a:stretch>
            <a:fillRect/>
          </a:stretch>
        </p:blipFill>
        <p:spPr>
          <a:xfrm>
            <a:off x="6243917" y="188640"/>
            <a:ext cx="2307226" cy="1728192"/>
          </a:xfrm>
          <a:prstGeom prst="rect">
            <a:avLst/>
          </a:prstGeom>
        </p:spPr>
      </p:pic>
      <p:sp>
        <p:nvSpPr>
          <p:cNvPr id="10" name="9 Rectángulo"/>
          <p:cNvSpPr/>
          <p:nvPr/>
        </p:nvSpPr>
        <p:spPr>
          <a:xfrm>
            <a:off x="4283968" y="260648"/>
            <a:ext cx="1944216" cy="2677656"/>
          </a:xfrm>
          <a:prstGeom prst="rect">
            <a:avLst/>
          </a:prstGeom>
        </p:spPr>
        <p:txBody>
          <a:bodyPr wrap="square">
            <a:spAutoFit/>
          </a:bodyPr>
          <a:lstStyle/>
          <a:p>
            <a:r>
              <a:rPr lang="en-US" sz="1400" dirty="0" smtClean="0"/>
              <a:t/>
            </a:r>
            <a:br>
              <a:rPr lang="en-US" sz="1400" dirty="0" smtClean="0"/>
            </a:br>
            <a:r>
              <a:rPr lang="en-US" sz="1400" dirty="0" smtClean="0"/>
              <a:t>The beak is big and strong  The legs have two fingers forward and two backwards, which allows the bird to use the fingers as if they were hands. it measures from 80 to 90 centimeters in </a:t>
            </a:r>
            <a:r>
              <a:rPr lang="en-US" sz="1400" dirty="0" smtClean="0"/>
              <a:t>length</a:t>
            </a:r>
            <a:r>
              <a:rPr lang="es-CO" sz="1400" dirty="0" smtClean="0"/>
              <a:t> </a:t>
            </a:r>
            <a:r>
              <a:rPr lang="es-CO" sz="1400" dirty="0" err="1" smtClean="0"/>
              <a:t>it's</a:t>
            </a:r>
            <a:r>
              <a:rPr lang="es-CO" sz="1400" dirty="0" smtClean="0"/>
              <a:t> </a:t>
            </a:r>
            <a:r>
              <a:rPr lang="es-CO" sz="1400" dirty="0" err="1" smtClean="0"/>
              <a:t>flying</a:t>
            </a:r>
            <a:r>
              <a:rPr lang="es-CO" sz="1400" dirty="0" smtClean="0"/>
              <a:t> </a:t>
            </a:r>
            <a:r>
              <a:rPr lang="es-CO" sz="1400" dirty="0" err="1" smtClean="0"/>
              <a:t>class</a:t>
            </a:r>
            <a:endParaRPr lang="es-CO" sz="1400" dirty="0"/>
          </a:p>
        </p:txBody>
      </p:sp>
      <p:sp>
        <p:nvSpPr>
          <p:cNvPr id="11" name="10 Rectángulo"/>
          <p:cNvSpPr/>
          <p:nvPr/>
        </p:nvSpPr>
        <p:spPr>
          <a:xfrm>
            <a:off x="6228184" y="1916832"/>
            <a:ext cx="2574032" cy="2092881"/>
          </a:xfrm>
          <a:prstGeom prst="rect">
            <a:avLst/>
          </a:prstGeom>
        </p:spPr>
        <p:txBody>
          <a:bodyPr wrap="square">
            <a:spAutoFit/>
          </a:bodyPr>
          <a:lstStyle/>
          <a:p>
            <a:r>
              <a:rPr lang="en-US" dirty="0" smtClean="0"/>
              <a:t/>
            </a:r>
            <a:br>
              <a:rPr lang="en-US" dirty="0" smtClean="0"/>
            </a:br>
            <a:r>
              <a:rPr lang="en-US" sz="1400" b="1" dirty="0" smtClean="0"/>
              <a:t>In this celebration, the meeting of beauty of Colombian women, together with the tradition of coffee is </a:t>
            </a:r>
            <a:r>
              <a:rPr lang="en-US" sz="1400" b="1" dirty="0" smtClean="0"/>
              <a:t>held</a:t>
            </a:r>
          </a:p>
          <a:p>
            <a:r>
              <a:rPr lang="en-US" sz="1400" b="1" dirty="0" smtClean="0"/>
              <a:t>This event takes place annually, during the last week of June</a:t>
            </a:r>
            <a:endParaRPr lang="es-CO" sz="1400" b="1" dirty="0"/>
          </a:p>
        </p:txBody>
      </p:sp>
      <p:sp>
        <p:nvSpPr>
          <p:cNvPr id="12" name="11 Rectángulo"/>
          <p:cNvSpPr/>
          <p:nvPr/>
        </p:nvSpPr>
        <p:spPr>
          <a:xfrm>
            <a:off x="539552" y="4457343"/>
            <a:ext cx="4572000" cy="2400657"/>
          </a:xfrm>
          <a:prstGeom prst="rect">
            <a:avLst/>
          </a:prstGeom>
        </p:spPr>
        <p:txBody>
          <a:bodyPr>
            <a:spAutoFit/>
          </a:bodyPr>
          <a:lstStyle/>
          <a:p>
            <a:r>
              <a:rPr lang="en-US" dirty="0" smtClean="0"/>
              <a:t/>
            </a:r>
            <a:br>
              <a:rPr lang="en-US" dirty="0" smtClean="0"/>
            </a:br>
            <a:r>
              <a:rPr lang="en-US" sz="1200" b="1" dirty="0" smtClean="0"/>
              <a:t>The National Agricultural Culture Park (PANACA) is an agricultural and livestock theme park located in </a:t>
            </a:r>
            <a:r>
              <a:rPr lang="en-US" sz="1200" b="1" dirty="0" err="1" smtClean="0"/>
              <a:t>Quimbaya</a:t>
            </a:r>
            <a:r>
              <a:rPr lang="en-US" sz="1200" b="1" dirty="0" smtClean="0"/>
              <a:t>, Colombia</a:t>
            </a:r>
            <a:r>
              <a:rPr lang="en-US" sz="1200" b="1" dirty="0" smtClean="0"/>
              <a:t>.</a:t>
            </a:r>
          </a:p>
          <a:p>
            <a:r>
              <a:rPr lang="en-US" sz="1200" b="1" dirty="0" smtClean="0"/>
              <a:t/>
            </a:r>
            <a:br>
              <a:rPr lang="en-US" sz="1200" b="1" dirty="0" smtClean="0"/>
            </a:br>
            <a:r>
              <a:rPr lang="en-US" sz="1200" b="1" dirty="0" smtClean="0"/>
              <a:t>It is the first agricultural theme park in the world, offers several shows, theme stations and a collection of domestic zoology. It calls itself "A large farm", with 8 stations and more than 4 500 domestic animals, the park aims to get visitors to know the main activities of the agricultural sector and traditions of the countryside</a:t>
            </a:r>
            <a:endParaRPr lang="es-CO" sz="1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4D896A8-DDAD-4AE6-9A91-305A4C4AD9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0</TotalTime>
  <Words>159</Words>
  <Application>Microsoft Office PowerPoint</Application>
  <PresentationFormat>Presentación en pantalla (4:3)</PresentationFormat>
  <Paragraphs>87</Paragraphs>
  <Slides>2</Slides>
  <Notes>2</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Mirador</vt:lpstr>
      <vt:lpstr>Julio  2019</vt:lpstr>
      <vt:lpstr>junio  2019</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2019-03-17T18:08:45Z</dcterms:created>
  <dcterms:modified xsi:type="dcterms:W3CDTF">2019-03-22T23:20:49Z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TC020029169991</vt:lpwstr>
  </property>
</Properties>
</file>