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</p:sldMasterIdLst>
  <p:notesMasterIdLst>
    <p:notesMasterId r:id="rId10"/>
  </p:notesMasterIdLst>
  <p:handoutMasterIdLst>
    <p:handoutMasterId r:id="rId11"/>
  </p:handoutMasterIdLst>
  <p:sldIdLst>
    <p:sldId id="262" r:id="rId4"/>
    <p:sldId id="256" r:id="rId5"/>
    <p:sldId id="257" r:id="rId6"/>
    <p:sldId id="260" r:id="rId7"/>
    <p:sldId id="258" r:id="rId8"/>
    <p:sldId id="259" r:id="rId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0" autoAdjust="0"/>
    <p:restoredTop sz="94660" autoAdjust="0"/>
  </p:normalViewPr>
  <p:slideViewPr>
    <p:cSldViewPr snapToGrid="0">
      <p:cViewPr>
        <p:scale>
          <a:sx n="50" d="100"/>
          <a:sy n="50" d="100"/>
        </p:scale>
        <p:origin x="1476" y="5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0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="" xmlns:a16="http://schemas.microsoft.com/office/drawing/2014/main" id="{23DB18EF-9F96-4BCE-B532-7095111FCB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 smtClean="0">
                <a:latin typeface="Calibri" panose="020F0502020204030204" pitchFamily="34" charset="0"/>
              </a:rPr>
              <a:t>MODULO INTRODUCTORIO - 2019</a:t>
            </a:r>
            <a:endParaRPr lang="es-ES">
              <a:latin typeface="Calibri" panose="020F0502020204030204" pitchFamily="34" charset="0"/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D3F69042-ED59-4078-B023-5E606FB992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147BC-46E4-43CF-B85C-85545D3A2FED}" type="datetime1">
              <a:rPr lang="es-ES" smtClean="0">
                <a:latin typeface="Calibri" panose="020F0502020204030204" pitchFamily="34" charset="0"/>
              </a:rPr>
              <a:t>29/03/2019</a:t>
            </a:fld>
            <a:endParaRPr lang="es-ES">
              <a:latin typeface="Calibri" panose="020F0502020204030204" pitchFamily="34" charset="0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81C9AD73-0143-4658-B063-88EF3FCE94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O" smtClean="0">
                <a:latin typeface="Calibri" panose="020F0502020204030204" pitchFamily="34" charset="0"/>
              </a:rPr>
              <a:t>INGENIERÍA EN SEGURIDAD Y SALUD EN EL TRABAJO</a:t>
            </a:r>
            <a:endParaRPr lang="es-ES">
              <a:latin typeface="Calibri" panose="020F0502020204030204" pitchFamily="34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D429C185-4DB5-4D76-84F2-75C409BF19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42611-A2CF-4715-BF36-D842EC30D9D6}" type="slidenum">
              <a:rPr lang="es-ES" smtClean="0">
                <a:latin typeface="Calibri" panose="020F0502020204030204" pitchFamily="34" charset="0"/>
              </a:rPr>
              <a:t>‹Nº›</a:t>
            </a:fld>
            <a:endParaRPr 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49964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r>
              <a:rPr lang="es-ES" noProof="0" smtClean="0"/>
              <a:t>MODULO INTRODUCTORIO - 2019</a:t>
            </a:r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34F13F5-92CE-41D7-B40F-39FCE82E4583}" type="datetime1">
              <a:rPr lang="es-ES" noProof="0" smtClean="0"/>
              <a:t>29/03/2019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r>
              <a:rPr lang="es-CO" noProof="0" smtClean="0"/>
              <a:t>INGENIERÍA EN SEGURIDAD Y SALUD EN EL TRABAJO</a:t>
            </a:r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D499185-2F33-499B-8977-F09DBBA81545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400848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99185-2F33-499B-8977-F09DBBA81545}" type="slidenum">
              <a:rPr lang="es-ES" noProof="0" smtClean="0"/>
              <a:pPr/>
              <a:t>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noProof="0" smtClean="0"/>
              <a:t>INGENIERÍA EN SEGURIDAD Y SALUD EN EL TRABAJO</a:t>
            </a:r>
            <a:endParaRPr lang="es-ES" noProof="0"/>
          </a:p>
        </p:txBody>
      </p:sp>
      <p:sp>
        <p:nvSpPr>
          <p:cNvPr id="6" name="Marcador de encabezad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" noProof="0" smtClean="0"/>
              <a:t>MODULO INTRODUCTORIO - 2019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18809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99185-2F33-499B-8977-F09DBBA81545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CO" noProof="0" smtClean="0"/>
              <a:t>INGENIERÍA EN SEGURIDAD Y SALUD EN EL TRABAJO</a:t>
            </a:r>
            <a:endParaRPr lang="es-ES" noProof="0"/>
          </a:p>
        </p:txBody>
      </p:sp>
      <p:sp>
        <p:nvSpPr>
          <p:cNvPr id="6" name="Marcador de encabezado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noProof="0" smtClean="0"/>
              <a:t>MODULO INTRODUCTORIO - 2019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017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99185-2F33-499B-8977-F09DBBA81545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CO" noProof="0" smtClean="0"/>
              <a:t>INGENIERÍA EN SEGURIDAD Y SALUD EN EL TRABAJO</a:t>
            </a:r>
            <a:endParaRPr lang="es-ES" noProof="0"/>
          </a:p>
        </p:txBody>
      </p:sp>
      <p:sp>
        <p:nvSpPr>
          <p:cNvPr id="6" name="Marcador de encabezado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noProof="0" smtClean="0"/>
              <a:t>MODULO INTRODUCTORIO - 2019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017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99185-2F33-499B-8977-F09DBBA81545}" type="slidenum">
              <a:rPr lang="es-ES" noProof="0" smtClean="0"/>
              <a:pPr/>
              <a:t>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noProof="0" smtClean="0"/>
              <a:t>INGENIERÍA EN SEGURIDAD Y SALUD EN EL TRABAJO</a:t>
            </a:r>
            <a:endParaRPr lang="es-ES" noProof="0"/>
          </a:p>
        </p:txBody>
      </p:sp>
      <p:sp>
        <p:nvSpPr>
          <p:cNvPr id="6" name="Marcador de encabezad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" noProof="0" smtClean="0"/>
              <a:t>MODULO INTRODUCTORIO - 2019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8126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99185-2F33-499B-8977-F09DBBA81545}" type="slidenum">
              <a:rPr lang="es-ES" noProof="0" smtClean="0"/>
              <a:pPr/>
              <a:t>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noProof="0" smtClean="0"/>
              <a:t>INGENIERÍA EN SEGURIDAD Y SALUD EN EL TRABAJO</a:t>
            </a:r>
            <a:endParaRPr lang="es-ES" noProof="0"/>
          </a:p>
        </p:txBody>
      </p:sp>
      <p:sp>
        <p:nvSpPr>
          <p:cNvPr id="6" name="Marcador de encabezad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" noProof="0" smtClean="0"/>
              <a:t>MODULO INTRODUCTORIO - 2019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25297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99185-2F33-499B-8977-F09DBBA81545}" type="slidenum">
              <a:rPr lang="es-ES" noProof="0" smtClean="0"/>
              <a:pPr/>
              <a:t>6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noProof="0" smtClean="0"/>
              <a:t>INGENIERÍA EN SEGURIDAD Y SALUD EN EL TRABAJO</a:t>
            </a:r>
            <a:endParaRPr lang="es-ES" noProof="0"/>
          </a:p>
        </p:txBody>
      </p:sp>
      <p:sp>
        <p:nvSpPr>
          <p:cNvPr id="6" name="Marcador de encabezad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" noProof="0" smtClean="0"/>
              <a:t>MODULO INTRODUCTORIO - 2019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40824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upo 83">
            <a:extLst>
              <a:ext uri="{FF2B5EF4-FFF2-40B4-BE49-F238E27FC236}">
                <a16:creationId xmlns="" xmlns:a16="http://schemas.microsoft.com/office/drawing/2014/main" id="{A313FD0B-59E8-4D93-884F-AC740F28B806}"/>
              </a:ext>
            </a:extLst>
          </p:cNvPr>
          <p:cNvGrpSpPr/>
          <p:nvPr userDrawn="1"/>
        </p:nvGrpSpPr>
        <p:grpSpPr>
          <a:xfrm rot="10800000" flipH="1">
            <a:off x="2508635" y="2944691"/>
            <a:ext cx="902388" cy="3165843"/>
            <a:chOff x="717859" y="1249746"/>
            <a:chExt cx="902386" cy="3165843"/>
          </a:xfrm>
        </p:grpSpPr>
        <p:grpSp>
          <p:nvGrpSpPr>
            <p:cNvPr id="85" name="Grupo 84">
              <a:extLst>
                <a:ext uri="{FF2B5EF4-FFF2-40B4-BE49-F238E27FC236}">
                  <a16:creationId xmlns="" xmlns:a16="http://schemas.microsoft.com/office/drawing/2014/main" id="{BB6433FA-873A-4C8E-A795-8533E43289C9}"/>
                </a:ext>
              </a:extLst>
            </p:cNvPr>
            <p:cNvGrpSpPr/>
            <p:nvPr userDrawn="1"/>
          </p:nvGrpSpPr>
          <p:grpSpPr>
            <a:xfrm>
              <a:off x="717859" y="1347528"/>
              <a:ext cx="882342" cy="3068061"/>
              <a:chOff x="1015532" y="1143000"/>
              <a:chExt cx="685535" cy="3333022"/>
            </a:xfrm>
          </p:grpSpPr>
          <p:cxnSp>
            <p:nvCxnSpPr>
              <p:cNvPr id="87" name="Conector: Codo 86">
                <a:extLst>
                  <a:ext uri="{FF2B5EF4-FFF2-40B4-BE49-F238E27FC236}">
                    <a16:creationId xmlns="" xmlns:a16="http://schemas.microsoft.com/office/drawing/2014/main" id="{459092B1-1FA1-4B14-9E34-5F98777DC20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6200000" flipH="1">
                <a:off x="141086" y="2916040"/>
                <a:ext cx="2434428" cy="685535"/>
              </a:xfrm>
              <a:prstGeom prst="bentConnector3">
                <a:avLst>
                  <a:gd name="adj1" fmla="val 29061"/>
                </a:avLst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: Codo 87">
                <a:extLst>
                  <a:ext uri="{FF2B5EF4-FFF2-40B4-BE49-F238E27FC236}">
                    <a16:creationId xmlns="" xmlns:a16="http://schemas.microsoft.com/office/drawing/2014/main" id="{4C4CD061-4C9A-4A49-BC51-A8FC71A69FF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850768" y="1307768"/>
                <a:ext cx="910627" cy="581091"/>
              </a:xfrm>
              <a:prstGeom prst="bentConnector3">
                <a:avLst>
                  <a:gd name="adj1" fmla="val -1528"/>
                </a:avLst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Elipse 85">
              <a:extLst>
                <a:ext uri="{FF2B5EF4-FFF2-40B4-BE49-F238E27FC236}">
                  <a16:creationId xmlns="" xmlns:a16="http://schemas.microsoft.com/office/drawing/2014/main" id="{EC0BA9B4-0387-4D89-822A-22BFC9E88829}"/>
                </a:ext>
              </a:extLst>
            </p:cNvPr>
            <p:cNvSpPr/>
            <p:nvPr userDrawn="1"/>
          </p:nvSpPr>
          <p:spPr>
            <a:xfrm>
              <a:off x="1437365" y="1249746"/>
              <a:ext cx="182880" cy="1828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>
                <a:latin typeface="Arial" panose="020B0604020202020204" pitchFamily="34" charset="0"/>
              </a:endParaRP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="" xmlns:a16="http://schemas.microsoft.com/office/drawing/2014/main" id="{3E62DBC1-0DA5-4CFE-A7D4-AE9CD66492B4}"/>
              </a:ext>
            </a:extLst>
          </p:cNvPr>
          <p:cNvGrpSpPr/>
          <p:nvPr userDrawn="1"/>
        </p:nvGrpSpPr>
        <p:grpSpPr>
          <a:xfrm rot="10800000" flipH="1">
            <a:off x="6085359" y="2944691"/>
            <a:ext cx="902388" cy="3165843"/>
            <a:chOff x="717859" y="1249746"/>
            <a:chExt cx="902386" cy="3165843"/>
          </a:xfrm>
        </p:grpSpPr>
        <p:grpSp>
          <p:nvGrpSpPr>
            <p:cNvPr id="80" name="Grupo 79">
              <a:extLst>
                <a:ext uri="{FF2B5EF4-FFF2-40B4-BE49-F238E27FC236}">
                  <a16:creationId xmlns="" xmlns:a16="http://schemas.microsoft.com/office/drawing/2014/main" id="{5F664769-9ACD-43AE-80C0-9CD6C9AD2726}"/>
                </a:ext>
              </a:extLst>
            </p:cNvPr>
            <p:cNvGrpSpPr/>
            <p:nvPr userDrawn="1"/>
          </p:nvGrpSpPr>
          <p:grpSpPr>
            <a:xfrm>
              <a:off x="717859" y="1347528"/>
              <a:ext cx="882342" cy="3068061"/>
              <a:chOff x="1015532" y="1143000"/>
              <a:chExt cx="685535" cy="3333022"/>
            </a:xfrm>
          </p:grpSpPr>
          <p:cxnSp>
            <p:nvCxnSpPr>
              <p:cNvPr id="82" name="Conector: Codo 81">
                <a:extLst>
                  <a:ext uri="{FF2B5EF4-FFF2-40B4-BE49-F238E27FC236}">
                    <a16:creationId xmlns="" xmlns:a16="http://schemas.microsoft.com/office/drawing/2014/main" id="{53B5452F-7F22-4FC9-82E5-9BC88986F32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6200000" flipH="1">
                <a:off x="141086" y="2916040"/>
                <a:ext cx="2434428" cy="685535"/>
              </a:xfrm>
              <a:prstGeom prst="bentConnector3">
                <a:avLst>
                  <a:gd name="adj1" fmla="val 29061"/>
                </a:avLst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: Codo 82">
                <a:extLst>
                  <a:ext uri="{FF2B5EF4-FFF2-40B4-BE49-F238E27FC236}">
                    <a16:creationId xmlns="" xmlns:a16="http://schemas.microsoft.com/office/drawing/2014/main" id="{FCEABB29-56D6-4900-BA90-63D99962C4B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850768" y="1307768"/>
                <a:ext cx="910627" cy="581091"/>
              </a:xfrm>
              <a:prstGeom prst="bentConnector3">
                <a:avLst>
                  <a:gd name="adj1" fmla="val -1528"/>
                </a:avLst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Elipse 80">
              <a:extLst>
                <a:ext uri="{FF2B5EF4-FFF2-40B4-BE49-F238E27FC236}">
                  <a16:creationId xmlns="" xmlns:a16="http://schemas.microsoft.com/office/drawing/2014/main" id="{8479A9A0-CD42-45B9-AB86-EA882B62FF3B}"/>
                </a:ext>
              </a:extLst>
            </p:cNvPr>
            <p:cNvSpPr/>
            <p:nvPr userDrawn="1"/>
          </p:nvSpPr>
          <p:spPr>
            <a:xfrm>
              <a:off x="1437365" y="1249746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>
                <a:latin typeface="Arial" panose="020B0604020202020204" pitchFamily="34" charset="0"/>
              </a:endParaRPr>
            </a:p>
          </p:txBody>
        </p:sp>
      </p:grpSp>
      <p:grpSp>
        <p:nvGrpSpPr>
          <p:cNvPr id="74" name="Grupo 73">
            <a:extLst>
              <a:ext uri="{FF2B5EF4-FFF2-40B4-BE49-F238E27FC236}">
                <a16:creationId xmlns="" xmlns:a16="http://schemas.microsoft.com/office/drawing/2014/main" id="{5A97F793-5778-4B48-BB69-6C09E912816D}"/>
              </a:ext>
            </a:extLst>
          </p:cNvPr>
          <p:cNvGrpSpPr/>
          <p:nvPr userDrawn="1"/>
        </p:nvGrpSpPr>
        <p:grpSpPr>
          <a:xfrm rot="10800000" flipH="1">
            <a:off x="9698610" y="2944691"/>
            <a:ext cx="902388" cy="3165843"/>
            <a:chOff x="717859" y="1249746"/>
            <a:chExt cx="902386" cy="3165843"/>
          </a:xfrm>
        </p:grpSpPr>
        <p:grpSp>
          <p:nvGrpSpPr>
            <p:cNvPr id="75" name="Grupo 74">
              <a:extLst>
                <a:ext uri="{FF2B5EF4-FFF2-40B4-BE49-F238E27FC236}">
                  <a16:creationId xmlns="" xmlns:a16="http://schemas.microsoft.com/office/drawing/2014/main" id="{5EF89962-D25F-4C6F-8EA2-3C63AE6B7264}"/>
                </a:ext>
              </a:extLst>
            </p:cNvPr>
            <p:cNvGrpSpPr/>
            <p:nvPr userDrawn="1"/>
          </p:nvGrpSpPr>
          <p:grpSpPr>
            <a:xfrm>
              <a:off x="717859" y="1347528"/>
              <a:ext cx="882342" cy="3068061"/>
              <a:chOff x="1015532" y="1143000"/>
              <a:chExt cx="685535" cy="3333022"/>
            </a:xfrm>
          </p:grpSpPr>
          <p:cxnSp>
            <p:nvCxnSpPr>
              <p:cNvPr id="77" name="Conector: Codo 76">
                <a:extLst>
                  <a:ext uri="{FF2B5EF4-FFF2-40B4-BE49-F238E27FC236}">
                    <a16:creationId xmlns="" xmlns:a16="http://schemas.microsoft.com/office/drawing/2014/main" id="{614EFDAC-6B1E-4259-8719-8A2380C31D4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6200000" flipH="1">
                <a:off x="141086" y="2916040"/>
                <a:ext cx="2434428" cy="685535"/>
              </a:xfrm>
              <a:prstGeom prst="bentConnector3">
                <a:avLst>
                  <a:gd name="adj1" fmla="val 29061"/>
                </a:avLst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: Codo 77">
                <a:extLst>
                  <a:ext uri="{FF2B5EF4-FFF2-40B4-BE49-F238E27FC236}">
                    <a16:creationId xmlns="" xmlns:a16="http://schemas.microsoft.com/office/drawing/2014/main" id="{4D1EA75F-8802-4AEA-9322-4CE7F504D90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850768" y="1307768"/>
                <a:ext cx="910627" cy="581091"/>
              </a:xfrm>
              <a:prstGeom prst="bentConnector3">
                <a:avLst>
                  <a:gd name="adj1" fmla="val -1528"/>
                </a:avLst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Elipse 75">
              <a:extLst>
                <a:ext uri="{FF2B5EF4-FFF2-40B4-BE49-F238E27FC236}">
                  <a16:creationId xmlns="" xmlns:a16="http://schemas.microsoft.com/office/drawing/2014/main" id="{DC6A525D-C443-40D1-8081-F74406DC5B54}"/>
                </a:ext>
              </a:extLst>
            </p:cNvPr>
            <p:cNvSpPr/>
            <p:nvPr userDrawn="1"/>
          </p:nvSpPr>
          <p:spPr>
            <a:xfrm>
              <a:off x="1437365" y="1249746"/>
              <a:ext cx="182880" cy="1828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>
                <a:latin typeface="Arial" panose="020B0604020202020204" pitchFamily="34" charset="0"/>
              </a:endParaRPr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="" xmlns:a16="http://schemas.microsoft.com/office/drawing/2014/main" id="{779C1E12-A535-4DDC-9BED-BB60ECFA16DA}"/>
              </a:ext>
            </a:extLst>
          </p:cNvPr>
          <p:cNvGrpSpPr/>
          <p:nvPr userDrawn="1"/>
        </p:nvGrpSpPr>
        <p:grpSpPr>
          <a:xfrm flipH="1">
            <a:off x="8744426" y="1558584"/>
            <a:ext cx="902388" cy="3165843"/>
            <a:chOff x="717859" y="1249746"/>
            <a:chExt cx="902386" cy="3165843"/>
          </a:xfrm>
        </p:grpSpPr>
        <p:grpSp>
          <p:nvGrpSpPr>
            <p:cNvPr id="70" name="Grupo 69">
              <a:extLst>
                <a:ext uri="{FF2B5EF4-FFF2-40B4-BE49-F238E27FC236}">
                  <a16:creationId xmlns="" xmlns:a16="http://schemas.microsoft.com/office/drawing/2014/main" id="{E2B3892E-0A7D-4969-98B7-A7B066D7A850}"/>
                </a:ext>
              </a:extLst>
            </p:cNvPr>
            <p:cNvGrpSpPr/>
            <p:nvPr userDrawn="1"/>
          </p:nvGrpSpPr>
          <p:grpSpPr>
            <a:xfrm>
              <a:off x="717859" y="1347528"/>
              <a:ext cx="882342" cy="3068061"/>
              <a:chOff x="1015532" y="1143000"/>
              <a:chExt cx="685535" cy="3333022"/>
            </a:xfrm>
          </p:grpSpPr>
          <p:cxnSp>
            <p:nvCxnSpPr>
              <p:cNvPr id="72" name="Conector: Codo 71">
                <a:extLst>
                  <a:ext uri="{FF2B5EF4-FFF2-40B4-BE49-F238E27FC236}">
                    <a16:creationId xmlns="" xmlns:a16="http://schemas.microsoft.com/office/drawing/2014/main" id="{3575118C-8AFD-40FA-9C8F-6C4ED381C08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6200000" flipH="1">
                <a:off x="141086" y="2916040"/>
                <a:ext cx="2434428" cy="685535"/>
              </a:xfrm>
              <a:prstGeom prst="bentConnector3">
                <a:avLst>
                  <a:gd name="adj1" fmla="val 29061"/>
                </a:avLst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: Codo 72">
                <a:extLst>
                  <a:ext uri="{FF2B5EF4-FFF2-40B4-BE49-F238E27FC236}">
                    <a16:creationId xmlns="" xmlns:a16="http://schemas.microsoft.com/office/drawing/2014/main" id="{4F4E70EE-FBCD-40B1-9953-791B8E603FF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860116" y="1307768"/>
                <a:ext cx="910627" cy="581091"/>
              </a:xfrm>
              <a:prstGeom prst="bentConnector3">
                <a:avLst>
                  <a:gd name="adj1" fmla="val -1528"/>
                </a:avLst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Elipse 70">
              <a:extLst>
                <a:ext uri="{FF2B5EF4-FFF2-40B4-BE49-F238E27FC236}">
                  <a16:creationId xmlns="" xmlns:a16="http://schemas.microsoft.com/office/drawing/2014/main" id="{0B35DD59-D16F-466D-8899-72E04EFF69CF}"/>
                </a:ext>
              </a:extLst>
            </p:cNvPr>
            <p:cNvSpPr/>
            <p:nvPr userDrawn="1"/>
          </p:nvSpPr>
          <p:spPr>
            <a:xfrm>
              <a:off x="1437365" y="1249746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>
                <a:latin typeface="Arial" panose="020B0604020202020204" pitchFamily="34" charset="0"/>
              </a:endParaRPr>
            </a:p>
          </p:txBody>
        </p:sp>
      </p:grpSp>
      <p:grpSp>
        <p:nvGrpSpPr>
          <p:cNvPr id="64" name="Grupo 63">
            <a:extLst>
              <a:ext uri="{FF2B5EF4-FFF2-40B4-BE49-F238E27FC236}">
                <a16:creationId xmlns="" xmlns:a16="http://schemas.microsoft.com/office/drawing/2014/main" id="{3EAD3A00-EFFF-434A-BBD8-C1A3B3A74A19}"/>
              </a:ext>
            </a:extLst>
          </p:cNvPr>
          <p:cNvGrpSpPr/>
          <p:nvPr userDrawn="1"/>
        </p:nvGrpSpPr>
        <p:grpSpPr>
          <a:xfrm flipH="1">
            <a:off x="5126081" y="1558584"/>
            <a:ext cx="902388" cy="3165843"/>
            <a:chOff x="717859" y="1249746"/>
            <a:chExt cx="902386" cy="3165843"/>
          </a:xfrm>
        </p:grpSpPr>
        <p:grpSp>
          <p:nvGrpSpPr>
            <p:cNvPr id="65" name="Grupo 64">
              <a:extLst>
                <a:ext uri="{FF2B5EF4-FFF2-40B4-BE49-F238E27FC236}">
                  <a16:creationId xmlns="" xmlns:a16="http://schemas.microsoft.com/office/drawing/2014/main" id="{A2AAAC88-219E-4119-92D1-5023B67D4CEF}"/>
                </a:ext>
              </a:extLst>
            </p:cNvPr>
            <p:cNvGrpSpPr/>
            <p:nvPr userDrawn="1"/>
          </p:nvGrpSpPr>
          <p:grpSpPr>
            <a:xfrm>
              <a:off x="717859" y="1347528"/>
              <a:ext cx="882342" cy="3068061"/>
              <a:chOff x="1015532" y="1143000"/>
              <a:chExt cx="685535" cy="3333022"/>
            </a:xfrm>
          </p:grpSpPr>
          <p:cxnSp>
            <p:nvCxnSpPr>
              <p:cNvPr id="67" name="Conector: Codo 66">
                <a:extLst>
                  <a:ext uri="{FF2B5EF4-FFF2-40B4-BE49-F238E27FC236}">
                    <a16:creationId xmlns="" xmlns:a16="http://schemas.microsoft.com/office/drawing/2014/main" id="{624D0D8A-C8DB-4A83-B2A6-2F5E17F81AC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6200000" flipH="1">
                <a:off x="141086" y="2916040"/>
                <a:ext cx="2434428" cy="685535"/>
              </a:xfrm>
              <a:prstGeom prst="bentConnector3">
                <a:avLst>
                  <a:gd name="adj1" fmla="val 29061"/>
                </a:avLst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: Codo 67">
                <a:extLst>
                  <a:ext uri="{FF2B5EF4-FFF2-40B4-BE49-F238E27FC236}">
                    <a16:creationId xmlns="" xmlns:a16="http://schemas.microsoft.com/office/drawing/2014/main" id="{4C3FDDF5-A810-456C-8FA4-8AD9FCF6DC5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850767" y="1307768"/>
                <a:ext cx="910627" cy="581091"/>
              </a:xfrm>
              <a:prstGeom prst="bentConnector3">
                <a:avLst>
                  <a:gd name="adj1" fmla="val -1528"/>
                </a:avLst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Elipse 65">
              <a:extLst>
                <a:ext uri="{FF2B5EF4-FFF2-40B4-BE49-F238E27FC236}">
                  <a16:creationId xmlns="" xmlns:a16="http://schemas.microsoft.com/office/drawing/2014/main" id="{12325B9A-7105-4895-B75E-19F0BB2C33A4}"/>
                </a:ext>
              </a:extLst>
            </p:cNvPr>
            <p:cNvSpPr/>
            <p:nvPr userDrawn="1"/>
          </p:nvSpPr>
          <p:spPr>
            <a:xfrm>
              <a:off x="1437365" y="1249746"/>
              <a:ext cx="182880" cy="1828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>
                <a:latin typeface="Arial" panose="020B0604020202020204" pitchFamily="34" charset="0"/>
              </a:endParaRPr>
            </a:p>
          </p:txBody>
        </p:sp>
      </p:grpSp>
      <p:grpSp>
        <p:nvGrpSpPr>
          <p:cNvPr id="63" name="Grupo 62">
            <a:extLst>
              <a:ext uri="{FF2B5EF4-FFF2-40B4-BE49-F238E27FC236}">
                <a16:creationId xmlns="" xmlns:a16="http://schemas.microsoft.com/office/drawing/2014/main" id="{4632B5BF-89AB-4638-83D4-B3D3ABF48E81}"/>
              </a:ext>
            </a:extLst>
          </p:cNvPr>
          <p:cNvGrpSpPr/>
          <p:nvPr userDrawn="1"/>
        </p:nvGrpSpPr>
        <p:grpSpPr>
          <a:xfrm flipH="1">
            <a:off x="1582770" y="1558584"/>
            <a:ext cx="902388" cy="3165843"/>
            <a:chOff x="717859" y="1249746"/>
            <a:chExt cx="902386" cy="3165843"/>
          </a:xfrm>
        </p:grpSpPr>
        <p:grpSp>
          <p:nvGrpSpPr>
            <p:cNvPr id="54" name="Grupo 53">
              <a:extLst>
                <a:ext uri="{FF2B5EF4-FFF2-40B4-BE49-F238E27FC236}">
                  <a16:creationId xmlns="" xmlns:a16="http://schemas.microsoft.com/office/drawing/2014/main" id="{B74B08D3-4EF9-430D-A5AF-6F1C094B6B85}"/>
                </a:ext>
              </a:extLst>
            </p:cNvPr>
            <p:cNvGrpSpPr/>
            <p:nvPr userDrawn="1"/>
          </p:nvGrpSpPr>
          <p:grpSpPr>
            <a:xfrm>
              <a:off x="717859" y="1347528"/>
              <a:ext cx="882342" cy="3068061"/>
              <a:chOff x="1015532" y="1143000"/>
              <a:chExt cx="685535" cy="3333022"/>
            </a:xfrm>
          </p:grpSpPr>
          <p:cxnSp>
            <p:nvCxnSpPr>
              <p:cNvPr id="44" name="Conector: Codo 43">
                <a:extLst>
                  <a:ext uri="{FF2B5EF4-FFF2-40B4-BE49-F238E27FC236}">
                    <a16:creationId xmlns="" xmlns:a16="http://schemas.microsoft.com/office/drawing/2014/main" id="{8E130997-10D0-44DF-AFAC-3A05B74A636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6200000" flipH="1">
                <a:off x="141086" y="2916040"/>
                <a:ext cx="2434428" cy="685535"/>
              </a:xfrm>
              <a:prstGeom prst="bentConnector3">
                <a:avLst>
                  <a:gd name="adj1" fmla="val 29061"/>
                </a:avLst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: Codo 46">
                <a:extLst>
                  <a:ext uri="{FF2B5EF4-FFF2-40B4-BE49-F238E27FC236}">
                    <a16:creationId xmlns="" xmlns:a16="http://schemas.microsoft.com/office/drawing/2014/main" id="{9F6517E0-EA2F-4E68-AFD5-094911C1D98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850767" y="1307768"/>
                <a:ext cx="910627" cy="581091"/>
              </a:xfrm>
              <a:prstGeom prst="bentConnector3">
                <a:avLst>
                  <a:gd name="adj1" fmla="val -1528"/>
                </a:avLst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Elipse 61">
              <a:extLst>
                <a:ext uri="{FF2B5EF4-FFF2-40B4-BE49-F238E27FC236}">
                  <a16:creationId xmlns="" xmlns:a16="http://schemas.microsoft.com/office/drawing/2014/main" id="{3118C830-2AE6-4BC2-B448-ADC1C788DD39}"/>
                </a:ext>
              </a:extLst>
            </p:cNvPr>
            <p:cNvSpPr/>
            <p:nvPr userDrawn="1"/>
          </p:nvSpPr>
          <p:spPr>
            <a:xfrm>
              <a:off x="1437365" y="1249746"/>
              <a:ext cx="182880" cy="1828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>
                <a:latin typeface="Arial" panose="020B0604020202020204" pitchFamily="34" charset="0"/>
              </a:endParaRPr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="" xmlns:a16="http://schemas.microsoft.com/office/drawing/2014/main" id="{BBDE1749-FD6E-4CD7-BD46-B774876615E6}"/>
              </a:ext>
            </a:extLst>
          </p:cNvPr>
          <p:cNvGrpSpPr/>
          <p:nvPr userDrawn="1"/>
        </p:nvGrpSpPr>
        <p:grpSpPr>
          <a:xfrm>
            <a:off x="698718" y="3477126"/>
            <a:ext cx="1795820" cy="553453"/>
            <a:chOff x="698716" y="3152273"/>
            <a:chExt cx="1795820" cy="553453"/>
          </a:xfrm>
        </p:grpSpPr>
        <p:sp>
          <p:nvSpPr>
            <p:cNvPr id="20" name="Forma libre: Forma 19">
              <a:extLst>
                <a:ext uri="{FF2B5EF4-FFF2-40B4-BE49-F238E27FC236}">
                  <a16:creationId xmlns="" xmlns:a16="http://schemas.microsoft.com/office/drawing/2014/main" id="{8801FFF1-79D3-40F5-BB6D-C66CDDE84739}"/>
                </a:ext>
              </a:extLst>
            </p:cNvPr>
            <p:cNvSpPr/>
            <p:nvPr userDrawn="1"/>
          </p:nvSpPr>
          <p:spPr>
            <a:xfrm>
              <a:off x="698716" y="3271058"/>
              <a:ext cx="1795820" cy="315884"/>
            </a:xfrm>
            <a:custGeom>
              <a:avLst/>
              <a:gdLst>
                <a:gd name="connsiteX0" fmla="*/ 0 w 1795820"/>
                <a:gd name="connsiteY0" fmla="*/ 0 h 315884"/>
                <a:gd name="connsiteX1" fmla="*/ 1588901 w 1795820"/>
                <a:gd name="connsiteY1" fmla="*/ 0 h 315884"/>
                <a:gd name="connsiteX2" fmla="*/ 1795820 w 1795820"/>
                <a:gd name="connsiteY2" fmla="*/ 157942 h 315884"/>
                <a:gd name="connsiteX3" fmla="*/ 1588901 w 1795820"/>
                <a:gd name="connsiteY3" fmla="*/ 315884 h 315884"/>
                <a:gd name="connsiteX4" fmla="*/ 0 w 1795820"/>
                <a:gd name="connsiteY4" fmla="*/ 315884 h 315884"/>
                <a:gd name="connsiteX5" fmla="*/ 206919 w 1795820"/>
                <a:gd name="connsiteY5" fmla="*/ 157942 h 31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5820" h="315884">
                  <a:moveTo>
                    <a:pt x="0" y="0"/>
                  </a:moveTo>
                  <a:lnTo>
                    <a:pt x="1588901" y="0"/>
                  </a:lnTo>
                  <a:lnTo>
                    <a:pt x="1795820" y="157942"/>
                  </a:lnTo>
                  <a:lnTo>
                    <a:pt x="1588901" y="315884"/>
                  </a:lnTo>
                  <a:lnTo>
                    <a:pt x="0" y="315884"/>
                  </a:lnTo>
                  <a:lnTo>
                    <a:pt x="206919" y="15794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>
                <a:latin typeface="Arial" panose="020B0604020202020204" pitchFamily="34" charset="0"/>
              </a:endParaRPr>
            </a:p>
          </p:txBody>
        </p:sp>
        <p:sp>
          <p:nvSpPr>
            <p:cNvPr id="21" name="Elipse 20">
              <a:extLst>
                <a:ext uri="{FF2B5EF4-FFF2-40B4-BE49-F238E27FC236}">
                  <a16:creationId xmlns="" xmlns:a16="http://schemas.microsoft.com/office/drawing/2014/main" id="{7EBB1C0A-DD7C-47AC-B73B-F1CE188C05AB}"/>
                </a:ext>
              </a:extLst>
            </p:cNvPr>
            <p:cNvSpPr/>
            <p:nvPr userDrawn="1"/>
          </p:nvSpPr>
          <p:spPr>
            <a:xfrm>
              <a:off x="1319899" y="3152273"/>
              <a:ext cx="553453" cy="55345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>
                <a:latin typeface="Arial" panose="020B0604020202020204" pitchFamily="34" charset="0"/>
              </a:endParaRPr>
            </a:p>
          </p:txBody>
        </p:sp>
        <p:sp>
          <p:nvSpPr>
            <p:cNvPr id="27" name="Elipse 26">
              <a:extLst>
                <a:ext uri="{FF2B5EF4-FFF2-40B4-BE49-F238E27FC236}">
                  <a16:creationId xmlns="" xmlns:a16="http://schemas.microsoft.com/office/drawing/2014/main" id="{EEB9024A-897C-498C-A812-BFC3B238C406}"/>
                </a:ext>
              </a:extLst>
            </p:cNvPr>
            <p:cNvSpPr/>
            <p:nvPr userDrawn="1"/>
          </p:nvSpPr>
          <p:spPr>
            <a:xfrm>
              <a:off x="1438683" y="3271057"/>
              <a:ext cx="315884" cy="31588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>
                <a:latin typeface="Arial" panose="020B0604020202020204" pitchFamily="34" charset="0"/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="" xmlns:a16="http://schemas.microsoft.com/office/drawing/2014/main" id="{2FD1595C-7545-4DCF-92A8-F3E5603B4340}"/>
              </a:ext>
            </a:extLst>
          </p:cNvPr>
          <p:cNvGrpSpPr/>
          <p:nvPr userDrawn="1"/>
        </p:nvGrpSpPr>
        <p:grpSpPr>
          <a:xfrm>
            <a:off x="2475391" y="3477126"/>
            <a:ext cx="1795820" cy="553453"/>
            <a:chOff x="2475391" y="3152273"/>
            <a:chExt cx="1795820" cy="553453"/>
          </a:xfrm>
        </p:grpSpPr>
        <p:sp>
          <p:nvSpPr>
            <p:cNvPr id="15" name="Forma libre: Forma 14">
              <a:extLst>
                <a:ext uri="{FF2B5EF4-FFF2-40B4-BE49-F238E27FC236}">
                  <a16:creationId xmlns="" xmlns:a16="http://schemas.microsoft.com/office/drawing/2014/main" id="{1927EDF8-C660-4918-8F69-9B36B9443C31}"/>
                </a:ext>
              </a:extLst>
            </p:cNvPr>
            <p:cNvSpPr/>
            <p:nvPr userDrawn="1"/>
          </p:nvSpPr>
          <p:spPr>
            <a:xfrm>
              <a:off x="2475391" y="3277071"/>
              <a:ext cx="1795820" cy="315884"/>
            </a:xfrm>
            <a:custGeom>
              <a:avLst/>
              <a:gdLst>
                <a:gd name="connsiteX0" fmla="*/ 0 w 1795820"/>
                <a:gd name="connsiteY0" fmla="*/ 0 h 315884"/>
                <a:gd name="connsiteX1" fmla="*/ 1588901 w 1795820"/>
                <a:gd name="connsiteY1" fmla="*/ 0 h 315884"/>
                <a:gd name="connsiteX2" fmla="*/ 1795820 w 1795820"/>
                <a:gd name="connsiteY2" fmla="*/ 157942 h 315884"/>
                <a:gd name="connsiteX3" fmla="*/ 1588901 w 1795820"/>
                <a:gd name="connsiteY3" fmla="*/ 315884 h 315884"/>
                <a:gd name="connsiteX4" fmla="*/ 0 w 1795820"/>
                <a:gd name="connsiteY4" fmla="*/ 315884 h 315884"/>
                <a:gd name="connsiteX5" fmla="*/ 206919 w 1795820"/>
                <a:gd name="connsiteY5" fmla="*/ 157942 h 31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5820" h="315884">
                  <a:moveTo>
                    <a:pt x="0" y="0"/>
                  </a:moveTo>
                  <a:lnTo>
                    <a:pt x="1588901" y="0"/>
                  </a:lnTo>
                  <a:lnTo>
                    <a:pt x="1795820" y="157942"/>
                  </a:lnTo>
                  <a:lnTo>
                    <a:pt x="1588901" y="315884"/>
                  </a:lnTo>
                  <a:lnTo>
                    <a:pt x="0" y="315884"/>
                  </a:lnTo>
                  <a:lnTo>
                    <a:pt x="206919" y="1579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>
                <a:latin typeface="Arial" panose="020B0604020202020204" pitchFamily="34" charset="0"/>
              </a:endParaRPr>
            </a:p>
          </p:txBody>
        </p:sp>
        <p:sp>
          <p:nvSpPr>
            <p:cNvPr id="22" name="Elipse 21">
              <a:extLst>
                <a:ext uri="{FF2B5EF4-FFF2-40B4-BE49-F238E27FC236}">
                  <a16:creationId xmlns="" xmlns:a16="http://schemas.microsoft.com/office/drawing/2014/main" id="{3B87AB4A-12DC-47B7-A8F1-B0C153D1AC84}"/>
                </a:ext>
              </a:extLst>
            </p:cNvPr>
            <p:cNvSpPr/>
            <p:nvPr userDrawn="1"/>
          </p:nvSpPr>
          <p:spPr>
            <a:xfrm>
              <a:off x="3096574" y="3152273"/>
              <a:ext cx="553453" cy="55345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>
                <a:latin typeface="Arial" panose="020B0604020202020204" pitchFamily="34" charset="0"/>
              </a:endParaRPr>
            </a:p>
          </p:txBody>
        </p:sp>
        <p:sp>
          <p:nvSpPr>
            <p:cNvPr id="28" name="Elipse 27">
              <a:extLst>
                <a:ext uri="{FF2B5EF4-FFF2-40B4-BE49-F238E27FC236}">
                  <a16:creationId xmlns="" xmlns:a16="http://schemas.microsoft.com/office/drawing/2014/main" id="{A7863326-44A4-4A87-A4BC-007774E0B6B8}"/>
                </a:ext>
              </a:extLst>
            </p:cNvPr>
            <p:cNvSpPr/>
            <p:nvPr userDrawn="1"/>
          </p:nvSpPr>
          <p:spPr>
            <a:xfrm>
              <a:off x="3215358" y="3271057"/>
              <a:ext cx="315884" cy="31588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>
                <a:latin typeface="Arial" panose="020B0604020202020204" pitchFamily="34" charset="0"/>
              </a:endParaRPr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="" xmlns:a16="http://schemas.microsoft.com/office/drawing/2014/main" id="{A4939AFC-D0D9-45B5-9E79-236BA5BA3CF5}"/>
              </a:ext>
            </a:extLst>
          </p:cNvPr>
          <p:cNvGrpSpPr/>
          <p:nvPr userDrawn="1"/>
        </p:nvGrpSpPr>
        <p:grpSpPr>
          <a:xfrm>
            <a:off x="4275119" y="3485384"/>
            <a:ext cx="1795820" cy="553453"/>
            <a:chOff x="4275117" y="3160532"/>
            <a:chExt cx="1795820" cy="553453"/>
          </a:xfrm>
        </p:grpSpPr>
        <p:sp>
          <p:nvSpPr>
            <p:cNvPr id="16" name="Forma libre: Forma 15">
              <a:extLst>
                <a:ext uri="{FF2B5EF4-FFF2-40B4-BE49-F238E27FC236}">
                  <a16:creationId xmlns="" xmlns:a16="http://schemas.microsoft.com/office/drawing/2014/main" id="{B53689E6-E6D7-453F-B452-85E9BC7E48C5}"/>
                </a:ext>
              </a:extLst>
            </p:cNvPr>
            <p:cNvSpPr/>
            <p:nvPr userDrawn="1"/>
          </p:nvSpPr>
          <p:spPr>
            <a:xfrm>
              <a:off x="4275117" y="3277071"/>
              <a:ext cx="1795820" cy="315884"/>
            </a:xfrm>
            <a:custGeom>
              <a:avLst/>
              <a:gdLst>
                <a:gd name="connsiteX0" fmla="*/ 0 w 1795820"/>
                <a:gd name="connsiteY0" fmla="*/ 0 h 315884"/>
                <a:gd name="connsiteX1" fmla="*/ 1588901 w 1795820"/>
                <a:gd name="connsiteY1" fmla="*/ 0 h 315884"/>
                <a:gd name="connsiteX2" fmla="*/ 1795820 w 1795820"/>
                <a:gd name="connsiteY2" fmla="*/ 157942 h 315884"/>
                <a:gd name="connsiteX3" fmla="*/ 1588901 w 1795820"/>
                <a:gd name="connsiteY3" fmla="*/ 315884 h 315884"/>
                <a:gd name="connsiteX4" fmla="*/ 0 w 1795820"/>
                <a:gd name="connsiteY4" fmla="*/ 315884 h 315884"/>
                <a:gd name="connsiteX5" fmla="*/ 206919 w 1795820"/>
                <a:gd name="connsiteY5" fmla="*/ 157942 h 31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5820" h="315884">
                  <a:moveTo>
                    <a:pt x="0" y="0"/>
                  </a:moveTo>
                  <a:lnTo>
                    <a:pt x="1588901" y="0"/>
                  </a:lnTo>
                  <a:lnTo>
                    <a:pt x="1795820" y="157942"/>
                  </a:lnTo>
                  <a:lnTo>
                    <a:pt x="1588901" y="315884"/>
                  </a:lnTo>
                  <a:lnTo>
                    <a:pt x="0" y="315884"/>
                  </a:lnTo>
                  <a:lnTo>
                    <a:pt x="206919" y="1579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>
                <a:latin typeface="Arial" panose="020B0604020202020204" pitchFamily="34" charset="0"/>
              </a:endParaRPr>
            </a:p>
          </p:txBody>
        </p:sp>
        <p:sp>
          <p:nvSpPr>
            <p:cNvPr id="23" name="Elipse 22">
              <a:extLst>
                <a:ext uri="{FF2B5EF4-FFF2-40B4-BE49-F238E27FC236}">
                  <a16:creationId xmlns="" xmlns:a16="http://schemas.microsoft.com/office/drawing/2014/main" id="{74A96A52-26B5-4A52-BDE1-847A39CECA0E}"/>
                </a:ext>
              </a:extLst>
            </p:cNvPr>
            <p:cNvSpPr/>
            <p:nvPr userDrawn="1"/>
          </p:nvSpPr>
          <p:spPr>
            <a:xfrm>
              <a:off x="4896300" y="3160532"/>
              <a:ext cx="553453" cy="55345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>
                <a:latin typeface="Arial" panose="020B0604020202020204" pitchFamily="34" charset="0"/>
              </a:endParaRPr>
            </a:p>
          </p:txBody>
        </p:sp>
        <p:sp>
          <p:nvSpPr>
            <p:cNvPr id="29" name="Elipse 28">
              <a:extLst>
                <a:ext uri="{FF2B5EF4-FFF2-40B4-BE49-F238E27FC236}">
                  <a16:creationId xmlns="" xmlns:a16="http://schemas.microsoft.com/office/drawing/2014/main" id="{C6778DC8-0B67-459A-B2FF-54B6BCC82FE6}"/>
                </a:ext>
              </a:extLst>
            </p:cNvPr>
            <p:cNvSpPr/>
            <p:nvPr userDrawn="1"/>
          </p:nvSpPr>
          <p:spPr>
            <a:xfrm>
              <a:off x="5015084" y="3279316"/>
              <a:ext cx="315884" cy="31588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>
                <a:latin typeface="Arial" panose="020B0604020202020204" pitchFamily="34" charset="0"/>
              </a:endParaRPr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="" xmlns:a16="http://schemas.microsoft.com/office/drawing/2014/main" id="{C2AFE920-DEAE-48B3-AD25-2A34419C90F2}"/>
              </a:ext>
            </a:extLst>
          </p:cNvPr>
          <p:cNvGrpSpPr/>
          <p:nvPr userDrawn="1"/>
        </p:nvGrpSpPr>
        <p:grpSpPr>
          <a:xfrm>
            <a:off x="6074844" y="3485381"/>
            <a:ext cx="1795820" cy="553453"/>
            <a:chOff x="6074843" y="3160531"/>
            <a:chExt cx="1795820" cy="553453"/>
          </a:xfrm>
        </p:grpSpPr>
        <p:sp>
          <p:nvSpPr>
            <p:cNvPr id="17" name="Forma libre: Forma 16">
              <a:extLst>
                <a:ext uri="{FF2B5EF4-FFF2-40B4-BE49-F238E27FC236}">
                  <a16:creationId xmlns="" xmlns:a16="http://schemas.microsoft.com/office/drawing/2014/main" id="{A771F479-2842-452D-803F-8C873E4EBC5D}"/>
                </a:ext>
              </a:extLst>
            </p:cNvPr>
            <p:cNvSpPr/>
            <p:nvPr userDrawn="1"/>
          </p:nvSpPr>
          <p:spPr>
            <a:xfrm>
              <a:off x="6074843" y="3277071"/>
              <a:ext cx="1795820" cy="315884"/>
            </a:xfrm>
            <a:custGeom>
              <a:avLst/>
              <a:gdLst>
                <a:gd name="connsiteX0" fmla="*/ 0 w 1795820"/>
                <a:gd name="connsiteY0" fmla="*/ 0 h 315884"/>
                <a:gd name="connsiteX1" fmla="*/ 1588901 w 1795820"/>
                <a:gd name="connsiteY1" fmla="*/ 0 h 315884"/>
                <a:gd name="connsiteX2" fmla="*/ 1795820 w 1795820"/>
                <a:gd name="connsiteY2" fmla="*/ 157942 h 315884"/>
                <a:gd name="connsiteX3" fmla="*/ 1588901 w 1795820"/>
                <a:gd name="connsiteY3" fmla="*/ 315884 h 315884"/>
                <a:gd name="connsiteX4" fmla="*/ 0 w 1795820"/>
                <a:gd name="connsiteY4" fmla="*/ 315884 h 315884"/>
                <a:gd name="connsiteX5" fmla="*/ 206919 w 1795820"/>
                <a:gd name="connsiteY5" fmla="*/ 157942 h 31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5820" h="315884">
                  <a:moveTo>
                    <a:pt x="0" y="0"/>
                  </a:moveTo>
                  <a:lnTo>
                    <a:pt x="1588901" y="0"/>
                  </a:lnTo>
                  <a:lnTo>
                    <a:pt x="1795820" y="157942"/>
                  </a:lnTo>
                  <a:lnTo>
                    <a:pt x="1588901" y="315884"/>
                  </a:lnTo>
                  <a:lnTo>
                    <a:pt x="0" y="315884"/>
                  </a:lnTo>
                  <a:lnTo>
                    <a:pt x="206919" y="15794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>
                <a:latin typeface="Arial" panose="020B0604020202020204" pitchFamily="34" charset="0"/>
              </a:endParaRPr>
            </a:p>
          </p:txBody>
        </p:sp>
        <p:sp>
          <p:nvSpPr>
            <p:cNvPr id="24" name="Elipse 23">
              <a:extLst>
                <a:ext uri="{FF2B5EF4-FFF2-40B4-BE49-F238E27FC236}">
                  <a16:creationId xmlns="" xmlns:a16="http://schemas.microsoft.com/office/drawing/2014/main" id="{D7A59D75-10AD-4973-B122-7C535F1979D3}"/>
                </a:ext>
              </a:extLst>
            </p:cNvPr>
            <p:cNvSpPr/>
            <p:nvPr userDrawn="1"/>
          </p:nvSpPr>
          <p:spPr>
            <a:xfrm>
              <a:off x="6696026" y="3160531"/>
              <a:ext cx="553453" cy="55345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>
                <a:latin typeface="Arial" panose="020B0604020202020204" pitchFamily="34" charset="0"/>
              </a:endParaRPr>
            </a:p>
          </p:txBody>
        </p:sp>
        <p:sp>
          <p:nvSpPr>
            <p:cNvPr id="30" name="Elipse 29">
              <a:extLst>
                <a:ext uri="{FF2B5EF4-FFF2-40B4-BE49-F238E27FC236}">
                  <a16:creationId xmlns="" xmlns:a16="http://schemas.microsoft.com/office/drawing/2014/main" id="{A4A8EF59-BE35-4539-BCC3-425D208BA39A}"/>
                </a:ext>
              </a:extLst>
            </p:cNvPr>
            <p:cNvSpPr/>
            <p:nvPr userDrawn="1"/>
          </p:nvSpPr>
          <p:spPr>
            <a:xfrm>
              <a:off x="6814810" y="3279315"/>
              <a:ext cx="315884" cy="31588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>
                <a:latin typeface="Arial" panose="020B0604020202020204" pitchFamily="34" charset="0"/>
              </a:endParaRPr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="" xmlns:a16="http://schemas.microsoft.com/office/drawing/2014/main" id="{5BE8AF91-93B3-445E-A382-02F2EBE2445A}"/>
              </a:ext>
            </a:extLst>
          </p:cNvPr>
          <p:cNvGrpSpPr/>
          <p:nvPr userDrawn="1"/>
        </p:nvGrpSpPr>
        <p:grpSpPr>
          <a:xfrm>
            <a:off x="7874572" y="3485381"/>
            <a:ext cx="1795820" cy="553453"/>
            <a:chOff x="7874569" y="3160531"/>
            <a:chExt cx="1795820" cy="553453"/>
          </a:xfrm>
        </p:grpSpPr>
        <p:sp>
          <p:nvSpPr>
            <p:cNvPr id="18" name="Forma libre: Forma 17">
              <a:extLst>
                <a:ext uri="{FF2B5EF4-FFF2-40B4-BE49-F238E27FC236}">
                  <a16:creationId xmlns="" xmlns:a16="http://schemas.microsoft.com/office/drawing/2014/main" id="{5FAA4892-D14A-46A0-94AE-C7B2B5F118AE}"/>
                </a:ext>
              </a:extLst>
            </p:cNvPr>
            <p:cNvSpPr/>
            <p:nvPr userDrawn="1"/>
          </p:nvSpPr>
          <p:spPr>
            <a:xfrm>
              <a:off x="7874569" y="3277071"/>
              <a:ext cx="1795820" cy="315884"/>
            </a:xfrm>
            <a:custGeom>
              <a:avLst/>
              <a:gdLst>
                <a:gd name="connsiteX0" fmla="*/ 0 w 1795820"/>
                <a:gd name="connsiteY0" fmla="*/ 0 h 315884"/>
                <a:gd name="connsiteX1" fmla="*/ 1588901 w 1795820"/>
                <a:gd name="connsiteY1" fmla="*/ 0 h 315884"/>
                <a:gd name="connsiteX2" fmla="*/ 1795820 w 1795820"/>
                <a:gd name="connsiteY2" fmla="*/ 157942 h 315884"/>
                <a:gd name="connsiteX3" fmla="*/ 1588901 w 1795820"/>
                <a:gd name="connsiteY3" fmla="*/ 315884 h 315884"/>
                <a:gd name="connsiteX4" fmla="*/ 0 w 1795820"/>
                <a:gd name="connsiteY4" fmla="*/ 315884 h 315884"/>
                <a:gd name="connsiteX5" fmla="*/ 206919 w 1795820"/>
                <a:gd name="connsiteY5" fmla="*/ 157942 h 31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5820" h="315884">
                  <a:moveTo>
                    <a:pt x="0" y="0"/>
                  </a:moveTo>
                  <a:lnTo>
                    <a:pt x="1588901" y="0"/>
                  </a:lnTo>
                  <a:lnTo>
                    <a:pt x="1795820" y="157942"/>
                  </a:lnTo>
                  <a:lnTo>
                    <a:pt x="1588901" y="315884"/>
                  </a:lnTo>
                  <a:lnTo>
                    <a:pt x="0" y="315884"/>
                  </a:lnTo>
                  <a:lnTo>
                    <a:pt x="206919" y="15794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>
                <a:latin typeface="Arial" panose="020B0604020202020204" pitchFamily="34" charset="0"/>
              </a:endParaRPr>
            </a:p>
          </p:txBody>
        </p:sp>
        <p:sp>
          <p:nvSpPr>
            <p:cNvPr id="25" name="Elipse 24">
              <a:extLst>
                <a:ext uri="{FF2B5EF4-FFF2-40B4-BE49-F238E27FC236}">
                  <a16:creationId xmlns="" xmlns:a16="http://schemas.microsoft.com/office/drawing/2014/main" id="{081D3CF1-A2E0-4255-B9D5-412B242BA6F0}"/>
                </a:ext>
              </a:extLst>
            </p:cNvPr>
            <p:cNvSpPr/>
            <p:nvPr userDrawn="1"/>
          </p:nvSpPr>
          <p:spPr>
            <a:xfrm>
              <a:off x="8495752" y="3160531"/>
              <a:ext cx="553453" cy="55345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>
                <a:latin typeface="Arial" panose="020B0604020202020204" pitchFamily="34" charset="0"/>
              </a:endParaRPr>
            </a:p>
          </p:txBody>
        </p:sp>
        <p:sp>
          <p:nvSpPr>
            <p:cNvPr id="31" name="Elipse 30">
              <a:extLst>
                <a:ext uri="{FF2B5EF4-FFF2-40B4-BE49-F238E27FC236}">
                  <a16:creationId xmlns="" xmlns:a16="http://schemas.microsoft.com/office/drawing/2014/main" id="{A5C618BD-62D0-415D-913F-8A93381B842A}"/>
                </a:ext>
              </a:extLst>
            </p:cNvPr>
            <p:cNvSpPr/>
            <p:nvPr userDrawn="1"/>
          </p:nvSpPr>
          <p:spPr>
            <a:xfrm>
              <a:off x="8614536" y="3279315"/>
              <a:ext cx="315884" cy="31588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>
                <a:latin typeface="Arial" panose="020B0604020202020204" pitchFamily="34" charset="0"/>
              </a:endParaRPr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="" xmlns:a16="http://schemas.microsoft.com/office/drawing/2014/main" id="{949B0AB2-6B9F-4833-87FF-23BBF07E0AF5}"/>
              </a:ext>
            </a:extLst>
          </p:cNvPr>
          <p:cNvGrpSpPr/>
          <p:nvPr userDrawn="1"/>
        </p:nvGrpSpPr>
        <p:grpSpPr>
          <a:xfrm>
            <a:off x="9674296" y="3473709"/>
            <a:ext cx="1795820" cy="553453"/>
            <a:chOff x="9674294" y="3148856"/>
            <a:chExt cx="1795820" cy="553453"/>
          </a:xfrm>
        </p:grpSpPr>
        <p:sp>
          <p:nvSpPr>
            <p:cNvPr id="19" name="Forma libre: Forma 18">
              <a:extLst>
                <a:ext uri="{FF2B5EF4-FFF2-40B4-BE49-F238E27FC236}">
                  <a16:creationId xmlns="" xmlns:a16="http://schemas.microsoft.com/office/drawing/2014/main" id="{6A1F585B-6CB7-4823-A648-B183551A6653}"/>
                </a:ext>
              </a:extLst>
            </p:cNvPr>
            <p:cNvSpPr/>
            <p:nvPr userDrawn="1"/>
          </p:nvSpPr>
          <p:spPr>
            <a:xfrm>
              <a:off x="9674294" y="3277071"/>
              <a:ext cx="1795820" cy="315884"/>
            </a:xfrm>
            <a:custGeom>
              <a:avLst/>
              <a:gdLst>
                <a:gd name="connsiteX0" fmla="*/ 0 w 1795820"/>
                <a:gd name="connsiteY0" fmla="*/ 0 h 315884"/>
                <a:gd name="connsiteX1" fmla="*/ 1588901 w 1795820"/>
                <a:gd name="connsiteY1" fmla="*/ 0 h 315884"/>
                <a:gd name="connsiteX2" fmla="*/ 1795820 w 1795820"/>
                <a:gd name="connsiteY2" fmla="*/ 157942 h 315884"/>
                <a:gd name="connsiteX3" fmla="*/ 1588901 w 1795820"/>
                <a:gd name="connsiteY3" fmla="*/ 315884 h 315884"/>
                <a:gd name="connsiteX4" fmla="*/ 0 w 1795820"/>
                <a:gd name="connsiteY4" fmla="*/ 315884 h 315884"/>
                <a:gd name="connsiteX5" fmla="*/ 206919 w 1795820"/>
                <a:gd name="connsiteY5" fmla="*/ 157942 h 31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5820" h="315884">
                  <a:moveTo>
                    <a:pt x="0" y="0"/>
                  </a:moveTo>
                  <a:lnTo>
                    <a:pt x="1588901" y="0"/>
                  </a:lnTo>
                  <a:lnTo>
                    <a:pt x="1795820" y="157942"/>
                  </a:lnTo>
                  <a:lnTo>
                    <a:pt x="1588901" y="315884"/>
                  </a:lnTo>
                  <a:lnTo>
                    <a:pt x="0" y="315884"/>
                  </a:lnTo>
                  <a:lnTo>
                    <a:pt x="206919" y="15794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>
                <a:latin typeface="Arial" panose="020B0604020202020204" pitchFamily="34" charset="0"/>
              </a:endParaRPr>
            </a:p>
          </p:txBody>
        </p:sp>
        <p:sp>
          <p:nvSpPr>
            <p:cNvPr id="26" name="Elipse 25">
              <a:extLst>
                <a:ext uri="{FF2B5EF4-FFF2-40B4-BE49-F238E27FC236}">
                  <a16:creationId xmlns="" xmlns:a16="http://schemas.microsoft.com/office/drawing/2014/main" id="{6ED2E20C-4C5A-4495-AA56-B3E7B312DE7B}"/>
                </a:ext>
              </a:extLst>
            </p:cNvPr>
            <p:cNvSpPr/>
            <p:nvPr userDrawn="1"/>
          </p:nvSpPr>
          <p:spPr>
            <a:xfrm>
              <a:off x="10295477" y="3148856"/>
              <a:ext cx="553453" cy="55345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>
                <a:latin typeface="Arial" panose="020B0604020202020204" pitchFamily="34" charset="0"/>
              </a:endParaRPr>
            </a:p>
          </p:txBody>
        </p:sp>
        <p:sp>
          <p:nvSpPr>
            <p:cNvPr id="32" name="Elipse 31">
              <a:extLst>
                <a:ext uri="{FF2B5EF4-FFF2-40B4-BE49-F238E27FC236}">
                  <a16:creationId xmlns="" xmlns:a16="http://schemas.microsoft.com/office/drawing/2014/main" id="{C656E9EC-AAAC-48B8-8A29-B51A0FBC3A4C}"/>
                </a:ext>
              </a:extLst>
            </p:cNvPr>
            <p:cNvSpPr/>
            <p:nvPr userDrawn="1"/>
          </p:nvSpPr>
          <p:spPr>
            <a:xfrm>
              <a:off x="10414261" y="3267640"/>
              <a:ext cx="315884" cy="31588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>
                <a:latin typeface="Arial" panose="020B0604020202020204" pitchFamily="34" charset="0"/>
              </a:endParaRPr>
            </a:p>
          </p:txBody>
        </p:sp>
      </p:grpSp>
      <p:sp>
        <p:nvSpPr>
          <p:cNvPr id="89" name="Diagrama de flujo: Pantalla 88">
            <a:extLst>
              <a:ext uri="{FF2B5EF4-FFF2-40B4-BE49-F238E27FC236}">
                <a16:creationId xmlns="" xmlns:a16="http://schemas.microsoft.com/office/drawing/2014/main" id="{541EA1D0-DC88-42C2-A28A-BD0829D38E68}"/>
              </a:ext>
            </a:extLst>
          </p:cNvPr>
          <p:cNvSpPr/>
          <p:nvPr userDrawn="1"/>
        </p:nvSpPr>
        <p:spPr>
          <a:xfrm rot="16200000">
            <a:off x="2782975" y="1684247"/>
            <a:ext cx="1244031" cy="1300844"/>
          </a:xfrm>
          <a:prstGeom prst="flowChartDisplay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>
              <a:latin typeface="Arial" panose="020B0604020202020204" pitchFamily="34" charset="0"/>
            </a:endParaRPr>
          </a:p>
        </p:txBody>
      </p:sp>
      <p:sp>
        <p:nvSpPr>
          <p:cNvPr id="90" name="Diagrama de flujo: Pantalla 89">
            <a:extLst>
              <a:ext uri="{FF2B5EF4-FFF2-40B4-BE49-F238E27FC236}">
                <a16:creationId xmlns="" xmlns:a16="http://schemas.microsoft.com/office/drawing/2014/main" id="{D96F9DD5-2E68-489B-969E-60535C0ACBF4}"/>
              </a:ext>
            </a:extLst>
          </p:cNvPr>
          <p:cNvSpPr/>
          <p:nvPr userDrawn="1"/>
        </p:nvSpPr>
        <p:spPr>
          <a:xfrm rot="5400000">
            <a:off x="961371" y="4676683"/>
            <a:ext cx="1244031" cy="1300844"/>
          </a:xfrm>
          <a:prstGeom prst="flowChartDisplay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>
              <a:latin typeface="Arial" panose="020B0604020202020204" pitchFamily="34" charset="0"/>
            </a:endParaRPr>
          </a:p>
        </p:txBody>
      </p:sp>
      <p:sp>
        <p:nvSpPr>
          <p:cNvPr id="91" name="Diagrama de flujo: Pantalla 90">
            <a:extLst>
              <a:ext uri="{FF2B5EF4-FFF2-40B4-BE49-F238E27FC236}">
                <a16:creationId xmlns="" xmlns:a16="http://schemas.microsoft.com/office/drawing/2014/main" id="{1E23435C-D416-4553-9A8F-61FBAF1FFBAD}"/>
              </a:ext>
            </a:extLst>
          </p:cNvPr>
          <p:cNvSpPr/>
          <p:nvPr userDrawn="1"/>
        </p:nvSpPr>
        <p:spPr>
          <a:xfrm rot="5400000">
            <a:off x="4531147" y="4696020"/>
            <a:ext cx="1244031" cy="1300844"/>
          </a:xfrm>
          <a:prstGeom prst="flowChartDisplay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>
              <a:latin typeface="Arial" panose="020B0604020202020204" pitchFamily="34" charset="0"/>
            </a:endParaRPr>
          </a:p>
        </p:txBody>
      </p:sp>
      <p:sp>
        <p:nvSpPr>
          <p:cNvPr id="92" name="Diagrama de flujo: Pantalla 91">
            <a:extLst>
              <a:ext uri="{FF2B5EF4-FFF2-40B4-BE49-F238E27FC236}">
                <a16:creationId xmlns="" xmlns:a16="http://schemas.microsoft.com/office/drawing/2014/main" id="{F26AA20A-990C-43CF-9524-ED8CEE1491A5}"/>
              </a:ext>
            </a:extLst>
          </p:cNvPr>
          <p:cNvSpPr/>
          <p:nvPr userDrawn="1"/>
        </p:nvSpPr>
        <p:spPr>
          <a:xfrm rot="5400000">
            <a:off x="8125217" y="4696020"/>
            <a:ext cx="1244031" cy="1300844"/>
          </a:xfrm>
          <a:prstGeom prst="flowChartDisplay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>
              <a:latin typeface="Arial" panose="020B0604020202020204" pitchFamily="34" charset="0"/>
            </a:endParaRPr>
          </a:p>
        </p:txBody>
      </p:sp>
      <p:sp>
        <p:nvSpPr>
          <p:cNvPr id="93" name="Diagrama de flujo: Pantalla 92">
            <a:extLst>
              <a:ext uri="{FF2B5EF4-FFF2-40B4-BE49-F238E27FC236}">
                <a16:creationId xmlns="" xmlns:a16="http://schemas.microsoft.com/office/drawing/2014/main" id="{C66B36B5-A36B-4F7D-AEC3-F8209CC7FF5F}"/>
              </a:ext>
            </a:extLst>
          </p:cNvPr>
          <p:cNvSpPr/>
          <p:nvPr userDrawn="1"/>
        </p:nvSpPr>
        <p:spPr>
          <a:xfrm rot="16200000">
            <a:off x="6345691" y="1659575"/>
            <a:ext cx="1244031" cy="1300844"/>
          </a:xfrm>
          <a:prstGeom prst="flowChartDisplay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>
              <a:latin typeface="Arial" panose="020B0604020202020204" pitchFamily="34" charset="0"/>
            </a:endParaRPr>
          </a:p>
        </p:txBody>
      </p:sp>
      <p:sp>
        <p:nvSpPr>
          <p:cNvPr id="94" name="Diagrama de flujo: Pantalla 93">
            <a:extLst>
              <a:ext uri="{FF2B5EF4-FFF2-40B4-BE49-F238E27FC236}">
                <a16:creationId xmlns="" xmlns:a16="http://schemas.microsoft.com/office/drawing/2014/main" id="{F928EA39-BBE8-4344-BB5E-53882FF1BCAD}"/>
              </a:ext>
            </a:extLst>
          </p:cNvPr>
          <p:cNvSpPr/>
          <p:nvPr userDrawn="1"/>
        </p:nvSpPr>
        <p:spPr>
          <a:xfrm rot="16200000">
            <a:off x="9950191" y="1667535"/>
            <a:ext cx="1244031" cy="1300844"/>
          </a:xfrm>
          <a:prstGeom prst="flowChartDisplay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>
              <a:latin typeface="Arial" panose="020B0604020202020204" pitchFamily="34" charset="0"/>
            </a:endParaRPr>
          </a:p>
        </p:txBody>
      </p:sp>
      <p:sp>
        <p:nvSpPr>
          <p:cNvPr id="101" name="Título 100">
            <a:extLst>
              <a:ext uri="{FF2B5EF4-FFF2-40B4-BE49-F238E27FC236}">
                <a16:creationId xmlns="" xmlns:a16="http://schemas.microsoft.com/office/drawing/2014/main" id="{EEDEEBF1-BE8D-4827-92D8-0E2B566C8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242362"/>
            <a:ext cx="10515600" cy="586247"/>
          </a:xfrm>
          <a:prstGeom prst="rect">
            <a:avLst/>
          </a:prstGeom>
        </p:spPr>
        <p:txBody>
          <a:bodyPr rtlCol="0"/>
          <a:lstStyle>
            <a:lvl1pPr algn="ctr">
              <a:defRPr sz="3200">
                <a:latin typeface="Arial" panose="020B0604020202020204" pitchFamily="34" charset="0"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03" name="Marcador de texto 102">
            <a:extLst>
              <a:ext uri="{FF2B5EF4-FFF2-40B4-BE49-F238E27FC236}">
                <a16:creationId xmlns="" xmlns:a16="http://schemas.microsoft.com/office/drawing/2014/main" id="{63350850-20C2-4D8E-95EA-1834A7F54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3452" y="1010900"/>
            <a:ext cx="1541463" cy="4762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04" name="Marcador de texto 102">
            <a:extLst>
              <a:ext uri="{FF2B5EF4-FFF2-40B4-BE49-F238E27FC236}">
                <a16:creationId xmlns="" xmlns:a16="http://schemas.microsoft.com/office/drawing/2014/main" id="{4350C57D-469C-4BE2-85CE-9521CDD31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87002" y="961459"/>
            <a:ext cx="1541463" cy="4762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05" name="Marcador de texto 102">
            <a:extLst>
              <a:ext uri="{FF2B5EF4-FFF2-40B4-BE49-F238E27FC236}">
                <a16:creationId xmlns="" xmlns:a16="http://schemas.microsoft.com/office/drawing/2014/main" id="{BDE0B408-402F-4D66-A8A9-025C5C79EE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05352" y="944219"/>
            <a:ext cx="1541463" cy="4762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accent5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06" name="Marcador de texto 102">
            <a:extLst>
              <a:ext uri="{FF2B5EF4-FFF2-40B4-BE49-F238E27FC236}">
                <a16:creationId xmlns="" xmlns:a16="http://schemas.microsoft.com/office/drawing/2014/main" id="{F65F1089-8C8D-4B8A-91B4-5B0BE22A21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639" y="6179839"/>
            <a:ext cx="1541463" cy="4762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07" name="Marcador de texto 102">
            <a:extLst>
              <a:ext uri="{FF2B5EF4-FFF2-40B4-BE49-F238E27FC236}">
                <a16:creationId xmlns="" xmlns:a16="http://schemas.microsoft.com/office/drawing/2014/main" id="{3FDDD9A8-6A11-41D7-AB3E-8EEFF4AEAA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44081" y="6181346"/>
            <a:ext cx="1541463" cy="4762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accent4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08" name="Marcador de texto 102">
            <a:extLst>
              <a:ext uri="{FF2B5EF4-FFF2-40B4-BE49-F238E27FC236}">
                <a16:creationId xmlns="" xmlns:a16="http://schemas.microsoft.com/office/drawing/2014/main" id="{5D44D2F1-A75D-489E-802C-EFD1FA7942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81167" y="6179839"/>
            <a:ext cx="1541463" cy="4762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accent6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09" name="Marcador de texto 102">
            <a:extLst>
              <a:ext uri="{FF2B5EF4-FFF2-40B4-BE49-F238E27FC236}">
                <a16:creationId xmlns="" xmlns:a16="http://schemas.microsoft.com/office/drawing/2014/main" id="{58FB0A14-5612-47DA-8D51-53FE47D48E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4668" y="1799681"/>
            <a:ext cx="1795819" cy="115700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10" name="Marcador de texto 102">
            <a:extLst>
              <a:ext uri="{FF2B5EF4-FFF2-40B4-BE49-F238E27FC236}">
                <a16:creationId xmlns="" xmlns:a16="http://schemas.microsoft.com/office/drawing/2014/main" id="{437AE5CE-B034-467F-8BD6-705D77D48B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33317" y="1769470"/>
            <a:ext cx="1795819" cy="115700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11" name="Marcador de texto 102">
            <a:extLst>
              <a:ext uri="{FF2B5EF4-FFF2-40B4-BE49-F238E27FC236}">
                <a16:creationId xmlns="" xmlns:a16="http://schemas.microsoft.com/office/drawing/2014/main" id="{0A73F1F0-BBE3-4850-AA5C-B440EFC476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37141" y="1789203"/>
            <a:ext cx="1795819" cy="115700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12" name="Marcador de texto 102">
            <a:extLst>
              <a:ext uri="{FF2B5EF4-FFF2-40B4-BE49-F238E27FC236}">
                <a16:creationId xmlns="" xmlns:a16="http://schemas.microsoft.com/office/drawing/2014/main" id="{4F36CB05-C62D-498F-A0D5-EDDA57844F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601001" y="4701341"/>
            <a:ext cx="1795819" cy="115700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13" name="Marcador de texto 102">
            <a:extLst>
              <a:ext uri="{FF2B5EF4-FFF2-40B4-BE49-F238E27FC236}">
                <a16:creationId xmlns="" xmlns:a16="http://schemas.microsoft.com/office/drawing/2014/main" id="{C8DC7013-0381-44B9-A3BA-AB21ECB086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07278" y="4708746"/>
            <a:ext cx="1795819" cy="115700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14" name="Marcador de texto 102">
            <a:extLst>
              <a:ext uri="{FF2B5EF4-FFF2-40B4-BE49-F238E27FC236}">
                <a16:creationId xmlns="" xmlns:a16="http://schemas.microsoft.com/office/drawing/2014/main" id="{47A57729-A03F-42A7-90E4-ECA54FE7BE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16057" y="4681410"/>
            <a:ext cx="1795819" cy="115700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6682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01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l" defTabSz="91438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7" indent="-228597" algn="l" defTabSz="91438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2" indent="-228597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5" indent="-228597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0" indent="-228597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5" indent="-228597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69" indent="-228597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3" indent="-228597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7" indent="-228597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2" indent="-228597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8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1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5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dministrador\Pictures\funsanmate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10" y="2"/>
            <a:ext cx="1955132" cy="108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/>
          <p:cNvSpPr txBox="1"/>
          <p:nvPr/>
        </p:nvSpPr>
        <p:spPr>
          <a:xfrm>
            <a:off x="1638301" y="302360"/>
            <a:ext cx="977265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>
                <a:latin typeface="Aharoni" panose="02010803020104030203" pitchFamily="2" charset="-79"/>
                <a:cs typeface="Aharoni" panose="02010803020104030203" pitchFamily="2" charset="-79"/>
              </a:rPr>
              <a:t>UNIDAD TRES - ACTIVIDAD UNO: MOMENTO INDEPENDIENTE</a:t>
            </a:r>
          </a:p>
          <a:p>
            <a:r>
              <a:rPr lang="es-CO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 </a:t>
            </a:r>
            <a:endParaRPr lang="es-CO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s-CO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 </a:t>
            </a:r>
            <a:endParaRPr lang="es-CO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s-CO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 </a:t>
            </a:r>
            <a:endParaRPr lang="es-CO" sz="2800" dirty="0">
              <a:solidFill>
                <a:srgbClr val="99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s-CO" sz="2800" b="1" dirty="0">
                <a:solidFill>
                  <a:srgbClr val="99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LÍNEA DEL TIEMPO Y COMPROMISOS PARA EL PROCESO DE FORMACIÓN</a:t>
            </a:r>
            <a:endParaRPr lang="es-CO" sz="2800" dirty="0">
              <a:solidFill>
                <a:srgbClr val="99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s-CO" sz="2800" dirty="0">
                <a:latin typeface="Aharoni" panose="02010803020104030203" pitchFamily="2" charset="-79"/>
                <a:cs typeface="Aharoni" panose="02010803020104030203" pitchFamily="2" charset="-79"/>
              </a:rPr>
              <a:t> </a:t>
            </a:r>
          </a:p>
          <a:p>
            <a:r>
              <a:rPr lang="es-CO" sz="2800" dirty="0">
                <a:latin typeface="Aharoni" panose="02010803020104030203" pitchFamily="2" charset="-79"/>
                <a:cs typeface="Aharoni" panose="02010803020104030203" pitchFamily="2" charset="-79"/>
              </a:rPr>
              <a:t> </a:t>
            </a:r>
          </a:p>
          <a:p>
            <a:r>
              <a:rPr lang="es-CO" sz="2800" dirty="0">
                <a:latin typeface="Aharoni" panose="02010803020104030203" pitchFamily="2" charset="-79"/>
                <a:cs typeface="Aharoni" panose="02010803020104030203" pitchFamily="2" charset="-79"/>
              </a:rPr>
              <a:t> </a:t>
            </a:r>
          </a:p>
          <a:p>
            <a:pPr algn="ctr"/>
            <a:r>
              <a:rPr lang="es-CO" sz="2800" dirty="0">
                <a:latin typeface="Aharoni" panose="02010803020104030203" pitchFamily="2" charset="-79"/>
                <a:cs typeface="Aharoni" panose="02010803020104030203" pitchFamily="2" charset="-79"/>
              </a:rPr>
              <a:t>LIGIA YAMILE PAEZ SANCHEZ</a:t>
            </a:r>
          </a:p>
          <a:p>
            <a:r>
              <a:rPr lang="es-CO" sz="2800" dirty="0">
                <a:latin typeface="Aharoni" panose="02010803020104030203" pitchFamily="2" charset="-79"/>
                <a:cs typeface="Aharoni" panose="02010803020104030203" pitchFamily="2" charset="-79"/>
              </a:rPr>
              <a:t> </a:t>
            </a:r>
          </a:p>
          <a:p>
            <a:r>
              <a:rPr lang="es-CO" sz="2800" dirty="0">
                <a:latin typeface="Aharoni" panose="02010803020104030203" pitchFamily="2" charset="-79"/>
                <a:cs typeface="Aharoni" panose="02010803020104030203" pitchFamily="2" charset="-79"/>
              </a:rPr>
              <a:t> </a:t>
            </a:r>
            <a:endParaRPr lang="es-CO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s-CO" sz="2800" dirty="0">
                <a:latin typeface="Aharoni" panose="02010803020104030203" pitchFamily="2" charset="-79"/>
                <a:cs typeface="Aharoni" panose="02010803020104030203" pitchFamily="2" charset="-79"/>
              </a:rPr>
              <a:t>INGENIERÍA EN SEGURIDAD Y SALUD EN EL TRABAJO</a:t>
            </a:r>
            <a:endParaRPr lang="es-CO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326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A8AC7010-E3D3-4918-A868-DC22EC93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70" y="242362"/>
            <a:ext cx="9460832" cy="586247"/>
          </a:xfrm>
        </p:spPr>
        <p:txBody>
          <a:bodyPr rtlCol="0"/>
          <a:lstStyle/>
          <a:p>
            <a:pPr rtl="0"/>
            <a:r>
              <a:rPr lang="es-ES" dirty="0" smtClean="0">
                <a:solidFill>
                  <a:srgbClr val="99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FUNDACION UNIVERSITARIA SAN MATEO</a:t>
            </a:r>
            <a:endParaRPr lang="es-ES" dirty="0">
              <a:solidFill>
                <a:srgbClr val="99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3F5E860B-C8A0-3342-8586-B4C66DFC89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1985</a:t>
            </a:r>
            <a:endParaRPr lang="es-ES" sz="20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5CA63B04-1C52-B642-8A2F-4F5A72FA71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1989</a:t>
            </a:r>
            <a:endParaRPr lang="es-ES" sz="20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23" name="Marcador de texto 22">
            <a:extLst>
              <a:ext uri="{FF2B5EF4-FFF2-40B4-BE49-F238E27FC236}">
                <a16:creationId xmlns="" xmlns:a16="http://schemas.microsoft.com/office/drawing/2014/main" id="{7FE5BACF-AA18-4F41-9736-F37E9308CD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2000" b="1" dirty="0"/>
              <a:t>1999</a:t>
            </a:r>
            <a:endParaRPr lang="es-ES" sz="2000" b="1" dirty="0"/>
          </a:p>
        </p:txBody>
      </p:sp>
      <p:sp>
        <p:nvSpPr>
          <p:cNvPr id="24" name="Marcador de texto 23">
            <a:extLst>
              <a:ext uri="{FF2B5EF4-FFF2-40B4-BE49-F238E27FC236}">
                <a16:creationId xmlns="" xmlns:a16="http://schemas.microsoft.com/office/drawing/2014/main" id="{8063CF5C-2BAA-E44A-9E84-CEA9A57661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1987</a:t>
            </a:r>
            <a:endParaRPr lang="es-ES" sz="20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7959166E-B357-7A4E-B46A-FC79B79F80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1995</a:t>
            </a:r>
            <a:endParaRPr lang="es-ES" sz="20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26" name="Marcador de texto 25">
            <a:extLst>
              <a:ext uri="{FF2B5EF4-FFF2-40B4-BE49-F238E27FC236}">
                <a16:creationId xmlns="" xmlns:a16="http://schemas.microsoft.com/office/drawing/2014/main" id="{67B75398-1CC8-4A42-869C-AE228B64E4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2000</a:t>
            </a:r>
            <a:endParaRPr lang="es-ES" sz="20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27" name="Marcador de texto 26">
            <a:extLst>
              <a:ext uri="{FF2B5EF4-FFF2-40B4-BE49-F238E27FC236}">
                <a16:creationId xmlns="" xmlns:a16="http://schemas.microsoft.com/office/drawing/2014/main" id="{EAEBE4EF-2430-A24C-ABB6-5E5964F75C7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>
            <a:normAutofit fontScale="92500" lnSpcReduction="20000"/>
          </a:bodyPr>
          <a:lstStyle/>
          <a:p>
            <a:pPr algn="just" rtl="0"/>
            <a:r>
              <a:rPr lang="es-ES" sz="1300" dirty="0">
                <a:latin typeface="Andalus" panose="02020603050405020304" pitchFamily="18" charset="-78"/>
                <a:cs typeface="Andalus" panose="02020603050405020304" pitchFamily="18" charset="-78"/>
              </a:rPr>
              <a:t>Un grupo de personas con experiencia, tanto a nivel académico como profesional desarrollo un estudio sobre las posibilidades de ofrecer formación a nivel técnico profesional</a:t>
            </a:r>
          </a:p>
          <a:p>
            <a:pPr rtl="0"/>
            <a:endParaRPr lang="es-E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28" name="Marcador de texto 27">
            <a:extLst>
              <a:ext uri="{FF2B5EF4-FFF2-40B4-BE49-F238E27FC236}">
                <a16:creationId xmlns="" xmlns:a16="http://schemas.microsoft.com/office/drawing/2014/main" id="{9F736ACE-BCE7-2045-9309-65BBE7DD29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33316" y="1769468"/>
            <a:ext cx="1795819" cy="1157005"/>
          </a:xfrm>
        </p:spPr>
        <p:txBody>
          <a:bodyPr rtlCol="0">
            <a:normAutofit lnSpcReduction="10000"/>
          </a:bodyPr>
          <a:lstStyle/>
          <a:p>
            <a:pPr algn="just" rtl="0"/>
            <a:r>
              <a:rPr lang="es-E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EL 2 de febrero se obtuvo la licencia de funcionamiento para los programas  de Mercadeo y Finanzas, Comercio exterior y Gestión de Recursos </a:t>
            </a:r>
            <a:r>
              <a:rPr lang="es-ES" dirty="0">
                <a:latin typeface="Andalus" panose="02020603050405020304" pitchFamily="18" charset="-78"/>
                <a:cs typeface="Andalus" panose="02020603050405020304" pitchFamily="18" charset="-78"/>
              </a:rPr>
              <a:t>I</a:t>
            </a:r>
            <a:r>
              <a:rPr lang="es-E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nmobiliarios.</a:t>
            </a:r>
            <a:endParaRPr lang="es-E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29" name="Marcador de texto 28">
            <a:extLst>
              <a:ext uri="{FF2B5EF4-FFF2-40B4-BE49-F238E27FC236}">
                <a16:creationId xmlns="" xmlns:a16="http://schemas.microsoft.com/office/drawing/2014/main" id="{BD5DC25E-18EC-A546-B397-92A82B16A1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37142" y="1789202"/>
            <a:ext cx="1711660" cy="1157005"/>
          </a:xfrm>
        </p:spPr>
        <p:txBody>
          <a:bodyPr rtlCol="0">
            <a:normAutofit lnSpcReduction="10000"/>
          </a:bodyPr>
          <a:lstStyle/>
          <a:p>
            <a:pPr algn="just" rtl="0"/>
            <a:r>
              <a:rPr lang="es-E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FEXADE, con el objetivo de continuar  su labor formadora, registra sus programas Técnico </a:t>
            </a:r>
            <a:r>
              <a:rPr lang="es-ES" dirty="0">
                <a:latin typeface="Andalus" panose="02020603050405020304" pitchFamily="18" charset="-78"/>
                <a:cs typeface="Andalus" panose="02020603050405020304" pitchFamily="18" charset="-78"/>
              </a:rPr>
              <a:t>P</a:t>
            </a:r>
            <a:r>
              <a:rPr lang="es-E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rofesional en Administración de Empresas y Contaduría.</a:t>
            </a:r>
            <a:endParaRPr lang="es-E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0" name="Marcador de texto 29">
            <a:extLst>
              <a:ext uri="{FF2B5EF4-FFF2-40B4-BE49-F238E27FC236}">
                <a16:creationId xmlns="" xmlns:a16="http://schemas.microsoft.com/office/drawing/2014/main" id="{A7AB859B-8CF9-8D4D-A518-21E9C19F57C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>
            <a:normAutofit/>
          </a:bodyPr>
          <a:lstStyle/>
          <a:p>
            <a:pPr algn="just" rtl="0"/>
            <a:r>
              <a:rPr lang="es-E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Se inicio en proceso de aprobación ante el ICFES. Luego de cumplir con los requisitos legales exigidos por el Ministerio de Educación.</a:t>
            </a:r>
            <a:endParaRPr lang="es-E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1" name="Marcador de texto 30">
            <a:extLst>
              <a:ext uri="{FF2B5EF4-FFF2-40B4-BE49-F238E27FC236}">
                <a16:creationId xmlns="" xmlns:a16="http://schemas.microsoft.com/office/drawing/2014/main" id="{7FA71BB8-08DF-DC47-A3B4-3FD465540D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54617" y="4646325"/>
            <a:ext cx="1899139" cy="1348155"/>
          </a:xfrm>
        </p:spPr>
        <p:txBody>
          <a:bodyPr rtlCol="0">
            <a:normAutofit/>
          </a:bodyPr>
          <a:lstStyle/>
          <a:p>
            <a:pPr algn="just" rtl="0"/>
            <a:r>
              <a:rPr lang="es-E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Se presenta conjuntamente ante el Ministerio de Educación Nacional la reforma estatutaria, en la que se establecen  cambios de carácter organizacional de la fundación.</a:t>
            </a:r>
            <a:endParaRPr lang="es-E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2" name="Marcador de texto 31">
            <a:extLst>
              <a:ext uri="{FF2B5EF4-FFF2-40B4-BE49-F238E27FC236}">
                <a16:creationId xmlns="" xmlns:a16="http://schemas.microsoft.com/office/drawing/2014/main" id="{2D471EEE-401E-CD4E-9D86-0A173726A48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algn="just" rtl="0"/>
            <a:r>
              <a:rPr lang="es-E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Registra y oferta los programas Técnico Profesional en Sistemas y Telecomunicaciones  y Técnico Profesional en Salud.</a:t>
            </a:r>
            <a:endParaRPr lang="es-E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1026" name="Picture 2" descr="C:\Users\Administrador\Pictures\funsanmate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7" y="41812"/>
            <a:ext cx="1810753" cy="78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020315" y="4968109"/>
            <a:ext cx="11249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latin typeface="Andalus" panose="02020603050405020304" pitchFamily="18" charset="-78"/>
                <a:cs typeface="Andalus" panose="02020603050405020304" pitchFamily="18" charset="-78"/>
              </a:rPr>
              <a:t>El objetivo principal fue la formación con excelencia </a:t>
            </a:r>
            <a:r>
              <a:rPr lang="es-ES" sz="1200" dirty="0"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  <a:endParaRPr lang="es-ES" sz="12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3" name="Marcador de texto 29">
            <a:extLst>
              <a:ext uri="{FF2B5EF4-FFF2-40B4-BE49-F238E27FC236}">
                <a16:creationId xmlns="" xmlns:a16="http://schemas.microsoft.com/office/drawing/2014/main" id="{A7AB859B-8CF9-8D4D-A518-21E9C19F57C5}"/>
              </a:ext>
            </a:extLst>
          </p:cNvPr>
          <p:cNvSpPr txBox="1">
            <a:spLocks/>
          </p:cNvSpPr>
          <p:nvPr/>
        </p:nvSpPr>
        <p:spPr>
          <a:xfrm>
            <a:off x="2813538" y="1846760"/>
            <a:ext cx="1207479" cy="841113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>
                <a:latin typeface="Andalus" panose="02020603050405020304" pitchFamily="18" charset="-78"/>
                <a:cs typeface="Andalus" panose="02020603050405020304" pitchFamily="18" charset="-78"/>
              </a:rPr>
              <a:t>Se obtuvo  personería jurídica el 16 de octubre bajo la Resolución 14135.</a:t>
            </a:r>
            <a:endParaRPr lang="es-E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4" name="Marcador de texto 27">
            <a:extLst>
              <a:ext uri="{FF2B5EF4-FFF2-40B4-BE49-F238E27FC236}">
                <a16:creationId xmlns="" xmlns:a16="http://schemas.microsoft.com/office/drawing/2014/main" id="{9F736ACE-BCE7-2045-9309-65BBE7DD297D}"/>
              </a:ext>
            </a:extLst>
          </p:cNvPr>
          <p:cNvSpPr txBox="1">
            <a:spLocks/>
          </p:cNvSpPr>
          <p:nvPr/>
        </p:nvSpPr>
        <p:spPr>
          <a:xfrm>
            <a:off x="4443049" y="4968109"/>
            <a:ext cx="1427471" cy="115700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>
                <a:latin typeface="Andalus" panose="02020603050405020304" pitchFamily="18" charset="-78"/>
                <a:cs typeface="Andalus" panose="02020603050405020304" pitchFamily="18" charset="-78"/>
              </a:rPr>
              <a:t>Resolución No 029, iniciando actividades en marzo, con aprobación ICFES.</a:t>
            </a:r>
            <a:endParaRPr lang="es-E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5" name="Marcador de texto 30">
            <a:extLst>
              <a:ext uri="{FF2B5EF4-FFF2-40B4-BE49-F238E27FC236}">
                <a16:creationId xmlns="" xmlns:a16="http://schemas.microsoft.com/office/drawing/2014/main" id="{7FA71BB8-08DF-DC47-A3B4-3FD465540D52}"/>
              </a:ext>
            </a:extLst>
          </p:cNvPr>
          <p:cNvSpPr txBox="1">
            <a:spLocks/>
          </p:cNvSpPr>
          <p:nvPr/>
        </p:nvSpPr>
        <p:spPr>
          <a:xfrm>
            <a:off x="6342185" y="1732010"/>
            <a:ext cx="1359877" cy="134815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>
                <a:latin typeface="Andalus" panose="02020603050405020304" pitchFamily="18" charset="-78"/>
                <a:cs typeface="Andalus" panose="02020603050405020304" pitchFamily="18" charset="-78"/>
              </a:rPr>
              <a:t>Se registra el programa Técnico profesional en comercio internacional SNIES en 1996.</a:t>
            </a:r>
            <a:endParaRPr lang="es-E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6" name="Marcador de texto 28">
            <a:extLst>
              <a:ext uri="{FF2B5EF4-FFF2-40B4-BE49-F238E27FC236}">
                <a16:creationId xmlns="" xmlns:a16="http://schemas.microsoft.com/office/drawing/2014/main" id="{BD5DC25E-18EC-A546-B397-92A82B16A127}"/>
              </a:ext>
            </a:extLst>
          </p:cNvPr>
          <p:cNvSpPr txBox="1">
            <a:spLocks/>
          </p:cNvSpPr>
          <p:nvPr/>
        </p:nvSpPr>
        <p:spPr>
          <a:xfrm>
            <a:off x="8147539" y="4865077"/>
            <a:ext cx="1277815" cy="126003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>
                <a:latin typeface="Andalus" panose="02020603050405020304" pitchFamily="18" charset="-78"/>
                <a:cs typeface="Andalus" panose="02020603050405020304" pitchFamily="18" charset="-78"/>
              </a:rPr>
              <a:t>Horarios diurno y nocturno. Además, cambiando de sede  calle 34 No 21-15.</a:t>
            </a:r>
            <a:endParaRPr lang="es-E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7" name="Marcador de texto 31">
            <a:extLst>
              <a:ext uri="{FF2B5EF4-FFF2-40B4-BE49-F238E27FC236}">
                <a16:creationId xmlns="" xmlns:a16="http://schemas.microsoft.com/office/drawing/2014/main" id="{2D471EEE-401E-CD4E-9D86-0A173726A485}"/>
              </a:ext>
            </a:extLst>
          </p:cNvPr>
          <p:cNvSpPr txBox="1">
            <a:spLocks/>
          </p:cNvSpPr>
          <p:nvPr/>
        </p:nvSpPr>
        <p:spPr>
          <a:xfrm>
            <a:off x="9894278" y="1827584"/>
            <a:ext cx="1330735" cy="115700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>
                <a:latin typeface="Andalus" panose="02020603050405020304" pitchFamily="18" charset="-78"/>
                <a:cs typeface="Andalus" panose="02020603050405020304" pitchFamily="18" charset="-78"/>
              </a:rPr>
              <a:t>Respondiendo así a la demanda laboral que exigía el desarrollo económico del país.</a:t>
            </a:r>
            <a:endParaRPr lang="es-E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6470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A8AC7010-E3D3-4918-A868-DC22EC93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4" y="242362"/>
            <a:ext cx="9428748" cy="586247"/>
          </a:xfrm>
        </p:spPr>
        <p:txBody>
          <a:bodyPr rtlCol="0"/>
          <a:lstStyle/>
          <a:p>
            <a:pPr rtl="0"/>
            <a:r>
              <a:rPr lang="es-ES" dirty="0" smtClean="0">
                <a:solidFill>
                  <a:srgbClr val="99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FUNDACION UNIVERSITARIA SAN MATEO</a:t>
            </a:r>
            <a:endParaRPr lang="es-ES" dirty="0">
              <a:solidFill>
                <a:srgbClr val="99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3F5E860B-C8A0-3342-8586-B4C66DFC89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2001</a:t>
            </a:r>
            <a:endParaRPr lang="es-ES" sz="20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5CA63B04-1C52-B642-8A2F-4F5A72FA71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2000" b="1">
                <a:latin typeface="Andalus" panose="02020603050405020304" pitchFamily="18" charset="-78"/>
                <a:cs typeface="Andalus" panose="02020603050405020304" pitchFamily="18" charset="-78"/>
              </a:rPr>
              <a:t>2009</a:t>
            </a:r>
            <a:endParaRPr lang="es-ES" sz="20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23" name="Marcador de texto 22">
            <a:extLst>
              <a:ext uri="{FF2B5EF4-FFF2-40B4-BE49-F238E27FC236}">
                <a16:creationId xmlns="" xmlns:a16="http://schemas.microsoft.com/office/drawing/2014/main" id="{7FE5BACF-AA18-4F41-9736-F37E9308CD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2000" b="1" dirty="0"/>
              <a:t>2011</a:t>
            </a:r>
            <a:endParaRPr lang="es-ES" sz="2000" b="1" dirty="0"/>
          </a:p>
        </p:txBody>
      </p:sp>
      <p:sp>
        <p:nvSpPr>
          <p:cNvPr id="24" name="Marcador de texto 23">
            <a:extLst>
              <a:ext uri="{FF2B5EF4-FFF2-40B4-BE49-F238E27FC236}">
                <a16:creationId xmlns="" xmlns:a16="http://schemas.microsoft.com/office/drawing/2014/main" id="{8063CF5C-2BAA-E44A-9E84-CEA9A57661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2004</a:t>
            </a:r>
            <a:endParaRPr lang="es-ES" sz="20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7959166E-B357-7A4E-B46A-FC79B79F80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2010</a:t>
            </a:r>
            <a:endParaRPr lang="es-ES" sz="20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26" name="Marcador de texto 25">
            <a:extLst>
              <a:ext uri="{FF2B5EF4-FFF2-40B4-BE49-F238E27FC236}">
                <a16:creationId xmlns="" xmlns:a16="http://schemas.microsoft.com/office/drawing/2014/main" id="{67B75398-1CC8-4A42-869C-AE228B64E4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2400" b="1" dirty="0">
                <a:latin typeface="Andalus" panose="02020603050405020304" pitchFamily="18" charset="-78"/>
                <a:cs typeface="Andalus" panose="02020603050405020304" pitchFamily="18" charset="-78"/>
              </a:rPr>
              <a:t>2012</a:t>
            </a:r>
            <a:endParaRPr lang="es-ES" sz="24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27" name="Marcador de texto 26">
            <a:extLst>
              <a:ext uri="{FF2B5EF4-FFF2-40B4-BE49-F238E27FC236}">
                <a16:creationId xmlns="" xmlns:a16="http://schemas.microsoft.com/office/drawing/2014/main" id="{EAEBE4EF-2430-A24C-ABB6-5E5964F75C7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2033" y="1799679"/>
            <a:ext cx="1948455" cy="1157005"/>
          </a:xfrm>
        </p:spPr>
        <p:txBody>
          <a:bodyPr rtlCol="0">
            <a:normAutofit fontScale="92500" lnSpcReduction="10000"/>
          </a:bodyPr>
          <a:lstStyle/>
          <a:p>
            <a:pPr algn="just" rtl="0"/>
            <a:r>
              <a:rPr lang="es-ES" sz="1300" dirty="0">
                <a:latin typeface="Andalus" panose="02020603050405020304" pitchFamily="18" charset="-78"/>
                <a:cs typeface="Andalus" panose="02020603050405020304" pitchFamily="18" charset="-78"/>
              </a:rPr>
              <a:t>Mediante la Resolución No 227 del 15 de febrero  cambia su nombre FUNDACIÓN PARA LA EDUCACIÓN SUPERIOR SAN MATEO </a:t>
            </a:r>
            <a:r>
              <a:rPr lang="es-ES" sz="1300" b="1" dirty="0">
                <a:latin typeface="Andalus" panose="02020603050405020304" pitchFamily="18" charset="-78"/>
                <a:cs typeface="Andalus" panose="02020603050405020304" pitchFamily="18" charset="-78"/>
              </a:rPr>
              <a:t>“FUNDACIÓN SAN MATEO”</a:t>
            </a:r>
          </a:p>
          <a:p>
            <a:pPr rtl="0"/>
            <a:endParaRPr lang="es-E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28" name="Marcador de texto 27">
            <a:extLst>
              <a:ext uri="{FF2B5EF4-FFF2-40B4-BE49-F238E27FC236}">
                <a16:creationId xmlns="" xmlns:a16="http://schemas.microsoft.com/office/drawing/2014/main" id="{9F736ACE-BCE7-2045-9309-65BBE7DD29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33316" y="1769468"/>
            <a:ext cx="1795819" cy="1157005"/>
          </a:xfrm>
        </p:spPr>
        <p:txBody>
          <a:bodyPr rtlCol="0">
            <a:normAutofit lnSpcReduction="10000"/>
          </a:bodyPr>
          <a:lstStyle/>
          <a:p>
            <a:pPr algn="just" rtl="0"/>
            <a:r>
              <a:rPr lang="es-E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A raíz de las obras para el transporte público Transmilenio, la Fundación fue trasladada  a una nueva sede, ubicada en la transversal 17 No 25-25.</a:t>
            </a:r>
            <a:endParaRPr lang="es-E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29" name="Marcador de texto 28">
            <a:extLst>
              <a:ext uri="{FF2B5EF4-FFF2-40B4-BE49-F238E27FC236}">
                <a16:creationId xmlns="" xmlns:a16="http://schemas.microsoft.com/office/drawing/2014/main" id="{BD5DC25E-18EC-A546-B397-92A82B16A1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37142" y="1789202"/>
            <a:ext cx="1711660" cy="1167483"/>
          </a:xfrm>
        </p:spPr>
        <p:txBody>
          <a:bodyPr rtlCol="0">
            <a:noAutofit/>
          </a:bodyPr>
          <a:lstStyle/>
          <a:p>
            <a:pPr algn="just" rtl="0"/>
            <a:r>
              <a:rPr lang="es-E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Se obtienen nuevos registros para los programas de T. Profesional en procesos de publicidad y Mercadeo y de nueve programas más por ciclos. </a:t>
            </a:r>
            <a:endParaRPr lang="es-E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0" name="Marcador de texto 29">
            <a:extLst>
              <a:ext uri="{FF2B5EF4-FFF2-40B4-BE49-F238E27FC236}">
                <a16:creationId xmlns="" xmlns:a16="http://schemas.microsoft.com/office/drawing/2014/main" id="{A7AB859B-8CF9-8D4D-A518-21E9C19F57C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27986" y="4580569"/>
            <a:ext cx="1915063" cy="1296307"/>
          </a:xfrm>
        </p:spPr>
        <p:txBody>
          <a:bodyPr rtlCol="0">
            <a:noAutofit/>
          </a:bodyPr>
          <a:lstStyle/>
          <a:p>
            <a:pPr algn="just" rtl="0"/>
            <a:r>
              <a:rPr lang="es-E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Se presentan nuevos programas T. profesionales:</a:t>
            </a:r>
            <a:r>
              <a:rPr lang="es-ES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s-E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Mantenimiento Electrónico, Diseño Grafico, Redes de comunicación, Telecomunicaciones y Sistemas Informáticos .</a:t>
            </a:r>
            <a:endParaRPr lang="es-E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1" name="Marcador de texto 30">
            <a:extLst>
              <a:ext uri="{FF2B5EF4-FFF2-40B4-BE49-F238E27FC236}">
                <a16:creationId xmlns="" xmlns:a16="http://schemas.microsoft.com/office/drawing/2014/main" id="{7FA71BB8-08DF-DC47-A3B4-3FD465540D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9642" y="4565868"/>
            <a:ext cx="2005708" cy="1348155"/>
          </a:xfrm>
        </p:spPr>
        <p:txBody>
          <a:bodyPr rtlCol="0">
            <a:noAutofit/>
          </a:bodyPr>
          <a:lstStyle/>
          <a:p>
            <a:pPr algn="just"/>
            <a:r>
              <a:rPr lang="es-E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La fundación s</a:t>
            </a:r>
            <a:r>
              <a:rPr lang="es-E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e presenta para registro de los primeros programas por ciclos              ( obteniendo el registro de nueve en los niveles Técnico, Tecnológico y </a:t>
            </a:r>
            <a:r>
              <a:rPr lang="es-ES" dirty="0">
                <a:latin typeface="Andalus" panose="02020603050405020304" pitchFamily="18" charset="-78"/>
                <a:cs typeface="Andalus" panose="02020603050405020304" pitchFamily="18" charset="-78"/>
              </a:rPr>
              <a:t>Universitario). programas que conducen a la titulación </a:t>
            </a:r>
            <a:r>
              <a:rPr lang="es-E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en :</a:t>
            </a:r>
            <a:endParaRPr lang="es-E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2" name="Marcador de texto 31">
            <a:extLst>
              <a:ext uri="{FF2B5EF4-FFF2-40B4-BE49-F238E27FC236}">
                <a16:creationId xmlns="" xmlns:a16="http://schemas.microsoft.com/office/drawing/2014/main" id="{2D471EEE-401E-CD4E-9D86-0A173726A48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761944" y="4593487"/>
            <a:ext cx="2166395" cy="1338392"/>
          </a:xfrm>
        </p:spPr>
        <p:txBody>
          <a:bodyPr rtlCol="0">
            <a:normAutofit fontScale="85000" lnSpcReduction="20000"/>
          </a:bodyPr>
          <a:lstStyle/>
          <a:p>
            <a:pPr algn="just"/>
            <a:r>
              <a:rPr lang="es-ES" sz="1400" dirty="0">
                <a:latin typeface="Andalus" panose="02020603050405020304" pitchFamily="18" charset="-78"/>
                <a:cs typeface="Andalus" panose="02020603050405020304" pitchFamily="18" charset="-78"/>
              </a:rPr>
              <a:t>Se obtuvo el registro calificado para el programa profesional en Diseño y Realización de medios audiovisuales por ciclos propedéuticos. Además, se incorporo en todos los programas presenciales por lo menos una asignatura virtual por semestre.</a:t>
            </a:r>
          </a:p>
          <a:p>
            <a:pPr rtl="0"/>
            <a:endParaRPr lang="es-E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1026" name="Picture 2" descr="C:\Users\Administrador\Pictures\funsanmate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5" y="41814"/>
            <a:ext cx="1842839" cy="90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961651" y="4861213"/>
            <a:ext cx="124223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latin typeface="Andalus" panose="02020603050405020304" pitchFamily="18" charset="-78"/>
                <a:cs typeface="Andalus" panose="02020603050405020304" pitchFamily="18" charset="-78"/>
              </a:rPr>
              <a:t>Abrió  otros espacios como el de la Ingenierías y afines y el del área de la salud. </a:t>
            </a:r>
            <a:endParaRPr lang="es-ES" sz="12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3" name="Marcador de texto 29">
            <a:extLst>
              <a:ext uri="{FF2B5EF4-FFF2-40B4-BE49-F238E27FC236}">
                <a16:creationId xmlns="" xmlns:a16="http://schemas.microsoft.com/office/drawing/2014/main" id="{A7AB859B-8CF9-8D4D-A518-21E9C19F57C5}"/>
              </a:ext>
            </a:extLst>
          </p:cNvPr>
          <p:cNvSpPr txBox="1">
            <a:spLocks/>
          </p:cNvSpPr>
          <p:nvPr/>
        </p:nvSpPr>
        <p:spPr>
          <a:xfrm>
            <a:off x="2743201" y="1763308"/>
            <a:ext cx="1354348" cy="841113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>
                <a:latin typeface="Andalus" panose="02020603050405020304" pitchFamily="18" charset="-78"/>
                <a:cs typeface="Andalus" panose="02020603050405020304" pitchFamily="18" charset="-78"/>
              </a:rPr>
              <a:t>Solicitando registro calificado  para los programas nuevos y los que venían funcionando </a:t>
            </a:r>
            <a:endParaRPr lang="es-E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4" name="Marcador de texto 27">
            <a:extLst>
              <a:ext uri="{FF2B5EF4-FFF2-40B4-BE49-F238E27FC236}">
                <a16:creationId xmlns="" xmlns:a16="http://schemas.microsoft.com/office/drawing/2014/main" id="{9F736ACE-BCE7-2045-9309-65BBE7DD297D}"/>
              </a:ext>
            </a:extLst>
          </p:cNvPr>
          <p:cNvSpPr txBox="1">
            <a:spLocks/>
          </p:cNvSpPr>
          <p:nvPr/>
        </p:nvSpPr>
        <p:spPr>
          <a:xfrm>
            <a:off x="4443049" y="4968109"/>
            <a:ext cx="1427471" cy="115700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>
                <a:latin typeface="Andalus" panose="02020603050405020304" pitchFamily="18" charset="-78"/>
                <a:cs typeface="Andalus" panose="02020603050405020304" pitchFamily="18" charset="-78"/>
              </a:rPr>
              <a:t>La cual empieza a funcionar como la sede principal y en la que actualmente funciona.</a:t>
            </a:r>
            <a:endParaRPr lang="es-E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5" name="Marcador de texto 30">
            <a:extLst>
              <a:ext uri="{FF2B5EF4-FFF2-40B4-BE49-F238E27FC236}">
                <a16:creationId xmlns="" xmlns:a16="http://schemas.microsoft.com/office/drawing/2014/main" id="{7FA71BB8-08DF-DC47-A3B4-3FD465540D52}"/>
              </a:ext>
            </a:extLst>
          </p:cNvPr>
          <p:cNvSpPr txBox="1">
            <a:spLocks/>
          </p:cNvSpPr>
          <p:nvPr/>
        </p:nvSpPr>
        <p:spPr>
          <a:xfrm>
            <a:off x="6189696" y="1799678"/>
            <a:ext cx="1547447" cy="134815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>
                <a:latin typeface="Andalus" panose="02020603050405020304" pitchFamily="18" charset="-78"/>
                <a:cs typeface="Andalus" panose="02020603050405020304" pitchFamily="18" charset="-78"/>
              </a:rPr>
              <a:t>Ingeniería en  Telecomunicaciones administración de empresas y Gastronomía.</a:t>
            </a:r>
            <a:endParaRPr lang="es-E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6" name="Marcador de texto 28">
            <a:extLst>
              <a:ext uri="{FF2B5EF4-FFF2-40B4-BE49-F238E27FC236}">
                <a16:creationId xmlns="" xmlns:a16="http://schemas.microsoft.com/office/drawing/2014/main" id="{BD5DC25E-18EC-A546-B397-92A82B16A127}"/>
              </a:ext>
            </a:extLst>
          </p:cNvPr>
          <p:cNvSpPr txBox="1">
            <a:spLocks/>
          </p:cNvSpPr>
          <p:nvPr/>
        </p:nvSpPr>
        <p:spPr>
          <a:xfrm>
            <a:off x="8034015" y="4865077"/>
            <a:ext cx="1414787" cy="126003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>
                <a:latin typeface="Andalus" panose="02020603050405020304" pitchFamily="18" charset="-78"/>
                <a:cs typeface="Andalus" panose="02020603050405020304" pitchFamily="18" charset="-78"/>
              </a:rPr>
              <a:t>Que llevan a la titulación en Ing. de Sistemas, Contaduría y Negocios Internacionales </a:t>
            </a:r>
            <a:endParaRPr lang="es-E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7" name="Marcador de texto 31">
            <a:extLst>
              <a:ext uri="{FF2B5EF4-FFF2-40B4-BE49-F238E27FC236}">
                <a16:creationId xmlns="" xmlns:a16="http://schemas.microsoft.com/office/drawing/2014/main" id="{2D471EEE-401E-CD4E-9D86-0A173726A485}"/>
              </a:ext>
            </a:extLst>
          </p:cNvPr>
          <p:cNvSpPr txBox="1">
            <a:spLocks/>
          </p:cNvSpPr>
          <p:nvPr/>
        </p:nvSpPr>
        <p:spPr>
          <a:xfrm>
            <a:off x="9886949" y="1790382"/>
            <a:ext cx="1369859" cy="1196287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>
                <a:latin typeface="Andalus" panose="02020603050405020304" pitchFamily="18" charset="-78"/>
                <a:cs typeface="Andalus" panose="02020603050405020304" pitchFamily="18" charset="-78"/>
              </a:rPr>
              <a:t>El  proyecto actual  es el trabajo en el campo virtual con el desarrollo de programas de esta modalidad.</a:t>
            </a:r>
          </a:p>
        </p:txBody>
      </p:sp>
    </p:spTree>
    <p:extLst>
      <p:ext uri="{BB962C8B-B14F-4D97-AF65-F5344CB8AC3E}">
        <p14:creationId xmlns:p14="http://schemas.microsoft.com/office/powerpoint/2010/main" val="13461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404" y="1475877"/>
            <a:ext cx="5685924" cy="4764505"/>
          </a:xfrm>
          <a:prstGeom prst="rect">
            <a:avLst/>
          </a:prstGeom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242362"/>
            <a:ext cx="9525000" cy="586247"/>
          </a:xfrm>
        </p:spPr>
        <p:txBody>
          <a:bodyPr/>
          <a:lstStyle/>
          <a:p>
            <a:r>
              <a:rPr lang="es-CO" dirty="0" smtClean="0">
                <a:solidFill>
                  <a:srgbClr val="99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COMPROMISOS PARA EL PROCESO DE FORMACIÓN</a:t>
            </a:r>
            <a:endParaRPr lang="es-CO" dirty="0">
              <a:solidFill>
                <a:srgbClr val="99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5" name="Picture 2" descr="C:\Users\Administrador\Pictures\funsanmate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10" y="2"/>
            <a:ext cx="1955132" cy="108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/>
          <p:cNvSpPr txBox="1"/>
          <p:nvPr/>
        </p:nvSpPr>
        <p:spPr>
          <a:xfrm>
            <a:off x="753981" y="1909013"/>
            <a:ext cx="52778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800" dirty="0">
                <a:latin typeface="Andalus" panose="02020603050405020304" pitchFamily="18" charset="-78"/>
                <a:cs typeface="Andalus" panose="02020603050405020304" pitchFamily="18" charset="-78"/>
              </a:rPr>
              <a:t>La enseñanza basada en las TIC nos hablan de un nuevo modelo de aprendizaje, el cual se centra en el estudiante virtual como eje principal.</a:t>
            </a:r>
          </a:p>
          <a:p>
            <a:pPr algn="just"/>
            <a:r>
              <a:rPr lang="es-CO" sz="2800" dirty="0">
                <a:latin typeface="Andalus" panose="02020603050405020304" pitchFamily="18" charset="-78"/>
                <a:cs typeface="Andalus" panose="02020603050405020304" pitchFamily="18" charset="-78"/>
              </a:rPr>
              <a:t>Para ello el estudiante mateista debe establecer los compromisos para el desarrollo de su proceso de formación.</a:t>
            </a:r>
          </a:p>
        </p:txBody>
      </p:sp>
    </p:spTree>
    <p:extLst>
      <p:ext uri="{BB962C8B-B14F-4D97-AF65-F5344CB8AC3E}">
        <p14:creationId xmlns:p14="http://schemas.microsoft.com/office/powerpoint/2010/main" val="393379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870" y="2117560"/>
            <a:ext cx="6286500" cy="4074996"/>
          </a:xfrm>
          <a:prstGeom prst="rect">
            <a:avLst/>
          </a:prstGeom>
        </p:spPr>
      </p:pic>
      <p:pic>
        <p:nvPicPr>
          <p:cNvPr id="15" name="Picture 2" descr="C:\Users\Administrador\Pictures\funsanmate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10" y="2"/>
            <a:ext cx="1955132" cy="108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/>
          <p:cNvSpPr txBox="1"/>
          <p:nvPr/>
        </p:nvSpPr>
        <p:spPr>
          <a:xfrm>
            <a:off x="475249" y="1033374"/>
            <a:ext cx="108605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28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s-CO" sz="2800" dirty="0">
                <a:latin typeface="Andalus" panose="02020603050405020304" pitchFamily="18" charset="-78"/>
                <a:cs typeface="Andalus" panose="02020603050405020304" pitchFamily="18" charset="-78"/>
              </a:rPr>
              <a:t>Asegurarse de contar con los recursos tecnológicos necesarios</a:t>
            </a:r>
          </a:p>
          <a:p>
            <a:pPr marL="285748" indent="-285748">
              <a:buFont typeface="Arial" panose="020B0604020202020204" pitchFamily="34" charset="0"/>
              <a:buChar char="•"/>
            </a:pPr>
            <a:endParaRPr lang="es-CO" sz="28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s-CO" sz="2800" dirty="0">
                <a:latin typeface="Andalus" panose="02020603050405020304" pitchFamily="18" charset="-78"/>
                <a:cs typeface="Andalus" panose="02020603050405020304" pitchFamily="18" charset="-78"/>
              </a:rPr>
              <a:t>Utilizar los medios de consulta disponibles </a:t>
            </a:r>
            <a:r>
              <a:rPr lang="es-CO" sz="2800" dirty="0" err="1">
                <a:latin typeface="Andalus" panose="02020603050405020304" pitchFamily="18" charset="-78"/>
                <a:cs typeface="Andalus" panose="02020603050405020304" pitchFamily="18" charset="-78"/>
              </a:rPr>
              <a:t>TICs</a:t>
            </a:r>
            <a:endParaRPr lang="es-CO" sz="28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48" indent="-285748">
              <a:buFont typeface="Arial" panose="020B0604020202020204" pitchFamily="34" charset="0"/>
              <a:buChar char="•"/>
            </a:pPr>
            <a:endParaRPr lang="es-CO" sz="28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s-CO" sz="2800" dirty="0">
                <a:latin typeface="Andalus" panose="02020603050405020304" pitchFamily="18" charset="-78"/>
                <a:cs typeface="Andalus" panose="02020603050405020304" pitchFamily="18" charset="-78"/>
              </a:rPr>
              <a:t>Administrar el tiempo</a:t>
            </a:r>
          </a:p>
          <a:p>
            <a:pPr marL="285748" indent="-285748">
              <a:buFont typeface="Arial" panose="020B0604020202020204" pitchFamily="34" charset="0"/>
              <a:buChar char="•"/>
            </a:pPr>
            <a:endParaRPr lang="es-CO" sz="28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es-CO" sz="2800" dirty="0">
                <a:latin typeface="Andalus" panose="02020603050405020304" pitchFamily="18" charset="-78"/>
                <a:cs typeface="Andalus" panose="02020603050405020304" pitchFamily="18" charset="-78"/>
              </a:rPr>
              <a:t>Realizar las actividades practicas</a:t>
            </a:r>
          </a:p>
        </p:txBody>
      </p:sp>
    </p:spTree>
    <p:extLst>
      <p:ext uri="{BB962C8B-B14F-4D97-AF65-F5344CB8AC3E}">
        <p14:creationId xmlns:p14="http://schemas.microsoft.com/office/powerpoint/2010/main" val="223122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dministrador\Pictures\funsanmate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10" y="2"/>
            <a:ext cx="1955132" cy="108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499310" y="1609488"/>
            <a:ext cx="436345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8" indent="-285748" algn="just">
              <a:buFont typeface="Arial" panose="020B0604020202020204" pitchFamily="34" charset="0"/>
              <a:buChar char="•"/>
            </a:pPr>
            <a:r>
              <a:rPr lang="es-CO" sz="2400" dirty="0">
                <a:latin typeface="Andalus" panose="02020603050405020304" pitchFamily="18" charset="-78"/>
                <a:cs typeface="Andalus" panose="02020603050405020304" pitchFamily="18" charset="-78"/>
              </a:rPr>
              <a:t>Recordar que se cuenta con el apoyo de un tutor</a:t>
            </a:r>
          </a:p>
          <a:p>
            <a:pPr marL="285748" indent="-285748" algn="just">
              <a:buFont typeface="Arial" panose="020B0604020202020204" pitchFamily="34" charset="0"/>
              <a:buChar char="•"/>
            </a:pPr>
            <a:endParaRPr lang="es-CO" sz="24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48" indent="-285748" algn="just">
              <a:buFont typeface="Arial" panose="020B0604020202020204" pitchFamily="34" charset="0"/>
              <a:buChar char="•"/>
            </a:pPr>
            <a:r>
              <a:rPr lang="es-CO" sz="2400" dirty="0">
                <a:latin typeface="Andalus" panose="02020603050405020304" pitchFamily="18" charset="-78"/>
                <a:cs typeface="Andalus" panose="02020603050405020304" pitchFamily="18" charset="-78"/>
              </a:rPr>
              <a:t>Aprovechar el material al máximo</a:t>
            </a:r>
          </a:p>
          <a:p>
            <a:pPr marL="285748" indent="-285748" algn="just">
              <a:buFont typeface="Arial" panose="020B0604020202020204" pitchFamily="34" charset="0"/>
              <a:buChar char="•"/>
            </a:pPr>
            <a:endParaRPr lang="es-CO" sz="24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48" indent="-285748" algn="just">
              <a:buFont typeface="Arial" panose="020B0604020202020204" pitchFamily="34" charset="0"/>
              <a:buChar char="•"/>
            </a:pPr>
            <a:r>
              <a:rPr lang="es-CO" sz="2400" dirty="0">
                <a:latin typeface="Andalus" panose="02020603050405020304" pitchFamily="18" charset="-78"/>
                <a:cs typeface="Andalus" panose="02020603050405020304" pitchFamily="18" charset="-78"/>
              </a:rPr>
              <a:t>Interactuar con los compañeros</a:t>
            </a:r>
            <a:endParaRPr lang="es-CO" sz="28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48" indent="-285748" algn="just">
              <a:buFont typeface="Arial" panose="020B0604020202020204" pitchFamily="34" charset="0"/>
              <a:buChar char="•"/>
            </a:pPr>
            <a:endParaRPr lang="es-CO" sz="24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48" indent="-285748" algn="just">
              <a:buFont typeface="Arial" panose="020B0604020202020204" pitchFamily="34" charset="0"/>
              <a:buChar char="•"/>
            </a:pPr>
            <a:r>
              <a:rPr lang="es-CO" sz="2400" dirty="0">
                <a:latin typeface="Andalus" panose="02020603050405020304" pitchFamily="18" charset="-78"/>
                <a:cs typeface="Andalus" panose="02020603050405020304" pitchFamily="18" charset="-78"/>
              </a:rPr>
              <a:t>No desistir</a:t>
            </a:r>
            <a:endParaRPr lang="es-CO" sz="24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274" y="1321314"/>
            <a:ext cx="6224337" cy="4362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889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78594139">
  <a:themeElements>
    <a:clrScheme name="Custom 1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1983045_TF78594139.potx" id="{7FCF838B-0150-46E7-BDA4-A58AB2579DA8}" vid="{FC1F4134-33DA-4F4A-821E-7D778C68BA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A3450B1-4A2E-4359-BB48-FA12DB3DC8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91AA8E-F402-4059-8C62-7C0DB5228F8D}">
  <ds:schemaRefs>
    <ds:schemaRef ds:uri="6dc4bcd6-49db-4c07-9060-8acfc67cef9f"/>
    <ds:schemaRef ds:uri="http://schemas.microsoft.com/sharepoint/v3"/>
    <ds:schemaRef ds:uri="http://purl.org/dc/terms/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fb0879af-3eba-417a-a55a-ffe6dcd6ca7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TF78594139</Template>
  <TotalTime>0</TotalTime>
  <Words>681</Words>
  <Application>Microsoft Office PowerPoint</Application>
  <PresentationFormat>Panorámica</PresentationFormat>
  <Paragraphs>86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Aharoni</vt:lpstr>
      <vt:lpstr>Andalus</vt:lpstr>
      <vt:lpstr>Arial</vt:lpstr>
      <vt:lpstr>Calibri</vt:lpstr>
      <vt:lpstr>TF78594139</vt:lpstr>
      <vt:lpstr>Presentación de PowerPoint</vt:lpstr>
      <vt:lpstr>FUNDACION UNIVERSITARIA SAN MATEO</vt:lpstr>
      <vt:lpstr>FUNDACION UNIVERSITARIA SAN MATEO</vt:lpstr>
      <vt:lpstr>COMPROMISOS PARA EL PROCESO DE FORMACIÓN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2019-03-29T20:00:48Z</dcterms:created>
  <dcterms:modified xsi:type="dcterms:W3CDTF">2019-03-30T02:37:40Z</dcterms:modified>
</cp:coreProperties>
</file>