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lombana\Desktop\LORENA\nomi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CO" dirty="0" smtClean="0"/>
              <a:t>ESTADISTICAS DE NOMINA</a:t>
            </a:r>
            <a:endParaRPr lang="es-CO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Hoja1!$F$7</c:f>
              <c:strCache>
                <c:ptCount val="1"/>
                <c:pt idx="0">
                  <c:v>SUELDO BASICO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Hoja1!$F$8:$F$15</c:f>
              <c:numCache>
                <c:formatCode>"$"#,##0_);[Red]\("$"#,##0\)</c:formatCode>
                <c:ptCount val="8"/>
                <c:pt idx="1">
                  <c:v>828116</c:v>
                </c:pt>
                <c:pt idx="2">
                  <c:v>937000</c:v>
                </c:pt>
                <c:pt idx="3">
                  <c:v>1810000</c:v>
                </c:pt>
                <c:pt idx="4">
                  <c:v>3312464</c:v>
                </c:pt>
                <c:pt idx="5">
                  <c:v>1050000</c:v>
                </c:pt>
                <c:pt idx="6">
                  <c:v>828116</c:v>
                </c:pt>
                <c:pt idx="7">
                  <c:v>8765696</c:v>
                </c:pt>
              </c:numCache>
            </c:numRef>
          </c:val>
        </c:ser>
        <c:ser>
          <c:idx val="1"/>
          <c:order val="1"/>
          <c:tx>
            <c:strRef>
              <c:f>Hoja1!$G$7</c:f>
              <c:strCache>
                <c:ptCount val="1"/>
                <c:pt idx="0">
                  <c:v>DIAS TRAB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Hoja1!$G$8:$G$15</c:f>
              <c:numCache>
                <c:formatCode>General</c:formatCode>
                <c:ptCount val="8"/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25</c:v>
                </c:pt>
                <c:pt idx="5">
                  <c:v>30</c:v>
                </c:pt>
                <c:pt idx="6">
                  <c:v>30</c:v>
                </c:pt>
                <c:pt idx="7">
                  <c:v>175</c:v>
                </c:pt>
              </c:numCache>
            </c:numRef>
          </c:val>
        </c:ser>
        <c:ser>
          <c:idx val="2"/>
          <c:order val="2"/>
          <c:tx>
            <c:strRef>
              <c:f>Hoja1!$H$7</c:f>
              <c:strCache>
                <c:ptCount val="1"/>
                <c:pt idx="0">
                  <c:v>BASICO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Hoja1!$H$8:$H$15</c:f>
              <c:numCache>
                <c:formatCode>"$"#,##0_);[Red]\("$"#,##0\)</c:formatCode>
                <c:ptCount val="8"/>
                <c:pt idx="1">
                  <c:v>828116</c:v>
                </c:pt>
                <c:pt idx="2">
                  <c:v>937000</c:v>
                </c:pt>
                <c:pt idx="3">
                  <c:v>1810000</c:v>
                </c:pt>
                <c:pt idx="4">
                  <c:v>2760386.6666666665</c:v>
                </c:pt>
                <c:pt idx="5">
                  <c:v>1050000</c:v>
                </c:pt>
                <c:pt idx="6">
                  <c:v>828116</c:v>
                </c:pt>
                <c:pt idx="7">
                  <c:v>8213618.666666666</c:v>
                </c:pt>
              </c:numCache>
            </c:numRef>
          </c:val>
        </c:ser>
        <c:ser>
          <c:idx val="3"/>
          <c:order val="3"/>
          <c:tx>
            <c:strRef>
              <c:f>Hoja1!$I$7</c:f>
              <c:strCache>
                <c:ptCount val="1"/>
                <c:pt idx="0">
                  <c:v>HORAS EXTRAS 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Hoja1!$I$8:$I$15</c:f>
              <c:numCache>
                <c:formatCode>"$"#,##0_);[Red]\("$"#,##0\)</c:formatCode>
                <c:ptCount val="8"/>
                <c:pt idx="1">
                  <c:v>64696.562499999993</c:v>
                </c:pt>
                <c:pt idx="2">
                  <c:v>0</c:v>
                </c:pt>
                <c:pt idx="3">
                  <c:v>81450.000000000015</c:v>
                </c:pt>
                <c:pt idx="4">
                  <c:v>0</c:v>
                </c:pt>
                <c:pt idx="5">
                  <c:v>15312.5</c:v>
                </c:pt>
                <c:pt idx="6">
                  <c:v>0</c:v>
                </c:pt>
                <c:pt idx="7" formatCode="0">
                  <c:v>161459.0625</c:v>
                </c:pt>
              </c:numCache>
            </c:numRef>
          </c:val>
        </c:ser>
        <c:ser>
          <c:idx val="4"/>
          <c:order val="4"/>
          <c:tx>
            <c:strRef>
              <c:f>Hoja1!$J$7</c:f>
              <c:strCache>
                <c:ptCount val="1"/>
                <c:pt idx="0">
                  <c:v>COMISIONES 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Hoja1!$J$8:$J$15</c:f>
              <c:numCache>
                <c:formatCode>"$"#,##0_);[Red]\("$"#,##0\)</c:formatCode>
                <c:ptCount val="8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5"/>
          <c:order val="5"/>
          <c:tx>
            <c:strRef>
              <c:f>Hoja1!$K$7</c:f>
              <c:strCache>
                <c:ptCount val="1"/>
                <c:pt idx="0">
                  <c:v>AUX. TRANS.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Hoja1!$K$8:$K$15</c:f>
              <c:numCache>
                <c:formatCode>"$"#,##0_);[Red]\("$"#,##0\)</c:formatCode>
                <c:ptCount val="8"/>
                <c:pt idx="1">
                  <c:v>97032</c:v>
                </c:pt>
                <c:pt idx="2">
                  <c:v>97032</c:v>
                </c:pt>
                <c:pt idx="3">
                  <c:v>0</c:v>
                </c:pt>
                <c:pt idx="4">
                  <c:v>0</c:v>
                </c:pt>
                <c:pt idx="5">
                  <c:v>97032</c:v>
                </c:pt>
                <c:pt idx="6">
                  <c:v>97032</c:v>
                </c:pt>
                <c:pt idx="7">
                  <c:v>388128</c:v>
                </c:pt>
              </c:numCache>
            </c:numRef>
          </c:val>
        </c:ser>
        <c:ser>
          <c:idx val="6"/>
          <c:order val="6"/>
          <c:tx>
            <c:strRef>
              <c:f>Hoja1!$L$7</c:f>
              <c:strCache>
                <c:ptCount val="1"/>
                <c:pt idx="0">
                  <c:v>TOTAL DEVENGADO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Hoja1!$L$8:$L$15</c:f>
              <c:numCache>
                <c:formatCode>"$"#,##0_);[Red]\("$"#,##0\)</c:formatCode>
                <c:ptCount val="8"/>
                <c:pt idx="1">
                  <c:v>989844.5625</c:v>
                </c:pt>
                <c:pt idx="2">
                  <c:v>1034032</c:v>
                </c:pt>
                <c:pt idx="3">
                  <c:v>1891450</c:v>
                </c:pt>
                <c:pt idx="4">
                  <c:v>2760386.6666666665</c:v>
                </c:pt>
                <c:pt idx="5">
                  <c:v>1162344.5</c:v>
                </c:pt>
                <c:pt idx="6">
                  <c:v>925148</c:v>
                </c:pt>
                <c:pt idx="7">
                  <c:v>8763205.729166666</c:v>
                </c:pt>
              </c:numCache>
            </c:numRef>
          </c:val>
        </c:ser>
        <c:ser>
          <c:idx val="7"/>
          <c:order val="7"/>
          <c:tx>
            <c:strRef>
              <c:f>Hoja1!$M$7</c:f>
              <c:strCache>
                <c:ptCount val="1"/>
                <c:pt idx="0">
                  <c:v>SALUD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Hoja1!$M$8:$M$15</c:f>
              <c:numCache>
                <c:formatCode>"$"#,##0_);[Red]\("$"#,##0\)</c:formatCode>
                <c:ptCount val="8"/>
                <c:pt idx="1">
                  <c:v>33124.639999999999</c:v>
                </c:pt>
                <c:pt idx="2">
                  <c:v>37480</c:v>
                </c:pt>
                <c:pt idx="3">
                  <c:v>72400</c:v>
                </c:pt>
                <c:pt idx="4">
                  <c:v>132498.56</c:v>
                </c:pt>
                <c:pt idx="5">
                  <c:v>42000</c:v>
                </c:pt>
                <c:pt idx="6">
                  <c:v>33124.639999999999</c:v>
                </c:pt>
                <c:pt idx="7">
                  <c:v>350627.84000000003</c:v>
                </c:pt>
              </c:numCache>
            </c:numRef>
          </c:val>
        </c:ser>
        <c:ser>
          <c:idx val="8"/>
          <c:order val="8"/>
          <c:tx>
            <c:strRef>
              <c:f>Hoja1!$N$7</c:f>
              <c:strCache>
                <c:ptCount val="1"/>
                <c:pt idx="0">
                  <c:v>PENSION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Hoja1!$N$8:$N$15</c:f>
              <c:numCache>
                <c:formatCode>"$"#,##0_);[Red]\("$"#,##0\)</c:formatCode>
                <c:ptCount val="8"/>
                <c:pt idx="1">
                  <c:v>33124.639999999999</c:v>
                </c:pt>
                <c:pt idx="2">
                  <c:v>37480</c:v>
                </c:pt>
                <c:pt idx="3">
                  <c:v>72400</c:v>
                </c:pt>
                <c:pt idx="4">
                  <c:v>132498.56</c:v>
                </c:pt>
                <c:pt idx="5">
                  <c:v>42000</c:v>
                </c:pt>
                <c:pt idx="6">
                  <c:v>33124.639999999999</c:v>
                </c:pt>
                <c:pt idx="7">
                  <c:v>350627.84000000003</c:v>
                </c:pt>
              </c:numCache>
            </c:numRef>
          </c:val>
        </c:ser>
        <c:ser>
          <c:idx val="9"/>
          <c:order val="9"/>
          <c:tx>
            <c:strRef>
              <c:f>Hoja1!$O$7</c:f>
              <c:strCache>
                <c:ptCount val="1"/>
                <c:pt idx="0">
                  <c:v>FSP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Hoja1!$O$8:$O$15</c:f>
              <c:numCache>
                <c:formatCode>"$"#,##0_);[Red]\("$"#,##0\)</c:formatCode>
                <c:ptCount val="8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33124.639999999999</c:v>
                </c:pt>
                <c:pt idx="5">
                  <c:v>0</c:v>
                </c:pt>
                <c:pt idx="6">
                  <c:v>0</c:v>
                </c:pt>
                <c:pt idx="7">
                  <c:v>33125</c:v>
                </c:pt>
              </c:numCache>
            </c:numRef>
          </c:val>
        </c:ser>
        <c:ser>
          <c:idx val="10"/>
          <c:order val="10"/>
          <c:tx>
            <c:strRef>
              <c:f>Hoja1!$P$7</c:f>
              <c:strCache>
                <c:ptCount val="1"/>
                <c:pt idx="0">
                  <c:v>RT. FUENTE 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Hoja1!$P$8:$P$15</c:f>
              <c:numCache>
                <c:formatCode>"$"#,##0_);[Red]\("$"#,##0\)</c:formatCode>
                <c:ptCount val="8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1"/>
          <c:order val="11"/>
          <c:tx>
            <c:strRef>
              <c:f>Hoja1!$Q$7</c:f>
              <c:strCache>
                <c:ptCount val="1"/>
                <c:pt idx="0">
                  <c:v>PRESTAMO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Hoja1!$Q$8:$Q$15</c:f>
              <c:numCache>
                <c:formatCode>"$"#,##0_);[Red]\("$"#,##0\)</c:formatCode>
                <c:ptCount val="8"/>
                <c:pt idx="1">
                  <c:v>0</c:v>
                </c:pt>
                <c:pt idx="2">
                  <c:v>63550</c:v>
                </c:pt>
                <c:pt idx="3">
                  <c:v>0</c:v>
                </c:pt>
                <c:pt idx="4">
                  <c:v>150000</c:v>
                </c:pt>
                <c:pt idx="5">
                  <c:v>0</c:v>
                </c:pt>
                <c:pt idx="6">
                  <c:v>0</c:v>
                </c:pt>
                <c:pt idx="7">
                  <c:v>213550</c:v>
                </c:pt>
              </c:numCache>
            </c:numRef>
          </c:val>
        </c:ser>
        <c:ser>
          <c:idx val="12"/>
          <c:order val="12"/>
          <c:tx>
            <c:strRef>
              <c:f>Hoja1!$R$7</c:f>
              <c:strCache>
                <c:ptCount val="1"/>
                <c:pt idx="0">
                  <c:v>TOTAL DEDUCIDO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Hoja1!$R$8:$R$15</c:f>
              <c:numCache>
                <c:formatCode>"$"#,##0_);[Red]\("$"#,##0\)</c:formatCode>
                <c:ptCount val="8"/>
                <c:pt idx="1">
                  <c:v>66249.279999999999</c:v>
                </c:pt>
                <c:pt idx="2">
                  <c:v>138510</c:v>
                </c:pt>
                <c:pt idx="3">
                  <c:v>144800</c:v>
                </c:pt>
                <c:pt idx="4">
                  <c:v>448121.76</c:v>
                </c:pt>
                <c:pt idx="5">
                  <c:v>84000</c:v>
                </c:pt>
                <c:pt idx="6">
                  <c:v>66249.279999999999</c:v>
                </c:pt>
                <c:pt idx="7">
                  <c:v>947930.32000000007</c:v>
                </c:pt>
              </c:numCache>
            </c:numRef>
          </c:val>
        </c:ser>
        <c:ser>
          <c:idx val="13"/>
          <c:order val="13"/>
          <c:tx>
            <c:strRef>
              <c:f>Hoja1!$S$7</c:f>
              <c:strCache>
                <c:ptCount val="1"/>
                <c:pt idx="0">
                  <c:v>NETO A PAGAR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Hoja1!$C$8:$E$15</c:f>
              <c:multiLvlStrCache>
                <c:ptCount val="7"/>
                <c:lvl>
                  <c:pt idx="1">
                    <c:v>SANDRA MILENA REYES CARDENAS </c:v>
                  </c:pt>
                  <c:pt idx="2">
                    <c:v>MARIA ROSA MELANO </c:v>
                  </c:pt>
                  <c:pt idx="3">
                    <c:v>ELVIO LADO PEREZ</c:v>
                  </c:pt>
                  <c:pt idx="4">
                    <c:v>DEVORA MELO RICO </c:v>
                  </c:pt>
                  <c:pt idx="5">
                    <c:v>EDGAR GAJO BENITES </c:v>
                  </c:pt>
                  <c:pt idx="6">
                    <c:v>DOLORESDELANO RODRIGUEZ </c:v>
                  </c:pt>
                </c:lvl>
                <c:lvl>
                  <c:pt idx="1">
                    <c:v>REYES CARDENAS </c:v>
                  </c:pt>
                  <c:pt idx="2">
                    <c:v>MELANO </c:v>
                  </c:pt>
                  <c:pt idx="3">
                    <c:v>LADO PEREZ</c:v>
                  </c:pt>
                  <c:pt idx="4">
                    <c:v>MELO RICO </c:v>
                  </c:pt>
                  <c:pt idx="5">
                    <c:v>GAJO BENITES </c:v>
                  </c:pt>
                  <c:pt idx="6">
                    <c:v>DELANO RODRIGUEZ </c:v>
                  </c:pt>
                </c:lvl>
                <c:lvl>
                  <c:pt idx="1">
                    <c:v>SANDRA MILENA </c:v>
                  </c:pt>
                  <c:pt idx="2">
                    <c:v>MARIA ROSA </c:v>
                  </c:pt>
                  <c:pt idx="3">
                    <c:v>ELVIO </c:v>
                  </c:pt>
                  <c:pt idx="4">
                    <c:v>DEVORA </c:v>
                  </c:pt>
                  <c:pt idx="5">
                    <c:v>EDGAR </c:v>
                  </c:pt>
                  <c:pt idx="6">
                    <c:v>DOLORES</c:v>
                  </c:pt>
                </c:lvl>
              </c:multiLvlStrCache>
            </c:multiLvlStrRef>
          </c:cat>
          <c:val>
            <c:numRef>
              <c:f>Hoja1!$S$8:$S$15</c:f>
              <c:numCache>
                <c:formatCode>"$"#,##0_);[Red]\("$"#,##0\)</c:formatCode>
                <c:ptCount val="8"/>
                <c:pt idx="1">
                  <c:v>923595.28249999997</c:v>
                </c:pt>
                <c:pt idx="2">
                  <c:v>895522</c:v>
                </c:pt>
                <c:pt idx="3">
                  <c:v>1746650</c:v>
                </c:pt>
                <c:pt idx="4">
                  <c:v>2312264.9066666663</c:v>
                </c:pt>
                <c:pt idx="5">
                  <c:v>1078344.5</c:v>
                </c:pt>
                <c:pt idx="6">
                  <c:v>858898.72</c:v>
                </c:pt>
                <c:pt idx="7">
                  <c:v>7815275.4091666657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8590032"/>
        <c:axId val="992525424"/>
      </c:barChart>
      <c:catAx>
        <c:axId val="118859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92525424"/>
        <c:crosses val="autoZero"/>
        <c:auto val="1"/>
        <c:lblAlgn val="ctr"/>
        <c:lblOffset val="100"/>
        <c:noMultiLvlLbl val="0"/>
      </c:catAx>
      <c:valAx>
        <c:axId val="99252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859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5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32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4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7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30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49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51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88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216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426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0955-B7FE-4F42-8803-8A02ED5DEF2B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0528-ADB9-4CC6-BEE3-5FB5D884C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2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Oij9rBWxUsuXATTPo1OUk5VJWHMpmm0/view?usp=sharin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033"/>
              </p:ext>
            </p:extLst>
          </p:nvPr>
        </p:nvGraphicFramePr>
        <p:xfrm>
          <a:off x="733168" y="411892"/>
          <a:ext cx="10041924" cy="417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499286" y="4934465"/>
            <a:ext cx="89051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/>
              <a:t> </a:t>
            </a:r>
            <a:endParaRPr lang="es-CO" sz="1000" dirty="0"/>
          </a:p>
          <a:p>
            <a:r>
              <a:rPr lang="es-CO" sz="1600" b="1" u="sng" dirty="0"/>
              <a:t>LINK</a:t>
            </a:r>
            <a:r>
              <a:rPr lang="es-CO" sz="1600" dirty="0"/>
              <a:t> </a:t>
            </a:r>
          </a:p>
          <a:p>
            <a:r>
              <a:rPr lang="es-CO" sz="1600" u="sng" dirty="0">
                <a:hlinkClick r:id="rId3"/>
              </a:rPr>
              <a:t>https://drive.google.com/file/d/1eOij9rBWxUsuXATTPo1OUk5VJWHMpmm0/view?usp=sharing</a:t>
            </a:r>
            <a:endParaRPr lang="es-CO" sz="1600" dirty="0"/>
          </a:p>
          <a:p>
            <a:r>
              <a:rPr lang="es-CO" sz="1600" dirty="0"/>
              <a:t> </a:t>
            </a:r>
          </a:p>
          <a:p>
            <a:r>
              <a:rPr lang="es-CO" sz="1600" b="1" dirty="0"/>
              <a:t>                                         NOMINA EN </a:t>
            </a:r>
            <a:r>
              <a:rPr lang="es-CO" sz="1600" b="1" dirty="0" smtClean="0"/>
              <a:t>EXCEL</a:t>
            </a:r>
          </a:p>
          <a:p>
            <a:endParaRPr lang="es-CO" sz="1000" b="1" dirty="0"/>
          </a:p>
          <a:p>
            <a:endParaRPr lang="es-CO" sz="1000" b="1" dirty="0" smtClean="0"/>
          </a:p>
          <a:p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1027310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Arley Lombana Navaz</dc:creator>
  <cp:lastModifiedBy>Michael Arley Lombana Navaz</cp:lastModifiedBy>
  <cp:revision>8</cp:revision>
  <dcterms:created xsi:type="dcterms:W3CDTF">2019-04-10T14:41:36Z</dcterms:created>
  <dcterms:modified xsi:type="dcterms:W3CDTF">2019-04-10T15:20:40Z</dcterms:modified>
</cp:coreProperties>
</file>