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43263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278551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214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337858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7436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702665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274999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415539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180635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B159C-FEC9-4BDC-B86E-29157D0D6B13}"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9494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B159C-FEC9-4BDC-B86E-29157D0D6B13}"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216698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B159C-FEC9-4BDC-B86E-29157D0D6B13}"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282424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0B159C-FEC9-4BDC-B86E-29157D0D6B13}"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162512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B159C-FEC9-4BDC-B86E-29157D0D6B13}"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127893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0B159C-FEC9-4BDC-B86E-29157D0D6B13}"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2E664-DC41-4E74-9C68-349C577BB35E}" type="slidenum">
              <a:rPr lang="en-US" smtClean="0"/>
              <a:t>‹#›</a:t>
            </a:fld>
            <a:endParaRPr lang="en-US"/>
          </a:p>
        </p:txBody>
      </p:sp>
    </p:spTree>
    <p:extLst>
      <p:ext uri="{BB962C8B-B14F-4D97-AF65-F5344CB8AC3E}">
        <p14:creationId xmlns:p14="http://schemas.microsoft.com/office/powerpoint/2010/main" val="88029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2E664-DC41-4E74-9C68-349C577BB35E}" type="slidenum">
              <a:rPr lang="en-US" smtClean="0"/>
              <a:t>‹#›</a:t>
            </a:fld>
            <a:endParaRPr lang="en-US"/>
          </a:p>
        </p:txBody>
      </p:sp>
      <p:sp>
        <p:nvSpPr>
          <p:cNvPr id="5" name="Date Placeholder 4"/>
          <p:cNvSpPr>
            <a:spLocks noGrp="1"/>
          </p:cNvSpPr>
          <p:nvPr>
            <p:ph type="dt" sz="half" idx="10"/>
          </p:nvPr>
        </p:nvSpPr>
        <p:spPr/>
        <p:txBody>
          <a:bodyPr/>
          <a:lstStyle/>
          <a:p>
            <a:fld id="{5C0B159C-FEC9-4BDC-B86E-29157D0D6B13}" type="datetimeFigureOut">
              <a:rPr lang="en-US" smtClean="0"/>
              <a:t>9/7/2022</a:t>
            </a:fld>
            <a:endParaRPr lang="en-US"/>
          </a:p>
        </p:txBody>
      </p:sp>
    </p:spTree>
    <p:extLst>
      <p:ext uri="{BB962C8B-B14F-4D97-AF65-F5344CB8AC3E}">
        <p14:creationId xmlns:p14="http://schemas.microsoft.com/office/powerpoint/2010/main" val="405856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0B159C-FEC9-4BDC-B86E-29157D0D6B13}" type="datetimeFigureOut">
              <a:rPr lang="en-US" smtClean="0"/>
              <a:t>9/7/2022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52E664-DC41-4E74-9C68-349C577BB35E}" type="slidenum">
              <a:rPr lang="en-US" smtClean="0"/>
              <a:t>‹#›</a:t>
            </a:fld>
            <a:endParaRPr lang="en-US"/>
          </a:p>
        </p:txBody>
      </p:sp>
    </p:spTree>
    <p:extLst>
      <p:ext uri="{BB962C8B-B14F-4D97-AF65-F5344CB8AC3E}">
        <p14:creationId xmlns:p14="http://schemas.microsoft.com/office/powerpoint/2010/main" val="2574678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DE4E-B09A-ECCE-5183-155FDB596044}"/>
              </a:ext>
            </a:extLst>
          </p:cNvPr>
          <p:cNvSpPr>
            <a:spLocks noGrp="1"/>
          </p:cNvSpPr>
          <p:nvPr>
            <p:ph type="ctrTitle"/>
          </p:nvPr>
        </p:nvSpPr>
        <p:spPr/>
        <p:txBody>
          <a:bodyPr/>
          <a:lstStyle/>
          <a:p>
            <a:r>
              <a:rPr lang="en-US" b="1" dirty="0"/>
              <a:t>Will I Have A Stroke?</a:t>
            </a:r>
          </a:p>
        </p:txBody>
      </p:sp>
      <p:sp>
        <p:nvSpPr>
          <p:cNvPr id="3" name="Subtitle 2">
            <a:extLst>
              <a:ext uri="{FF2B5EF4-FFF2-40B4-BE49-F238E27FC236}">
                <a16:creationId xmlns:a16="http://schemas.microsoft.com/office/drawing/2014/main" id="{61014DF4-E524-60D5-58A8-4BBC25088751}"/>
              </a:ext>
            </a:extLst>
          </p:cNvPr>
          <p:cNvSpPr>
            <a:spLocks noGrp="1"/>
          </p:cNvSpPr>
          <p:nvPr>
            <p:ph type="subTitle" idx="1"/>
          </p:nvPr>
        </p:nvSpPr>
        <p:spPr/>
        <p:txBody>
          <a:bodyPr/>
          <a:lstStyle/>
          <a:p>
            <a:r>
              <a:rPr lang="en-US" dirty="0"/>
              <a:t>By Jose Daniel Arechiga</a:t>
            </a:r>
          </a:p>
        </p:txBody>
      </p:sp>
    </p:spTree>
    <p:extLst>
      <p:ext uri="{BB962C8B-B14F-4D97-AF65-F5344CB8AC3E}">
        <p14:creationId xmlns:p14="http://schemas.microsoft.com/office/powerpoint/2010/main" val="32580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BAAE-3E8B-158B-29A7-C9F09173B2AD}"/>
              </a:ext>
            </a:extLst>
          </p:cNvPr>
          <p:cNvSpPr>
            <a:spLocks noGrp="1"/>
          </p:cNvSpPr>
          <p:nvPr>
            <p:ph type="title"/>
          </p:nvPr>
        </p:nvSpPr>
        <p:spPr/>
        <p:txBody>
          <a:bodyPr/>
          <a:lstStyle/>
          <a:p>
            <a:pPr algn="ctr"/>
            <a:r>
              <a:rPr lang="en-US" u="sng" dirty="0"/>
              <a:t>The Dataset</a:t>
            </a:r>
            <a:endParaRPr lang="en-US" dirty="0"/>
          </a:p>
        </p:txBody>
      </p:sp>
      <p:sp>
        <p:nvSpPr>
          <p:cNvPr id="3" name="Content Placeholder 2">
            <a:extLst>
              <a:ext uri="{FF2B5EF4-FFF2-40B4-BE49-F238E27FC236}">
                <a16:creationId xmlns:a16="http://schemas.microsoft.com/office/drawing/2014/main" id="{2EBA627F-DE9C-00A5-1BBD-C48D0684EA65}"/>
              </a:ext>
            </a:extLst>
          </p:cNvPr>
          <p:cNvSpPr>
            <a:spLocks noGrp="1"/>
          </p:cNvSpPr>
          <p:nvPr>
            <p:ph sz="half" idx="1"/>
          </p:nvPr>
        </p:nvSpPr>
        <p:spPr/>
        <p:txBody>
          <a:bodyPr/>
          <a:lstStyle/>
          <a:p>
            <a:r>
              <a:rPr lang="en-US" sz="1800" dirty="0"/>
              <a:t>The dataset, “Stroke Prediction Dataset” was derived from Kaggle </a:t>
            </a:r>
          </a:p>
          <a:p>
            <a:r>
              <a:rPr lang="en-US" sz="1800" dirty="0"/>
              <a:t>The data includes features such as gender, age, various diseases, various health metrics, and smoking status</a:t>
            </a:r>
          </a:p>
          <a:p>
            <a:r>
              <a:rPr lang="en-US" sz="1800" dirty="0"/>
              <a:t>Predictions produced will be based on these features from the data</a:t>
            </a:r>
          </a:p>
          <a:p>
            <a:endParaRPr lang="en-US" dirty="0"/>
          </a:p>
        </p:txBody>
      </p:sp>
      <p:pic>
        <p:nvPicPr>
          <p:cNvPr id="8" name="Content Placeholder 7">
            <a:extLst>
              <a:ext uri="{FF2B5EF4-FFF2-40B4-BE49-F238E27FC236}">
                <a16:creationId xmlns:a16="http://schemas.microsoft.com/office/drawing/2014/main" id="{1036B499-E2D1-1B1D-42C5-6D32DF1885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2160589"/>
            <a:ext cx="4412633" cy="3880772"/>
          </a:xfrm>
        </p:spPr>
      </p:pic>
    </p:spTree>
    <p:extLst>
      <p:ext uri="{BB962C8B-B14F-4D97-AF65-F5344CB8AC3E}">
        <p14:creationId xmlns:p14="http://schemas.microsoft.com/office/powerpoint/2010/main" val="73611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C90-F3DC-2CFF-4470-DA104B247009}"/>
              </a:ext>
            </a:extLst>
          </p:cNvPr>
          <p:cNvSpPr>
            <a:spLocks noGrp="1"/>
          </p:cNvSpPr>
          <p:nvPr>
            <p:ph type="title"/>
          </p:nvPr>
        </p:nvSpPr>
        <p:spPr/>
        <p:txBody>
          <a:bodyPr/>
          <a:lstStyle/>
          <a:p>
            <a:pPr algn="ctr"/>
            <a:r>
              <a:rPr lang="en-US" u="sng" dirty="0"/>
              <a:t>2</a:t>
            </a:r>
            <a:r>
              <a:rPr lang="en-US" u="sng" baseline="30000" dirty="0"/>
              <a:t>nd</a:t>
            </a:r>
            <a:r>
              <a:rPr lang="en-US" u="sng" dirty="0"/>
              <a:t> Leading Cause of Death</a:t>
            </a:r>
            <a:endParaRPr lang="en-US" dirty="0"/>
          </a:p>
        </p:txBody>
      </p:sp>
      <p:pic>
        <p:nvPicPr>
          <p:cNvPr id="6" name="Content Placeholder 5">
            <a:extLst>
              <a:ext uri="{FF2B5EF4-FFF2-40B4-BE49-F238E27FC236}">
                <a16:creationId xmlns:a16="http://schemas.microsoft.com/office/drawing/2014/main" id="{974960AC-40A8-05E3-4820-199AB2CC4A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2160589"/>
            <a:ext cx="4294715" cy="3880773"/>
          </a:xfrm>
        </p:spPr>
      </p:pic>
      <p:sp>
        <p:nvSpPr>
          <p:cNvPr id="4" name="Content Placeholder 3">
            <a:extLst>
              <a:ext uri="{FF2B5EF4-FFF2-40B4-BE49-F238E27FC236}">
                <a16:creationId xmlns:a16="http://schemas.microsoft.com/office/drawing/2014/main" id="{0B7EAA59-EEBA-587E-AAD1-A5837FD1BCFC}"/>
              </a:ext>
            </a:extLst>
          </p:cNvPr>
          <p:cNvSpPr>
            <a:spLocks noGrp="1"/>
          </p:cNvSpPr>
          <p:nvPr>
            <p:ph sz="half" idx="2"/>
          </p:nvPr>
        </p:nvSpPr>
        <p:spPr/>
        <p:txBody>
          <a:bodyPr/>
          <a:lstStyle/>
          <a:p>
            <a:r>
              <a:rPr lang="en-US" b="0" i="0" dirty="0">
                <a:effectLst/>
                <a:latin typeface="Inter"/>
              </a:rPr>
              <a:t>According to the World Health Organization (WHO) strokes are the 2nd leading cause of death globally (approximately 11% of total deaths)</a:t>
            </a:r>
          </a:p>
          <a:p>
            <a:r>
              <a:rPr lang="en-US" dirty="0">
                <a:latin typeface="Inter"/>
              </a:rPr>
              <a:t>The purpose of predicting strokes is to be proactive in combatting strokes before any at-risk patients can suffer a stroke</a:t>
            </a:r>
          </a:p>
        </p:txBody>
      </p:sp>
    </p:spTree>
    <p:extLst>
      <p:ext uri="{BB962C8B-B14F-4D97-AF65-F5344CB8AC3E}">
        <p14:creationId xmlns:p14="http://schemas.microsoft.com/office/powerpoint/2010/main" val="68041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527-C76C-4158-F3C9-B7E5D45C0EC7}"/>
              </a:ext>
            </a:extLst>
          </p:cNvPr>
          <p:cNvSpPr>
            <a:spLocks noGrp="1"/>
          </p:cNvSpPr>
          <p:nvPr>
            <p:ph type="title"/>
          </p:nvPr>
        </p:nvSpPr>
        <p:spPr/>
        <p:txBody>
          <a:bodyPr/>
          <a:lstStyle/>
          <a:p>
            <a:pPr algn="ctr"/>
            <a:r>
              <a:rPr lang="en-US" u="sng" dirty="0"/>
              <a:t>Forever Young</a:t>
            </a:r>
          </a:p>
        </p:txBody>
      </p:sp>
      <p:sp>
        <p:nvSpPr>
          <p:cNvPr id="3" name="Content Placeholder 2">
            <a:extLst>
              <a:ext uri="{FF2B5EF4-FFF2-40B4-BE49-F238E27FC236}">
                <a16:creationId xmlns:a16="http://schemas.microsoft.com/office/drawing/2014/main" id="{1CB0B734-E6C7-A3B3-DBEC-65254A9E157F}"/>
              </a:ext>
            </a:extLst>
          </p:cNvPr>
          <p:cNvSpPr>
            <a:spLocks noGrp="1"/>
          </p:cNvSpPr>
          <p:nvPr>
            <p:ph sz="half" idx="1"/>
          </p:nvPr>
        </p:nvSpPr>
        <p:spPr>
          <a:xfrm>
            <a:off x="677334" y="1930399"/>
            <a:ext cx="4184035" cy="4110961"/>
          </a:xfrm>
        </p:spPr>
        <p:txBody>
          <a:bodyPr/>
          <a:lstStyle/>
          <a:p>
            <a:r>
              <a:rPr lang="en-US" dirty="0"/>
              <a:t>The two features we are looking at here are gender and age, and how they can be related to having a stroke.</a:t>
            </a:r>
          </a:p>
          <a:p>
            <a:r>
              <a:rPr lang="en-US" dirty="0"/>
              <a:t>Strokes don’t seem to vary much among genders, with males and females showing comparable levels when having a stroke(1) or not(0).</a:t>
            </a:r>
          </a:p>
          <a:p>
            <a:r>
              <a:rPr lang="en-US" dirty="0"/>
              <a:t>Age however, seems to be a big factor. Many of those who have had a stroke seem to be approaching 70 years old.</a:t>
            </a:r>
          </a:p>
        </p:txBody>
      </p:sp>
      <p:pic>
        <p:nvPicPr>
          <p:cNvPr id="6" name="Content Placeholder 5">
            <a:extLst>
              <a:ext uri="{FF2B5EF4-FFF2-40B4-BE49-F238E27FC236}">
                <a16:creationId xmlns:a16="http://schemas.microsoft.com/office/drawing/2014/main" id="{31B4BD41-D7BC-9EC5-2F26-AAC2BCDEF4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967" y="1533525"/>
            <a:ext cx="4654108" cy="5248275"/>
          </a:xfrm>
        </p:spPr>
      </p:pic>
    </p:spTree>
    <p:extLst>
      <p:ext uri="{BB962C8B-B14F-4D97-AF65-F5344CB8AC3E}">
        <p14:creationId xmlns:p14="http://schemas.microsoft.com/office/powerpoint/2010/main" val="360568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7178-7BC7-C340-4552-6ACBFD0D6096}"/>
              </a:ext>
            </a:extLst>
          </p:cNvPr>
          <p:cNvSpPr>
            <a:spLocks noGrp="1"/>
          </p:cNvSpPr>
          <p:nvPr>
            <p:ph type="title"/>
          </p:nvPr>
        </p:nvSpPr>
        <p:spPr/>
        <p:txBody>
          <a:bodyPr/>
          <a:lstStyle/>
          <a:p>
            <a:pPr algn="ctr"/>
            <a:r>
              <a:rPr lang="en-US" u="sng" dirty="0"/>
              <a:t>Puff </a:t>
            </a:r>
            <a:r>
              <a:rPr lang="en-US" u="sng" dirty="0" err="1"/>
              <a:t>Puff</a:t>
            </a:r>
            <a:r>
              <a:rPr lang="en-US" u="sng" dirty="0"/>
              <a:t> Pass and Relax</a:t>
            </a:r>
          </a:p>
        </p:txBody>
      </p:sp>
      <p:sp>
        <p:nvSpPr>
          <p:cNvPr id="3" name="Content Placeholder 2">
            <a:extLst>
              <a:ext uri="{FF2B5EF4-FFF2-40B4-BE49-F238E27FC236}">
                <a16:creationId xmlns:a16="http://schemas.microsoft.com/office/drawing/2014/main" id="{5132C9B6-9248-919B-A82A-1BD11D9531EF}"/>
              </a:ext>
            </a:extLst>
          </p:cNvPr>
          <p:cNvSpPr>
            <a:spLocks noGrp="1"/>
          </p:cNvSpPr>
          <p:nvPr>
            <p:ph sz="half" idx="1"/>
          </p:nvPr>
        </p:nvSpPr>
        <p:spPr/>
        <p:txBody>
          <a:bodyPr>
            <a:normAutofit lnSpcReduction="10000"/>
          </a:bodyPr>
          <a:lstStyle/>
          <a:p>
            <a:r>
              <a:rPr lang="en-US" dirty="0"/>
              <a:t>A couple other features of note are hypertension and smoking status.</a:t>
            </a:r>
          </a:p>
          <a:p>
            <a:r>
              <a:rPr lang="en-US" dirty="0"/>
              <a:t>According to the data, patients with elevated levels of hypertension were those who suffered from strokes.</a:t>
            </a:r>
          </a:p>
          <a:p>
            <a:r>
              <a:rPr lang="en-US" dirty="0"/>
              <a:t>Interestingly enough, those who have never smoked had the highest levels of hypertension.</a:t>
            </a:r>
          </a:p>
          <a:p>
            <a:r>
              <a:rPr lang="en-US" dirty="0"/>
              <a:t>While smoking is a risk factor for many health issues, it doesn’t seem to a big factor when it comes to strokes.</a:t>
            </a:r>
          </a:p>
        </p:txBody>
      </p:sp>
      <p:pic>
        <p:nvPicPr>
          <p:cNvPr id="6" name="Content Placeholder 5">
            <a:extLst>
              <a:ext uri="{FF2B5EF4-FFF2-40B4-BE49-F238E27FC236}">
                <a16:creationId xmlns:a16="http://schemas.microsoft.com/office/drawing/2014/main" id="{99B4530F-3E60-1430-8F65-B6AD3203B2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1781176"/>
            <a:ext cx="4635500" cy="4952999"/>
          </a:xfrm>
        </p:spPr>
      </p:pic>
    </p:spTree>
    <p:extLst>
      <p:ext uri="{BB962C8B-B14F-4D97-AF65-F5344CB8AC3E}">
        <p14:creationId xmlns:p14="http://schemas.microsoft.com/office/powerpoint/2010/main" val="325714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CA63-28D5-2544-D6D4-2AE94A401CD2}"/>
              </a:ext>
            </a:extLst>
          </p:cNvPr>
          <p:cNvSpPr>
            <a:spLocks noGrp="1"/>
          </p:cNvSpPr>
          <p:nvPr>
            <p:ph type="title"/>
          </p:nvPr>
        </p:nvSpPr>
        <p:spPr/>
        <p:txBody>
          <a:bodyPr/>
          <a:lstStyle/>
          <a:p>
            <a:pPr algn="ctr"/>
            <a:r>
              <a:rPr lang="en-US" u="sng" dirty="0"/>
              <a:t>Machine Learning Models</a:t>
            </a:r>
            <a:endParaRPr lang="en-US" dirty="0"/>
          </a:p>
        </p:txBody>
      </p:sp>
      <p:sp>
        <p:nvSpPr>
          <p:cNvPr id="3" name="Content Placeholder 2">
            <a:extLst>
              <a:ext uri="{FF2B5EF4-FFF2-40B4-BE49-F238E27FC236}">
                <a16:creationId xmlns:a16="http://schemas.microsoft.com/office/drawing/2014/main" id="{1F5421D5-C91B-0C66-8F83-55F8D770E64E}"/>
              </a:ext>
            </a:extLst>
          </p:cNvPr>
          <p:cNvSpPr>
            <a:spLocks noGrp="1"/>
          </p:cNvSpPr>
          <p:nvPr>
            <p:ph idx="1"/>
          </p:nvPr>
        </p:nvSpPr>
        <p:spPr/>
        <p:txBody>
          <a:bodyPr/>
          <a:lstStyle/>
          <a:p>
            <a:r>
              <a:rPr lang="en-US" dirty="0"/>
              <a:t>Stroke Prediction: Classification</a:t>
            </a:r>
          </a:p>
          <a:p>
            <a:r>
              <a:rPr lang="en-US" dirty="0"/>
              <a:t>Models used:</a:t>
            </a:r>
          </a:p>
          <a:p>
            <a:pPr lvl="1"/>
            <a:r>
              <a:rPr lang="en-US" dirty="0"/>
              <a:t>Logistic Regression, KNN Classifier</a:t>
            </a:r>
          </a:p>
          <a:p>
            <a:r>
              <a:rPr lang="en-US" dirty="0"/>
              <a:t> The Logistic Regression model performed the best</a:t>
            </a:r>
          </a:p>
          <a:p>
            <a:pPr lvl="1"/>
            <a:r>
              <a:rPr lang="en-US" dirty="0"/>
              <a:t>The logistic regression model was able to predict strokes 75% of the time</a:t>
            </a:r>
          </a:p>
          <a:p>
            <a:r>
              <a:rPr lang="en-US" dirty="0"/>
              <a:t>The Logistic Regression model is the production model I choose</a:t>
            </a:r>
          </a:p>
          <a:p>
            <a:pPr marL="457200" lvl="1" indent="0">
              <a:buNone/>
            </a:pPr>
            <a:endParaRPr lang="en-US" dirty="0"/>
          </a:p>
        </p:txBody>
      </p:sp>
    </p:spTree>
    <p:extLst>
      <p:ext uri="{BB962C8B-B14F-4D97-AF65-F5344CB8AC3E}">
        <p14:creationId xmlns:p14="http://schemas.microsoft.com/office/powerpoint/2010/main" val="22974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DE83-9A32-A990-149F-0218E1193D86}"/>
              </a:ext>
            </a:extLst>
          </p:cNvPr>
          <p:cNvSpPr>
            <a:spLocks noGrp="1"/>
          </p:cNvSpPr>
          <p:nvPr>
            <p:ph type="title"/>
          </p:nvPr>
        </p:nvSpPr>
        <p:spPr/>
        <p:txBody>
          <a:bodyPr/>
          <a:lstStyle/>
          <a:p>
            <a:pPr algn="ctr"/>
            <a:r>
              <a:rPr lang="en-US" u="sng" dirty="0"/>
              <a:t>About Logistic Regression</a:t>
            </a:r>
          </a:p>
        </p:txBody>
      </p:sp>
      <p:sp>
        <p:nvSpPr>
          <p:cNvPr id="3" name="Content Placeholder 2">
            <a:extLst>
              <a:ext uri="{FF2B5EF4-FFF2-40B4-BE49-F238E27FC236}">
                <a16:creationId xmlns:a16="http://schemas.microsoft.com/office/drawing/2014/main" id="{E2D9DD43-EDEA-080D-AC54-D872496BF865}"/>
              </a:ext>
            </a:extLst>
          </p:cNvPr>
          <p:cNvSpPr>
            <a:spLocks noGrp="1"/>
          </p:cNvSpPr>
          <p:nvPr>
            <p:ph idx="1"/>
          </p:nvPr>
        </p:nvSpPr>
        <p:spPr/>
        <p:txBody>
          <a:bodyPr/>
          <a:lstStyle/>
          <a:p>
            <a:r>
              <a:rPr lang="en-US" dirty="0"/>
              <a:t>Logistic Regression is a machine learning model designed to be used on classification problems such as this one.</a:t>
            </a:r>
          </a:p>
          <a:p>
            <a:r>
              <a:rPr lang="en-US" dirty="0"/>
              <a:t>Additionally, Logistic Regression is simple to implement and it makes it easier to be able to interpret how the model makes its predictions.</a:t>
            </a:r>
          </a:p>
          <a:p>
            <a:r>
              <a:rPr lang="en-US" dirty="0"/>
              <a:t>One of the caveats to using Logistic Regression, however, is that the data must be processed and scaled for the model to work.</a:t>
            </a:r>
          </a:p>
        </p:txBody>
      </p:sp>
    </p:spTree>
    <p:extLst>
      <p:ext uri="{BB962C8B-B14F-4D97-AF65-F5344CB8AC3E}">
        <p14:creationId xmlns:p14="http://schemas.microsoft.com/office/powerpoint/2010/main" val="254244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6C95-A5C6-AB4B-733C-8CD96E964258}"/>
              </a:ext>
            </a:extLst>
          </p:cNvPr>
          <p:cNvSpPr>
            <a:spLocks noGrp="1"/>
          </p:cNvSpPr>
          <p:nvPr>
            <p:ph type="title"/>
          </p:nvPr>
        </p:nvSpPr>
        <p:spPr/>
        <p:txBody>
          <a:bodyPr/>
          <a:lstStyle/>
          <a:p>
            <a:pPr algn="ctr"/>
            <a:r>
              <a:rPr lang="en-US" u="sng" dirty="0"/>
              <a:t>Recommendations</a:t>
            </a:r>
          </a:p>
        </p:txBody>
      </p:sp>
      <p:sp>
        <p:nvSpPr>
          <p:cNvPr id="3" name="Content Placeholder 2">
            <a:extLst>
              <a:ext uri="{FF2B5EF4-FFF2-40B4-BE49-F238E27FC236}">
                <a16:creationId xmlns:a16="http://schemas.microsoft.com/office/drawing/2014/main" id="{46817E2E-57E2-A42D-0B83-F6185AC65DCF}"/>
              </a:ext>
            </a:extLst>
          </p:cNvPr>
          <p:cNvSpPr>
            <a:spLocks noGrp="1"/>
          </p:cNvSpPr>
          <p:nvPr>
            <p:ph idx="1"/>
          </p:nvPr>
        </p:nvSpPr>
        <p:spPr/>
        <p:txBody>
          <a:bodyPr/>
          <a:lstStyle/>
          <a:p>
            <a:r>
              <a:rPr lang="en-US" dirty="0"/>
              <a:t>The model can predict a person will have a stroke 75% of the time. This means 75% more people will be identified as at risk for having a stroke. I recommend using these predictions to help people at risk by making them aware of where their health stands and begin to take preventative measures so that they can put themselves in a better position to avoid having a stroke.</a:t>
            </a:r>
          </a:p>
        </p:txBody>
      </p:sp>
    </p:spTree>
    <p:extLst>
      <p:ext uri="{BB962C8B-B14F-4D97-AF65-F5344CB8AC3E}">
        <p14:creationId xmlns:p14="http://schemas.microsoft.com/office/powerpoint/2010/main" val="2815762555"/>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95</TotalTime>
  <Words>455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Inter</vt:lpstr>
      <vt:lpstr>Trebuchet MS</vt:lpstr>
      <vt:lpstr>Wingdings 3</vt:lpstr>
      <vt:lpstr>Facet</vt:lpstr>
      <vt:lpstr>Will I Have A Stroke?</vt:lpstr>
      <vt:lpstr>The Dataset</vt:lpstr>
      <vt:lpstr>2nd Leading Cause of Death</vt:lpstr>
      <vt:lpstr>Forever Young</vt:lpstr>
      <vt:lpstr>Puff Puff Pass and Relax</vt:lpstr>
      <vt:lpstr>Machine Learning Models</vt:lpstr>
      <vt:lpstr>About Logistic Regression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Arechiga</dc:creator>
  <cp:lastModifiedBy>Daniel Arechiga</cp:lastModifiedBy>
  <cp:revision>2</cp:revision>
  <dcterms:created xsi:type="dcterms:W3CDTF">2022-09-07T08:53:24Z</dcterms:created>
  <dcterms:modified xsi:type="dcterms:W3CDTF">2022-09-07T10:30:14Z</dcterms:modified>
</cp:coreProperties>
</file>