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1"/>
  </p:notesMasterIdLst>
  <p:handoutMasterIdLst>
    <p:handoutMasterId r:id="rId12"/>
  </p:handoutMasterIdLst>
  <p:sldIdLst>
    <p:sldId id="256" r:id="rId3"/>
    <p:sldId id="265" r:id="rId4"/>
    <p:sldId id="275" r:id="rId5"/>
    <p:sldId id="279" r:id="rId6"/>
    <p:sldId id="269" r:id="rId7"/>
    <p:sldId id="276" r:id="rId8"/>
    <p:sldId id="277" r:id="rId9"/>
    <p:sldId id="271" r:id="rId1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howGuides="1">
      <p:cViewPr varScale="1">
        <p:scale>
          <a:sx n="80" d="100"/>
          <a:sy n="80" d="100"/>
        </p:scale>
        <p:origin x="378" y="78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22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4/8/2016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4/8/2016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4/8/2016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4/8/2016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4/8/2016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4/8/2016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4/8/2016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4/8/2016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4/8/2016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4/8/2016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4/8/2016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4/8/2016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/>
              <a:pPr/>
              <a:t>4/8/2016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77788" y="332656"/>
            <a:ext cx="7117430" cy="2514601"/>
          </a:xfrm>
        </p:spPr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s-PY" sz="8000" dirty="0" smtClean="0">
                <a:solidFill>
                  <a:srgbClr val="00AEEF"/>
                </a:solidFill>
                <a:latin typeface="Franklin Gothic Medium"/>
              </a:rPr>
              <a:t>Ingeniería de Software</a:t>
            </a:r>
            <a:endParaRPr lang="es-ES" sz="8000" b="1" i="0" dirty="0">
              <a:solidFill>
                <a:srgbClr val="00AEEF"/>
              </a:solidFill>
              <a:latin typeface="Franklin Gothic Medium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5930" y="3645024"/>
            <a:ext cx="6142538" cy="2952328"/>
          </a:xfrm>
        </p:spPr>
        <p:txBody>
          <a:bodyPr>
            <a:normAutofit/>
          </a:bodyPr>
          <a:lstStyle/>
          <a:p>
            <a:pPr marL="0" indent="0" algn="l">
              <a:spcBef>
                <a:spcPts val="600"/>
              </a:spcBef>
              <a:buNone/>
            </a:pPr>
            <a:r>
              <a:rPr lang="es-ES" b="1" dirty="0" smtClean="0"/>
              <a:t>Integrantes:</a:t>
            </a:r>
          </a:p>
          <a:p>
            <a:pPr marL="342900" indent="-342900" algn="l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s-PY" sz="2000" dirty="0" smtClean="0"/>
              <a:t>Margarita Álvarez</a:t>
            </a:r>
          </a:p>
          <a:p>
            <a:pPr marL="342900" indent="-342900" algn="l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s-PY" sz="2000" dirty="0" smtClean="0"/>
              <a:t>Pedro Areco</a:t>
            </a:r>
          </a:p>
          <a:p>
            <a:pPr marL="342900" indent="-342900" algn="l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s-PY" sz="2000" dirty="0" err="1" smtClean="0"/>
              <a:t>Nobu</a:t>
            </a:r>
            <a:r>
              <a:rPr lang="es-PY" sz="2000" dirty="0" smtClean="0"/>
              <a:t> </a:t>
            </a:r>
            <a:r>
              <a:rPr lang="es-PY" sz="2000" dirty="0" err="1" smtClean="0"/>
              <a:t>Kono</a:t>
            </a:r>
            <a:endParaRPr lang="es-PY" sz="2000" dirty="0" smtClean="0"/>
          </a:p>
          <a:p>
            <a:pPr marL="342900" indent="-342900" algn="l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s-PY" sz="2000" dirty="0" smtClean="0"/>
              <a:t>Vicente Esteche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053852" y="692696"/>
            <a:ext cx="8686801" cy="1066800"/>
          </a:xfrm>
        </p:spPr>
        <p:txBody>
          <a:bodyPr>
            <a:normAutofit/>
          </a:bodyPr>
          <a:lstStyle/>
          <a:p>
            <a:pPr algn="ctr" defTabSz="914400">
              <a:spcBef>
                <a:spcPts val="0"/>
              </a:spcBef>
              <a:buNone/>
            </a:pPr>
            <a:r>
              <a:rPr lang="es-ES" sz="7200" b="1" i="0" dirty="0" smtClean="0">
                <a:solidFill>
                  <a:srgbClr val="00AEEF"/>
                </a:solidFill>
                <a:latin typeface="Franklin Gothic Medium"/>
                <a:ea typeface="+mj-ea"/>
                <a:cs typeface="+mj-cs"/>
              </a:rPr>
              <a:t>F5Facat</a:t>
            </a:r>
            <a:endParaRPr lang="es-ES" sz="7200" b="1" i="0" dirty="0">
              <a:solidFill>
                <a:srgbClr val="00AEEF"/>
              </a:solidFill>
              <a:latin typeface="Franklin Gothic Medium"/>
              <a:ea typeface="+mj-ea"/>
              <a:cs typeface="+mj-cs"/>
            </a:endParaRP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1341884" y="2348880"/>
            <a:ext cx="8856984" cy="2232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s-ES" sz="3600" dirty="0" smtClean="0"/>
              <a:t>Sistema </a:t>
            </a:r>
            <a:r>
              <a:rPr lang="es-ES" sz="3600" dirty="0"/>
              <a:t>web orientado a la </a:t>
            </a:r>
            <a:r>
              <a:rPr lang="es-ES" sz="3600" dirty="0" smtClean="0"/>
              <a:t>distribución </a:t>
            </a:r>
            <a:r>
              <a:rPr lang="es-ES" sz="3600" dirty="0"/>
              <a:t>de </a:t>
            </a:r>
            <a:r>
              <a:rPr lang="es-ES" sz="3600" dirty="0" smtClean="0"/>
              <a:t>información </a:t>
            </a:r>
            <a:r>
              <a:rPr lang="es-ES" sz="3600" dirty="0"/>
              <a:t>relevante de la </a:t>
            </a:r>
            <a:r>
              <a:rPr lang="es-ES" sz="3600" dirty="0" smtClean="0"/>
              <a:t>Facultad de Ciencias, Arte y Tecnología.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038998" y="188640"/>
            <a:ext cx="8686801" cy="1066800"/>
          </a:xfrm>
        </p:spPr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s-ES" sz="3600" b="1" i="0" dirty="0" smtClean="0">
                <a:solidFill>
                  <a:srgbClr val="00AEEF"/>
                </a:solidFill>
                <a:latin typeface="Franklin Gothic Medium"/>
                <a:ea typeface="+mj-ea"/>
                <a:cs typeface="+mj-cs"/>
              </a:rPr>
              <a:t>Herramientas a utilizar:</a:t>
            </a:r>
            <a:endParaRPr lang="es-ES" sz="3600" b="1" i="0" dirty="0">
              <a:solidFill>
                <a:srgbClr val="00AEEF"/>
              </a:solidFill>
              <a:latin typeface="Franklin Gothic Medium"/>
              <a:ea typeface="+mj-ea"/>
              <a:cs typeface="+mj-cs"/>
            </a:endParaRP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1038998" y="1412776"/>
            <a:ext cx="8686801" cy="489654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s-PY" sz="3200" dirty="0" smtClean="0"/>
              <a:t>Gestor de Versiones: </a:t>
            </a:r>
            <a:r>
              <a:rPr lang="es-PY" sz="3200" dirty="0" err="1" smtClean="0"/>
              <a:t>GitHub</a:t>
            </a:r>
            <a:r>
              <a:rPr lang="es-PY" sz="3200" dirty="0" smtClean="0"/>
              <a:t>, </a:t>
            </a:r>
            <a:r>
              <a:rPr lang="es-PY" sz="3200" dirty="0" err="1"/>
              <a:t>S</a:t>
            </a:r>
            <a:r>
              <a:rPr lang="es-PY" sz="3200" dirty="0" err="1" smtClean="0"/>
              <a:t>martGit</a:t>
            </a:r>
            <a:r>
              <a:rPr lang="es-PY" sz="3200" dirty="0" smtClean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PY" sz="3200" dirty="0" smtClean="0"/>
              <a:t>Lenguaje de Programación: Ruby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PY" sz="3200" dirty="0" smtClean="0"/>
              <a:t>Framework: </a:t>
            </a:r>
            <a:r>
              <a:rPr lang="es-PY" sz="3200" dirty="0" err="1" smtClean="0"/>
              <a:t>Boostrap</a:t>
            </a:r>
            <a:r>
              <a:rPr lang="es-PY" sz="3200" dirty="0" smtClean="0"/>
              <a:t>, Ruby </a:t>
            </a:r>
            <a:r>
              <a:rPr lang="es-PY" sz="3200" dirty="0" err="1" smtClean="0"/>
              <a:t>on</a:t>
            </a:r>
            <a:r>
              <a:rPr lang="es-PY" sz="3200" dirty="0" smtClean="0"/>
              <a:t> </a:t>
            </a:r>
            <a:r>
              <a:rPr lang="es-PY" sz="3200" dirty="0" err="1" smtClean="0"/>
              <a:t>Rails</a:t>
            </a:r>
            <a:r>
              <a:rPr lang="es-PY" sz="3200" dirty="0" smtClean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PY" sz="3200" dirty="0" smtClean="0"/>
              <a:t>Motor de Base de Datos: </a:t>
            </a:r>
            <a:r>
              <a:rPr lang="es-PY" sz="3200" dirty="0" err="1" smtClean="0"/>
              <a:t>Mysql</a:t>
            </a:r>
            <a:endParaRPr lang="es-PY" sz="32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s-PY" sz="3200" dirty="0" smtClean="0"/>
              <a:t>Gestor de Incidencias: Mantis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PY" sz="3200" dirty="0" smtClean="0"/>
              <a:t>Editor: </a:t>
            </a:r>
            <a:r>
              <a:rPr lang="es-PY" sz="3200" dirty="0" err="1" smtClean="0"/>
              <a:t>SublimeText</a:t>
            </a:r>
            <a:endParaRPr lang="es-PY" sz="3200" dirty="0" smtClean="0"/>
          </a:p>
          <a:p>
            <a:pPr>
              <a:buFont typeface="Wingdings" panose="05000000000000000000" pitchFamily="2" charset="2"/>
              <a:buChar char="ü"/>
            </a:pPr>
            <a:endParaRPr lang="es-PY" sz="3200" dirty="0" smtClean="0"/>
          </a:p>
          <a:p>
            <a:pPr>
              <a:buFont typeface="Wingdings" panose="05000000000000000000" pitchFamily="2" charset="2"/>
              <a:buChar char="ü"/>
            </a:pPr>
            <a:endParaRPr lang="es-PY" dirty="0" smtClean="0"/>
          </a:p>
          <a:p>
            <a:pPr marL="4572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9585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812" y="404664"/>
            <a:ext cx="8928992" cy="1262608"/>
          </a:xfrm>
        </p:spPr>
        <p:txBody>
          <a:bodyPr>
            <a:normAutofit/>
          </a:bodyPr>
          <a:lstStyle/>
          <a:p>
            <a:r>
              <a:rPr lang="en-US" sz="6600" dirty="0" err="1" smtClean="0"/>
              <a:t>Proceso</a:t>
            </a:r>
            <a:r>
              <a:rPr lang="en-US" sz="6600" dirty="0" smtClean="0"/>
              <a:t> a </a:t>
            </a:r>
            <a:r>
              <a:rPr lang="en-US" sz="6600" dirty="0" err="1" smtClean="0"/>
              <a:t>utilizar</a:t>
            </a:r>
            <a:r>
              <a:rPr lang="en-US" sz="6600" dirty="0" smtClean="0"/>
              <a:t>: </a:t>
            </a:r>
            <a:endParaRPr lang="en-US" sz="66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868" y="1772816"/>
            <a:ext cx="9001001" cy="487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9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1804" y="260648"/>
            <a:ext cx="8928992" cy="2414736"/>
          </a:xfrm>
        </p:spPr>
        <p:txBody>
          <a:bodyPr>
            <a:normAutofit/>
          </a:bodyPr>
          <a:lstStyle/>
          <a:p>
            <a:r>
              <a:rPr lang="en-US" sz="6600" dirty="0" err="1" smtClean="0"/>
              <a:t>Metodología</a:t>
            </a:r>
            <a:r>
              <a:rPr lang="en-US" sz="6600" dirty="0" smtClean="0"/>
              <a:t> a </a:t>
            </a:r>
            <a:r>
              <a:rPr lang="en-US" sz="6600" dirty="0" err="1" smtClean="0"/>
              <a:t>utilizar</a:t>
            </a:r>
            <a:r>
              <a:rPr lang="en-US" sz="6600" dirty="0" smtClean="0"/>
              <a:t>: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13117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770747" y="548680"/>
            <a:ext cx="8686801" cy="1066800"/>
          </a:xfrm>
        </p:spPr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s-ES" sz="3600" b="1" i="0" dirty="0" smtClean="0">
                <a:solidFill>
                  <a:srgbClr val="00AEEF"/>
                </a:solidFill>
                <a:latin typeface="Franklin Gothic Medium"/>
                <a:ea typeface="+mj-ea"/>
                <a:cs typeface="+mj-cs"/>
              </a:rPr>
              <a:t>Metodología RUP</a:t>
            </a:r>
            <a:endParaRPr lang="es-ES" sz="3600" b="1" i="0" dirty="0">
              <a:solidFill>
                <a:srgbClr val="00AEEF"/>
              </a:solidFill>
              <a:latin typeface="Franklin Gothic Medium"/>
              <a:ea typeface="+mj-ea"/>
              <a:cs typeface="+mj-cs"/>
            </a:endParaRP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765820" y="1828800"/>
            <a:ext cx="8986193" cy="4408512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s-ES" sz="2400" dirty="0"/>
              <a:t>Es una metodología cuyo fin es entregar un producto de software. Se estructura todos los procesos y se mide la eficiencia de la organización.</a:t>
            </a:r>
            <a:br>
              <a:rPr lang="es-ES" sz="2400" dirty="0"/>
            </a:br>
            <a:r>
              <a:rPr lang="es-ES" sz="2400" dirty="0"/>
              <a:t>Es un proceso de desarrollo de </a:t>
            </a:r>
            <a:r>
              <a:rPr lang="es-ES" sz="2400" dirty="0" smtClean="0"/>
              <a:t>software </a:t>
            </a:r>
            <a:r>
              <a:rPr lang="es-ES" sz="2400" dirty="0"/>
              <a:t>el cual utiliza el lenguaje unificado de modelado UML, constituye la metodología estándar más utilizada para el análisis, implementación y documentación de sistemas orientados a objetos.</a:t>
            </a:r>
            <a:br>
              <a:rPr lang="es-ES" sz="2400" dirty="0"/>
            </a:br>
            <a:r>
              <a:rPr lang="es-ES" sz="2400" dirty="0"/>
              <a:t>El RUP es un conjunto de metodologías adaptables al contexto y necesidades de cada organización.</a:t>
            </a:r>
            <a:br>
              <a:rPr lang="es-ES" sz="2400" dirty="0"/>
            </a:br>
            <a:r>
              <a:rPr lang="es-ES" sz="2400" dirty="0"/>
              <a:t>Describe como aplicar enfoques para el desarrollo del software, llevando a cabo unos pasos para su realización.</a:t>
            </a:r>
            <a:br>
              <a:rPr lang="es-ES" sz="2400" dirty="0"/>
            </a:br>
            <a:r>
              <a:rPr lang="es-ES" sz="2400" dirty="0"/>
              <a:t>Se centra en la producción y mantenimiento de modelos del sistema.</a:t>
            </a:r>
          </a:p>
        </p:txBody>
      </p:sp>
    </p:spTree>
    <p:extLst>
      <p:ext uri="{BB962C8B-B14F-4D97-AF65-F5344CB8AC3E}">
        <p14:creationId xmlns:p14="http://schemas.microsoft.com/office/powerpoint/2010/main" val="166233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9836" y="620688"/>
            <a:ext cx="7117430" cy="1046584"/>
          </a:xfrm>
        </p:spPr>
        <p:txBody>
          <a:bodyPr>
            <a:normAutofit/>
          </a:bodyPr>
          <a:lstStyle/>
          <a:p>
            <a:r>
              <a:rPr lang="en-US" sz="4400" dirty="0" err="1" smtClean="0"/>
              <a:t>Principales</a:t>
            </a:r>
            <a:r>
              <a:rPr lang="en-US" sz="4400" dirty="0" smtClean="0"/>
              <a:t> </a:t>
            </a:r>
            <a:r>
              <a:rPr lang="en-US" sz="4400" dirty="0" err="1" smtClean="0"/>
              <a:t>características</a:t>
            </a:r>
            <a:endParaRPr lang="en-US" sz="440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765820" y="1988840"/>
            <a:ext cx="8686800" cy="432048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S" dirty="0"/>
              <a:t>Forma disciplinada de asignar tareas y responsabilidades (quién hace qué, cuándo y cómo)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S" dirty="0"/>
              <a:t>Pretende implementar las mejores prácticas en Ingeniería de Software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S" dirty="0"/>
              <a:t>Desarrollo iterativo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S" dirty="0"/>
              <a:t>Administración de requisitos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S" dirty="0"/>
              <a:t>Uso de arquitectura basada en componentes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S" dirty="0"/>
              <a:t>Control de cambios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S" dirty="0"/>
              <a:t>Modelado visual del software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S" dirty="0"/>
              <a:t>Verificación de la calidad del software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21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PY" sz="6600" dirty="0" smtClean="0"/>
              <a:t>Preguntas?</a:t>
            </a:r>
            <a:endParaRPr lang="es-ES" sz="66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766" y="1612957"/>
            <a:ext cx="5321692" cy="532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06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D182A0E-7F17-4A86-A7C5-8846F54E43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contraste empresarial (panorámica)</Template>
  <TotalTime>0</TotalTime>
  <Words>162</Words>
  <Application>Microsoft Office PowerPoint</Application>
  <PresentationFormat>Personalizado</PresentationFormat>
  <Paragraphs>30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Franklin Gothic Medium</vt:lpstr>
      <vt:lpstr>Wingdings</vt:lpstr>
      <vt:lpstr>Business Contrast 16x9</vt:lpstr>
      <vt:lpstr>Ingeniería de Software</vt:lpstr>
      <vt:lpstr>F5Facat</vt:lpstr>
      <vt:lpstr>Herramientas a utilizar:</vt:lpstr>
      <vt:lpstr>Proceso a utilizar: </vt:lpstr>
      <vt:lpstr>Metodología a utilizar:</vt:lpstr>
      <vt:lpstr>Metodología RUP</vt:lpstr>
      <vt:lpstr>Principales características</vt:lpstr>
      <vt:lpstr>Preguntas?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2016-03-31T20:23:59Z</dcterms:created>
  <dcterms:modified xsi:type="dcterms:W3CDTF">2016-04-08T06:41:53Z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TC028952669991</vt:lpwstr>
  </property>
</Properties>
</file>