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8/5/2016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8/5/2016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8/5/2016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8/5/2016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37638" y="2818767"/>
            <a:ext cx="4061479" cy="1227544"/>
          </a:xfrm>
        </p:spPr>
        <p:txBody>
          <a:bodyPr/>
          <a:lstStyle/>
          <a:p>
            <a:r>
              <a:rPr lang="es-PY" b="1" dirty="0" smtClean="0"/>
              <a:t>F5 Facat</a:t>
            </a:r>
            <a:endParaRPr lang="es-PY" b="1" dirty="0"/>
          </a:p>
        </p:txBody>
      </p:sp>
      <p:sp>
        <p:nvSpPr>
          <p:cNvPr id="3" name="Subtítulo 2"/>
          <p:cNvSpPr>
            <a:spLocks noGrp="1"/>
          </p:cNvSpPr>
          <p:nvPr>
            <p:ph type="subTitle" idx="1"/>
          </p:nvPr>
        </p:nvSpPr>
        <p:spPr>
          <a:xfrm>
            <a:off x="4246866" y="4007444"/>
            <a:ext cx="3443021" cy="861420"/>
          </a:xfrm>
        </p:spPr>
        <p:txBody>
          <a:bodyPr/>
          <a:lstStyle/>
          <a:p>
            <a:r>
              <a:rPr lang="es-PY" b="1" dirty="0" smtClean="0"/>
              <a:t>Ingeniería de Software</a:t>
            </a:r>
            <a:endParaRPr lang="es-PY" b="1" dirty="0"/>
          </a:p>
        </p:txBody>
      </p:sp>
      <p:sp>
        <p:nvSpPr>
          <p:cNvPr id="4" name="Título 1"/>
          <p:cNvSpPr txBox="1">
            <a:spLocks/>
          </p:cNvSpPr>
          <p:nvPr/>
        </p:nvSpPr>
        <p:spPr>
          <a:xfrm>
            <a:off x="1520715" y="272327"/>
            <a:ext cx="9351936" cy="64007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3600" b="1" dirty="0" smtClean="0"/>
              <a:t>Universidad Autónoma de Encarnación</a:t>
            </a:r>
            <a:endParaRPr lang="es-PY" sz="3600" b="1" dirty="0"/>
          </a:p>
        </p:txBody>
      </p:sp>
      <p:sp>
        <p:nvSpPr>
          <p:cNvPr id="5" name="Título 1"/>
          <p:cNvSpPr txBox="1">
            <a:spLocks/>
          </p:cNvSpPr>
          <p:nvPr/>
        </p:nvSpPr>
        <p:spPr>
          <a:xfrm>
            <a:off x="2025812" y="1014186"/>
            <a:ext cx="9351936" cy="64007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3200" b="1" dirty="0" smtClean="0"/>
              <a:t>Facultad de Ciencia, Arte y Tecnología</a:t>
            </a:r>
            <a:endParaRPr lang="es-PY" sz="3200" b="1" dirty="0"/>
          </a:p>
        </p:txBody>
      </p:sp>
      <p:sp>
        <p:nvSpPr>
          <p:cNvPr id="6" name="Subtítulo 2"/>
          <p:cNvSpPr txBox="1">
            <a:spLocks/>
          </p:cNvSpPr>
          <p:nvPr/>
        </p:nvSpPr>
        <p:spPr>
          <a:xfrm>
            <a:off x="3149218" y="1933844"/>
            <a:ext cx="5851091" cy="51163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s-PY" sz="2400" b="1" dirty="0" smtClean="0"/>
              <a:t>Análisis de Sistemas informáticos</a:t>
            </a:r>
            <a:endParaRPr lang="es-PY" sz="2400" b="1" dirty="0"/>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5595" y="562535"/>
            <a:ext cx="1652305" cy="1701874"/>
          </a:xfrm>
          <a:prstGeom prst="rect">
            <a:avLst/>
          </a:prstGeo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47" y="528500"/>
            <a:ext cx="1579852" cy="1611449"/>
          </a:xfrm>
          <a:prstGeom prst="rect">
            <a:avLst/>
          </a:prstGeom>
        </p:spPr>
      </p:pic>
      <p:sp>
        <p:nvSpPr>
          <p:cNvPr id="13" name="Subtítulo 2"/>
          <p:cNvSpPr txBox="1">
            <a:spLocks/>
          </p:cNvSpPr>
          <p:nvPr/>
        </p:nvSpPr>
        <p:spPr>
          <a:xfrm>
            <a:off x="4176534" y="4679591"/>
            <a:ext cx="3713431"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s-PY" b="1" dirty="0" smtClean="0"/>
              <a:t>Prof.: Ing. Hugo </a:t>
            </a:r>
            <a:r>
              <a:rPr lang="es-PY" b="1" dirty="0" err="1" smtClean="0"/>
              <a:t>sendoa</a:t>
            </a:r>
            <a:endParaRPr lang="es-PY" b="1" dirty="0"/>
          </a:p>
        </p:txBody>
      </p:sp>
    </p:spTree>
    <p:extLst>
      <p:ext uri="{BB962C8B-B14F-4D97-AF65-F5344CB8AC3E}">
        <p14:creationId xmlns:p14="http://schemas.microsoft.com/office/powerpoint/2010/main" val="3099948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533" y="1058091"/>
            <a:ext cx="5440758" cy="5445793"/>
          </a:xfrm>
          <a:prstGeom prst="rect">
            <a:avLst/>
          </a:prstGeom>
        </p:spPr>
      </p:pic>
      <p:sp>
        <p:nvSpPr>
          <p:cNvPr id="5" name="Título 1"/>
          <p:cNvSpPr>
            <a:spLocks noGrp="1"/>
          </p:cNvSpPr>
          <p:nvPr>
            <p:ph type="title"/>
          </p:nvPr>
        </p:nvSpPr>
        <p:spPr>
          <a:xfrm>
            <a:off x="1040255" y="60832"/>
            <a:ext cx="7868614" cy="997259"/>
          </a:xfrm>
        </p:spPr>
        <p:txBody>
          <a:bodyPr/>
          <a:lstStyle/>
          <a:p>
            <a:r>
              <a:rPr lang="es-PY" b="1" dirty="0" smtClean="0"/>
              <a:t>MODELO DE CASO DE USO</a:t>
            </a:r>
            <a:endParaRPr lang="es-PY" b="1" dirty="0"/>
          </a:p>
        </p:txBody>
      </p:sp>
      <p:pic>
        <p:nvPicPr>
          <p:cNvPr id="6"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403" y="2502813"/>
            <a:ext cx="4313819" cy="2643953"/>
          </a:xfrm>
          <a:prstGeom prst="rect">
            <a:avLst/>
          </a:prstGeom>
        </p:spPr>
      </p:pic>
    </p:spTree>
    <p:extLst>
      <p:ext uri="{BB962C8B-B14F-4D97-AF65-F5344CB8AC3E}">
        <p14:creationId xmlns:p14="http://schemas.microsoft.com/office/powerpoint/2010/main" val="1586590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DIAGRAMA DE ACTIVIDADES</a:t>
            </a:r>
            <a:endParaRPr lang="es-PY"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633" y="1516072"/>
            <a:ext cx="9274030" cy="4523490"/>
          </a:xfrm>
          <a:prstGeom prst="rect">
            <a:avLst/>
          </a:prstGeom>
        </p:spPr>
      </p:pic>
    </p:spTree>
    <p:extLst>
      <p:ext uri="{BB962C8B-B14F-4D97-AF65-F5344CB8AC3E}">
        <p14:creationId xmlns:p14="http://schemas.microsoft.com/office/powerpoint/2010/main" val="1799874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smtClean="0"/>
              <a:t>DIAGRAMA DE ESTADOS</a:t>
            </a:r>
            <a:endParaRPr lang="es-PY"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905" y="1853248"/>
            <a:ext cx="8581434" cy="2674732"/>
          </a:xfrm>
          <a:prstGeom prst="rect">
            <a:avLst/>
          </a:prstGeom>
        </p:spPr>
      </p:pic>
    </p:spTree>
    <p:extLst>
      <p:ext uri="{BB962C8B-B14F-4D97-AF65-F5344CB8AC3E}">
        <p14:creationId xmlns:p14="http://schemas.microsoft.com/office/powerpoint/2010/main" val="3299755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smtClean="0"/>
              <a:t>DIAGRAMA DE INTERACCION</a:t>
            </a:r>
            <a:endParaRPr lang="es-PY"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180" y="1521711"/>
            <a:ext cx="8263654" cy="4607389"/>
          </a:xfrm>
          <a:prstGeom prst="rect">
            <a:avLst/>
          </a:prstGeom>
        </p:spPr>
      </p:pic>
    </p:spTree>
    <p:extLst>
      <p:ext uri="{BB962C8B-B14F-4D97-AF65-F5344CB8AC3E}">
        <p14:creationId xmlns:p14="http://schemas.microsoft.com/office/powerpoint/2010/main" val="305250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smtClean="0"/>
              <a:t>DIAGRAMA DE SECUENCIA</a:t>
            </a:r>
            <a:endParaRPr lang="es-PY"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931" y="1447444"/>
            <a:ext cx="7769082" cy="4806666"/>
          </a:xfrm>
          <a:prstGeom prst="rect">
            <a:avLst/>
          </a:prstGeom>
        </p:spPr>
      </p:pic>
    </p:spTree>
    <p:extLst>
      <p:ext uri="{BB962C8B-B14F-4D97-AF65-F5344CB8AC3E}">
        <p14:creationId xmlns:p14="http://schemas.microsoft.com/office/powerpoint/2010/main" val="2621678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smtClean="0"/>
              <a:t>DIAGRAMA DE PAQUETES</a:t>
            </a:r>
            <a:endParaRPr lang="es-PY"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56" y="2286000"/>
            <a:ext cx="7644831" cy="3766659"/>
          </a:xfrm>
          <a:prstGeom prst="rect">
            <a:avLst/>
          </a:prstGeom>
        </p:spPr>
      </p:pic>
    </p:spTree>
    <p:extLst>
      <p:ext uri="{BB962C8B-B14F-4D97-AF65-F5344CB8AC3E}">
        <p14:creationId xmlns:p14="http://schemas.microsoft.com/office/powerpoint/2010/main" val="1715911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smtClean="0"/>
              <a:t>DIAGRAMA DE CLASES</a:t>
            </a:r>
            <a:endParaRPr lang="es-PY" b="1"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0" y="1678405"/>
            <a:ext cx="8012577" cy="4260655"/>
          </a:xfrm>
          <a:prstGeom prst="rect">
            <a:avLst/>
          </a:prstGeom>
        </p:spPr>
      </p:pic>
    </p:spTree>
    <p:extLst>
      <p:ext uri="{BB962C8B-B14F-4D97-AF65-F5344CB8AC3E}">
        <p14:creationId xmlns:p14="http://schemas.microsoft.com/office/powerpoint/2010/main" val="3955316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789612" y="2638698"/>
            <a:ext cx="9013371" cy="143691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7200" b="1" dirty="0"/>
              <a:t>ANÁLISIS DE RIESGO</a:t>
            </a:r>
            <a:endParaRPr lang="es-PY" sz="7200" b="1" dirty="0"/>
          </a:p>
          <a:p>
            <a:endParaRPr lang="es-PY" sz="7200" b="1" dirty="0"/>
          </a:p>
        </p:txBody>
      </p:sp>
    </p:spTree>
    <p:extLst>
      <p:ext uri="{BB962C8B-B14F-4D97-AF65-F5344CB8AC3E}">
        <p14:creationId xmlns:p14="http://schemas.microsoft.com/office/powerpoint/2010/main" val="126549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2501" y="1256084"/>
            <a:ext cx="8946541" cy="4195481"/>
          </a:xfrm>
        </p:spPr>
        <p:txBody>
          <a:bodyPr/>
          <a:lstStyle/>
          <a:p>
            <a:r>
              <a:rPr lang="es-PY" dirty="0"/>
              <a:t>Un riesgo es una variable del proyecto que pone en peligro o impide el éxito del mismo. Es la “probabilidad  de que un proyecto experimente sucesos no deseables, como retrasos en las fechas, excesos de costes, o la cancelación directa</a:t>
            </a:r>
            <a:r>
              <a:rPr lang="es-PY" dirty="0" smtClean="0"/>
              <a:t>”</a:t>
            </a:r>
          </a:p>
          <a:p>
            <a:r>
              <a:rPr lang="es-PY" dirty="0"/>
              <a:t>El objetivo del presente plan es asegurar que el proyecto se concrete dentro de los plazos previstos y observando todos los requerimientos fijados por los futuros usuarios. Permitiendo, al mismo tiempo, la detección oportuna de los problemas técnicos que se puedan presentar y la ejecución de un adecuado control y gestión de los cambios que se vayan presentando durante el desarrollo.</a:t>
            </a:r>
          </a:p>
          <a:p>
            <a:endParaRPr lang="es-PY" dirty="0"/>
          </a:p>
        </p:txBody>
      </p:sp>
    </p:spTree>
    <p:extLst>
      <p:ext uri="{BB962C8B-B14F-4D97-AF65-F5344CB8AC3E}">
        <p14:creationId xmlns:p14="http://schemas.microsoft.com/office/powerpoint/2010/main" val="3638085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09007" y="1685107"/>
            <a:ext cx="10920548" cy="342246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Y" sz="6000" b="1" dirty="0"/>
              <a:t>PLAN</a:t>
            </a:r>
            <a:r>
              <a:rPr lang="es-ES" sz="6000" b="1" dirty="0"/>
              <a:t/>
            </a:r>
            <a:br>
              <a:rPr lang="es-ES" sz="6000" b="1" dirty="0"/>
            </a:br>
            <a:r>
              <a:rPr lang="es-PY" sz="6000" b="1" dirty="0"/>
              <a:t>DE</a:t>
            </a:r>
            <a:r>
              <a:rPr lang="es-ES" sz="6000" b="1" dirty="0"/>
              <a:t/>
            </a:r>
            <a:br>
              <a:rPr lang="es-ES" sz="6000" b="1" dirty="0"/>
            </a:br>
            <a:r>
              <a:rPr lang="es-PY" sz="6000" b="1" dirty="0"/>
              <a:t>CONFIGURACION</a:t>
            </a:r>
            <a:r>
              <a:rPr lang="es-ES" sz="11500" b="1" dirty="0"/>
              <a:t/>
            </a:r>
            <a:br>
              <a:rPr lang="es-ES" sz="11500" b="1" dirty="0"/>
            </a:br>
            <a:endParaRPr lang="es-PY" sz="11500" b="1" dirty="0"/>
          </a:p>
        </p:txBody>
      </p:sp>
    </p:spTree>
    <p:extLst>
      <p:ext uri="{BB962C8B-B14F-4D97-AF65-F5344CB8AC3E}">
        <p14:creationId xmlns:p14="http://schemas.microsoft.com/office/powerpoint/2010/main" val="3527988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508069" y="2638698"/>
            <a:ext cx="7341325" cy="143691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7200" b="1" dirty="0" smtClean="0"/>
              <a:t>PLANIFICACIÓN</a:t>
            </a:r>
            <a:endParaRPr lang="es-PY" sz="7200" b="1" dirty="0"/>
          </a:p>
        </p:txBody>
      </p:sp>
    </p:spTree>
    <p:extLst>
      <p:ext uri="{BB962C8B-B14F-4D97-AF65-F5344CB8AC3E}">
        <p14:creationId xmlns:p14="http://schemas.microsoft.com/office/powerpoint/2010/main" val="2867275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2501" y="1256084"/>
            <a:ext cx="8946541" cy="4195481"/>
          </a:xfrm>
        </p:spPr>
        <p:txBody>
          <a:bodyPr/>
          <a:lstStyle/>
          <a:p>
            <a:pPr marL="457200" lvl="1" indent="0">
              <a:buNone/>
            </a:pPr>
            <a:r>
              <a:rPr lang="es-ES" b="1" dirty="0"/>
              <a:t>Propósito</a:t>
            </a:r>
            <a:endParaRPr lang="es-PY" b="1" dirty="0"/>
          </a:p>
          <a:p>
            <a:r>
              <a:rPr lang="en-US" dirty="0"/>
              <a:t>Este </a:t>
            </a:r>
            <a:r>
              <a:rPr lang="en-US" dirty="0" err="1"/>
              <a:t>documento</a:t>
            </a:r>
            <a:r>
              <a:rPr lang="en-US" dirty="0"/>
              <a:t> describe las </a:t>
            </a:r>
            <a:r>
              <a:rPr lang="en-US" dirty="0" err="1"/>
              <a:t>actividades</a:t>
            </a:r>
            <a:r>
              <a:rPr lang="en-US" dirty="0"/>
              <a:t> de </a:t>
            </a:r>
            <a:r>
              <a:rPr lang="en-US" dirty="0" err="1"/>
              <a:t>gestión</a:t>
            </a:r>
            <a:r>
              <a:rPr lang="en-US" dirty="0"/>
              <a:t> de </a:t>
            </a:r>
            <a:r>
              <a:rPr lang="en-US" dirty="0" err="1"/>
              <a:t>configuración</a:t>
            </a:r>
            <a:r>
              <a:rPr lang="en-US" dirty="0"/>
              <a:t> de software que </a:t>
            </a:r>
            <a:r>
              <a:rPr lang="en-US" dirty="0" err="1"/>
              <a:t>deben</a:t>
            </a:r>
            <a:r>
              <a:rPr lang="en-US" dirty="0"/>
              <a:t> </a:t>
            </a:r>
            <a:r>
              <a:rPr lang="en-US" dirty="0" err="1"/>
              <a:t>ser</a:t>
            </a:r>
            <a:r>
              <a:rPr lang="en-US" dirty="0"/>
              <a:t> </a:t>
            </a:r>
            <a:r>
              <a:rPr lang="en-US" dirty="0" err="1"/>
              <a:t>llevadas</a:t>
            </a:r>
            <a:r>
              <a:rPr lang="en-US" dirty="0"/>
              <a:t> a </a:t>
            </a:r>
            <a:r>
              <a:rPr lang="en-US" dirty="0" err="1"/>
              <a:t>cabo</a:t>
            </a:r>
            <a:r>
              <a:rPr lang="en-US" dirty="0"/>
              <a:t> </a:t>
            </a:r>
            <a:r>
              <a:rPr lang="en-US" dirty="0" err="1"/>
              <a:t>durante</a:t>
            </a:r>
            <a:r>
              <a:rPr lang="en-US" dirty="0"/>
              <a:t> el </a:t>
            </a:r>
            <a:r>
              <a:rPr lang="en-US" dirty="0" err="1"/>
              <a:t>proceso</a:t>
            </a:r>
            <a:r>
              <a:rPr lang="en-US" dirty="0"/>
              <a:t> de </a:t>
            </a:r>
            <a:r>
              <a:rPr lang="en-US" dirty="0" err="1"/>
              <a:t>desarrollo</a:t>
            </a:r>
            <a:r>
              <a:rPr lang="en-US" dirty="0"/>
              <a:t> del </a:t>
            </a:r>
            <a:r>
              <a:rPr lang="en-US" dirty="0" err="1"/>
              <a:t>proyecto</a:t>
            </a:r>
            <a:r>
              <a:rPr lang="en-US" dirty="0"/>
              <a:t>. </a:t>
            </a:r>
            <a:r>
              <a:rPr lang="en-US" dirty="0" err="1"/>
              <a:t>Aquí</a:t>
            </a:r>
            <a:r>
              <a:rPr lang="en-US" dirty="0"/>
              <a:t> se </a:t>
            </a:r>
            <a:r>
              <a:rPr lang="en-US" dirty="0" err="1"/>
              <a:t>definen</a:t>
            </a:r>
            <a:r>
              <a:rPr lang="en-US" dirty="0"/>
              <a:t> </a:t>
            </a:r>
            <a:r>
              <a:rPr lang="en-US" dirty="0" err="1"/>
              <a:t>tanto</a:t>
            </a:r>
            <a:r>
              <a:rPr lang="en-US" dirty="0"/>
              <a:t> </a:t>
            </a:r>
            <a:r>
              <a:rPr lang="en-US" dirty="0" err="1"/>
              <a:t>los</a:t>
            </a:r>
            <a:r>
              <a:rPr lang="en-US" dirty="0"/>
              <a:t> </a:t>
            </a:r>
            <a:r>
              <a:rPr lang="en-US" dirty="0" err="1"/>
              <a:t>productos</a:t>
            </a:r>
            <a:r>
              <a:rPr lang="en-US" dirty="0"/>
              <a:t> que se </a:t>
            </a:r>
            <a:r>
              <a:rPr lang="en-US" dirty="0" err="1"/>
              <a:t>pondrán</a:t>
            </a:r>
            <a:r>
              <a:rPr lang="en-US" dirty="0"/>
              <a:t> </a:t>
            </a:r>
            <a:r>
              <a:rPr lang="en-US" dirty="0" err="1"/>
              <a:t>bajo</a:t>
            </a:r>
            <a:r>
              <a:rPr lang="en-US" dirty="0"/>
              <a:t> control de </a:t>
            </a:r>
            <a:r>
              <a:rPr lang="en-US" dirty="0" err="1"/>
              <a:t>configuración</a:t>
            </a:r>
            <a:r>
              <a:rPr lang="en-US" dirty="0"/>
              <a:t> </a:t>
            </a:r>
            <a:r>
              <a:rPr lang="en-US" dirty="0" err="1"/>
              <a:t>como</a:t>
            </a:r>
            <a:r>
              <a:rPr lang="en-US" dirty="0"/>
              <a:t> </a:t>
            </a:r>
            <a:r>
              <a:rPr lang="en-US" dirty="0" err="1"/>
              <a:t>los</a:t>
            </a:r>
            <a:r>
              <a:rPr lang="en-US" dirty="0"/>
              <a:t> </a:t>
            </a:r>
            <a:r>
              <a:rPr lang="en-US" dirty="0" err="1"/>
              <a:t>procedimientos</a:t>
            </a:r>
            <a:r>
              <a:rPr lang="en-US" dirty="0"/>
              <a:t> que </a:t>
            </a:r>
            <a:r>
              <a:rPr lang="en-US" dirty="0" err="1"/>
              <a:t>deben</a:t>
            </a:r>
            <a:r>
              <a:rPr lang="en-US" dirty="0"/>
              <a:t> </a:t>
            </a:r>
            <a:r>
              <a:rPr lang="en-US" dirty="0" err="1"/>
              <a:t>ser</a:t>
            </a:r>
            <a:r>
              <a:rPr lang="en-US" dirty="0"/>
              <a:t> </a:t>
            </a:r>
            <a:r>
              <a:rPr lang="en-US" dirty="0" err="1"/>
              <a:t>seguidos</a:t>
            </a:r>
            <a:r>
              <a:rPr lang="en-US" dirty="0"/>
              <a:t> </a:t>
            </a:r>
            <a:r>
              <a:rPr lang="en-US" dirty="0" err="1"/>
              <a:t>por</a:t>
            </a:r>
            <a:r>
              <a:rPr lang="en-US" dirty="0"/>
              <a:t> </a:t>
            </a:r>
            <a:r>
              <a:rPr lang="en-US" dirty="0" err="1"/>
              <a:t>los</a:t>
            </a:r>
            <a:r>
              <a:rPr lang="en-US" dirty="0"/>
              <a:t> </a:t>
            </a:r>
            <a:r>
              <a:rPr lang="en-US" dirty="0" err="1"/>
              <a:t>integrantes</a:t>
            </a:r>
            <a:r>
              <a:rPr lang="en-US" dirty="0"/>
              <a:t> del </a:t>
            </a:r>
            <a:r>
              <a:rPr lang="en-US" dirty="0" err="1"/>
              <a:t>equipo</a:t>
            </a:r>
            <a:r>
              <a:rPr lang="en-US" dirty="0"/>
              <a:t> de </a:t>
            </a:r>
            <a:r>
              <a:rPr lang="en-US" dirty="0" err="1"/>
              <a:t>trabajo</a:t>
            </a:r>
            <a:endParaRPr lang="es-PY" dirty="0"/>
          </a:p>
        </p:txBody>
      </p:sp>
    </p:spTree>
    <p:extLst>
      <p:ext uri="{BB962C8B-B14F-4D97-AF65-F5344CB8AC3E}">
        <p14:creationId xmlns:p14="http://schemas.microsoft.com/office/powerpoint/2010/main" val="283682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19940" y="309027"/>
            <a:ext cx="4383089" cy="1400530"/>
          </a:xfrm>
        </p:spPr>
        <p:txBody>
          <a:bodyPr/>
          <a:lstStyle/>
          <a:p>
            <a:r>
              <a:rPr lang="es-PY" b="1" dirty="0" smtClean="0"/>
              <a:t>PROBLEMÁTICA</a:t>
            </a:r>
            <a:endParaRPr lang="es-PY" b="1" dirty="0"/>
          </a:p>
        </p:txBody>
      </p:sp>
      <p:sp>
        <p:nvSpPr>
          <p:cNvPr id="3" name="Marcador de contenido 2"/>
          <p:cNvSpPr>
            <a:spLocks noGrp="1"/>
          </p:cNvSpPr>
          <p:nvPr>
            <p:ph idx="1"/>
          </p:nvPr>
        </p:nvSpPr>
        <p:spPr>
          <a:xfrm>
            <a:off x="1142501" y="1267097"/>
            <a:ext cx="9555979" cy="5486400"/>
          </a:xfrm>
        </p:spPr>
        <p:txBody>
          <a:bodyPr>
            <a:normAutofit fontScale="92500" lnSpcReduction="10000"/>
          </a:bodyPr>
          <a:lstStyle/>
          <a:p>
            <a:r>
              <a:rPr lang="es-PY" dirty="0"/>
              <a:t>La Universidad Autónoma de Encarnación (UNAE) forma profesionales de excelencia en las diferentes ramas del saber y la práctica, con el fin de lograr la gestión y desarrollo del talento humano calificado, que propicie los cambios requeridos en las organizaciones y la sociedad</a:t>
            </a:r>
            <a:r>
              <a:rPr lang="es-PY" dirty="0" smtClean="0"/>
              <a:t>.</a:t>
            </a:r>
          </a:p>
          <a:p>
            <a:r>
              <a:rPr lang="es-PY" dirty="0"/>
              <a:t>Actualmente, el envío de información de la secretaría de FACAT hacia los alumnos de dicha facultad se hace vía redes sociales y </a:t>
            </a:r>
            <a:r>
              <a:rPr lang="es-PY" dirty="0" err="1"/>
              <a:t>W</a:t>
            </a:r>
            <a:r>
              <a:rPr lang="es-PY" dirty="0" err="1" smtClean="0"/>
              <a:t>hatsapp</a:t>
            </a:r>
            <a:r>
              <a:rPr lang="es-PY" dirty="0"/>
              <a:t>.</a:t>
            </a:r>
          </a:p>
          <a:p>
            <a:r>
              <a:rPr lang="es-PY" dirty="0"/>
              <a:t>El proceso es el siguiente, se mandan los avisos y/o eventos importantes a los alumnos por Facebook y </a:t>
            </a:r>
            <a:r>
              <a:rPr lang="es-PY" dirty="0" err="1"/>
              <a:t>W</a:t>
            </a:r>
            <a:r>
              <a:rPr lang="es-PY" dirty="0" err="1" smtClean="0"/>
              <a:t>hatsapp</a:t>
            </a:r>
            <a:r>
              <a:rPr lang="es-PY" dirty="0"/>
              <a:t>. Dicho proceso no llega a todos los alumnos puesto que algunos no se conectan, o no tienen una cuenta o no pueden estar pendientes o al tanto todo el tiempo; por eso se cree que el proceso podría mejorar</a:t>
            </a:r>
            <a:r>
              <a:rPr lang="es-PY" dirty="0" smtClean="0"/>
              <a:t>.</a:t>
            </a:r>
          </a:p>
          <a:p>
            <a:r>
              <a:rPr lang="es-PY" dirty="0"/>
              <a:t>Por esta razón y en vista a la necesidad de que exista un único lugar en donde los alumnos puedan registrarse y echar un vistazo a anuncios, avisos, informes u alguna otra indicación referente  a su carrera específica o facultad en general y así poder dar un mayor seguimiento en cuanto a noticias, se lleva a cabo el proyecto de desarrollar un sistema web que sirva como portal de noticias a los alumnos de una manera más cómoda y práctica para ellos y la secretaría misma.</a:t>
            </a:r>
          </a:p>
          <a:p>
            <a:endParaRPr lang="es-PY" dirty="0"/>
          </a:p>
          <a:p>
            <a:endParaRPr lang="es-PY" dirty="0"/>
          </a:p>
          <a:p>
            <a:endParaRPr lang="es-PY" dirty="0"/>
          </a:p>
        </p:txBody>
      </p:sp>
    </p:spTree>
    <p:extLst>
      <p:ext uri="{BB962C8B-B14F-4D97-AF65-F5344CB8AC3E}">
        <p14:creationId xmlns:p14="http://schemas.microsoft.com/office/powerpoint/2010/main" val="4057918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55963" y="335152"/>
            <a:ext cx="3416437" cy="1049511"/>
          </a:xfrm>
        </p:spPr>
        <p:txBody>
          <a:bodyPr/>
          <a:lstStyle/>
          <a:p>
            <a:r>
              <a:rPr lang="es-PY" b="1" dirty="0" smtClean="0"/>
              <a:t>ALCANCES</a:t>
            </a:r>
            <a:endParaRPr lang="es-PY" b="1" dirty="0"/>
          </a:p>
        </p:txBody>
      </p:sp>
      <p:sp>
        <p:nvSpPr>
          <p:cNvPr id="3" name="Marcador de contenido 2"/>
          <p:cNvSpPr>
            <a:spLocks noGrp="1"/>
          </p:cNvSpPr>
          <p:nvPr>
            <p:ph idx="1"/>
          </p:nvPr>
        </p:nvSpPr>
        <p:spPr>
          <a:xfrm>
            <a:off x="875201" y="1700221"/>
            <a:ext cx="8946541" cy="4195481"/>
          </a:xfrm>
        </p:spPr>
        <p:txBody>
          <a:bodyPr/>
          <a:lstStyle/>
          <a:p>
            <a:pPr lvl="0"/>
            <a:r>
              <a:rPr lang="es-PY" dirty="0"/>
              <a:t>Implementación de Interfaz de </a:t>
            </a:r>
            <a:r>
              <a:rPr lang="es-PY" dirty="0" err="1"/>
              <a:t>login</a:t>
            </a:r>
            <a:r>
              <a:rPr lang="es-PY" dirty="0"/>
              <a:t>.</a:t>
            </a:r>
          </a:p>
          <a:p>
            <a:pPr lvl="0"/>
            <a:r>
              <a:rPr lang="es-PY" dirty="0"/>
              <a:t>Implementación de Interfaz de bienvenida. </a:t>
            </a:r>
          </a:p>
          <a:p>
            <a:pPr lvl="0"/>
            <a:r>
              <a:rPr lang="es-PY" dirty="0"/>
              <a:t>Implementación del sistema - perfil de alumno</a:t>
            </a:r>
          </a:p>
          <a:p>
            <a:pPr lvl="0"/>
            <a:r>
              <a:rPr lang="es-PY" dirty="0"/>
              <a:t>Implementación del sistema - perfil de profesor</a:t>
            </a:r>
          </a:p>
          <a:p>
            <a:pPr lvl="0"/>
            <a:r>
              <a:rPr lang="es-PY" dirty="0"/>
              <a:t>Implementación del sistema -  materias del </a:t>
            </a:r>
            <a:r>
              <a:rPr lang="es-PY" dirty="0" err="1"/>
              <a:t>dia</a:t>
            </a:r>
            <a:endParaRPr lang="es-PY" dirty="0"/>
          </a:p>
          <a:p>
            <a:pPr lvl="0"/>
            <a:r>
              <a:rPr lang="es-PY" dirty="0"/>
              <a:t>Implementación del sistema – notificaciones </a:t>
            </a:r>
          </a:p>
          <a:p>
            <a:pPr lvl="0"/>
            <a:r>
              <a:rPr lang="es-PY" dirty="0"/>
              <a:t>Implementación del sistema – mural de noticias</a:t>
            </a:r>
          </a:p>
          <a:p>
            <a:pPr lvl="0"/>
            <a:r>
              <a:rPr lang="es-PY" dirty="0"/>
              <a:t>Implementación del sistema selección de rol y comité de interés </a:t>
            </a:r>
          </a:p>
          <a:p>
            <a:pPr lvl="0"/>
            <a:r>
              <a:rPr lang="es-PY" dirty="0"/>
              <a:t>Implementación del sistema – galería </a:t>
            </a:r>
          </a:p>
          <a:p>
            <a:endParaRPr lang="es-PY" dirty="0"/>
          </a:p>
        </p:txBody>
      </p:sp>
    </p:spTree>
    <p:extLst>
      <p:ext uri="{BB962C8B-B14F-4D97-AF65-F5344CB8AC3E}">
        <p14:creationId xmlns:p14="http://schemas.microsoft.com/office/powerpoint/2010/main" val="85906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28729" y="335152"/>
            <a:ext cx="4095706" cy="1400530"/>
          </a:xfrm>
        </p:spPr>
        <p:txBody>
          <a:bodyPr/>
          <a:lstStyle/>
          <a:p>
            <a:r>
              <a:rPr lang="es-PY" b="1" dirty="0" smtClean="0"/>
              <a:t>LIMITACIONES</a:t>
            </a:r>
            <a:endParaRPr lang="es-PY" b="1" dirty="0"/>
          </a:p>
        </p:txBody>
      </p:sp>
      <p:sp>
        <p:nvSpPr>
          <p:cNvPr id="3" name="Marcador de contenido 2"/>
          <p:cNvSpPr>
            <a:spLocks noGrp="1"/>
          </p:cNvSpPr>
          <p:nvPr>
            <p:ph idx="1"/>
          </p:nvPr>
        </p:nvSpPr>
        <p:spPr>
          <a:xfrm>
            <a:off x="1338443" y="1987605"/>
            <a:ext cx="8946541" cy="2270888"/>
          </a:xfrm>
        </p:spPr>
        <p:txBody>
          <a:bodyPr/>
          <a:lstStyle/>
          <a:p>
            <a:pPr lvl="0"/>
            <a:r>
              <a:rPr lang="es-PY" dirty="0"/>
              <a:t>No se contemplan más servicios de los ya mencionados anteriormente.</a:t>
            </a:r>
          </a:p>
          <a:p>
            <a:pPr lvl="0"/>
            <a:r>
              <a:rPr lang="es-PY" dirty="0"/>
              <a:t>No se contemplan la unión de este sistema con otro ya utilizado para gestión de avisos.</a:t>
            </a:r>
          </a:p>
          <a:p>
            <a:endParaRPr lang="es-PY" dirty="0"/>
          </a:p>
        </p:txBody>
      </p:sp>
    </p:spTree>
    <p:extLst>
      <p:ext uri="{BB962C8B-B14F-4D97-AF65-F5344CB8AC3E}">
        <p14:creationId xmlns:p14="http://schemas.microsoft.com/office/powerpoint/2010/main" val="1418588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2826" y="361278"/>
            <a:ext cx="3847512" cy="997259"/>
          </a:xfrm>
        </p:spPr>
        <p:txBody>
          <a:bodyPr/>
          <a:lstStyle/>
          <a:p>
            <a:r>
              <a:rPr lang="es-PY" b="1" dirty="0" smtClean="0"/>
              <a:t>VIABILIDAD</a:t>
            </a:r>
            <a:endParaRPr lang="es-PY" b="1" dirty="0"/>
          </a:p>
        </p:txBody>
      </p:sp>
      <p:sp>
        <p:nvSpPr>
          <p:cNvPr id="3" name="Marcador de contenido 2"/>
          <p:cNvSpPr>
            <a:spLocks noGrp="1"/>
          </p:cNvSpPr>
          <p:nvPr>
            <p:ph idx="1"/>
          </p:nvPr>
        </p:nvSpPr>
        <p:spPr>
          <a:xfrm>
            <a:off x="1103311" y="1726346"/>
            <a:ext cx="8946541" cy="4195481"/>
          </a:xfrm>
        </p:spPr>
        <p:txBody>
          <a:bodyPr>
            <a:normAutofit fontScale="92500" lnSpcReduction="10000"/>
          </a:bodyPr>
          <a:lstStyle/>
          <a:p>
            <a:endParaRPr lang="es-PY" dirty="0"/>
          </a:p>
          <a:p>
            <a:pPr lvl="1" fontAlgn="base"/>
            <a:r>
              <a:rPr lang="es-PY" dirty="0"/>
              <a:t>Operacional : Es viable operacionalmente ya que podría ser utilizado fácilmente tanto por el alumno como por la persona que esté a cargo de manipular el sistema (administrador-secretarios)  con un mínimo de instrucciones que serán dadas por el mismo sistema o por una persona capacitada para su uso.</a:t>
            </a:r>
            <a:endParaRPr lang="es-PY" sz="1600" dirty="0"/>
          </a:p>
          <a:p>
            <a:pPr marL="0" indent="0">
              <a:buNone/>
            </a:pPr>
            <a:r>
              <a:rPr lang="es-PY" dirty="0"/>
              <a:t> </a:t>
            </a:r>
            <a:endParaRPr lang="es-PY" sz="1800" dirty="0"/>
          </a:p>
          <a:p>
            <a:pPr lvl="1" fontAlgn="base"/>
            <a:r>
              <a:rPr lang="es-PY" dirty="0"/>
              <a:t>Técnica: Es viable técnicamente ya que el software podría ser diseñado, implementado, operado y mantenido. </a:t>
            </a:r>
            <a:endParaRPr lang="es-PY" sz="1600" dirty="0"/>
          </a:p>
          <a:p>
            <a:pPr marL="0" indent="0">
              <a:buNone/>
            </a:pPr>
            <a:r>
              <a:rPr lang="es-PY" dirty="0"/>
              <a:t> </a:t>
            </a:r>
            <a:endParaRPr lang="es-PY" sz="1800" dirty="0"/>
          </a:p>
          <a:p>
            <a:pPr lvl="1" fontAlgn="base"/>
            <a:r>
              <a:rPr lang="es-PY" dirty="0"/>
              <a:t>Económica: Es viable económicamente ya que los equipamientos tecnológicos  requeridos para el desarrollo del mismo no son muy costosos. Con las computadoras existentes ya es posible manipular el sistema lo que lo hace más adquisitivo económicamente.</a:t>
            </a:r>
            <a:endParaRPr lang="es-PY" sz="1600" dirty="0"/>
          </a:p>
          <a:p>
            <a:endParaRPr lang="es-PY" dirty="0"/>
          </a:p>
        </p:txBody>
      </p:sp>
    </p:spTree>
    <p:extLst>
      <p:ext uri="{BB962C8B-B14F-4D97-AF65-F5344CB8AC3E}">
        <p14:creationId xmlns:p14="http://schemas.microsoft.com/office/powerpoint/2010/main" val="1274467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103121" y="2573384"/>
            <a:ext cx="7798525" cy="143691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7200" b="1" dirty="0" smtClean="0"/>
              <a:t>REQUERIMIENTOS</a:t>
            </a:r>
            <a:endParaRPr lang="es-PY" sz="7200" b="1" dirty="0"/>
          </a:p>
        </p:txBody>
      </p:sp>
    </p:spTree>
    <p:extLst>
      <p:ext uri="{BB962C8B-B14F-4D97-AF65-F5344CB8AC3E}">
        <p14:creationId xmlns:p14="http://schemas.microsoft.com/office/powerpoint/2010/main" val="1970369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33942" y="1243020"/>
            <a:ext cx="9177155" cy="4308694"/>
          </a:xfrm>
        </p:spPr>
        <p:txBody>
          <a:bodyPr/>
          <a:lstStyle/>
          <a:p>
            <a:pPr marL="0" indent="0">
              <a:buNone/>
            </a:pPr>
            <a:r>
              <a:rPr lang="es-PY" b="1" dirty="0"/>
              <a:t>Identificar  actividad del sistema</a:t>
            </a:r>
            <a:r>
              <a:rPr lang="es-PY" b="1" dirty="0" smtClean="0"/>
              <a:t>:</a:t>
            </a:r>
            <a:r>
              <a:rPr lang="es-PY" dirty="0"/>
              <a:t> </a:t>
            </a:r>
          </a:p>
          <a:p>
            <a:r>
              <a:rPr lang="es-PY" dirty="0"/>
              <a:t>a.    Registrar usuario.</a:t>
            </a:r>
          </a:p>
          <a:p>
            <a:r>
              <a:rPr lang="es-PY" dirty="0"/>
              <a:t>b.   Ingresar al sistema.</a:t>
            </a:r>
          </a:p>
          <a:p>
            <a:r>
              <a:rPr lang="es-PY" dirty="0"/>
              <a:t>c.    Cargar noticias, anuncios, acontecimientos y/o eventos.</a:t>
            </a:r>
          </a:p>
          <a:p>
            <a:r>
              <a:rPr lang="es-PY" dirty="0"/>
              <a:t>d.    Publicar noticia cargada.</a:t>
            </a:r>
          </a:p>
          <a:p>
            <a:r>
              <a:rPr lang="es-PY" dirty="0"/>
              <a:t>e.   Va la notificación al alumno.</a:t>
            </a:r>
          </a:p>
          <a:p>
            <a:r>
              <a:rPr lang="es-PY" dirty="0"/>
              <a:t>f.   El alumno se </a:t>
            </a:r>
            <a:r>
              <a:rPr lang="es-PY" dirty="0" err="1"/>
              <a:t>loguea</a:t>
            </a:r>
            <a:r>
              <a:rPr lang="es-PY" dirty="0"/>
              <a:t> e ingresa a F5FACAT.</a:t>
            </a:r>
          </a:p>
          <a:p>
            <a:r>
              <a:rPr lang="es-PY" dirty="0"/>
              <a:t>g.  El alumno visualiza la noticia en su mural.</a:t>
            </a:r>
          </a:p>
          <a:p>
            <a:endParaRPr lang="es-PY" dirty="0"/>
          </a:p>
        </p:txBody>
      </p:sp>
    </p:spTree>
    <p:extLst>
      <p:ext uri="{BB962C8B-B14F-4D97-AF65-F5344CB8AC3E}">
        <p14:creationId xmlns:p14="http://schemas.microsoft.com/office/powerpoint/2010/main" val="426229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357" y="152354"/>
            <a:ext cx="6587586" cy="6561954"/>
          </a:xfrm>
          <a:prstGeom prst="rect">
            <a:avLst/>
          </a:prstGeom>
        </p:spPr>
      </p:pic>
    </p:spTree>
    <p:extLst>
      <p:ext uri="{BB962C8B-B14F-4D97-AF65-F5344CB8AC3E}">
        <p14:creationId xmlns:p14="http://schemas.microsoft.com/office/powerpoint/2010/main" val="3727538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103</TotalTime>
  <Words>568</Words>
  <Application>Microsoft Office PowerPoint</Application>
  <PresentationFormat>Panorámica</PresentationFormat>
  <Paragraphs>55</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Century Gothic</vt:lpstr>
      <vt:lpstr>Wingdings 3</vt:lpstr>
      <vt:lpstr>Ion</vt:lpstr>
      <vt:lpstr>F5 Facat</vt:lpstr>
      <vt:lpstr>Presentación de PowerPoint</vt:lpstr>
      <vt:lpstr>PROBLEMÁTICA</vt:lpstr>
      <vt:lpstr>ALCANCES</vt:lpstr>
      <vt:lpstr>LIMITACIONES</vt:lpstr>
      <vt:lpstr>VIABILIDAD</vt:lpstr>
      <vt:lpstr>Presentación de PowerPoint</vt:lpstr>
      <vt:lpstr>Presentación de PowerPoint</vt:lpstr>
      <vt:lpstr>Presentación de PowerPoint</vt:lpstr>
      <vt:lpstr>MODELO DE CASO DE USO</vt:lpstr>
      <vt:lpstr>DIAGRAMA DE ACTIVIDADES</vt:lpstr>
      <vt:lpstr>DIAGRAMA DE ESTADOS</vt:lpstr>
      <vt:lpstr>DIAGRAMA DE INTERACCION</vt:lpstr>
      <vt:lpstr>DIAGRAMA DE SECUENCIA</vt:lpstr>
      <vt:lpstr>DIAGRAMA DE PAQUETES</vt:lpstr>
      <vt:lpstr>DIAGRAMA DE CLASES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F5 Facat</dc:title>
  <dc:creator>Pedro Areco</dc:creator>
  <cp:lastModifiedBy>Pedro Areco</cp:lastModifiedBy>
  <cp:revision>24</cp:revision>
  <dcterms:created xsi:type="dcterms:W3CDTF">2016-08-05T16:38:40Z</dcterms:created>
  <dcterms:modified xsi:type="dcterms:W3CDTF">2016-08-05T23:04:21Z</dcterms:modified>
</cp:coreProperties>
</file>