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0CC520-A759-4668-9228-96425DF507C9}"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2ACA0-0F96-4BFF-B532-48561813C915}" type="slidenum">
              <a:rPr lang="en-US" smtClean="0"/>
              <a:t>‹#›</a:t>
            </a:fld>
            <a:endParaRPr lang="en-US"/>
          </a:p>
        </p:txBody>
      </p:sp>
    </p:spTree>
    <p:extLst>
      <p:ext uri="{BB962C8B-B14F-4D97-AF65-F5344CB8AC3E}">
        <p14:creationId xmlns:p14="http://schemas.microsoft.com/office/powerpoint/2010/main" val="453682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0CC520-A759-4668-9228-96425DF507C9}"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2ACA0-0F96-4BFF-B532-48561813C915}" type="slidenum">
              <a:rPr lang="en-US" smtClean="0"/>
              <a:t>‹#›</a:t>
            </a:fld>
            <a:endParaRPr lang="en-US"/>
          </a:p>
        </p:txBody>
      </p:sp>
    </p:spTree>
    <p:extLst>
      <p:ext uri="{BB962C8B-B14F-4D97-AF65-F5344CB8AC3E}">
        <p14:creationId xmlns:p14="http://schemas.microsoft.com/office/powerpoint/2010/main" val="1709314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0CC520-A759-4668-9228-96425DF507C9}"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2ACA0-0F96-4BFF-B532-48561813C915}" type="slidenum">
              <a:rPr lang="en-US" smtClean="0"/>
              <a:t>‹#›</a:t>
            </a:fld>
            <a:endParaRPr lang="en-US"/>
          </a:p>
        </p:txBody>
      </p:sp>
    </p:spTree>
    <p:extLst>
      <p:ext uri="{BB962C8B-B14F-4D97-AF65-F5344CB8AC3E}">
        <p14:creationId xmlns:p14="http://schemas.microsoft.com/office/powerpoint/2010/main" val="1438105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0CC520-A759-4668-9228-96425DF507C9}"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2ACA0-0F96-4BFF-B532-48561813C915}" type="slidenum">
              <a:rPr lang="en-US" smtClean="0"/>
              <a:t>‹#›</a:t>
            </a:fld>
            <a:endParaRPr lang="en-US"/>
          </a:p>
        </p:txBody>
      </p:sp>
    </p:spTree>
    <p:extLst>
      <p:ext uri="{BB962C8B-B14F-4D97-AF65-F5344CB8AC3E}">
        <p14:creationId xmlns:p14="http://schemas.microsoft.com/office/powerpoint/2010/main" val="2426055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0CC520-A759-4668-9228-96425DF507C9}"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2ACA0-0F96-4BFF-B532-48561813C915}" type="slidenum">
              <a:rPr lang="en-US" smtClean="0"/>
              <a:t>‹#›</a:t>
            </a:fld>
            <a:endParaRPr lang="en-US"/>
          </a:p>
        </p:txBody>
      </p:sp>
    </p:spTree>
    <p:extLst>
      <p:ext uri="{BB962C8B-B14F-4D97-AF65-F5344CB8AC3E}">
        <p14:creationId xmlns:p14="http://schemas.microsoft.com/office/powerpoint/2010/main" val="1506635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0CC520-A759-4668-9228-96425DF507C9}" type="datetimeFigureOut">
              <a:rPr lang="en-US" smtClean="0"/>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2ACA0-0F96-4BFF-B532-48561813C915}" type="slidenum">
              <a:rPr lang="en-US" smtClean="0"/>
              <a:t>‹#›</a:t>
            </a:fld>
            <a:endParaRPr lang="en-US"/>
          </a:p>
        </p:txBody>
      </p:sp>
    </p:spTree>
    <p:extLst>
      <p:ext uri="{BB962C8B-B14F-4D97-AF65-F5344CB8AC3E}">
        <p14:creationId xmlns:p14="http://schemas.microsoft.com/office/powerpoint/2010/main" val="3065688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0CC520-A759-4668-9228-96425DF507C9}" type="datetimeFigureOut">
              <a:rPr lang="en-US" smtClean="0"/>
              <a:t>10/19/2017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F2ACA0-0F96-4BFF-B532-48561813C915}" type="slidenum">
              <a:rPr lang="en-US" smtClean="0"/>
              <a:t>‹#›</a:t>
            </a:fld>
            <a:endParaRPr lang="en-US"/>
          </a:p>
        </p:txBody>
      </p:sp>
    </p:spTree>
    <p:extLst>
      <p:ext uri="{BB962C8B-B14F-4D97-AF65-F5344CB8AC3E}">
        <p14:creationId xmlns:p14="http://schemas.microsoft.com/office/powerpoint/2010/main" val="3538364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0CC520-A759-4668-9228-96425DF507C9}" type="datetimeFigureOut">
              <a:rPr lang="en-US" smtClean="0"/>
              <a:t>10/19/2017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2ACA0-0F96-4BFF-B532-48561813C915}" type="slidenum">
              <a:rPr lang="en-US" smtClean="0"/>
              <a:t>‹#›</a:t>
            </a:fld>
            <a:endParaRPr lang="en-US"/>
          </a:p>
        </p:txBody>
      </p:sp>
    </p:spTree>
    <p:extLst>
      <p:ext uri="{BB962C8B-B14F-4D97-AF65-F5344CB8AC3E}">
        <p14:creationId xmlns:p14="http://schemas.microsoft.com/office/powerpoint/2010/main" val="1197168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0CC520-A759-4668-9228-96425DF507C9}" type="datetimeFigureOut">
              <a:rPr lang="en-US" smtClean="0"/>
              <a:t>10/19/2017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F2ACA0-0F96-4BFF-B532-48561813C915}" type="slidenum">
              <a:rPr lang="en-US" smtClean="0"/>
              <a:t>‹#›</a:t>
            </a:fld>
            <a:endParaRPr lang="en-US"/>
          </a:p>
        </p:txBody>
      </p:sp>
    </p:spTree>
    <p:extLst>
      <p:ext uri="{BB962C8B-B14F-4D97-AF65-F5344CB8AC3E}">
        <p14:creationId xmlns:p14="http://schemas.microsoft.com/office/powerpoint/2010/main" val="4035795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0CC520-A759-4668-9228-96425DF507C9}" type="datetimeFigureOut">
              <a:rPr lang="en-US" smtClean="0"/>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2ACA0-0F96-4BFF-B532-48561813C915}" type="slidenum">
              <a:rPr lang="en-US" smtClean="0"/>
              <a:t>‹#›</a:t>
            </a:fld>
            <a:endParaRPr lang="en-US"/>
          </a:p>
        </p:txBody>
      </p:sp>
    </p:spTree>
    <p:extLst>
      <p:ext uri="{BB962C8B-B14F-4D97-AF65-F5344CB8AC3E}">
        <p14:creationId xmlns:p14="http://schemas.microsoft.com/office/powerpoint/2010/main" val="139825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0CC520-A759-4668-9228-96425DF507C9}" type="datetimeFigureOut">
              <a:rPr lang="en-US" smtClean="0"/>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2ACA0-0F96-4BFF-B532-48561813C915}" type="slidenum">
              <a:rPr lang="en-US" smtClean="0"/>
              <a:t>‹#›</a:t>
            </a:fld>
            <a:endParaRPr lang="en-US"/>
          </a:p>
        </p:txBody>
      </p:sp>
    </p:spTree>
    <p:extLst>
      <p:ext uri="{BB962C8B-B14F-4D97-AF65-F5344CB8AC3E}">
        <p14:creationId xmlns:p14="http://schemas.microsoft.com/office/powerpoint/2010/main" val="120240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0CC520-A759-4668-9228-96425DF507C9}" type="datetimeFigureOut">
              <a:rPr lang="en-US" smtClean="0"/>
              <a:t>10/19/2017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2ACA0-0F96-4BFF-B532-48561813C915}" type="slidenum">
              <a:rPr lang="en-US" smtClean="0"/>
              <a:t>‹#›</a:t>
            </a:fld>
            <a:endParaRPr lang="en-US"/>
          </a:p>
        </p:txBody>
      </p:sp>
    </p:spTree>
    <p:extLst>
      <p:ext uri="{BB962C8B-B14F-4D97-AF65-F5344CB8AC3E}">
        <p14:creationId xmlns:p14="http://schemas.microsoft.com/office/powerpoint/2010/main" val="2895709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areddyus/Titanic-Shiny-Applicatio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c/titanic-gettingStarte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rstudio-pubs-static.s3.amazonaws.com/en.Wikipedia.org/wiki/Random_fores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bimehta.shinyapps.io/Titanic_Demo" TargetMode="External"/><Relationship Id="rId2" Type="http://schemas.openxmlformats.org/officeDocument/2006/relationships/hyperlink" Target="https://www.kaggle.com/c/titanic-gettingStarte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5146" y="453081"/>
            <a:ext cx="9144000" cy="4291914"/>
          </a:xfrm>
        </p:spPr>
        <p:txBody>
          <a:bodyPr>
            <a:normAutofit/>
          </a:bodyPr>
          <a:lstStyle/>
          <a:p>
            <a:r>
              <a:rPr lang="en-US" b="1" dirty="0" smtClean="0"/>
              <a:t>Titanic Survival Prediction</a:t>
            </a:r>
            <a:br>
              <a:rPr lang="en-US" b="1" dirty="0" smtClean="0"/>
            </a:br>
            <a:r>
              <a:rPr lang="en-US" b="1" dirty="0" smtClean="0"/>
              <a:t>App to predict who survived onboard Titanic using Random Forest Algorithm</a:t>
            </a:r>
            <a:br>
              <a:rPr lang="en-US" b="1" dirty="0" smtClean="0"/>
            </a:br>
            <a:endParaRPr lang="en-US" dirty="0"/>
          </a:p>
        </p:txBody>
      </p:sp>
      <p:sp>
        <p:nvSpPr>
          <p:cNvPr id="3" name="Subtitle 2"/>
          <p:cNvSpPr>
            <a:spLocks noGrp="1"/>
          </p:cNvSpPr>
          <p:nvPr>
            <p:ph type="subTitle" idx="1"/>
          </p:nvPr>
        </p:nvSpPr>
        <p:spPr>
          <a:xfrm>
            <a:off x="1507524" y="4969519"/>
            <a:ext cx="9144000" cy="1655762"/>
          </a:xfrm>
        </p:spPr>
        <p:txBody>
          <a:bodyPr/>
          <a:lstStyle/>
          <a:p>
            <a:r>
              <a:rPr lang="en-US" dirty="0" err="1" smtClean="0">
                <a:solidFill>
                  <a:srgbClr val="FF0000"/>
                </a:solidFill>
              </a:rPr>
              <a:t>areddyus</a:t>
            </a:r>
            <a:endParaRPr lang="en-US" dirty="0" smtClean="0">
              <a:solidFill>
                <a:srgbClr val="FF0000"/>
              </a:solidFill>
            </a:endParaRPr>
          </a:p>
          <a:p>
            <a:r>
              <a:rPr lang="en-US" dirty="0" smtClean="0">
                <a:solidFill>
                  <a:srgbClr val="FF0000"/>
                </a:solidFill>
                <a:hlinkClick r:id="rId2"/>
              </a:rPr>
              <a:t>https://</a:t>
            </a:r>
            <a:r>
              <a:rPr lang="en-US" dirty="0" smtClean="0">
                <a:solidFill>
                  <a:srgbClr val="FF0000"/>
                </a:solidFill>
                <a:hlinkClick r:id="rId2"/>
              </a:rPr>
              <a:t>github.com/areddyus/Titanic-Shiny-Application</a:t>
            </a:r>
            <a:endParaRPr lang="en-US" dirty="0" smtClean="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3361673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73210"/>
          </a:xfrm>
        </p:spPr>
        <p:txBody>
          <a:bodyPr>
            <a:noAutofit/>
          </a:bodyPr>
          <a:lstStyle/>
          <a:p>
            <a:r>
              <a:rPr lang="en-US" sz="3600" b="1" dirty="0" smtClean="0">
                <a:solidFill>
                  <a:srgbClr val="FF0000"/>
                </a:solidFill>
              </a:rPr>
              <a:t>Introduction</a:t>
            </a:r>
            <a:r>
              <a:rPr lang="en-US" sz="2800" b="1" dirty="0" smtClean="0"/>
              <a:t/>
            </a:r>
            <a:br>
              <a:rPr lang="en-US" sz="2800" b="1" dirty="0" smtClean="0"/>
            </a:br>
            <a:r>
              <a:rPr lang="en-US" sz="2400" dirty="0" smtClean="0"/>
              <a:t>The sinking of the RMS Titanic is one of the most infamous shipwrecks in history. On April 15, 1912, during her maiden voyage, the Titanic sank after colliding with an iceberg, killing 1502 out of 2224 passengers and crew.</a:t>
            </a:r>
            <a:br>
              <a:rPr lang="en-US" sz="2400" dirty="0" smtClean="0"/>
            </a:br>
            <a:r>
              <a:rPr lang="en-US" sz="2400" dirty="0" smtClean="0"/>
              <a:t/>
            </a:r>
            <a:br>
              <a:rPr lang="en-US" sz="2400" dirty="0" smtClean="0"/>
            </a:br>
            <a:r>
              <a:rPr lang="en-US" sz="2400" dirty="0" smtClean="0"/>
              <a:t>The app that I have built, allows you to do the analysis of what sorts of people were likely to survive. </a:t>
            </a:r>
            <a:br>
              <a:rPr lang="en-US" sz="2400" dirty="0" smtClean="0"/>
            </a:br>
            <a:r>
              <a:rPr lang="en-US" sz="2400" dirty="0" smtClean="0"/>
              <a:t/>
            </a:r>
            <a:br>
              <a:rPr lang="en-US" sz="2400" dirty="0" smtClean="0"/>
            </a:br>
            <a:r>
              <a:rPr lang="en-US" sz="2400" dirty="0" smtClean="0"/>
              <a:t>In particular, this app allows you to select the characteristics of the passenger based on which the app uses machine learning to predict which passengers survived the tragedy.</a:t>
            </a:r>
            <a:br>
              <a:rPr lang="en-US" sz="2400" dirty="0" smtClean="0"/>
            </a:br>
            <a:r>
              <a:rPr lang="en-US" sz="2400" dirty="0" smtClean="0"/>
              <a:t/>
            </a:r>
            <a:br>
              <a:rPr lang="en-US" sz="2400" dirty="0" smtClean="0"/>
            </a:br>
            <a:r>
              <a:rPr lang="en-US" sz="2400" dirty="0" smtClean="0"/>
              <a:t>This app was inspired by the </a:t>
            </a:r>
            <a:r>
              <a:rPr lang="en-US" sz="2400" dirty="0" err="1" smtClean="0"/>
              <a:t>Kaggle</a:t>
            </a:r>
            <a:r>
              <a:rPr lang="en-US" sz="2400" dirty="0" smtClean="0"/>
              <a:t> challenge on Titanic Survivors</a:t>
            </a:r>
            <a:br>
              <a:rPr lang="en-US" sz="2400" dirty="0" smtClean="0"/>
            </a:br>
            <a:endParaRPr lang="en-US" sz="2400" dirty="0"/>
          </a:p>
        </p:txBody>
      </p:sp>
    </p:spTree>
    <p:extLst>
      <p:ext uri="{BB962C8B-B14F-4D97-AF65-F5344CB8AC3E}">
        <p14:creationId xmlns:p14="http://schemas.microsoft.com/office/powerpoint/2010/main" val="1558064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73210"/>
          </a:xfrm>
        </p:spPr>
        <p:txBody>
          <a:bodyPr>
            <a:noAutofit/>
          </a:bodyPr>
          <a:lstStyle/>
          <a:p>
            <a:r>
              <a:rPr lang="en-US" sz="3600" b="1" dirty="0" smtClean="0">
                <a:solidFill>
                  <a:srgbClr val="FF0000"/>
                </a:solidFill>
              </a:rPr>
              <a:t/>
            </a:r>
            <a:br>
              <a:rPr lang="en-US" sz="3600" b="1" dirty="0" smtClean="0">
                <a:solidFill>
                  <a:srgbClr val="FF0000"/>
                </a:solidFill>
              </a:rPr>
            </a:br>
            <a:r>
              <a:rPr lang="en-US" sz="3600" b="1" dirty="0">
                <a:solidFill>
                  <a:srgbClr val="FF0000"/>
                </a:solidFill>
              </a:rPr>
              <a:t/>
            </a:r>
            <a:br>
              <a:rPr lang="en-US" sz="3600" b="1" dirty="0">
                <a:solidFill>
                  <a:srgbClr val="FF0000"/>
                </a:solidFill>
              </a:rPr>
            </a:br>
            <a:r>
              <a:rPr lang="en-US" sz="3600" b="1" dirty="0" smtClean="0">
                <a:solidFill>
                  <a:srgbClr val="FF0000"/>
                </a:solidFill>
              </a:rPr>
              <a:t/>
            </a:r>
            <a:br>
              <a:rPr lang="en-US" sz="3600" b="1" dirty="0" smtClean="0">
                <a:solidFill>
                  <a:srgbClr val="FF0000"/>
                </a:solidFill>
              </a:rPr>
            </a:br>
            <a:r>
              <a:rPr lang="en-US" sz="3600" b="1" dirty="0" smtClean="0">
                <a:solidFill>
                  <a:srgbClr val="FF0000"/>
                </a:solidFill>
              </a:rPr>
              <a:t>Data &amp; Variables</a:t>
            </a:r>
            <a:br>
              <a:rPr lang="en-US" sz="3600" b="1" dirty="0" smtClean="0">
                <a:solidFill>
                  <a:srgbClr val="FF0000"/>
                </a:solidFill>
              </a:rPr>
            </a:br>
            <a:r>
              <a:rPr lang="en-US" sz="2400" dirty="0" smtClean="0"/>
              <a:t>This app uses train data available at the </a:t>
            </a:r>
            <a:r>
              <a:rPr lang="en-US" sz="2400" dirty="0" err="1" smtClean="0">
                <a:hlinkClick r:id="rId2"/>
              </a:rPr>
              <a:t>Kaggle</a:t>
            </a:r>
            <a:r>
              <a:rPr lang="en-US" sz="2400" dirty="0" smtClean="0"/>
              <a:t> website. Alternatively the user can download the data from the app using the download button provided. The variables available are shown below:</a:t>
            </a:r>
            <a:r>
              <a:rPr lang="en-US" sz="2400" b="1" dirty="0">
                <a:solidFill>
                  <a:srgbClr val="FF0000"/>
                </a:solidFill>
              </a:rPr>
              <a:t/>
            </a:r>
            <a:br>
              <a:rPr lang="en-US" sz="2400" b="1" dirty="0">
                <a:solidFill>
                  <a:srgbClr val="FF0000"/>
                </a:solidFill>
              </a:rPr>
            </a:br>
            <a:r>
              <a:rPr lang="en-US" sz="3600" b="1" dirty="0" smtClean="0">
                <a:solidFill>
                  <a:srgbClr val="FF0000"/>
                </a:solidFill>
              </a:rPr>
              <a:t/>
            </a:r>
            <a:br>
              <a:rPr lang="en-US" sz="3600" b="1" dirty="0" smtClean="0">
                <a:solidFill>
                  <a:srgbClr val="FF0000"/>
                </a:solidFill>
              </a:rPr>
            </a:br>
            <a:r>
              <a:rPr lang="en-US" sz="3600" b="1" dirty="0">
                <a:solidFill>
                  <a:srgbClr val="FF0000"/>
                </a:solidFill>
              </a:rPr>
              <a:t/>
            </a:r>
            <a:br>
              <a:rPr lang="en-US" sz="3600" b="1" dirty="0">
                <a:solidFill>
                  <a:srgbClr val="FF0000"/>
                </a:solidFill>
              </a:rPr>
            </a:br>
            <a:r>
              <a:rPr lang="en-US" sz="3600" b="1" dirty="0" smtClean="0">
                <a:solidFill>
                  <a:srgbClr val="FF0000"/>
                </a:solidFill>
              </a:rPr>
              <a:t/>
            </a:r>
            <a:br>
              <a:rPr lang="en-US" sz="3600" b="1" dirty="0" smtClean="0">
                <a:solidFill>
                  <a:srgbClr val="FF0000"/>
                </a:solidFill>
              </a:rPr>
            </a:br>
            <a:r>
              <a:rPr lang="en-US" sz="3600" b="1" dirty="0">
                <a:solidFill>
                  <a:srgbClr val="FF0000"/>
                </a:solidFill>
              </a:rPr>
              <a:t/>
            </a:r>
            <a:br>
              <a:rPr lang="en-US" sz="3600" b="1" dirty="0">
                <a:solidFill>
                  <a:srgbClr val="FF0000"/>
                </a:solidFill>
              </a:rPr>
            </a:br>
            <a:r>
              <a:rPr lang="en-US" sz="3600" b="1" dirty="0" smtClean="0">
                <a:solidFill>
                  <a:srgbClr val="FF0000"/>
                </a:solidFill>
              </a:rPr>
              <a:t/>
            </a:r>
            <a:br>
              <a:rPr lang="en-US" sz="3600" b="1" dirty="0" smtClean="0">
                <a:solidFill>
                  <a:srgbClr val="FF0000"/>
                </a:solidFill>
              </a:rPr>
            </a:br>
            <a:r>
              <a:rPr lang="en-US" sz="2400" dirty="0" smtClean="0"/>
              <a:t>The survived column above tells whether the person survives or not. Out of the given variables this app makes prediction based on Age, Embarked, </a:t>
            </a:r>
            <a:r>
              <a:rPr lang="en-US" sz="2400" dirty="0" err="1" smtClean="0"/>
              <a:t>Pclass</a:t>
            </a:r>
            <a:r>
              <a:rPr lang="en-US" sz="2400" dirty="0" smtClean="0"/>
              <a:t>, </a:t>
            </a:r>
            <a:r>
              <a:rPr lang="en-US" sz="2400" dirty="0" err="1" smtClean="0"/>
              <a:t>SibSp</a:t>
            </a:r>
            <a:r>
              <a:rPr lang="en-US" sz="2400" dirty="0" smtClean="0"/>
              <a:t>, Parch and Cabin variables.</a:t>
            </a:r>
            <a:r>
              <a:rPr lang="en-US" sz="2400" b="1" dirty="0">
                <a:solidFill>
                  <a:srgbClr val="FF0000"/>
                </a:solidFill>
              </a:rPr>
              <a:t/>
            </a:r>
            <a:br>
              <a:rPr lang="en-US" sz="2400" b="1" dirty="0">
                <a:solidFill>
                  <a:srgbClr val="FF0000"/>
                </a:solidFill>
              </a:rPr>
            </a:br>
            <a:r>
              <a:rPr lang="en-US" sz="2400" b="1" dirty="0" smtClean="0">
                <a:solidFill>
                  <a:srgbClr val="FF0000"/>
                </a:solidFill>
              </a:rPr>
              <a:t/>
            </a:r>
            <a:br>
              <a:rPr lang="en-US" sz="2400" b="1" dirty="0" smtClean="0">
                <a:solidFill>
                  <a:srgbClr val="FF0000"/>
                </a:solidFill>
              </a:rPr>
            </a:br>
            <a:r>
              <a:rPr lang="en-US" sz="3600" b="1" dirty="0">
                <a:solidFill>
                  <a:srgbClr val="FF0000"/>
                </a:solidFill>
              </a:rPr>
              <a:t/>
            </a:r>
            <a:br>
              <a:rPr lang="en-US" sz="3600" b="1" dirty="0">
                <a:solidFill>
                  <a:srgbClr val="FF0000"/>
                </a:solidFill>
              </a:rPr>
            </a:br>
            <a:r>
              <a:rPr lang="en-US" sz="2800" b="1" dirty="0" smtClean="0"/>
              <a:t/>
            </a:r>
            <a:br>
              <a:rPr lang="en-US" sz="2800" b="1" dirty="0" smtClean="0"/>
            </a:br>
            <a:endParaRPr lang="en-US"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5610" y="2020465"/>
            <a:ext cx="9450119" cy="2362530"/>
          </a:xfrm>
          <a:prstGeom prst="rect">
            <a:avLst/>
          </a:prstGeom>
        </p:spPr>
      </p:pic>
    </p:spTree>
    <p:extLst>
      <p:ext uri="{BB962C8B-B14F-4D97-AF65-F5344CB8AC3E}">
        <p14:creationId xmlns:p14="http://schemas.microsoft.com/office/powerpoint/2010/main" val="915414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633" y="356887"/>
            <a:ext cx="10515600" cy="5673210"/>
          </a:xfrm>
        </p:spPr>
        <p:txBody>
          <a:bodyPr>
            <a:noAutofit/>
          </a:bodyPr>
          <a:lstStyle/>
          <a:p>
            <a:r>
              <a:rPr lang="en-US" sz="3600" b="1" dirty="0" smtClean="0">
                <a:solidFill>
                  <a:srgbClr val="FF0000"/>
                </a:solidFill>
              </a:rPr>
              <a:t/>
            </a:r>
            <a:br>
              <a:rPr lang="en-US" sz="3600" b="1" dirty="0" smtClean="0">
                <a:solidFill>
                  <a:srgbClr val="FF0000"/>
                </a:solidFill>
              </a:rPr>
            </a:br>
            <a:r>
              <a:rPr lang="en-US" sz="3600" b="1" dirty="0" smtClean="0">
                <a:solidFill>
                  <a:srgbClr val="FF0000"/>
                </a:solidFill>
              </a:rPr>
              <a:t>Machine Learning &amp; Prediction</a:t>
            </a:r>
            <a:br>
              <a:rPr lang="en-US" sz="3600" b="1" dirty="0" smtClean="0">
                <a:solidFill>
                  <a:srgbClr val="FF0000"/>
                </a:solidFill>
              </a:rPr>
            </a:br>
            <a:r>
              <a:rPr lang="en-US" sz="2400" dirty="0" smtClean="0"/>
              <a:t>The machine learning algorithm that the app uses to predict the Survivors is </a:t>
            </a:r>
            <a:r>
              <a:rPr lang="en-US" sz="2400" dirty="0" smtClean="0">
                <a:hlinkClick r:id="rId2"/>
              </a:rPr>
              <a:t>Random Forest</a:t>
            </a:r>
            <a:r>
              <a:rPr lang="en-US" sz="2400" dirty="0" smtClean="0"/>
              <a:t/>
            </a:r>
            <a:br>
              <a:rPr lang="en-US" sz="2400" dirty="0" smtClean="0"/>
            </a:br>
            <a:r>
              <a:rPr lang="en-US" sz="2400" dirty="0" smtClean="0"/>
              <a:t/>
            </a:r>
            <a:br>
              <a:rPr lang="en-US" sz="2400" dirty="0" smtClean="0"/>
            </a:br>
            <a:r>
              <a:rPr lang="en-US" sz="2400" dirty="0" smtClean="0"/>
              <a:t>Random Forest was used as it provides a good </a:t>
            </a:r>
            <a:r>
              <a:rPr lang="en-US" sz="2400" dirty="0" err="1" smtClean="0"/>
              <a:t>ensembling</a:t>
            </a:r>
            <a:r>
              <a:rPr lang="en-US" sz="2400" dirty="0" smtClean="0"/>
              <a:t> of decision trees and regression to make Survival prediction.</a:t>
            </a:r>
            <a:br>
              <a:rPr lang="en-US" sz="2400" dirty="0" smtClean="0"/>
            </a:br>
            <a:r>
              <a:rPr lang="en-US" sz="2400" dirty="0" smtClean="0"/>
              <a:t/>
            </a:r>
            <a:br>
              <a:rPr lang="en-US" sz="2400" dirty="0" smtClean="0"/>
            </a:br>
            <a:r>
              <a:rPr lang="en-US" sz="2400" dirty="0" smtClean="0"/>
              <a:t>K-Fold Cross Validation method was used to get a higher accuracy.</a:t>
            </a:r>
            <a:br>
              <a:rPr lang="en-US" sz="2400" dirty="0" smtClean="0"/>
            </a:br>
            <a:r>
              <a:rPr lang="en-US" sz="2400" dirty="0" smtClean="0"/>
              <a:t>Several Variables (like </a:t>
            </a:r>
            <a:r>
              <a:rPr lang="en-US" sz="2400" dirty="0" err="1" smtClean="0"/>
              <a:t>SibSp</a:t>
            </a:r>
            <a:r>
              <a:rPr lang="en-US" sz="2400" dirty="0" smtClean="0"/>
              <a:t>, Parch) were combined and converted to Binary variables which gives better outcomes in terms of accuracy and avoids over-fitting. </a:t>
            </a:r>
            <a:br>
              <a:rPr lang="en-US" sz="2400" dirty="0" smtClean="0"/>
            </a:br>
            <a:r>
              <a:rPr lang="en-US" sz="3600" b="1" dirty="0" smtClean="0">
                <a:solidFill>
                  <a:srgbClr val="FF0000"/>
                </a:solidFill>
              </a:rPr>
              <a:t/>
            </a:r>
            <a:br>
              <a:rPr lang="en-US" sz="3600" b="1" dirty="0" smtClean="0">
                <a:solidFill>
                  <a:srgbClr val="FF0000"/>
                </a:solidFill>
              </a:rPr>
            </a:br>
            <a:r>
              <a:rPr lang="en-US" sz="3600" b="1" dirty="0">
                <a:solidFill>
                  <a:srgbClr val="FF0000"/>
                </a:solidFill>
              </a:rPr>
              <a:t/>
            </a:r>
            <a:br>
              <a:rPr lang="en-US" sz="3600" b="1" dirty="0">
                <a:solidFill>
                  <a:srgbClr val="FF0000"/>
                </a:solidFill>
              </a:rPr>
            </a:br>
            <a:r>
              <a:rPr lang="en-US" sz="2800" b="1" dirty="0" smtClean="0"/>
              <a:t/>
            </a:r>
            <a:br>
              <a:rPr lang="en-US" sz="2800" b="1" dirty="0" smtClean="0"/>
            </a:br>
            <a:endParaRPr lang="en-US" sz="2800" dirty="0"/>
          </a:p>
        </p:txBody>
      </p:sp>
    </p:spTree>
    <p:extLst>
      <p:ext uri="{BB962C8B-B14F-4D97-AF65-F5344CB8AC3E}">
        <p14:creationId xmlns:p14="http://schemas.microsoft.com/office/powerpoint/2010/main" val="1314739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212" y="148281"/>
            <a:ext cx="10515600" cy="6153665"/>
          </a:xfrm>
        </p:spPr>
        <p:txBody>
          <a:bodyPr>
            <a:noAutofit/>
          </a:bodyPr>
          <a:lstStyle/>
          <a:p>
            <a:r>
              <a:rPr lang="en-US" sz="3600" b="1" dirty="0" smtClean="0">
                <a:solidFill>
                  <a:srgbClr val="FF0000"/>
                </a:solidFill>
              </a:rPr>
              <a:t/>
            </a:r>
            <a:br>
              <a:rPr lang="en-US" sz="3600" b="1" dirty="0" smtClean="0">
                <a:solidFill>
                  <a:srgbClr val="FF0000"/>
                </a:solidFill>
              </a:rPr>
            </a:br>
            <a:r>
              <a:rPr lang="en-US" sz="3600" b="1" dirty="0" smtClean="0">
                <a:solidFill>
                  <a:srgbClr val="FF0000"/>
                </a:solidFill>
              </a:rPr>
              <a:t/>
            </a:r>
            <a:br>
              <a:rPr lang="en-US" sz="3600" b="1" dirty="0" smtClean="0">
                <a:solidFill>
                  <a:srgbClr val="FF0000"/>
                </a:solidFill>
              </a:rPr>
            </a:br>
            <a:r>
              <a:rPr lang="en-US" sz="3600" b="1" dirty="0">
                <a:solidFill>
                  <a:srgbClr val="FF0000"/>
                </a:solidFill>
              </a:rPr>
              <a:t/>
            </a:r>
            <a:br>
              <a:rPr lang="en-US" sz="3600" b="1" dirty="0">
                <a:solidFill>
                  <a:srgbClr val="FF0000"/>
                </a:solidFill>
              </a:rPr>
            </a:br>
            <a:r>
              <a:rPr lang="en-US" sz="3600" b="1" dirty="0" smtClean="0">
                <a:solidFill>
                  <a:srgbClr val="FF0000"/>
                </a:solidFill>
              </a:rPr>
              <a:t>App Features</a:t>
            </a:r>
            <a:br>
              <a:rPr lang="en-US" sz="3600" b="1" dirty="0" smtClean="0">
                <a:solidFill>
                  <a:srgbClr val="FF0000"/>
                </a:solidFill>
              </a:rPr>
            </a:br>
            <a:r>
              <a:rPr lang="en-US" sz="2400" dirty="0" smtClean="0"/>
              <a:t>The app is useful to anyone who is interested to analyze titanic data or is participating in </a:t>
            </a:r>
            <a:r>
              <a:rPr lang="en-US" sz="2400" dirty="0" err="1" smtClean="0">
                <a:hlinkClick r:id="rId2"/>
              </a:rPr>
              <a:t>Kaggle</a:t>
            </a:r>
            <a:r>
              <a:rPr lang="en-US" sz="2400" dirty="0" smtClean="0"/>
              <a:t> challenge.</a:t>
            </a:r>
            <a:br>
              <a:rPr lang="en-US" sz="2400" dirty="0" smtClean="0"/>
            </a:br>
            <a:r>
              <a:rPr lang="en-US" sz="2400" dirty="0" smtClean="0"/>
              <a:t/>
            </a:r>
            <a:br>
              <a:rPr lang="en-US" sz="2400" dirty="0" smtClean="0"/>
            </a:br>
            <a:r>
              <a:rPr lang="en-US" sz="2400" dirty="0" smtClean="0"/>
              <a:t>Based on just a few clicks the user can predict the fate of a person onboard Titanic with 85% accuracy.</a:t>
            </a:r>
            <a:br>
              <a:rPr lang="en-US" sz="2400" dirty="0" smtClean="0"/>
            </a:br>
            <a:r>
              <a:rPr lang="en-US" sz="2400" dirty="0" smtClean="0"/>
              <a:t/>
            </a:r>
            <a:br>
              <a:rPr lang="en-US" sz="2400" dirty="0" smtClean="0"/>
            </a:br>
            <a:r>
              <a:rPr lang="en-US" sz="2400" dirty="0" smtClean="0"/>
              <a:t>The app not only gives whether the person survived or not but also gives the probability of his survival. The app documentation tells you how this decision is made.</a:t>
            </a:r>
            <a:br>
              <a:rPr lang="en-US" sz="2400" dirty="0" smtClean="0"/>
            </a:br>
            <a:r>
              <a:rPr lang="en-US" sz="2400" dirty="0" smtClean="0"/>
              <a:t/>
            </a:r>
            <a:br>
              <a:rPr lang="en-US" sz="2400" dirty="0" smtClean="0"/>
            </a:br>
            <a:r>
              <a:rPr lang="en-US" sz="2400" dirty="0" smtClean="0"/>
              <a:t>The app also provides you with the list of passengers that you selected and their fate based on the selection that a user makes.</a:t>
            </a:r>
            <a:br>
              <a:rPr lang="en-US" sz="2400" dirty="0" smtClean="0"/>
            </a:br>
            <a:r>
              <a:rPr lang="en-US" sz="2400" dirty="0" smtClean="0"/>
              <a:t/>
            </a:r>
            <a:br>
              <a:rPr lang="en-US" sz="2400" dirty="0" smtClean="0"/>
            </a:br>
            <a:r>
              <a:rPr lang="en-US" sz="2400" dirty="0" smtClean="0"/>
              <a:t>The app also has a download button which allows you to download the entire train data and save it on your local desktop to do more analysis.</a:t>
            </a:r>
            <a:br>
              <a:rPr lang="en-US" sz="2400" dirty="0" smtClean="0"/>
            </a:br>
            <a:r>
              <a:rPr lang="en-US" sz="2400" dirty="0" smtClean="0"/>
              <a:t>Start </a:t>
            </a:r>
            <a:r>
              <a:rPr lang="en-US" sz="2400" dirty="0" smtClean="0">
                <a:hlinkClick r:id="rId3"/>
              </a:rPr>
              <a:t>Predicting!</a:t>
            </a:r>
            <a:r>
              <a:rPr lang="en-US" sz="2400" dirty="0" smtClean="0"/>
              <a:t/>
            </a:r>
            <a:br>
              <a:rPr lang="en-US" sz="2400" dirty="0" smtClean="0"/>
            </a:br>
            <a:r>
              <a:rPr lang="en-US" sz="2400" b="1" dirty="0" smtClean="0">
                <a:solidFill>
                  <a:srgbClr val="FF0000"/>
                </a:solidFill>
              </a:rPr>
              <a:t/>
            </a:r>
            <a:br>
              <a:rPr lang="en-US" sz="2400" b="1" dirty="0" smtClean="0">
                <a:solidFill>
                  <a:srgbClr val="FF0000"/>
                </a:solidFill>
              </a:rPr>
            </a:br>
            <a:r>
              <a:rPr lang="en-US" sz="2400" b="1" dirty="0">
                <a:solidFill>
                  <a:srgbClr val="FF0000"/>
                </a:solidFill>
              </a:rPr>
              <a:t/>
            </a:r>
            <a:br>
              <a:rPr lang="en-US" sz="2400" b="1" dirty="0">
                <a:solidFill>
                  <a:srgbClr val="FF0000"/>
                </a:solidFill>
              </a:rPr>
            </a:br>
            <a:r>
              <a:rPr lang="en-US" sz="2400" b="1" dirty="0" smtClean="0"/>
              <a:t/>
            </a:r>
            <a:br>
              <a:rPr lang="en-US" sz="2400" b="1" dirty="0" smtClean="0"/>
            </a:br>
            <a:endParaRPr lang="en-US" sz="2400" dirty="0"/>
          </a:p>
        </p:txBody>
      </p:sp>
    </p:spTree>
    <p:extLst>
      <p:ext uri="{BB962C8B-B14F-4D97-AF65-F5344CB8AC3E}">
        <p14:creationId xmlns:p14="http://schemas.microsoft.com/office/powerpoint/2010/main" val="20866601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8</Words>
  <Application>Microsoft Office PowerPoint</Application>
  <PresentationFormat>Widescreen</PresentationFormat>
  <Paragraphs>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Titanic Survival Prediction App to predict who survived onboard Titanic using Random Forest Algorithm </vt:lpstr>
      <vt:lpstr>Introduction The sinking of the RMS Titanic is one of the most infamous shipwrecks in history. On April 15, 1912, during her maiden voyage, the Titanic sank after colliding with an iceberg, killing 1502 out of 2224 passengers and crew.  The app that I have built, allows you to do the analysis of what sorts of people were likely to survive.   In particular, this app allows you to select the characteristics of the passenger based on which the app uses machine learning to predict which passengers survived the tragedy.  This app was inspired by the Kaggle challenge on Titanic Survivors </vt:lpstr>
      <vt:lpstr>   Data &amp; Variables This app uses train data available at the Kaggle website. Alternatively the user can download the data from the app using the download button provided. The variables available are shown below:      The survived column above tells whether the person survives or not. Out of the given variables this app makes prediction based on Age, Embarked, Pclass, SibSp, Parch and Cabin variables.    </vt:lpstr>
      <vt:lpstr> Machine Learning &amp; Prediction The machine learning algorithm that the app uses to predict the Survivors is Random Forest  Random Forest was used as it provides a good ensembling of decision trees and regression to make Survival prediction.  K-Fold Cross Validation method was used to get a higher accuracy. Several Variables (like SibSp, Parch) were combined and converted to Binary variables which gives better outcomes in terms of accuracy and avoids over-fitting.     </vt:lpstr>
      <vt:lpstr>   App Features The app is useful to anyone who is interested to analyze titanic data or is participating in Kaggle challenge.  Based on just a few clicks the user can predict the fate of a person onboard Titanic with 85% accuracy.  The app not only gives whether the person survived or not but also gives the probability of his survival. The app documentation tells you how this decision is made.  The app also provides you with the list of passengers that you selected and their fate based on the selection that a user makes.  The app also has a download button which allows you to download the entire train data and save it on your local desktop to do more analysis. Start Predicting!    </vt:lpstr>
    </vt:vector>
  </TitlesOfParts>
  <Company>AT&amp;T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Titanic Survival Prediction App to predict who survived onboard Titanic using Random Forest Algorithm</dc:title>
  <dc:creator>DEUSCHLE, MATTHEW W</dc:creator>
  <cp:lastModifiedBy>Anu Chowdary</cp:lastModifiedBy>
  <cp:revision>3</cp:revision>
  <dcterms:created xsi:type="dcterms:W3CDTF">2014-10-26T20:39:01Z</dcterms:created>
  <dcterms:modified xsi:type="dcterms:W3CDTF">2017-10-19T22:14:54Z</dcterms:modified>
</cp:coreProperties>
</file>