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3"/>
  </p:handoutMasterIdLst>
  <p:sldIdLst>
    <p:sldId id="256" r:id="rId2"/>
    <p:sldId id="257" r:id="rId3"/>
    <p:sldId id="260" r:id="rId4"/>
    <p:sldId id="258" r:id="rId5"/>
    <p:sldId id="261" r:id="rId6"/>
    <p:sldId id="259" r:id="rId7"/>
    <p:sldId id="266" r:id="rId8"/>
    <p:sldId id="262" r:id="rId9"/>
    <p:sldId id="263" r:id="rId10"/>
    <p:sldId id="264" r:id="rId11"/>
    <p:sldId id="265" r:id="rId1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36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7877BB9C-5C7B-4678-9A41-C7B121EF9113}" type="datetimeFigureOut">
              <a:rPr lang="en-US" smtClean="0"/>
              <a:pPr/>
              <a:t>11/28/2018</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925DEBA-E3D9-47B1-A073-0B337D3C1E52}"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3ED3D98-578C-4EDC-BF97-23C58C400B32}" type="datetimeFigureOut">
              <a:rPr lang="en-US" smtClean="0"/>
              <a:pPr/>
              <a:t>11/28/2018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DE14E40-E6C8-466C-AAC3-09C942B4C90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ED3D98-578C-4EDC-BF97-23C58C400B32}" type="datetimeFigureOut">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E14E40-E6C8-466C-AAC3-09C942B4C9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3ED3D98-578C-4EDC-BF97-23C58C400B32}" type="datetimeFigureOut">
              <a:rPr lang="en-US" smtClean="0"/>
              <a:pPr/>
              <a:t>11/28/2018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DE14E40-E6C8-466C-AAC3-09C942B4C90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3ED3D98-578C-4EDC-BF97-23C58C400B32}" type="datetimeFigureOut">
              <a:rPr lang="en-US" smtClean="0"/>
              <a:pPr/>
              <a:t>11/28/2018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DE14E40-E6C8-466C-AAC3-09C942B4C90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3ED3D98-578C-4EDC-BF97-23C58C400B32}" type="datetimeFigureOut">
              <a:rPr lang="en-US" smtClean="0"/>
              <a:pPr/>
              <a:t>11/28/2018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DE14E40-E6C8-466C-AAC3-09C942B4C90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3ED3D98-578C-4EDC-BF97-23C58C400B32}" type="datetimeFigureOut">
              <a:rPr lang="en-US" smtClean="0"/>
              <a:pPr/>
              <a:t>11/28/2018</a:t>
            </a:fld>
            <a:endParaRPr lang="en-US"/>
          </a:p>
        </p:txBody>
      </p:sp>
      <p:sp>
        <p:nvSpPr>
          <p:cNvPr id="10" name="Slide Number Placeholder 9"/>
          <p:cNvSpPr>
            <a:spLocks noGrp="1"/>
          </p:cNvSpPr>
          <p:nvPr>
            <p:ph type="sldNum" sz="quarter" idx="16"/>
          </p:nvPr>
        </p:nvSpPr>
        <p:spPr/>
        <p:txBody>
          <a:bodyPr rtlCol="0"/>
          <a:lstStyle/>
          <a:p>
            <a:fld id="{FDE14E40-E6C8-466C-AAC3-09C942B4C90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3ED3D98-578C-4EDC-BF97-23C58C400B32}" type="datetimeFigureOut">
              <a:rPr lang="en-US" smtClean="0"/>
              <a:pPr/>
              <a:t>11/28/2018</a:t>
            </a:fld>
            <a:endParaRPr lang="en-US"/>
          </a:p>
        </p:txBody>
      </p:sp>
      <p:sp>
        <p:nvSpPr>
          <p:cNvPr id="12" name="Slide Number Placeholder 11"/>
          <p:cNvSpPr>
            <a:spLocks noGrp="1"/>
          </p:cNvSpPr>
          <p:nvPr>
            <p:ph type="sldNum" sz="quarter" idx="16"/>
          </p:nvPr>
        </p:nvSpPr>
        <p:spPr/>
        <p:txBody>
          <a:bodyPr rtlCol="0"/>
          <a:lstStyle/>
          <a:p>
            <a:fld id="{FDE14E40-E6C8-466C-AAC3-09C942B4C90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3ED3D98-578C-4EDC-BF97-23C58C400B32}" type="datetimeFigureOut">
              <a:rPr lang="en-US" smtClean="0"/>
              <a:pPr/>
              <a:t>11/28/2018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DE14E40-E6C8-466C-AAC3-09C942B4C9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D3D98-578C-4EDC-BF97-23C58C400B32}" type="datetimeFigureOut">
              <a:rPr lang="en-US" smtClean="0"/>
              <a:pPr/>
              <a:t>11/28/2018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DE14E40-E6C8-466C-AAC3-09C942B4C9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ED3D98-578C-4EDC-BF97-23C58C400B32}" type="datetimeFigureOut">
              <a:rPr lang="en-US" smtClean="0"/>
              <a:pPr/>
              <a:t>11/28/2018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DE14E40-E6C8-466C-AAC3-09C942B4C90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3ED3D98-578C-4EDC-BF97-23C58C400B32}" type="datetimeFigureOut">
              <a:rPr lang="en-US" smtClean="0"/>
              <a:pPr/>
              <a:t>11/28/2018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DE14E40-E6C8-466C-AAC3-09C942B4C90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3ED3D98-578C-4EDC-BF97-23C58C400B32}" type="datetimeFigureOut">
              <a:rPr lang="en-US" smtClean="0"/>
              <a:pPr/>
              <a:t>11/28/2018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DE14E40-E6C8-466C-AAC3-09C942B4C9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a:t>
            </a:r>
            <a:endParaRPr lang="en-US" dirty="0"/>
          </a:p>
        </p:txBody>
      </p:sp>
      <p:sp>
        <p:nvSpPr>
          <p:cNvPr id="5" name="Content Placeholder 4"/>
          <p:cNvSpPr>
            <a:spLocks noGrp="1"/>
          </p:cNvSpPr>
          <p:nvPr>
            <p:ph sz="quarter" idx="1"/>
          </p:nvPr>
        </p:nvSpPr>
        <p:spPr>
          <a:xfrm>
            <a:off x="612648" y="1600200"/>
            <a:ext cx="8153400" cy="4953000"/>
          </a:xfrm>
        </p:spPr>
        <p:txBody>
          <a:bodyPr>
            <a:normAutofit lnSpcReduction="10000"/>
          </a:bodyPr>
          <a:lstStyle/>
          <a:p>
            <a:pPr marL="514350" indent="-514350">
              <a:buFont typeface="+mj-lt"/>
              <a:buAutoNum type="arabicParenR"/>
            </a:pPr>
            <a:r>
              <a:rPr lang="en-US" sz="2200" dirty="0" smtClean="0"/>
              <a:t>We would like to combine existing User guide and Admin guide currently in PDF form into a single HTML master site </a:t>
            </a:r>
          </a:p>
          <a:p>
            <a:pPr marL="514350" indent="-514350">
              <a:buFont typeface="+mj-lt"/>
              <a:buAutoNum type="arabicParenR"/>
            </a:pPr>
            <a:r>
              <a:rPr lang="en-US" sz="2200" dirty="0" smtClean="0"/>
              <a:t>This master HTML site will support filtering content on two dimensions: </a:t>
            </a:r>
          </a:p>
          <a:p>
            <a:pPr marL="914400" lvl="1" indent="-514350">
              <a:buFont typeface="+mj-lt"/>
              <a:buAutoNum type="alphaLcParenR"/>
            </a:pPr>
            <a:r>
              <a:rPr lang="en-US" sz="2200" dirty="0" smtClean="0"/>
              <a:t>Role of the user (currently product support Administrator, Data Analyst, Data Engineer, Data Steward and Data Catalog Manager roles)</a:t>
            </a:r>
          </a:p>
          <a:p>
            <a:pPr marL="914400" lvl="1" indent="-514350">
              <a:buFont typeface="+mj-lt"/>
              <a:buAutoNum type="alphaLcParenR"/>
            </a:pPr>
            <a:r>
              <a:rPr lang="en-US" sz="2200" dirty="0" smtClean="0"/>
              <a:t>Product Type (as a part of upcoming release, we are splitting product into two products: Unifi Data Catalog and Unifi Data Platform</a:t>
            </a:r>
          </a:p>
          <a:p>
            <a:pPr marL="514350" indent="-514350">
              <a:buFont typeface="+mj-lt"/>
              <a:buAutoNum type="arabicParenR"/>
            </a:pPr>
            <a:r>
              <a:rPr lang="en-US" sz="2200" dirty="0" smtClean="0"/>
              <a:t>We launch a new release every 6 week. Thus while new master HTML site is getting built, you will have to also work on including documentation for new releases in this master HTML site.</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Timeline</a:t>
            </a:r>
            <a:endParaRPr lang="en-US" dirty="0"/>
          </a:p>
        </p:txBody>
      </p:sp>
      <p:sp>
        <p:nvSpPr>
          <p:cNvPr id="5" name="Content Placeholder 4"/>
          <p:cNvSpPr>
            <a:spLocks noGrp="1"/>
          </p:cNvSpPr>
          <p:nvPr>
            <p:ph sz="quarter" idx="1"/>
          </p:nvPr>
        </p:nvSpPr>
        <p:spPr>
          <a:xfrm>
            <a:off x="612648" y="1600200"/>
            <a:ext cx="8153400" cy="5105400"/>
          </a:xfrm>
        </p:spPr>
        <p:txBody>
          <a:bodyPr>
            <a:normAutofit/>
          </a:bodyPr>
          <a:lstStyle/>
          <a:p>
            <a:pPr fontAlgn="base">
              <a:buNone/>
            </a:pPr>
            <a:r>
              <a:rPr lang="en-US" sz="2400" dirty="0" smtClean="0"/>
              <a:t>My guess = 8 months</a:t>
            </a:r>
          </a:p>
          <a:p>
            <a:pPr fontAlgn="base"/>
            <a:r>
              <a:rPr lang="en-US" sz="2400" dirty="0" smtClean="0"/>
              <a:t>With a review process in place (SME’s, legal, etc.) </a:t>
            </a:r>
          </a:p>
          <a:p>
            <a:pPr fontAlgn="base">
              <a:buNone/>
            </a:pPr>
            <a:r>
              <a:rPr lang="en-US" sz="2400" dirty="0" smtClean="0"/>
              <a:t>	= 9 or 10 months</a:t>
            </a:r>
          </a:p>
          <a:p>
            <a:pPr fontAlgn="base">
              <a:buNone/>
            </a:pPr>
            <a:r>
              <a:rPr lang="en-US" sz="2200" dirty="0" smtClean="0"/>
              <a:t/>
            </a:r>
            <a:br>
              <a:rPr lang="en-US" sz="2200" dirty="0" smtClean="0"/>
            </a:br>
            <a:endParaRPr lang="en-US" sz="2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Note: </a:t>
            </a:r>
            <a:r>
              <a:rPr lang="en-US" sz="3600" dirty="0" smtClean="0"/>
              <a:t>Version Control Matters</a:t>
            </a:r>
            <a:endParaRPr lang="en-US" dirty="0"/>
          </a:p>
        </p:txBody>
      </p:sp>
      <p:sp>
        <p:nvSpPr>
          <p:cNvPr id="5" name="Content Placeholder 4"/>
          <p:cNvSpPr>
            <a:spLocks noGrp="1"/>
          </p:cNvSpPr>
          <p:nvPr>
            <p:ph sz="quarter" idx="1"/>
          </p:nvPr>
        </p:nvSpPr>
        <p:spPr>
          <a:xfrm>
            <a:off x="612648" y="1600200"/>
            <a:ext cx="8153400" cy="5105400"/>
          </a:xfrm>
        </p:spPr>
        <p:txBody>
          <a:bodyPr>
            <a:normAutofit/>
          </a:bodyPr>
          <a:lstStyle/>
          <a:p>
            <a:pPr>
              <a:buNone/>
            </a:pPr>
            <a:r>
              <a:rPr lang="en-US" sz="2400" dirty="0" smtClean="0"/>
              <a:t> This means each time a major update is made, the project is saved with a different name. There should be a document with this information which is always being updated by me. Older versions are always saved.</a:t>
            </a:r>
          </a:p>
          <a:p>
            <a:pPr fontAlgn="t">
              <a:buNone/>
            </a:pPr>
            <a:endParaRPr lang="en-US" sz="2200" dirty="0" smtClean="0"/>
          </a:p>
          <a:p>
            <a:pPr fontAlgn="t">
              <a:buNone/>
            </a:pPr>
            <a:endParaRPr lang="en-US" sz="2200" dirty="0" smtClean="0"/>
          </a:p>
        </p:txBody>
      </p:sp>
      <p:graphicFrame>
        <p:nvGraphicFramePr>
          <p:cNvPr id="6" name="Table 5"/>
          <p:cNvGraphicFramePr>
            <a:graphicFrameLocks noGrp="1"/>
          </p:cNvGraphicFramePr>
          <p:nvPr/>
        </p:nvGraphicFramePr>
        <p:xfrm>
          <a:off x="1143000" y="3733800"/>
          <a:ext cx="6934200" cy="1483360"/>
        </p:xfrm>
        <a:graphic>
          <a:graphicData uri="http://schemas.openxmlformats.org/drawingml/2006/table">
            <a:tbl>
              <a:tblPr firstRow="1" bandRow="1">
                <a:tableStyleId>{5C22544A-7EE6-4342-B048-85BDC9FD1C3A}</a:tableStyleId>
              </a:tblPr>
              <a:tblGrid>
                <a:gridCol w="1371600"/>
                <a:gridCol w="1295400"/>
                <a:gridCol w="1600200"/>
                <a:gridCol w="2667000"/>
              </a:tblGrid>
              <a:tr h="370840">
                <a:tc>
                  <a:txBody>
                    <a:bodyPr/>
                    <a:lstStyle/>
                    <a:p>
                      <a:pPr algn="ctr"/>
                      <a:r>
                        <a:rPr lang="en-US" dirty="0" smtClean="0"/>
                        <a:t>Date</a:t>
                      </a:r>
                      <a:endParaRPr lang="en-US" dirty="0"/>
                    </a:p>
                  </a:txBody>
                  <a:tcPr/>
                </a:tc>
                <a:tc>
                  <a:txBody>
                    <a:bodyPr/>
                    <a:lstStyle/>
                    <a:p>
                      <a:pPr algn="ctr"/>
                      <a:r>
                        <a:rPr lang="en-US" dirty="0" smtClean="0"/>
                        <a:t>Version</a:t>
                      </a:r>
                      <a:endParaRPr lang="en-US" dirty="0"/>
                    </a:p>
                  </a:txBody>
                  <a:tcPr/>
                </a:tc>
                <a:tc>
                  <a:txBody>
                    <a:bodyPr/>
                    <a:lstStyle/>
                    <a:p>
                      <a:pPr algn="ctr"/>
                      <a:r>
                        <a:rPr lang="en-US" dirty="0" smtClean="0"/>
                        <a:t>Author(s)</a:t>
                      </a:r>
                      <a:endParaRPr lang="en-US" dirty="0"/>
                    </a:p>
                  </a:txBody>
                  <a:tcPr/>
                </a:tc>
                <a:tc>
                  <a:txBody>
                    <a:bodyPr/>
                    <a:lstStyle/>
                    <a:p>
                      <a:pPr algn="ctr"/>
                      <a:r>
                        <a:rPr lang="en-US" dirty="0" smtClean="0"/>
                        <a:t>Notes</a:t>
                      </a:r>
                      <a:endParaRPr lang="en-US" dirty="0"/>
                    </a:p>
                  </a:txBody>
                  <a:tcPr/>
                </a:tc>
              </a:tr>
              <a:tr h="370840">
                <a:tc>
                  <a:txBody>
                    <a:bodyPr/>
                    <a:lstStyle/>
                    <a:p>
                      <a:pPr rtl="0" fontAlgn="t">
                        <a:spcBef>
                          <a:spcPts val="0"/>
                        </a:spcBef>
                        <a:spcAft>
                          <a:spcPts val="0"/>
                        </a:spcAft>
                      </a:pPr>
                      <a:r>
                        <a:rPr lang="en-US" sz="1400" b="0" i="0" u="none" strike="noStrike" dirty="0">
                          <a:solidFill>
                            <a:srgbClr val="000000"/>
                          </a:solidFill>
                          <a:latin typeface="Arial"/>
                        </a:rPr>
                        <a:t>12/16/2016</a:t>
                      </a:r>
                      <a:endParaRPr lang="en-US" sz="2400" dirty="0"/>
                    </a:p>
                  </a:txBody>
                  <a:tcPr marL="63500" marR="63500" marT="63500" marB="63500"/>
                </a:tc>
                <a:tc>
                  <a:txBody>
                    <a:bodyPr/>
                    <a:lstStyle/>
                    <a:p>
                      <a:pPr rtl="0" fontAlgn="t">
                        <a:spcBef>
                          <a:spcPts val="0"/>
                        </a:spcBef>
                        <a:spcAft>
                          <a:spcPts val="0"/>
                        </a:spcAft>
                      </a:pPr>
                      <a:r>
                        <a:rPr lang="en-US" sz="1400" b="0" i="0" u="none" strike="noStrike">
                          <a:solidFill>
                            <a:srgbClr val="000000"/>
                          </a:solidFill>
                          <a:latin typeface="Arial"/>
                        </a:rPr>
                        <a:t>0.1</a:t>
                      </a:r>
                      <a:endParaRPr lang="en-US" sz="2400"/>
                    </a:p>
                  </a:txBody>
                  <a:tcPr marL="63500" marR="63500" marT="63500" marB="63500"/>
                </a:tc>
                <a:tc>
                  <a:txBody>
                    <a:bodyPr/>
                    <a:lstStyle/>
                    <a:p>
                      <a:pPr rtl="0" fontAlgn="t">
                        <a:spcBef>
                          <a:spcPts val="0"/>
                        </a:spcBef>
                        <a:spcAft>
                          <a:spcPts val="0"/>
                        </a:spcAft>
                      </a:pPr>
                      <a:r>
                        <a:rPr lang="en-US" sz="1400" b="0" i="0" u="none" strike="noStrike">
                          <a:solidFill>
                            <a:srgbClr val="000000"/>
                          </a:solidFill>
                          <a:latin typeface="Arial"/>
                        </a:rPr>
                        <a:t>Joe Rodriguez</a:t>
                      </a:r>
                      <a:endParaRPr lang="en-US" sz="2400"/>
                    </a:p>
                  </a:txBody>
                  <a:tcPr marL="63500" marR="63500" marT="63500" marB="63500"/>
                </a:tc>
                <a:tc>
                  <a:txBody>
                    <a:bodyPr/>
                    <a:lstStyle/>
                    <a:p>
                      <a:pPr rtl="0" fontAlgn="t">
                        <a:spcBef>
                          <a:spcPts val="0"/>
                        </a:spcBef>
                        <a:spcAft>
                          <a:spcPts val="0"/>
                        </a:spcAft>
                      </a:pPr>
                      <a:r>
                        <a:rPr lang="en-US" sz="1400" b="0" i="0" u="none" strike="noStrike">
                          <a:solidFill>
                            <a:srgbClr val="000000"/>
                          </a:solidFill>
                          <a:latin typeface="Arial"/>
                        </a:rPr>
                        <a:t>First draft</a:t>
                      </a:r>
                      <a:endParaRPr lang="en-US" sz="2400"/>
                    </a:p>
                  </a:txBody>
                  <a:tcPr marL="63500" marR="63500" marT="63500" marB="63500"/>
                </a:tc>
              </a:tr>
              <a:tr h="370840">
                <a:tc>
                  <a:txBody>
                    <a:bodyPr/>
                    <a:lstStyle/>
                    <a:p>
                      <a:pPr rtl="0" fontAlgn="t">
                        <a:spcBef>
                          <a:spcPts val="0"/>
                        </a:spcBef>
                        <a:spcAft>
                          <a:spcPts val="0"/>
                        </a:spcAft>
                      </a:pPr>
                      <a:r>
                        <a:rPr lang="en-US" sz="1400" b="0" i="0" u="none" strike="noStrike" dirty="0">
                          <a:solidFill>
                            <a:srgbClr val="000000"/>
                          </a:solidFill>
                          <a:latin typeface="Arial"/>
                        </a:rPr>
                        <a:t>05/08/2017</a:t>
                      </a:r>
                      <a:endParaRPr lang="en-US" sz="2400" dirty="0"/>
                    </a:p>
                  </a:txBody>
                  <a:tcPr marL="63500" marR="63500" marT="63500" marB="63500"/>
                </a:tc>
                <a:tc>
                  <a:txBody>
                    <a:bodyPr/>
                    <a:lstStyle/>
                    <a:p>
                      <a:pPr rtl="0" fontAlgn="t">
                        <a:spcBef>
                          <a:spcPts val="0"/>
                        </a:spcBef>
                        <a:spcAft>
                          <a:spcPts val="0"/>
                        </a:spcAft>
                      </a:pPr>
                      <a:r>
                        <a:rPr lang="en-US" sz="1400" b="0" i="0" u="none" strike="noStrike">
                          <a:solidFill>
                            <a:srgbClr val="000000"/>
                          </a:solidFill>
                          <a:latin typeface="Arial"/>
                        </a:rPr>
                        <a:t>1.0</a:t>
                      </a:r>
                      <a:endParaRPr lang="en-US" sz="2400"/>
                    </a:p>
                  </a:txBody>
                  <a:tcPr marL="63500" marR="63500" marT="63500" marB="63500"/>
                </a:tc>
                <a:tc>
                  <a:txBody>
                    <a:bodyPr/>
                    <a:lstStyle/>
                    <a:p>
                      <a:pPr rtl="0" fontAlgn="t">
                        <a:spcBef>
                          <a:spcPts val="0"/>
                        </a:spcBef>
                        <a:spcAft>
                          <a:spcPts val="0"/>
                        </a:spcAft>
                      </a:pPr>
                      <a:r>
                        <a:rPr lang="en-US" sz="1400" b="0" i="0" u="none" strike="noStrike" dirty="0">
                          <a:solidFill>
                            <a:srgbClr val="000000"/>
                          </a:solidFill>
                          <a:latin typeface="Arial"/>
                        </a:rPr>
                        <a:t>Joe Rodriguez</a:t>
                      </a:r>
                      <a:endParaRPr lang="en-US" sz="2400" dirty="0"/>
                    </a:p>
                  </a:txBody>
                  <a:tcPr marL="63500" marR="63500" marT="63500" marB="63500"/>
                </a:tc>
                <a:tc>
                  <a:txBody>
                    <a:bodyPr/>
                    <a:lstStyle/>
                    <a:p>
                      <a:pPr rtl="0" fontAlgn="t">
                        <a:spcBef>
                          <a:spcPts val="0"/>
                        </a:spcBef>
                        <a:spcAft>
                          <a:spcPts val="0"/>
                        </a:spcAft>
                      </a:pPr>
                      <a:r>
                        <a:rPr lang="en-US" sz="1400" b="0" i="0" u="none" strike="noStrike" dirty="0">
                          <a:solidFill>
                            <a:srgbClr val="000000"/>
                          </a:solidFill>
                          <a:latin typeface="Arial"/>
                        </a:rPr>
                        <a:t>Initial release</a:t>
                      </a:r>
                      <a:endParaRPr lang="en-US" sz="2400" dirty="0"/>
                    </a:p>
                  </a:txBody>
                  <a:tcPr marL="63500" marR="63500" marT="63500" marB="63500"/>
                </a:tc>
              </a:tr>
              <a:tr h="370840">
                <a:tc>
                  <a:txBody>
                    <a:bodyPr/>
                    <a:lstStyle/>
                    <a:p>
                      <a:pPr rtl="0" fontAlgn="t">
                        <a:spcBef>
                          <a:spcPts val="0"/>
                        </a:spcBef>
                        <a:spcAft>
                          <a:spcPts val="0"/>
                        </a:spcAft>
                      </a:pPr>
                      <a:r>
                        <a:rPr lang="en-US" sz="1400" b="0" i="0" u="none" strike="noStrike">
                          <a:solidFill>
                            <a:srgbClr val="000000"/>
                          </a:solidFill>
                          <a:latin typeface="Arial"/>
                        </a:rPr>
                        <a:t>08/10/2017</a:t>
                      </a:r>
                      <a:endParaRPr lang="en-US" sz="2400"/>
                    </a:p>
                  </a:txBody>
                  <a:tcPr marL="63500" marR="63500" marT="63500" marB="63500"/>
                </a:tc>
                <a:tc>
                  <a:txBody>
                    <a:bodyPr/>
                    <a:lstStyle/>
                    <a:p>
                      <a:pPr rtl="0" fontAlgn="t">
                        <a:spcBef>
                          <a:spcPts val="0"/>
                        </a:spcBef>
                        <a:spcAft>
                          <a:spcPts val="0"/>
                        </a:spcAft>
                      </a:pPr>
                      <a:r>
                        <a:rPr lang="en-US" sz="1400" b="0" i="0" u="none" strike="noStrike">
                          <a:solidFill>
                            <a:srgbClr val="000000"/>
                          </a:solidFill>
                          <a:latin typeface="Arial"/>
                        </a:rPr>
                        <a:t>1.1</a:t>
                      </a:r>
                      <a:endParaRPr lang="en-US" sz="2400"/>
                    </a:p>
                  </a:txBody>
                  <a:tcPr marL="63500" marR="63500" marT="63500" marB="63500"/>
                </a:tc>
                <a:tc>
                  <a:txBody>
                    <a:bodyPr/>
                    <a:lstStyle/>
                    <a:p>
                      <a:pPr rtl="0" fontAlgn="t">
                        <a:spcBef>
                          <a:spcPts val="0"/>
                        </a:spcBef>
                        <a:spcAft>
                          <a:spcPts val="0"/>
                        </a:spcAft>
                      </a:pPr>
                      <a:r>
                        <a:rPr lang="en-US" sz="1400" b="0" i="0" u="none" strike="noStrike">
                          <a:solidFill>
                            <a:srgbClr val="000000"/>
                          </a:solidFill>
                          <a:latin typeface="Arial"/>
                        </a:rPr>
                        <a:t>Joe Rodriguez</a:t>
                      </a:r>
                      <a:endParaRPr lang="en-US" sz="2400"/>
                    </a:p>
                  </a:txBody>
                  <a:tcPr marL="63500" marR="63500" marT="63500" marB="63500"/>
                </a:tc>
                <a:tc>
                  <a:txBody>
                    <a:bodyPr/>
                    <a:lstStyle/>
                    <a:p>
                      <a:pPr rtl="0" fontAlgn="t">
                        <a:spcBef>
                          <a:spcPts val="0"/>
                        </a:spcBef>
                        <a:spcAft>
                          <a:spcPts val="0"/>
                        </a:spcAft>
                      </a:pPr>
                      <a:r>
                        <a:rPr lang="en-US" sz="1400" b="0" i="0" u="none" strike="noStrike" dirty="0">
                          <a:solidFill>
                            <a:srgbClr val="000000"/>
                          </a:solidFill>
                          <a:latin typeface="Arial"/>
                        </a:rPr>
                        <a:t>Updated specs for new release</a:t>
                      </a:r>
                      <a:endParaRPr lang="en-US" sz="2400" dirty="0"/>
                    </a:p>
                  </a:txBody>
                  <a:tcPr marL="63500" marR="63500" marT="63500" marB="63500"/>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to Answer</a:t>
            </a:r>
            <a:endParaRPr lang="en-US" dirty="0"/>
          </a:p>
        </p:txBody>
      </p:sp>
      <p:sp>
        <p:nvSpPr>
          <p:cNvPr id="5" name="Content Placeholder 4"/>
          <p:cNvSpPr>
            <a:spLocks noGrp="1"/>
          </p:cNvSpPr>
          <p:nvPr>
            <p:ph sz="quarter" idx="1"/>
          </p:nvPr>
        </p:nvSpPr>
        <p:spPr>
          <a:xfrm>
            <a:off x="612648" y="1600200"/>
            <a:ext cx="8153400" cy="4953000"/>
          </a:xfrm>
        </p:spPr>
        <p:txBody>
          <a:bodyPr>
            <a:normAutofit/>
          </a:bodyPr>
          <a:lstStyle/>
          <a:p>
            <a:pPr marL="514350" indent="-514350">
              <a:buFont typeface="+mj-lt"/>
              <a:buAutoNum type="arabicParenR"/>
            </a:pPr>
            <a:r>
              <a:rPr lang="en-US" sz="2200" dirty="0" smtClean="0"/>
              <a:t>Proposed Tools/ Architectures for migrating PDF docs to HTML for the first time </a:t>
            </a:r>
          </a:p>
          <a:p>
            <a:pPr marL="514350" indent="-514350">
              <a:buFont typeface="+mj-lt"/>
              <a:buAutoNum type="arabicParenR"/>
            </a:pPr>
            <a:r>
              <a:rPr lang="en-US" sz="2200" dirty="0" smtClean="0"/>
              <a:t>Proposed Architecture for making changes for the future/ongoing  releases </a:t>
            </a:r>
          </a:p>
          <a:p>
            <a:pPr marL="514350" indent="-514350">
              <a:buFont typeface="+mj-lt"/>
              <a:buAutoNum type="arabicParenR"/>
            </a:pPr>
            <a:r>
              <a:rPr lang="en-US" sz="2200" dirty="0" smtClean="0"/>
              <a:t>Architecture for filtering master content based on role and product type</a:t>
            </a:r>
          </a:p>
          <a:p>
            <a:pPr marL="514350" indent="-514350">
              <a:buFont typeface="+mj-lt"/>
              <a:buAutoNum type="arabicParenR"/>
            </a:pPr>
            <a:r>
              <a:rPr lang="en-US" sz="2200" dirty="0" smtClean="0"/>
              <a:t>Tentative Project plan / Timeline for project </a:t>
            </a:r>
          </a:p>
          <a:p>
            <a:pPr marL="514350" indent="-514350">
              <a:buNone/>
            </a:pPr>
            <a:endParaRPr lang="en-US" sz="2200" dirty="0" smtClean="0"/>
          </a:p>
          <a:p>
            <a:pPr marL="514350" indent="-3175">
              <a:buNone/>
            </a:pPr>
            <a:r>
              <a:rPr lang="en-US" sz="2200" dirty="0" smtClean="0"/>
              <a:t>(Please note that based on the architecture/tools used, the Product UI engineers and/or our Website agency can help for implementing filter logic).</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 to Answer</a:t>
            </a:r>
            <a:endParaRPr lang="en-US" dirty="0"/>
          </a:p>
        </p:txBody>
      </p:sp>
      <p:sp>
        <p:nvSpPr>
          <p:cNvPr id="5" name="Content Placeholder 4"/>
          <p:cNvSpPr>
            <a:spLocks noGrp="1"/>
          </p:cNvSpPr>
          <p:nvPr>
            <p:ph sz="quarter" idx="1"/>
          </p:nvPr>
        </p:nvSpPr>
        <p:spPr>
          <a:xfrm>
            <a:off x="612648" y="1600200"/>
            <a:ext cx="8153400" cy="4953000"/>
          </a:xfrm>
        </p:spPr>
        <p:txBody>
          <a:bodyPr>
            <a:normAutofit/>
          </a:bodyPr>
          <a:lstStyle/>
          <a:p>
            <a:pPr marL="514350" indent="-514350">
              <a:buFont typeface="+mj-lt"/>
              <a:buAutoNum type="arabicParenR"/>
            </a:pPr>
            <a:r>
              <a:rPr lang="en-US" sz="2200" dirty="0" smtClean="0"/>
              <a:t>Proposed </a:t>
            </a:r>
            <a:r>
              <a:rPr lang="en-US" sz="2200" b="1" dirty="0" smtClean="0"/>
              <a:t>Tools</a:t>
            </a:r>
            <a:r>
              <a:rPr lang="en-US" sz="2200" dirty="0" smtClean="0"/>
              <a:t>/ Architectures for migrating PDF docs to HTML for the first time </a:t>
            </a:r>
          </a:p>
          <a:p>
            <a:pPr marL="514350" indent="-514350">
              <a:buFont typeface="+mj-lt"/>
              <a:buAutoNum type="arabicParenR"/>
            </a:pPr>
            <a:r>
              <a:rPr lang="en-US" sz="2200" dirty="0" smtClean="0"/>
              <a:t>Proposed Architecture for making changes for the future/ongoing  releases </a:t>
            </a:r>
          </a:p>
          <a:p>
            <a:pPr marL="514350" indent="-514350">
              <a:buFont typeface="+mj-lt"/>
              <a:buAutoNum type="arabicParenR"/>
            </a:pPr>
            <a:r>
              <a:rPr lang="en-US" sz="2200" dirty="0" smtClean="0"/>
              <a:t>Architecture for </a:t>
            </a:r>
            <a:r>
              <a:rPr lang="en-US" sz="2200" b="1" dirty="0" smtClean="0"/>
              <a:t>filtering</a:t>
            </a:r>
            <a:r>
              <a:rPr lang="en-US" sz="2200" dirty="0" smtClean="0"/>
              <a:t> master content based on role and product type</a:t>
            </a:r>
          </a:p>
          <a:p>
            <a:pPr marL="514350" indent="-514350">
              <a:buFont typeface="+mj-lt"/>
              <a:buAutoNum type="arabicParenR"/>
            </a:pPr>
            <a:r>
              <a:rPr lang="en-US" sz="2200" dirty="0" smtClean="0"/>
              <a:t>Tentative Project plan / </a:t>
            </a:r>
            <a:r>
              <a:rPr lang="en-US" sz="2200" b="1" dirty="0" smtClean="0"/>
              <a:t>Timeline</a:t>
            </a:r>
            <a:r>
              <a:rPr lang="en-US" sz="2200" dirty="0" smtClean="0"/>
              <a:t> for project </a:t>
            </a:r>
          </a:p>
          <a:p>
            <a:pPr marL="514350" indent="-514350">
              <a:buNone/>
            </a:pPr>
            <a:endParaRPr lang="en-US" sz="2200" dirty="0" smtClean="0"/>
          </a:p>
          <a:p>
            <a:pPr marL="514350" indent="-3175">
              <a:buNone/>
            </a:pPr>
            <a:r>
              <a:rPr lang="en-US" sz="2200" dirty="0" smtClean="0"/>
              <a:t>(Please note that based on the architecture/tools used, the Product UI engineers and/or our Website agency can help for implementing filter logic).</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a:t>
            </a:r>
            <a:endParaRPr lang="en-US" dirty="0"/>
          </a:p>
        </p:txBody>
      </p:sp>
      <p:sp>
        <p:nvSpPr>
          <p:cNvPr id="5" name="Content Placeholder 4"/>
          <p:cNvSpPr>
            <a:spLocks noGrp="1"/>
          </p:cNvSpPr>
          <p:nvPr>
            <p:ph sz="quarter" idx="1"/>
          </p:nvPr>
        </p:nvSpPr>
        <p:spPr>
          <a:xfrm>
            <a:off x="612648" y="1600200"/>
            <a:ext cx="8153400" cy="4953000"/>
          </a:xfrm>
        </p:spPr>
        <p:txBody>
          <a:bodyPr>
            <a:normAutofit/>
          </a:bodyPr>
          <a:lstStyle/>
          <a:p>
            <a:pPr marL="514350" indent="-514350">
              <a:buFont typeface="+mj-lt"/>
              <a:buAutoNum type="arabicParenR"/>
            </a:pPr>
            <a:r>
              <a:rPr lang="en-US" sz="2400" dirty="0" err="1" smtClean="0"/>
              <a:t>MadCap</a:t>
            </a:r>
            <a:r>
              <a:rPr lang="en-US" sz="2400" dirty="0" smtClean="0"/>
              <a:t> Flare for website development</a:t>
            </a:r>
          </a:p>
          <a:p>
            <a:pPr marL="834390" lvl="1" indent="-514350">
              <a:buFont typeface="+mj-lt"/>
              <a:buAutoNum type="alphaLcParenR"/>
            </a:pPr>
            <a:r>
              <a:rPr lang="en-US" sz="2200" dirty="0" smtClean="0"/>
              <a:t>Output possibilities from one source file</a:t>
            </a:r>
          </a:p>
          <a:p>
            <a:pPr marL="1565910" lvl="3" indent="-514350"/>
            <a:r>
              <a:rPr lang="en-US" dirty="0" smtClean="0"/>
              <a:t>Online: HTML5, Clean XHTML, Eclipse Help, </a:t>
            </a:r>
            <a:r>
              <a:rPr lang="en-US" dirty="0" err="1" smtClean="0"/>
              <a:t>WebHelp</a:t>
            </a:r>
            <a:r>
              <a:rPr lang="en-US" dirty="0" smtClean="0"/>
              <a:t> Plus</a:t>
            </a:r>
          </a:p>
          <a:p>
            <a:pPr marL="1565910" lvl="3" indent="-514350"/>
            <a:r>
              <a:rPr lang="en-US" dirty="0" smtClean="0"/>
              <a:t>Print: PDF, XPS, Adobe </a:t>
            </a:r>
            <a:r>
              <a:rPr lang="en-US" dirty="0" err="1" smtClean="0"/>
              <a:t>FrameMaker</a:t>
            </a:r>
            <a:r>
              <a:rPr lang="en-US" dirty="0" smtClean="0"/>
              <a:t>, Microsoft Word</a:t>
            </a:r>
          </a:p>
          <a:p>
            <a:pPr marL="1565910" lvl="3" indent="-514350"/>
            <a:r>
              <a:rPr lang="en-US" dirty="0" smtClean="0"/>
              <a:t>Mobile: Responsive HTML5, </a:t>
            </a:r>
            <a:r>
              <a:rPr lang="en-US" dirty="0" err="1" smtClean="0"/>
              <a:t>ePub</a:t>
            </a:r>
            <a:r>
              <a:rPr lang="en-US" dirty="0" smtClean="0"/>
              <a:t>, </a:t>
            </a:r>
            <a:r>
              <a:rPr lang="en-US" dirty="0" err="1" smtClean="0"/>
              <a:t>Webhelp</a:t>
            </a:r>
            <a:r>
              <a:rPr lang="en-US" dirty="0" smtClean="0"/>
              <a:t> Mobile</a:t>
            </a:r>
          </a:p>
          <a:p>
            <a:pPr marL="1565910" lvl="3" indent="-514350"/>
            <a:r>
              <a:rPr lang="en-US" dirty="0" smtClean="0"/>
              <a:t>Desktop: HTML Help, </a:t>
            </a:r>
            <a:r>
              <a:rPr lang="en-US" dirty="0" err="1" smtClean="0"/>
              <a:t>Dotnet</a:t>
            </a:r>
            <a:r>
              <a:rPr lang="en-US" dirty="0" smtClean="0"/>
              <a:t> Help, DITA, </a:t>
            </a:r>
            <a:r>
              <a:rPr lang="en-US" dirty="0" err="1" smtClean="0"/>
              <a:t>Webhelp</a:t>
            </a:r>
            <a:r>
              <a:rPr lang="en-US" dirty="0" smtClean="0"/>
              <a:t> Air</a:t>
            </a:r>
          </a:p>
          <a:p>
            <a:pPr marL="834390" lvl="1" indent="-514350">
              <a:buFont typeface="+mj-lt"/>
              <a:buAutoNum type="alphaLcParenR" startAt="2"/>
            </a:pPr>
            <a:r>
              <a:rPr lang="en-US" sz="2200" dirty="0" smtClean="0"/>
              <a:t>It plays well with others (uses CSS and XML)</a:t>
            </a:r>
          </a:p>
          <a:p>
            <a:pPr marL="834390" lvl="1" indent="-514350">
              <a:buFont typeface="+mj-lt"/>
              <a:buAutoNum type="alphaLcParenR" startAt="2"/>
            </a:pPr>
            <a:r>
              <a:rPr lang="en-US" sz="2200" dirty="0" smtClean="0"/>
              <a:t>If you want to change the look of the site, you can do it all at once across all documents in the project. Templates, header definition, body definition, etc.</a:t>
            </a:r>
          </a:p>
          <a:p>
            <a:pPr marL="834390" lvl="1" indent="-514350">
              <a:buFont typeface="+mj-lt"/>
              <a:buAutoNum type="alphaLcParenR" startAt="2"/>
            </a:pPr>
            <a:r>
              <a:rPr lang="en-US" sz="2200" dirty="0" smtClean="0"/>
              <a:t>The possibility of easy localization (translators prefer Flare)</a:t>
            </a:r>
          </a:p>
          <a:p>
            <a:pPr marL="834390" lvl="1" indent="-514350">
              <a:buFont typeface="+mj-lt"/>
              <a:buAutoNum type="alphaLcParenR" startAt="2"/>
            </a:pPr>
            <a:r>
              <a:rPr lang="en-US" sz="2200" dirty="0" smtClean="0"/>
              <a:t>Searching through discussions online, I find that </a:t>
            </a:r>
            <a:r>
              <a:rPr lang="en-US" sz="2200" dirty="0" err="1" smtClean="0"/>
              <a:t>MadCap</a:t>
            </a:r>
            <a:r>
              <a:rPr lang="en-US" sz="2200" dirty="0" smtClean="0"/>
              <a:t> Flare is preferred by other technical writers for website development.</a:t>
            </a:r>
            <a:endParaRPr lang="en-US" sz="2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a:t>
            </a:r>
            <a:endParaRPr lang="en-US" dirty="0"/>
          </a:p>
        </p:txBody>
      </p:sp>
      <p:sp>
        <p:nvSpPr>
          <p:cNvPr id="5" name="Content Placeholder 4"/>
          <p:cNvSpPr>
            <a:spLocks noGrp="1"/>
          </p:cNvSpPr>
          <p:nvPr>
            <p:ph sz="quarter" idx="1"/>
          </p:nvPr>
        </p:nvSpPr>
        <p:spPr>
          <a:xfrm>
            <a:off x="612648" y="1600200"/>
            <a:ext cx="8153400" cy="5105400"/>
          </a:xfrm>
        </p:spPr>
        <p:txBody>
          <a:bodyPr>
            <a:normAutofit lnSpcReduction="10000"/>
          </a:bodyPr>
          <a:lstStyle/>
          <a:p>
            <a:pPr marL="514350" indent="-514350">
              <a:buFont typeface="+mj-lt"/>
              <a:buAutoNum type="arabicParenR" startAt="2"/>
            </a:pPr>
            <a:r>
              <a:rPr lang="en-US" sz="2400" dirty="0" err="1" smtClean="0"/>
              <a:t>Snagit</a:t>
            </a:r>
            <a:r>
              <a:rPr lang="en-US" sz="2400" dirty="0" smtClean="0"/>
              <a:t>-for screen capture and editing</a:t>
            </a:r>
          </a:p>
          <a:p>
            <a:pPr marL="834390" lvl="1" indent="-514350">
              <a:buFont typeface="+mj-lt"/>
              <a:buAutoNum type="alphaLcParenR"/>
            </a:pPr>
            <a:r>
              <a:rPr lang="en-US" sz="2200" dirty="0" smtClean="0"/>
              <a:t>This is by far the most feature-rich and time saving tool for screen captures, and the only one that also edits on the fly</a:t>
            </a:r>
          </a:p>
          <a:p>
            <a:pPr marL="514350" indent="-514350">
              <a:buFont typeface="+mj-lt"/>
              <a:buAutoNum type="arabicParenR" startAt="2"/>
            </a:pPr>
            <a:r>
              <a:rPr lang="en-US" sz="2400" dirty="0" smtClean="0"/>
              <a:t>Microsoft Word-for conversion from Google Docs to </a:t>
            </a:r>
            <a:r>
              <a:rPr lang="en-US" sz="2400" dirty="0" err="1" smtClean="0"/>
              <a:t>MadCap</a:t>
            </a:r>
            <a:r>
              <a:rPr lang="en-US" sz="2400" dirty="0" smtClean="0"/>
              <a:t> Flare</a:t>
            </a:r>
          </a:p>
          <a:p>
            <a:pPr marL="834390" lvl="1" indent="-514350">
              <a:buFont typeface="+mj-lt"/>
              <a:buAutoNum type="alphaLcParenR"/>
            </a:pPr>
            <a:r>
              <a:rPr lang="en-US" sz="2200" dirty="0" smtClean="0"/>
              <a:t>I suspect this is the easiest way to do it</a:t>
            </a:r>
          </a:p>
          <a:p>
            <a:pPr marL="514350" indent="-514350">
              <a:buFont typeface="+mj-lt"/>
              <a:buAutoNum type="arabicParenR" startAt="2"/>
            </a:pPr>
            <a:r>
              <a:rPr lang="en-US" sz="2400" dirty="0" smtClean="0"/>
              <a:t>Local backup software if you don’t have it already. (Web based and local.) For web-based I prefer </a:t>
            </a:r>
            <a:r>
              <a:rPr lang="en-US" sz="2400" dirty="0" err="1" smtClean="0"/>
              <a:t>CrashPlan</a:t>
            </a:r>
            <a:r>
              <a:rPr lang="en-US" sz="2400" dirty="0" smtClean="0"/>
              <a:t>.</a:t>
            </a:r>
          </a:p>
          <a:p>
            <a:pPr marL="834390" lvl="1" indent="-514350">
              <a:buFont typeface="+mj-lt"/>
              <a:buAutoNum type="alphaLcParenR"/>
            </a:pPr>
            <a:r>
              <a:rPr lang="en-US" sz="2200" dirty="0" smtClean="0"/>
              <a:t>The only copy should never be only on my computer</a:t>
            </a:r>
          </a:p>
          <a:p>
            <a:pPr marL="514350" indent="-514350">
              <a:buFont typeface="+mj-lt"/>
              <a:buAutoNum type="arabicParenR" startAt="2"/>
            </a:pPr>
            <a:r>
              <a:rPr lang="en-US" sz="2400" dirty="0" smtClean="0"/>
              <a:t>Maybe a different hosting service for </a:t>
            </a:r>
            <a:r>
              <a:rPr lang="en-US" sz="2400" dirty="0" err="1" smtClean="0"/>
              <a:t>subdomain</a:t>
            </a:r>
            <a:endParaRPr lang="en-US" sz="2400" dirty="0" smtClean="0"/>
          </a:p>
          <a:p>
            <a:pPr marL="834390" lvl="1" indent="-514350">
              <a:buFont typeface="+mj-lt"/>
              <a:buAutoNum type="alphaLcParenR"/>
            </a:pPr>
            <a:r>
              <a:rPr lang="en-US" sz="2200" dirty="0" smtClean="0"/>
              <a:t>If they do not offer what we need for password protected access, password generation and emailing client. Also client control over password generation within their account access.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Filtering</a:t>
            </a:r>
            <a:endParaRPr lang="en-US" dirty="0"/>
          </a:p>
        </p:txBody>
      </p:sp>
      <p:sp>
        <p:nvSpPr>
          <p:cNvPr id="5" name="Content Placeholder 4"/>
          <p:cNvSpPr>
            <a:spLocks noGrp="1"/>
          </p:cNvSpPr>
          <p:nvPr>
            <p:ph sz="quarter" idx="1"/>
          </p:nvPr>
        </p:nvSpPr>
        <p:spPr>
          <a:xfrm>
            <a:off x="612648" y="1600200"/>
            <a:ext cx="8153400" cy="5105400"/>
          </a:xfrm>
        </p:spPr>
        <p:txBody>
          <a:bodyPr>
            <a:normAutofit fontScale="85000" lnSpcReduction="20000"/>
          </a:bodyPr>
          <a:lstStyle/>
          <a:p>
            <a:pPr marL="514350" indent="-514350">
              <a:buNone/>
            </a:pPr>
            <a:r>
              <a:rPr lang="en-US" sz="3100" dirty="0" smtClean="0"/>
              <a:t>Two tiers </a:t>
            </a:r>
          </a:p>
          <a:p>
            <a:pPr marL="514350" indent="-514350">
              <a:buFont typeface="+mj-lt"/>
              <a:buAutoNum type="arabicPeriod"/>
            </a:pPr>
            <a:r>
              <a:rPr lang="en-US" sz="2800" dirty="0" smtClean="0"/>
              <a:t>Product type</a:t>
            </a:r>
          </a:p>
          <a:p>
            <a:pPr marL="514350" indent="-514350">
              <a:buFont typeface="+mj-lt"/>
              <a:buAutoNum type="arabicPeriod"/>
            </a:pPr>
            <a:r>
              <a:rPr lang="en-US" sz="2800" dirty="0" smtClean="0"/>
              <a:t>Role</a:t>
            </a:r>
          </a:p>
          <a:p>
            <a:pPr marL="514350" indent="-514350">
              <a:buFont typeface="+mj-lt"/>
              <a:buAutoNum type="arabicPeriod"/>
            </a:pPr>
            <a:endParaRPr lang="en-US" sz="2200" dirty="0" smtClean="0"/>
          </a:p>
          <a:p>
            <a:pPr marL="514350" indent="-514350">
              <a:buNone/>
            </a:pPr>
            <a:r>
              <a:rPr lang="en-US" sz="2200" dirty="0" smtClean="0"/>
              <a:t>The product type can be a password protected section of the site that they are given access to once they pay for the product. This can be generated and sent to them by email, allowing them to change their password and other important information. We give them this.</a:t>
            </a:r>
          </a:p>
          <a:p>
            <a:pPr marL="514350" indent="-514350">
              <a:buNone/>
            </a:pPr>
            <a:r>
              <a:rPr lang="en-US" sz="2200" dirty="0" smtClean="0"/>
              <a:t>The roll, if you want each roll to have its own protected section, will require the client to have the ability to create protected sections.</a:t>
            </a:r>
          </a:p>
          <a:p>
            <a:pPr marL="834390" lvl="1" indent="-514350">
              <a:buFont typeface="+mj-lt"/>
              <a:buAutoNum type="arabicPeriod"/>
            </a:pPr>
            <a:r>
              <a:rPr lang="en-US" sz="2200" dirty="0" smtClean="0"/>
              <a:t>These roll username/password combinations could be sent out when the client purchases the product</a:t>
            </a:r>
          </a:p>
          <a:p>
            <a:pPr marL="834390" lvl="1" indent="-514350">
              <a:buFont typeface="+mj-lt"/>
              <a:buAutoNum type="arabicPeriod"/>
            </a:pPr>
            <a:r>
              <a:rPr lang="en-US" sz="2200" dirty="0" smtClean="0"/>
              <a:t>The client could be given the ability to create their own username/password combinations for their employees-likely more coding involved.</a:t>
            </a:r>
          </a:p>
          <a:p>
            <a:pPr marL="834390" lvl="1" indent="-514350">
              <a:buFont typeface="+mj-lt"/>
              <a:buAutoNum type="arabicPeriod"/>
            </a:pPr>
            <a:r>
              <a:rPr lang="en-US" sz="2200" dirty="0" smtClean="0"/>
              <a:t>There may be other pre-packaged solutions through the </a:t>
            </a:r>
            <a:r>
              <a:rPr lang="en-US" sz="2200" dirty="0" err="1" smtClean="0"/>
              <a:t>cPanel</a:t>
            </a:r>
            <a:r>
              <a:rPr lang="en-US" sz="2200" dirty="0" smtClean="0"/>
              <a:t> or other scripts or server side programs already created.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Tools</a:t>
            </a:r>
            <a:endParaRPr lang="en-US" dirty="0"/>
          </a:p>
        </p:txBody>
      </p:sp>
      <p:sp>
        <p:nvSpPr>
          <p:cNvPr id="5" name="Content Placeholder 4"/>
          <p:cNvSpPr>
            <a:spLocks noGrp="1"/>
          </p:cNvSpPr>
          <p:nvPr>
            <p:ph sz="quarter" idx="1"/>
          </p:nvPr>
        </p:nvSpPr>
        <p:spPr>
          <a:xfrm>
            <a:off x="612648" y="1600200"/>
            <a:ext cx="8153400" cy="5105400"/>
          </a:xfrm>
        </p:spPr>
        <p:txBody>
          <a:bodyPr>
            <a:normAutofit/>
          </a:bodyPr>
          <a:lstStyle/>
          <a:p>
            <a:pPr marL="514350" indent="-514350">
              <a:buNone/>
            </a:pPr>
            <a:r>
              <a:rPr lang="en-US" sz="2400" dirty="0" smtClean="0"/>
              <a:t>Option #2</a:t>
            </a:r>
            <a:endParaRPr lang="en-US" sz="2200" dirty="0" smtClean="0"/>
          </a:p>
          <a:p>
            <a:pPr marL="834390" lvl="1" indent="-514350"/>
            <a:r>
              <a:rPr lang="en-US" sz="2100" dirty="0" smtClean="0"/>
              <a:t>The User Guide could be incorporated into context specific help documentation. It could be online or packaged in the program.</a:t>
            </a:r>
          </a:p>
          <a:p>
            <a:pPr marL="1108710" lvl="2" indent="-514350"/>
            <a:r>
              <a:rPr lang="en-US" sz="1800" dirty="0" smtClean="0"/>
              <a:t>Whatever page of the service someone is using, there will be a help link specific to that page. This is very user friendly for those getting to know the system.</a:t>
            </a:r>
          </a:p>
          <a:p>
            <a:pPr marL="1108710" lvl="2" indent="-514350"/>
            <a:r>
              <a:rPr lang="en-US" sz="1800" dirty="0" smtClean="0"/>
              <a:t>It saves a lot on technical support calls. Even for those who call, the service representative can have them click on the help file right there and lead them through to a solution.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Timeline </a:t>
            </a:r>
            <a:r>
              <a:rPr lang="en-US" sz="3200" dirty="0" smtClean="0"/>
              <a:t>(95+86=181 pages)</a:t>
            </a:r>
            <a:endParaRPr lang="en-US" dirty="0"/>
          </a:p>
        </p:txBody>
      </p:sp>
      <p:sp>
        <p:nvSpPr>
          <p:cNvPr id="5" name="Content Placeholder 4"/>
          <p:cNvSpPr>
            <a:spLocks noGrp="1"/>
          </p:cNvSpPr>
          <p:nvPr>
            <p:ph sz="quarter" idx="1"/>
          </p:nvPr>
        </p:nvSpPr>
        <p:spPr>
          <a:xfrm>
            <a:off x="612648" y="1600200"/>
            <a:ext cx="8153400" cy="5105400"/>
          </a:xfrm>
        </p:spPr>
        <p:txBody>
          <a:bodyPr>
            <a:normAutofit fontScale="70000" lnSpcReduction="20000"/>
          </a:bodyPr>
          <a:lstStyle/>
          <a:p>
            <a:pPr fontAlgn="base">
              <a:spcAft>
                <a:spcPts val="600"/>
              </a:spcAft>
            </a:pPr>
            <a:r>
              <a:rPr lang="en-US" sz="3200" dirty="0" smtClean="0"/>
              <a:t>Coming up to speed with </a:t>
            </a:r>
            <a:r>
              <a:rPr lang="en-US" sz="3200" dirty="0" err="1" smtClean="0"/>
              <a:t>MadCap</a:t>
            </a:r>
            <a:r>
              <a:rPr lang="en-US" sz="3200" dirty="0" smtClean="0"/>
              <a:t> Flare (I have a beginner’s knowledge)-</a:t>
            </a:r>
            <a:r>
              <a:rPr lang="en-US" sz="3200" b="1" dirty="0" smtClean="0"/>
              <a:t>Weeks</a:t>
            </a:r>
            <a:r>
              <a:rPr lang="en-US" sz="3200" dirty="0" smtClean="0"/>
              <a:t> to start to get used to all the most useful functions.</a:t>
            </a:r>
          </a:p>
          <a:p>
            <a:pPr fontAlgn="base">
              <a:spcAft>
                <a:spcPts val="600"/>
              </a:spcAft>
            </a:pPr>
            <a:r>
              <a:rPr lang="en-US" sz="3200" dirty="0" smtClean="0"/>
              <a:t>Getting used to the hosting situation (</a:t>
            </a:r>
            <a:r>
              <a:rPr lang="en-US" sz="3200" b="1" dirty="0" smtClean="0"/>
              <a:t>Days or weeks</a:t>
            </a:r>
            <a:r>
              <a:rPr lang="en-US" sz="3200" dirty="0" smtClean="0"/>
              <a:t>)</a:t>
            </a:r>
          </a:p>
          <a:p>
            <a:pPr lvl="1" fontAlgn="base">
              <a:spcAft>
                <a:spcPts val="600"/>
              </a:spcAft>
            </a:pPr>
            <a:r>
              <a:rPr lang="en-US" sz="2800" dirty="0" smtClean="0"/>
              <a:t>How much will I be involved on the backend? This will affect the timeline. </a:t>
            </a:r>
          </a:p>
          <a:p>
            <a:pPr fontAlgn="base">
              <a:spcAft>
                <a:spcPts val="600"/>
              </a:spcAft>
            </a:pPr>
            <a:r>
              <a:rPr lang="en-US" sz="3200" dirty="0" smtClean="0"/>
              <a:t>Getting to know the products more. Reading the docs will help and working with the platform personally. (</a:t>
            </a:r>
            <a:r>
              <a:rPr lang="en-US" sz="3200" b="1" dirty="0" smtClean="0"/>
              <a:t>Weeks</a:t>
            </a:r>
            <a:r>
              <a:rPr lang="en-US" sz="3200" dirty="0" smtClean="0"/>
              <a:t>, but much will be done while working on the rest)</a:t>
            </a:r>
          </a:p>
          <a:p>
            <a:pPr fontAlgn="base">
              <a:spcAft>
                <a:spcPts val="600"/>
              </a:spcAft>
            </a:pPr>
            <a:r>
              <a:rPr lang="en-US" sz="3200" dirty="0" smtClean="0"/>
              <a:t>Importing into </a:t>
            </a:r>
            <a:r>
              <a:rPr lang="en-US" sz="3200" dirty="0" err="1" smtClean="0"/>
              <a:t>MadCap</a:t>
            </a:r>
            <a:r>
              <a:rPr lang="en-US" sz="3200" dirty="0" smtClean="0"/>
              <a:t> Flare (if that is our solution)-Quick-</a:t>
            </a:r>
            <a:r>
              <a:rPr lang="en-US" sz="3200" b="1" dirty="0" smtClean="0"/>
              <a:t>Hours</a:t>
            </a:r>
            <a:endParaRPr lang="en-US" sz="3200" dirty="0" smtClean="0"/>
          </a:p>
          <a:p>
            <a:pPr fontAlgn="base">
              <a:spcAft>
                <a:spcPts val="600"/>
              </a:spcAft>
            </a:pPr>
            <a:r>
              <a:rPr lang="en-US" sz="3200" dirty="0" smtClean="0"/>
              <a:t>Deciding on look and formatting options. Do we have anyone who specializes in graphics? Weeks, but it will be interspersed with other writing and formatting. </a:t>
            </a:r>
            <a:r>
              <a:rPr lang="en-US" sz="3200" b="1" dirty="0" smtClean="0"/>
              <a:t>Add three weeks</a:t>
            </a:r>
            <a:r>
              <a:rPr lang="en-US" sz="3200" dirty="0" smtClean="0"/>
              <a:t>.</a:t>
            </a:r>
          </a:p>
          <a:p>
            <a:pPr fontAlgn="base">
              <a:spcAft>
                <a:spcPts val="600"/>
              </a:spcAft>
            </a:pPr>
            <a:r>
              <a:rPr lang="en-US" sz="3200" dirty="0" smtClean="0"/>
              <a:t>Breaking the larger documents into smaller docs and creating a tree structure. </a:t>
            </a:r>
            <a:r>
              <a:rPr lang="en-US" sz="3200" b="1" dirty="0" smtClean="0"/>
              <a:t>Add three weeks</a:t>
            </a:r>
            <a:r>
              <a:rPr lang="en-US" sz="32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Timeline</a:t>
            </a:r>
            <a:endParaRPr lang="en-US" dirty="0"/>
          </a:p>
        </p:txBody>
      </p:sp>
      <p:sp>
        <p:nvSpPr>
          <p:cNvPr id="5" name="Content Placeholder 4"/>
          <p:cNvSpPr>
            <a:spLocks noGrp="1"/>
          </p:cNvSpPr>
          <p:nvPr>
            <p:ph sz="quarter" idx="1"/>
          </p:nvPr>
        </p:nvSpPr>
        <p:spPr>
          <a:xfrm>
            <a:off x="612648" y="1600200"/>
            <a:ext cx="8153400" cy="5105400"/>
          </a:xfrm>
        </p:spPr>
        <p:txBody>
          <a:bodyPr>
            <a:normAutofit/>
          </a:bodyPr>
          <a:lstStyle/>
          <a:p>
            <a:pPr fontAlgn="base"/>
            <a:r>
              <a:rPr lang="en-US" sz="2200" dirty="0" smtClean="0"/>
              <a:t>Deciding on and implementing a navigation method (top menu, sidebar, </a:t>
            </a:r>
            <a:r>
              <a:rPr lang="en-US" sz="2200" dirty="0" err="1" smtClean="0"/>
              <a:t>breakcrumbs</a:t>
            </a:r>
            <a:r>
              <a:rPr lang="en-US" sz="2200" dirty="0" smtClean="0"/>
              <a:t>, combination)-</a:t>
            </a:r>
            <a:r>
              <a:rPr lang="en-US" sz="2200" b="1" dirty="0" smtClean="0"/>
              <a:t>A month</a:t>
            </a:r>
            <a:endParaRPr lang="en-US" sz="2200" dirty="0" smtClean="0"/>
          </a:p>
          <a:p>
            <a:pPr lvl="1" fontAlgn="base"/>
            <a:r>
              <a:rPr lang="en-US" sz="2000" dirty="0" smtClean="0"/>
              <a:t>Linking everything together</a:t>
            </a:r>
          </a:p>
          <a:p>
            <a:pPr fontAlgn="base"/>
            <a:r>
              <a:rPr lang="en-US" sz="2200" dirty="0" smtClean="0"/>
              <a:t>Redoing screenshots so they are in a higher definition. There are a lot of screenshots. </a:t>
            </a:r>
            <a:r>
              <a:rPr lang="en-US" sz="2200" b="1" dirty="0" smtClean="0"/>
              <a:t>Three weeks</a:t>
            </a:r>
            <a:endParaRPr lang="en-US" sz="2200" dirty="0" smtClean="0"/>
          </a:p>
          <a:p>
            <a:pPr fontAlgn="base"/>
            <a:r>
              <a:rPr lang="en-US" sz="2200" dirty="0" smtClean="0"/>
              <a:t>Reading piece by peace and revising as needed. This could be time consuming, but worth it. </a:t>
            </a:r>
            <a:r>
              <a:rPr lang="en-US" sz="2200" b="1" dirty="0" smtClean="0"/>
              <a:t>Three months</a:t>
            </a:r>
            <a:r>
              <a:rPr lang="en-US" sz="2200" dirty="0" smtClean="0"/>
              <a:t>, but much if it will be done while doing other parts.</a:t>
            </a:r>
          </a:p>
          <a:p>
            <a:pPr fontAlgn="base"/>
            <a:r>
              <a:rPr lang="en-US" sz="2200" dirty="0" smtClean="0"/>
              <a:t>At times getting clarification from SME’s about a feature. Add </a:t>
            </a:r>
            <a:r>
              <a:rPr lang="en-US" sz="2200" b="1" dirty="0" smtClean="0"/>
              <a:t>one week.</a:t>
            </a:r>
            <a:r>
              <a:rPr lang="en-US" sz="2200" dirty="0" smtClean="0"/>
              <a:t> </a:t>
            </a:r>
          </a:p>
          <a:p>
            <a:r>
              <a:rPr lang="en-US" sz="2200" dirty="0" smtClean="0"/>
              <a:t>Meetings to attend, docs to update every six weeks. </a:t>
            </a:r>
            <a:r>
              <a:rPr lang="en-US" sz="2200" b="1" dirty="0" smtClean="0"/>
              <a:t>Two weeks.</a:t>
            </a:r>
            <a:r>
              <a:rPr lang="en-US" sz="2200" dirty="0" smtClean="0"/>
              <a:t> </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305</TotalTime>
  <Words>1005</Words>
  <Application>Microsoft Office PowerPoint</Application>
  <PresentationFormat>On-screen Show (4:3)</PresentationFormat>
  <Paragraphs>93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Background</vt:lpstr>
      <vt:lpstr>Questions to Answer</vt:lpstr>
      <vt:lpstr>Questions to Answer</vt:lpstr>
      <vt:lpstr>Tools</vt:lpstr>
      <vt:lpstr>Tools</vt:lpstr>
      <vt:lpstr>Filtering</vt:lpstr>
      <vt:lpstr>Tools</vt:lpstr>
      <vt:lpstr>Timeline (95+86=181 pages)</vt:lpstr>
      <vt:lpstr>Timeline</vt:lpstr>
      <vt:lpstr>Timeline</vt:lpstr>
      <vt:lpstr>Note: Version Control Matters</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Christine Redshaw</dc:creator>
  <cp:lastModifiedBy>Christine Redshaw</cp:lastModifiedBy>
  <cp:revision>45</cp:revision>
  <dcterms:created xsi:type="dcterms:W3CDTF">2018-09-18T18:04:56Z</dcterms:created>
  <dcterms:modified xsi:type="dcterms:W3CDTF">2018-11-28T19:00:00Z</dcterms:modified>
</cp:coreProperties>
</file>