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5" r:id="rId9"/>
    <p:sldId id="262" r:id="rId10"/>
    <p:sldId id="263" r:id="rId11"/>
    <p:sldId id="266" r:id="rId12"/>
    <p:sldId id="267" r:id="rId13"/>
    <p:sldId id="270" r:id="rId14"/>
    <p:sldId id="264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D7AC-482B-144F-A392-A7772A122DC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8954-5EA0-674A-A082-FB35B721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5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D7AC-482B-144F-A392-A7772A122DC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8954-5EA0-674A-A082-FB35B721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8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D7AC-482B-144F-A392-A7772A122DC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8954-5EA0-674A-A082-FB35B721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4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D7AC-482B-144F-A392-A7772A122DC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8954-5EA0-674A-A082-FB35B721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7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D7AC-482B-144F-A392-A7772A122DC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8954-5EA0-674A-A082-FB35B721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6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D7AC-482B-144F-A392-A7772A122DC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8954-5EA0-674A-A082-FB35B721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2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D7AC-482B-144F-A392-A7772A122DC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8954-5EA0-674A-A082-FB35B721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D7AC-482B-144F-A392-A7772A122DC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8954-5EA0-674A-A082-FB35B721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7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D7AC-482B-144F-A392-A7772A122DC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8954-5EA0-674A-A082-FB35B721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1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D7AC-482B-144F-A392-A7772A122DC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8954-5EA0-674A-A082-FB35B721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4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D7AC-482B-144F-A392-A7772A122DC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8954-5EA0-674A-A082-FB35B721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3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4D7AC-482B-144F-A392-A7772A122DC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D8954-5EA0-674A-A082-FB35B721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2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jp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09416" y="116417"/>
            <a:ext cx="1418165" cy="1331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07799"/>
            <a:ext cx="7772400" cy="783166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Film Script Analyzer</a:t>
            </a:r>
            <a:endParaRPr lang="en-US" sz="3600" b="1" dirty="0">
              <a:latin typeface="Courier"/>
              <a:cs typeface="Couri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55599"/>
            <a:ext cx="6400800" cy="696382"/>
          </a:xfrm>
        </p:spPr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Luis Castro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9404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"/>
                <a:cs typeface="Courier"/>
              </a:rPr>
              <a:t>Recommend</a:t>
            </a:r>
            <a:endParaRPr lang="en-US" b="1" dirty="0">
              <a:latin typeface="Courier"/>
              <a:cs typeface="Courier"/>
            </a:endParaRPr>
          </a:p>
        </p:txBody>
      </p:sp>
      <p:pic>
        <p:nvPicPr>
          <p:cNvPr id="5" name="Picture 4" descr="Screen Shot 2016-11-07 at 11.01.07 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1989120"/>
            <a:ext cx="4527550" cy="3957758"/>
          </a:xfrm>
          <a:prstGeom prst="rect">
            <a:avLst/>
          </a:prstGeom>
        </p:spPr>
      </p:pic>
      <p:pic>
        <p:nvPicPr>
          <p:cNvPr id="4" name="Picture 3" descr="Screen Shot 2016-11-07 at 11.00.1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7183" y="4362482"/>
            <a:ext cx="5399617" cy="158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8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"/>
                <a:cs typeface="Courier"/>
              </a:rPr>
              <a:t>	Classify</a:t>
            </a:r>
            <a:endParaRPr lang="en-US" b="1" dirty="0">
              <a:latin typeface="Courier"/>
              <a:cs typeface="Courier"/>
            </a:endParaRPr>
          </a:p>
        </p:txBody>
      </p:sp>
      <p:pic>
        <p:nvPicPr>
          <p:cNvPr id="4" name="Picture 3" descr="Screen Shot 2016-11-07 at 11.17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2870" y="1576383"/>
            <a:ext cx="4802717" cy="34534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1288" y="5242561"/>
            <a:ext cx="565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"/>
                <a:cs typeface="Courier"/>
              </a:rPr>
              <a:t>Current classification accuracy </a:t>
            </a:r>
            <a:r>
              <a:rPr lang="en-US" dirty="0" smtClean="0">
                <a:latin typeface="Courier"/>
                <a:cs typeface="Courier"/>
              </a:rPr>
              <a:t>~60%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9164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971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Courier"/>
                <a:cs typeface="Courier"/>
              </a:rPr>
              <a:t>Describe</a:t>
            </a:r>
            <a:endParaRPr lang="en-US" b="1" dirty="0">
              <a:latin typeface="Courier"/>
              <a:cs typeface="Courier"/>
            </a:endParaRPr>
          </a:p>
        </p:txBody>
      </p:sp>
      <p:pic>
        <p:nvPicPr>
          <p:cNvPr id="5" name="Picture 4" descr="Screen Shot 2016-11-07 at 11.25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68" y="5305421"/>
            <a:ext cx="5374216" cy="7059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97994" y="6011357"/>
            <a:ext cx="726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ourier"/>
                <a:cs typeface="Courier"/>
              </a:rPr>
              <a:t>Importance as evaluated vs. ‘</a:t>
            </a:r>
            <a:r>
              <a:rPr lang="en-US" dirty="0" err="1" smtClean="0">
                <a:latin typeface="Courier"/>
                <a:cs typeface="Courier"/>
              </a:rPr>
              <a:t>imdbRating</a:t>
            </a:r>
            <a:r>
              <a:rPr lang="en-US" dirty="0" smtClean="0">
                <a:latin typeface="Courier"/>
                <a:cs typeface="Courier"/>
              </a:rPr>
              <a:t>’.</a:t>
            </a:r>
            <a:endParaRPr lang="en-US" dirty="0">
              <a:latin typeface="Courier"/>
              <a:cs typeface="Courier"/>
            </a:endParaRPr>
          </a:p>
        </p:txBody>
      </p:sp>
      <p:pic>
        <p:nvPicPr>
          <p:cNvPr id="7" name="Picture 6" descr="Screen Shot 2016-11-07 at 11.37.24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" t="1562" r="3415"/>
          <a:stretch/>
        </p:blipFill>
        <p:spPr>
          <a:xfrm>
            <a:off x="1259182" y="1332971"/>
            <a:ext cx="6135869" cy="370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41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</a:t>
            </a:r>
            <a:endParaRPr lang="en-US" dirty="0"/>
          </a:p>
        </p:txBody>
      </p:sp>
      <p:pic>
        <p:nvPicPr>
          <p:cNvPr id="4" name="Picture 3" descr="Screen Shot 2016-11-07 at 11.36.34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4" b="2797"/>
          <a:stretch/>
        </p:blipFill>
        <p:spPr>
          <a:xfrm>
            <a:off x="1780116" y="1316566"/>
            <a:ext cx="4919133" cy="3530601"/>
          </a:xfrm>
          <a:prstGeom prst="rect">
            <a:avLst/>
          </a:prstGeom>
        </p:spPr>
      </p:pic>
      <p:pic>
        <p:nvPicPr>
          <p:cNvPr id="5" name="Picture 4" descr="Screen Shot 2016-11-07 at 11.39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4" y="5110225"/>
            <a:ext cx="6963834" cy="42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2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Why?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400" dirty="0" smtClean="0">
                <a:latin typeface="Courier"/>
                <a:cs typeface="Courier"/>
              </a:rPr>
              <a:t>I have helped proofreading various scripts, one even sent to Cannes.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pPr algn="just"/>
            <a:r>
              <a:rPr lang="en-US" sz="2400" dirty="0">
                <a:latin typeface="Courier"/>
                <a:cs typeface="Courier"/>
              </a:rPr>
              <a:t>It may seem </a:t>
            </a:r>
            <a:r>
              <a:rPr lang="en-US" sz="2400" dirty="0" smtClean="0">
                <a:latin typeface="Courier"/>
                <a:cs typeface="Courier"/>
              </a:rPr>
              <a:t>arrogant </a:t>
            </a:r>
            <a:r>
              <a:rPr lang="en-US" sz="2400" dirty="0">
                <a:latin typeface="Courier"/>
                <a:cs typeface="Courier"/>
              </a:rPr>
              <a:t>to qualify art, but we do it all the </a:t>
            </a:r>
            <a:r>
              <a:rPr lang="en-US" sz="2400" dirty="0" smtClean="0">
                <a:latin typeface="Courier"/>
                <a:cs typeface="Courier"/>
              </a:rPr>
              <a:t>time, so lets be precise about it. </a:t>
            </a:r>
            <a:endParaRPr lang="en-US" sz="2400" dirty="0">
              <a:latin typeface="Courier"/>
              <a:cs typeface="Courier"/>
            </a:endParaRPr>
          </a:p>
          <a:p>
            <a:pPr lvl="1" algn="just"/>
            <a:r>
              <a:rPr lang="en-US" sz="2000" dirty="0">
                <a:latin typeface="Courier"/>
                <a:cs typeface="Courier"/>
              </a:rPr>
              <a:t>‘</a:t>
            </a:r>
            <a:r>
              <a:rPr lang="en-US" sz="2000" i="1" dirty="0">
                <a:latin typeface="Courier"/>
                <a:cs typeface="Courier"/>
              </a:rPr>
              <a:t>That is not art, that is a piece of…’ </a:t>
            </a:r>
            <a:r>
              <a:rPr lang="en-US" sz="2000" b="1" dirty="0">
                <a:latin typeface="Courier"/>
                <a:cs typeface="Courier"/>
              </a:rPr>
              <a:t>classification</a:t>
            </a:r>
            <a:r>
              <a:rPr lang="en-US" sz="2000" dirty="0">
                <a:latin typeface="Courier"/>
                <a:cs typeface="Courier"/>
              </a:rPr>
              <a:t>.</a:t>
            </a:r>
          </a:p>
          <a:p>
            <a:pPr lvl="1" algn="just"/>
            <a:r>
              <a:rPr lang="en-US" sz="2000" i="1" dirty="0">
                <a:latin typeface="Courier"/>
                <a:cs typeface="Courier"/>
              </a:rPr>
              <a:t>‘I guess it’s good, but doesn’t move me’ </a:t>
            </a:r>
            <a:r>
              <a:rPr lang="en-US" sz="2000" dirty="0">
                <a:latin typeface="Courier"/>
                <a:cs typeface="Courier"/>
              </a:rPr>
              <a:t>which is like 6 or 7, </a:t>
            </a:r>
            <a:r>
              <a:rPr lang="en-US" sz="2000" b="1" dirty="0">
                <a:latin typeface="Courier"/>
                <a:cs typeface="Courier"/>
              </a:rPr>
              <a:t>regression</a:t>
            </a:r>
            <a:r>
              <a:rPr lang="en-US" sz="2000" dirty="0" smtClean="0">
                <a:latin typeface="Courier"/>
                <a:cs typeface="Courier"/>
              </a:rPr>
              <a:t>.</a:t>
            </a:r>
          </a:p>
          <a:p>
            <a:pPr algn="just"/>
            <a:endParaRPr lang="en-US" sz="2400" dirty="0" smtClean="0">
              <a:latin typeface="Courier"/>
              <a:cs typeface="Courier"/>
            </a:endParaRPr>
          </a:p>
          <a:p>
            <a:pPr algn="just"/>
            <a:r>
              <a:rPr lang="en-US" sz="2400" dirty="0" smtClean="0">
                <a:latin typeface="Courier"/>
                <a:cs typeface="Courier"/>
              </a:rPr>
              <a:t>It can be expanded to literature “books”, speech to text, plagiarism detection, etc.</a:t>
            </a:r>
          </a:p>
          <a:p>
            <a:pPr algn="just"/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65962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Next steps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Data mining (Keep increasing dataset):</a:t>
            </a:r>
          </a:p>
          <a:p>
            <a:pPr lvl="1"/>
            <a:r>
              <a:rPr lang="en-US" sz="1800" dirty="0" smtClean="0">
                <a:latin typeface="Courier"/>
                <a:cs typeface="Courier"/>
              </a:rPr>
              <a:t>Web crawling</a:t>
            </a:r>
          </a:p>
          <a:p>
            <a:pPr lvl="1"/>
            <a:r>
              <a:rPr lang="en-US" sz="1800" dirty="0" smtClean="0">
                <a:latin typeface="Courier"/>
                <a:cs typeface="Courier"/>
              </a:rPr>
              <a:t>API’s</a:t>
            </a:r>
          </a:p>
          <a:p>
            <a:pPr lvl="1"/>
            <a:r>
              <a:rPr lang="en-US" sz="1800" dirty="0" smtClean="0">
                <a:latin typeface="Courier"/>
                <a:cs typeface="Courier"/>
              </a:rPr>
              <a:t>Additional Books dataset</a:t>
            </a:r>
          </a:p>
          <a:p>
            <a:pPr lvl="1"/>
            <a:endParaRPr lang="en-US" sz="18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Machine Learning (classification/regression):</a:t>
            </a:r>
          </a:p>
          <a:p>
            <a:pPr lvl="1"/>
            <a:r>
              <a:rPr lang="en-US" sz="1800" dirty="0" smtClean="0">
                <a:latin typeface="Courier"/>
                <a:cs typeface="Courier"/>
              </a:rPr>
              <a:t>Tune KNN, SVM, RF, </a:t>
            </a:r>
            <a:r>
              <a:rPr lang="en-US" sz="1800" dirty="0" err="1" smtClean="0">
                <a:latin typeface="Courier"/>
                <a:cs typeface="Courier"/>
              </a:rPr>
              <a:t>AdaBoost</a:t>
            </a:r>
            <a:endParaRPr lang="en-US" sz="1800" dirty="0" smtClean="0">
              <a:latin typeface="Courier"/>
              <a:cs typeface="Courier"/>
            </a:endParaRPr>
          </a:p>
          <a:p>
            <a:pPr lvl="1"/>
            <a:r>
              <a:rPr lang="en-US" sz="1800" dirty="0" smtClean="0">
                <a:latin typeface="Courier"/>
                <a:cs typeface="Courier"/>
              </a:rPr>
              <a:t>Implement </a:t>
            </a:r>
            <a:r>
              <a:rPr lang="en-US" sz="1800" dirty="0" err="1" smtClean="0">
                <a:latin typeface="Courier"/>
                <a:cs typeface="Courier"/>
              </a:rPr>
              <a:t>Keras</a:t>
            </a:r>
            <a:r>
              <a:rPr lang="en-US" sz="1800" dirty="0" smtClean="0">
                <a:latin typeface="Courier"/>
                <a:cs typeface="Courier"/>
              </a:rPr>
              <a:t> NN, </a:t>
            </a:r>
            <a:r>
              <a:rPr lang="en-US" sz="1800" dirty="0" err="1" smtClean="0">
                <a:latin typeface="Courier"/>
                <a:cs typeface="Courier"/>
              </a:rPr>
              <a:t>xgBoost</a:t>
            </a:r>
            <a:endParaRPr lang="en-US" sz="1800" dirty="0" smtClean="0">
              <a:latin typeface="Courier"/>
              <a:cs typeface="Courier"/>
            </a:endParaRPr>
          </a:p>
          <a:p>
            <a:pPr lvl="1"/>
            <a:endParaRPr lang="en-US" sz="18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Develop web application:</a:t>
            </a:r>
          </a:p>
          <a:p>
            <a:pPr lvl="1"/>
            <a:r>
              <a:rPr lang="en-US" sz="1800" dirty="0" smtClean="0">
                <a:latin typeface="Courier"/>
                <a:cs typeface="Courier"/>
              </a:rPr>
              <a:t>User interface</a:t>
            </a:r>
          </a:p>
          <a:p>
            <a:pPr lvl="2"/>
            <a:r>
              <a:rPr lang="en-US" sz="1400" dirty="0">
                <a:latin typeface="Courier"/>
                <a:cs typeface="Courier"/>
              </a:rPr>
              <a:t>A</a:t>
            </a:r>
            <a:r>
              <a:rPr lang="en-US" sz="1400" dirty="0" smtClean="0">
                <a:latin typeface="Courier"/>
                <a:cs typeface="Courier"/>
              </a:rPr>
              <a:t>llow to submit text files</a:t>
            </a:r>
          </a:p>
          <a:p>
            <a:pPr lvl="2"/>
            <a:r>
              <a:rPr lang="en-US" sz="1400" dirty="0" smtClean="0">
                <a:latin typeface="Courier"/>
                <a:cs typeface="Courier"/>
              </a:rPr>
              <a:t>Allow to request for recommendation</a:t>
            </a:r>
          </a:p>
          <a:p>
            <a:pPr lvl="2"/>
            <a:r>
              <a:rPr lang="en-US" sz="1400" dirty="0" smtClean="0">
                <a:latin typeface="Courier"/>
                <a:cs typeface="Courier"/>
              </a:rPr>
              <a:t>Data visualization</a:t>
            </a:r>
          </a:p>
          <a:p>
            <a:pPr marL="457200" lvl="1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6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472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Thank you.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605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6770"/>
            <a:ext cx="8229600" cy="35438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i="1" dirty="0" smtClean="0">
                <a:latin typeface="Courier"/>
                <a:cs typeface="Courier"/>
              </a:rPr>
              <a:t>‘The limits of my language mean the limits of my world.’ L. Wittgenstein</a:t>
            </a:r>
          </a:p>
          <a:p>
            <a:pPr marL="0" indent="0" algn="just">
              <a:buNone/>
            </a:pPr>
            <a:endParaRPr lang="en-US" sz="2400" i="1" dirty="0" smtClean="0">
              <a:latin typeface="Courier"/>
              <a:cs typeface="Courier"/>
            </a:endParaRPr>
          </a:p>
          <a:p>
            <a:pPr marL="0" indent="0" algn="just">
              <a:buNone/>
            </a:pPr>
            <a:endParaRPr lang="en-US" sz="2400" i="1" dirty="0" smtClean="0">
              <a:latin typeface="Courier"/>
              <a:cs typeface="Courier"/>
            </a:endParaRPr>
          </a:p>
          <a:p>
            <a:pPr marL="0" indent="0" algn="just">
              <a:buNone/>
            </a:pPr>
            <a:r>
              <a:rPr lang="en-US" sz="2400" i="1" dirty="0" smtClean="0">
                <a:latin typeface="Courier"/>
                <a:cs typeface="Courier"/>
              </a:rPr>
              <a:t>‘The most merciful thing in the world, I think, is the inability of the human mind to correlate all its contents.’ H.P. Lovecraft</a:t>
            </a:r>
            <a:endParaRPr lang="en-US" sz="2400" i="1" dirty="0">
              <a:latin typeface="Courier"/>
              <a:cs typeface="Courier"/>
            </a:endParaRPr>
          </a:p>
          <a:p>
            <a:pPr marL="0" indent="0" algn="just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2931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"/>
                <a:cs typeface="Courier"/>
              </a:rPr>
              <a:t>Rationale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2083"/>
            <a:ext cx="8229600" cy="4803247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ourier"/>
                <a:cs typeface="Courier"/>
              </a:rPr>
              <a:t>Films are a billion dollar industry.</a:t>
            </a:r>
          </a:p>
          <a:p>
            <a:pPr algn="just"/>
            <a:endParaRPr lang="en-US" sz="2400" dirty="0" smtClean="0">
              <a:latin typeface="Courier"/>
              <a:cs typeface="Courier"/>
            </a:endParaRPr>
          </a:p>
          <a:p>
            <a:pPr algn="just"/>
            <a:r>
              <a:rPr lang="en-US" sz="2400" dirty="0" smtClean="0">
                <a:latin typeface="Courier"/>
                <a:cs typeface="Courier"/>
              </a:rPr>
              <a:t>Top creatives have to skim over many scripts.</a:t>
            </a:r>
          </a:p>
          <a:p>
            <a:pPr algn="just"/>
            <a:endParaRPr lang="en-US" sz="2400" dirty="0" smtClean="0">
              <a:latin typeface="Courier"/>
              <a:cs typeface="Courier"/>
            </a:endParaRPr>
          </a:p>
          <a:p>
            <a:pPr algn="just"/>
            <a:r>
              <a:rPr lang="en-US" sz="2400" dirty="0" smtClean="0">
                <a:latin typeface="Courier"/>
                <a:cs typeface="Courier"/>
              </a:rPr>
              <a:t>Writers spend energy without an available tool to guide them.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 algn="r">
              <a:buNone/>
            </a:pPr>
            <a:r>
              <a:rPr lang="en-US" sz="2400" dirty="0" smtClean="0">
                <a:latin typeface="Courier"/>
                <a:cs typeface="Courier"/>
              </a:rPr>
              <a:t>We can do better.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1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"/>
                <a:cs typeface="Courier"/>
              </a:rPr>
              <a:t>Solution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5170"/>
            <a:ext cx="8229600" cy="32157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i="1" dirty="0" smtClean="0">
                <a:latin typeface="Courier"/>
                <a:cs typeface="Courier"/>
              </a:rPr>
              <a:t>“An application that extracts all relevant information from text so it can describe it, compare it, summarize it, rate it and recommend adequate or similar alternatives.”</a:t>
            </a:r>
            <a:endParaRPr lang="en-US" sz="2400" i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1372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"/>
                <a:cs typeface="Courier"/>
              </a:rPr>
              <a:t>Tools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"/>
                <a:cs typeface="Courier"/>
              </a:rPr>
              <a:t>Machine Learning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Recommendation Systems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Supervised/Unsupervised Learning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Natural Language Processing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Text mining/web scrapping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Summarization</a:t>
            </a:r>
          </a:p>
          <a:p>
            <a:pPr lvl="1"/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API connections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IBM Watson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IMDB</a:t>
            </a:r>
          </a:p>
          <a:p>
            <a:pPr lvl="1"/>
            <a:endParaRPr lang="en-US" dirty="0" smtClean="0">
              <a:latin typeface="Courier"/>
              <a:cs typeface="Courier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11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"/>
                <a:cs typeface="Courier"/>
              </a:rPr>
              <a:t>Dataset</a:t>
            </a:r>
            <a:endParaRPr lang="en-US" b="1" dirty="0">
              <a:latin typeface="Courier"/>
              <a:cs typeface="Courier"/>
            </a:endParaRPr>
          </a:p>
        </p:txBody>
      </p:sp>
      <p:pic>
        <p:nvPicPr>
          <p:cNvPr id="6" name="Picture 5" descr="Screen Shot 2016-11-07 at 10.25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8082" y="1298267"/>
            <a:ext cx="5852585" cy="20924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1750" y="3513671"/>
            <a:ext cx="65405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Main dataset</a:t>
            </a:r>
          </a:p>
          <a:p>
            <a:r>
              <a:rPr lang="en-US" dirty="0" smtClean="0">
                <a:latin typeface="Courier"/>
                <a:cs typeface="Courier"/>
              </a:rPr>
              <a:t>Over 800 scripts scrapped</a:t>
            </a:r>
          </a:p>
          <a:p>
            <a:r>
              <a:rPr lang="en-US" dirty="0" smtClean="0">
                <a:latin typeface="Courier"/>
                <a:cs typeface="Courier"/>
              </a:rPr>
              <a:t>Over 500 scripts’ information contained in the dataset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Courier"/>
                <a:cs typeface="Courier"/>
              </a:rPr>
              <a:t>30 personality insights features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Courier"/>
                <a:cs typeface="Courier"/>
              </a:rPr>
              <a:t>13 text statistics features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Courier"/>
                <a:cs typeface="Courier"/>
              </a:rPr>
              <a:t>19 film characteristics'’ features from IMDB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>
              <a:latin typeface="Courier"/>
              <a:cs typeface="Courier"/>
            </a:endParaRPr>
          </a:p>
          <a:p>
            <a:r>
              <a:rPr lang="en-US" b="1" dirty="0" smtClean="0">
                <a:latin typeface="Courier"/>
                <a:cs typeface="Courier"/>
              </a:rPr>
              <a:t>Recommendation matrix </a:t>
            </a:r>
            <a:r>
              <a:rPr lang="en-US" dirty="0" smtClean="0">
                <a:latin typeface="Courier"/>
                <a:cs typeface="Courier"/>
              </a:rPr>
              <a:t>for the 500+ scripts.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8623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"/>
                <a:cs typeface="Courier"/>
              </a:rPr>
              <a:t>IBM Watson</a:t>
            </a:r>
            <a:endParaRPr lang="en-US" b="1" dirty="0">
              <a:latin typeface="Courier"/>
              <a:cs typeface="Courier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1686983"/>
            <a:ext cx="3810000" cy="4330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74167" y="2590799"/>
            <a:ext cx="34501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>
                <a:latin typeface="Courier"/>
                <a:cs typeface="Courier"/>
              </a:rPr>
              <a:t>"</a:t>
            </a:r>
            <a:r>
              <a:rPr lang="en-US" i="1" dirty="0" smtClean="0">
                <a:latin typeface="Courier"/>
                <a:cs typeface="Courier"/>
              </a:rPr>
              <a:t>IBM Watson</a:t>
            </a:r>
            <a:r>
              <a:rPr lang="en-US" i="1" dirty="0">
                <a:latin typeface="Courier"/>
                <a:cs typeface="Courier"/>
              </a:rPr>
              <a:t> is a technology platform that uses natural language processing and machine learning to reveal insights from large amounts of unstructured data"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"/>
                <a:cs typeface="Courier"/>
              </a:rPr>
              <a:t>Main functions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Description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Recommendation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Classification</a:t>
            </a:r>
          </a:p>
          <a:p>
            <a:r>
              <a:rPr lang="en-US" dirty="0" smtClean="0">
                <a:latin typeface="Courier"/>
                <a:cs typeface="Courier"/>
              </a:rPr>
              <a:t>Summarization</a:t>
            </a:r>
          </a:p>
          <a:p>
            <a:r>
              <a:rPr lang="en-US" dirty="0" smtClean="0">
                <a:latin typeface="Courier"/>
                <a:cs typeface="Courier"/>
              </a:rPr>
              <a:t>Evaluation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7419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"/>
                <a:cs typeface="Courier"/>
              </a:rPr>
              <a:t>Summarize</a:t>
            </a:r>
            <a:endParaRPr lang="en-US" b="1" dirty="0">
              <a:latin typeface="Courier"/>
              <a:cs typeface="Courier"/>
            </a:endParaRPr>
          </a:p>
        </p:txBody>
      </p:sp>
      <p:pic>
        <p:nvPicPr>
          <p:cNvPr id="5" name="Picture 4" descr="Screen Shot 2016-11-07 at 10.58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166" y="2317731"/>
            <a:ext cx="7362601" cy="32981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07833" y="1523471"/>
            <a:ext cx="227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"/>
                <a:cs typeface="Courier"/>
              </a:rPr>
              <a:t>Eat Pray Love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9560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364</Words>
  <Application>Microsoft Macintosh PowerPoint</Application>
  <PresentationFormat>On-screen Show (4:3)</PresentationFormat>
  <Paragraphs>81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Film Script Analyzer</vt:lpstr>
      <vt:lpstr>PowerPoint Presentation</vt:lpstr>
      <vt:lpstr>Rationale</vt:lpstr>
      <vt:lpstr>Solution</vt:lpstr>
      <vt:lpstr>Tools</vt:lpstr>
      <vt:lpstr>Dataset</vt:lpstr>
      <vt:lpstr>IBM Watson</vt:lpstr>
      <vt:lpstr>Main functions</vt:lpstr>
      <vt:lpstr>Summarize</vt:lpstr>
      <vt:lpstr>Recommend</vt:lpstr>
      <vt:lpstr> Classify</vt:lpstr>
      <vt:lpstr>Describe</vt:lpstr>
      <vt:lpstr>Evaluate</vt:lpstr>
      <vt:lpstr>Why?</vt:lpstr>
      <vt:lpstr>Next steps</vt:lpstr>
      <vt:lpstr>Thank you.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 script analysis</dc:title>
  <dc:creator>Luis E Castro</dc:creator>
  <cp:lastModifiedBy>Luis E Castro</cp:lastModifiedBy>
  <cp:revision>12</cp:revision>
  <dcterms:created xsi:type="dcterms:W3CDTF">2016-11-07T15:48:38Z</dcterms:created>
  <dcterms:modified xsi:type="dcterms:W3CDTF">2016-11-07T18:45:25Z</dcterms:modified>
</cp:coreProperties>
</file>