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Source Code Pro"/>
      <p:regular r:id="rId30"/>
      <p:bold r:id="rId31"/>
      <p:italic r:id="rId32"/>
      <p:boldItalic r:id="rId33"/>
    </p:embeddedFont>
    <p:embeddedFont>
      <p:font typeface="Oswald"/>
      <p:regular r:id="rId34"/>
      <p:bold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037891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b037891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b155ca9b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b155ca9b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c076b0923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c076b0923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c076b0923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c076b0923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076b0923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076b0923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b037891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b037891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037891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b037891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b155ca9b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b155ca9b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155ca9b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155ca9b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c076b0923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c076b0923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c2bd05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c2bd05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c076b0923_1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c076b0923_1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076b0923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076b0923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076b0923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076b0923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c076b0923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c076b0923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b19e7b8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b19e7b8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b19e7b8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b19e7b8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076b092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076b092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c076b0923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c076b0923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076b0923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076b0923_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c076b0923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c076b0923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076b0923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c076b0923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076b0923_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076b0923_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34.png"/><Relationship Id="rId6" Type="http://schemas.openxmlformats.org/officeDocument/2006/relationships/hyperlink" Target="http://drive.google.com/file/d/1vt7LGCV-p-g7iwwZHb_J2mlgaUySdvOB/view"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drive.google.com/file/d/1iH4PsaSJIXJWvlELtRviNvml-Hktvi2A/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oi7LDVSTWmr71X7zj-bTCTIRHB0PCdxP/view" TargetMode="External"/><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hyperlink" Target="http://drive.google.com/file/d/14PJM9uiaLU8GWlChqeU5eMIBjZ0F3Sjm/view" TargetMode="External"/><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hyperlink" Target="http://drive.google.com/file/d/1bg7lb-kJlUQROrvaI46XxYmoVNNdVOeQ/view"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hyperlink" Target="http://drive.google.com/file/d/132n8Ze2d1cyNz6cm9ilu3HrXiEv246NH/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rZP2R18V3SHkZ60oQppVZhquXSlkwyI3/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hyperlink" Target="http://drive.google.com/file/d/1_oCZw0RJX3EyyR_N19Et2k9RFilQ-RH4/view" TargetMode="External"/><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rKk3RilIW-qdNMXMxufzlTY94pcJrl-6/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hyperlink" Target="http://drive.google.com/file/d/1v7F9F8IDKJACx0v3bmvEkKqjuOi2H9TV/view" TargetMode="External"/><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9qyfOl17xsjfvw54DwDryv26J8p9h_hb/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Rh2BrXokV53s75nKHRkkd_iKF81pEUvR/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nUYnX8gGYOY-xZXl2MQ3owzHd1bzhV3y/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N2Ol9aaeyY9FiosqgqyktloQ3Q1vVsB1/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drive.google.com/file/d/1e0Df7CpV_6gcGdFKD2ZP4dRFseMVpvj6/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hyperlink" Target="http://drive.google.com/file/d/1NlpHXXNWtzsYKypY0zouSDXq-9lhYeNn/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drive.google.com/file/d/13T2xHJyEoXnnfPl4YfeUhDk9e0IZ-Ogv/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7.png"/><Relationship Id="rId7" Type="http://schemas.openxmlformats.org/officeDocument/2006/relationships/hyperlink" Target="http://drive.google.com/file/d/1uVcEgQOKjvv11ICgc2Fs1XfdJDiEmjRP/view" TargetMode="External"/><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hyperlink" Target="http://drive.google.com/file/d/1hooIUDAjFGAI-ei-5XanjxT3JkAvXPza/view" TargetMode="External"/><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hyperlink" Target="http://drive.google.com/file/d/1IL3E3nYrpExi4LnhV8qVTW8YKp30glYS/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156725" y="3257936"/>
            <a:ext cx="2521875" cy="1765315"/>
          </a:xfrm>
          <a:prstGeom prst="rect">
            <a:avLst/>
          </a:prstGeom>
          <a:noFill/>
          <a:ln>
            <a:noFill/>
          </a:ln>
        </p:spPr>
      </p:pic>
      <p:sp>
        <p:nvSpPr>
          <p:cNvPr id="63" name="Google Shape;63;p13"/>
          <p:cNvSpPr txBox="1"/>
          <p:nvPr>
            <p:ph type="ctrTitle"/>
          </p:nvPr>
        </p:nvSpPr>
        <p:spPr>
          <a:xfrm>
            <a:off x="0" y="448800"/>
            <a:ext cx="7221000" cy="10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Pollutants R U.S.</a:t>
            </a:r>
            <a:endParaRPr>
              <a:latin typeface="Merriweather"/>
              <a:ea typeface="Merriweather"/>
              <a:cs typeface="Merriweather"/>
              <a:sym typeface="Merriweather"/>
            </a:endParaRPr>
          </a:p>
        </p:txBody>
      </p:sp>
      <p:sp>
        <p:nvSpPr>
          <p:cNvPr id="64" name="Google Shape;64;p13"/>
          <p:cNvSpPr txBox="1"/>
          <p:nvPr>
            <p:ph idx="1" type="subTitle"/>
          </p:nvPr>
        </p:nvSpPr>
        <p:spPr>
          <a:xfrm>
            <a:off x="43663" y="3009738"/>
            <a:ext cx="2748000" cy="22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by</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Areeb Abubaker</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Jordan Bickelhaupt</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Sasha Rukhina</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Julio Delgado</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Jaime Moscoso</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p:txBody>
      </p:sp>
      <p:pic>
        <p:nvPicPr>
          <p:cNvPr id="65" name="Google Shape;65;p13"/>
          <p:cNvPicPr preferRelativeResize="0"/>
          <p:nvPr/>
        </p:nvPicPr>
        <p:blipFill rotWithShape="1">
          <a:blip r:embed="rId4">
            <a:alphaModFix/>
          </a:blip>
          <a:srcRect b="0" l="26564" r="26451" t="0"/>
          <a:stretch/>
        </p:blipFill>
        <p:spPr>
          <a:xfrm>
            <a:off x="7636825" y="3830200"/>
            <a:ext cx="847749" cy="1116175"/>
          </a:xfrm>
          <a:prstGeom prst="rect">
            <a:avLst/>
          </a:prstGeom>
          <a:noFill/>
          <a:ln>
            <a:noFill/>
          </a:ln>
        </p:spPr>
      </p:pic>
      <p:pic>
        <p:nvPicPr>
          <p:cNvPr id="66" name="Google Shape;66;p13"/>
          <p:cNvPicPr preferRelativeResize="0"/>
          <p:nvPr/>
        </p:nvPicPr>
        <p:blipFill rotWithShape="1">
          <a:blip r:embed="rId5">
            <a:alphaModFix/>
          </a:blip>
          <a:srcRect b="0" l="0" r="28591" t="0"/>
          <a:stretch/>
        </p:blipFill>
        <p:spPr>
          <a:xfrm>
            <a:off x="3890725" y="3446150"/>
            <a:ext cx="1391676" cy="1500224"/>
          </a:xfrm>
          <a:prstGeom prst="rect">
            <a:avLst/>
          </a:prstGeom>
          <a:noFill/>
          <a:ln>
            <a:noFill/>
          </a:ln>
        </p:spPr>
      </p:pic>
      <p:pic>
        <p:nvPicPr>
          <p:cNvPr id="67" name="Google Shape;67;p13"/>
          <p:cNvPicPr preferRelativeResize="0"/>
          <p:nvPr/>
        </p:nvPicPr>
        <p:blipFill rotWithShape="1">
          <a:blip r:embed="rId4">
            <a:alphaModFix/>
          </a:blip>
          <a:srcRect b="0" l="26564" r="26451" t="0"/>
          <a:stretch/>
        </p:blipFill>
        <p:spPr>
          <a:xfrm>
            <a:off x="6494525" y="3166100"/>
            <a:ext cx="1228151" cy="1116175"/>
          </a:xfrm>
          <a:prstGeom prst="rect">
            <a:avLst/>
          </a:prstGeom>
          <a:noFill/>
          <a:ln>
            <a:noFill/>
          </a:ln>
        </p:spPr>
      </p:pic>
      <p:pic>
        <p:nvPicPr>
          <p:cNvPr id="68" name="Google Shape;68;p13"/>
          <p:cNvPicPr preferRelativeResize="0"/>
          <p:nvPr/>
        </p:nvPicPr>
        <p:blipFill rotWithShape="1">
          <a:blip r:embed="rId4">
            <a:alphaModFix/>
          </a:blip>
          <a:srcRect b="0" l="26564" r="26451" t="0"/>
          <a:stretch/>
        </p:blipFill>
        <p:spPr>
          <a:xfrm>
            <a:off x="6130650" y="4282275"/>
            <a:ext cx="847749" cy="708850"/>
          </a:xfrm>
          <a:prstGeom prst="rect">
            <a:avLst/>
          </a:prstGeom>
          <a:noFill/>
          <a:ln>
            <a:noFill/>
          </a:ln>
        </p:spPr>
      </p:pic>
      <p:sp>
        <p:nvSpPr>
          <p:cNvPr id="69" name="Google Shape;69;p13"/>
          <p:cNvSpPr txBox="1"/>
          <p:nvPr/>
        </p:nvSpPr>
        <p:spPr>
          <a:xfrm>
            <a:off x="2607375" y="1538775"/>
            <a:ext cx="6140700" cy="13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Discovering </a:t>
            </a:r>
            <a:r>
              <a:rPr lang="en">
                <a:latin typeface="Source Code Pro"/>
                <a:ea typeface="Source Code Pro"/>
                <a:cs typeface="Source Code Pro"/>
                <a:sym typeface="Source Code Pro"/>
              </a:rPr>
              <a:t>Ozone</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914400" rtl="0" algn="l">
              <a:spcBef>
                <a:spcPts val="0"/>
              </a:spcBef>
              <a:spcAft>
                <a:spcPts val="0"/>
              </a:spcAft>
              <a:buNone/>
            </a:pPr>
            <a:r>
              <a:rPr lang="en">
                <a:latin typeface="Source Code Pro"/>
                <a:ea typeface="Source Code Pro"/>
                <a:cs typeface="Source Code Pro"/>
                <a:sym typeface="Source Code Pro"/>
              </a:rPr>
              <a:t>    Sulfur Dioxide,</a:t>
            </a:r>
            <a:endParaRPr>
              <a:latin typeface="Source Code Pro"/>
              <a:ea typeface="Source Code Pro"/>
              <a:cs typeface="Source Code Pro"/>
              <a:sym typeface="Source Code Pro"/>
            </a:endParaRPr>
          </a:p>
          <a:p>
            <a:pPr indent="0" lvl="0" marL="914400" rtl="0" algn="l">
              <a:spcBef>
                <a:spcPts val="0"/>
              </a:spcBef>
              <a:spcAft>
                <a:spcPts val="0"/>
              </a:spcAft>
              <a:buNone/>
            </a:pPr>
            <a:r>
              <a:rPr lang="en">
                <a:latin typeface="Source Code Pro"/>
                <a:ea typeface="Source Code Pro"/>
                <a:cs typeface="Source Code Pro"/>
                <a:sym typeface="Source Code Pro"/>
              </a:rPr>
              <a:t>    Nitrogen Dioxide,</a:t>
            </a:r>
            <a:endParaRPr>
              <a:latin typeface="Source Code Pro"/>
              <a:ea typeface="Source Code Pro"/>
              <a:cs typeface="Source Code Pro"/>
              <a:sym typeface="Source Code Pro"/>
            </a:endParaRPr>
          </a:p>
          <a:p>
            <a:pPr indent="0" lvl="0" marL="914400" rtl="0" algn="l">
              <a:spcBef>
                <a:spcPts val="0"/>
              </a:spcBef>
              <a:spcAft>
                <a:spcPts val="0"/>
              </a:spcAft>
              <a:buNone/>
            </a:pPr>
            <a:r>
              <a:rPr lang="en">
                <a:latin typeface="Source Code Pro"/>
                <a:ea typeface="Source Code Pro"/>
                <a:cs typeface="Source Code Pro"/>
                <a:sym typeface="Source Code Pro"/>
              </a:rPr>
              <a:t>    Carbon Monoxide, </a:t>
            </a:r>
            <a:endParaRPr>
              <a:latin typeface="Source Code Pro"/>
              <a:ea typeface="Source Code Pro"/>
              <a:cs typeface="Source Code Pro"/>
              <a:sym typeface="Source Code Pro"/>
            </a:endParaRPr>
          </a:p>
          <a:p>
            <a:pPr indent="0" lvl="0" marL="914400" rtl="0" algn="l">
              <a:spcBef>
                <a:spcPts val="0"/>
              </a:spcBef>
              <a:spcAft>
                <a:spcPts val="0"/>
              </a:spcAft>
              <a:buNone/>
            </a:pPr>
            <a:r>
              <a:rPr lang="en">
                <a:latin typeface="Source Code Pro"/>
                <a:ea typeface="Source Code Pro"/>
                <a:cs typeface="Source Code Pro"/>
                <a:sym typeface="Source Code Pro"/>
              </a:rPr>
              <a:t>    and their impact on the </a:t>
            </a:r>
            <a:r>
              <a:rPr lang="en">
                <a:latin typeface="Source Code Pro"/>
                <a:ea typeface="Source Code Pro"/>
                <a:cs typeface="Source Code Pro"/>
                <a:sym typeface="Source Code Pro"/>
              </a:rPr>
              <a:t>A</a:t>
            </a:r>
            <a:r>
              <a:rPr lang="en">
                <a:latin typeface="Source Code Pro"/>
                <a:ea typeface="Source Code Pro"/>
                <a:cs typeface="Source Code Pro"/>
                <a:sym typeface="Source Code Pro"/>
              </a:rPr>
              <a:t>ir </a:t>
            </a:r>
            <a:r>
              <a:rPr lang="en">
                <a:latin typeface="Source Code Pro"/>
                <a:ea typeface="Source Code Pro"/>
                <a:cs typeface="Source Code Pro"/>
                <a:sym typeface="Source Code Pro"/>
              </a:rPr>
              <a:t>Q</a:t>
            </a:r>
            <a:r>
              <a:rPr lang="en">
                <a:latin typeface="Source Code Pro"/>
                <a:ea typeface="Source Code Pro"/>
                <a:cs typeface="Source Code Pro"/>
                <a:sym typeface="Source Code Pro"/>
              </a:rPr>
              <a:t>uality </a:t>
            </a:r>
            <a:r>
              <a:rPr lang="en">
                <a:latin typeface="Source Code Pro"/>
                <a:ea typeface="Source Code Pro"/>
                <a:cs typeface="Source Code Pro"/>
                <a:sym typeface="Source Code Pro"/>
              </a:rPr>
              <a:t>I</a:t>
            </a:r>
            <a:r>
              <a:rPr lang="en">
                <a:latin typeface="Source Code Pro"/>
                <a:ea typeface="Source Code Pro"/>
                <a:cs typeface="Source Code Pro"/>
                <a:sym typeface="Source Code Pro"/>
              </a:rPr>
              <a:t>ndex </a:t>
            </a:r>
            <a:endParaRPr>
              <a:latin typeface="Source Code Pro"/>
              <a:ea typeface="Source Code Pro"/>
              <a:cs typeface="Source Code Pro"/>
              <a:sym typeface="Source Code Pro"/>
            </a:endParaRPr>
          </a:p>
        </p:txBody>
      </p:sp>
      <p:pic>
        <p:nvPicPr>
          <p:cNvPr id="70" name="Google Shape;70;p13" title="Recording (5).mp3">
            <a:hlinkClick r:id="rId6"/>
          </p:cNvPr>
          <p:cNvPicPr preferRelativeResize="0"/>
          <p:nvPr/>
        </p:nvPicPr>
        <p:blipFill>
          <a:blip r:embed="rId7">
            <a:alphaModFix/>
          </a:blip>
          <a:stretch>
            <a:fillRect/>
          </a:stretch>
        </p:blipFill>
        <p:spPr>
          <a:xfrm>
            <a:off x="152400" y="16092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836300" y="152400"/>
            <a:ext cx="7105742" cy="4838700"/>
          </a:xfrm>
          <a:prstGeom prst="rect">
            <a:avLst/>
          </a:prstGeom>
          <a:noFill/>
          <a:ln>
            <a:noFill/>
          </a:ln>
        </p:spPr>
      </p:pic>
      <p:pic>
        <p:nvPicPr>
          <p:cNvPr id="142" name="Google Shape;142;p22" title="Recording (9).mp3">
            <a:hlinkClick r:id="rId4"/>
          </p:cNvPr>
          <p:cNvPicPr preferRelativeResize="0"/>
          <p:nvPr/>
        </p:nvPicPr>
        <p:blipFill>
          <a:blip r:embed="rId5">
            <a:alphaModFix/>
          </a:blip>
          <a:stretch>
            <a:fillRect/>
          </a:stretch>
        </p:blipFill>
        <p:spPr>
          <a:xfrm>
            <a:off x="229592" y="4419675"/>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BoxPlot - Sasha Rukhina</a:t>
            </a:r>
            <a:endParaRPr/>
          </a:p>
        </p:txBody>
      </p:sp>
      <p:sp>
        <p:nvSpPr>
          <p:cNvPr id="148" name="Google Shape;148;p23"/>
          <p:cNvSpPr txBox="1"/>
          <p:nvPr>
            <p:ph idx="1" type="body"/>
          </p:nvPr>
        </p:nvSpPr>
        <p:spPr>
          <a:xfrm>
            <a:off x="152400" y="1555200"/>
            <a:ext cx="5750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Another graph we made was a boxplot of the log AQI in all 50 states. This shows that California has the worst air quality index in the country. Pennsylvania is the second worst state in the country, likely from it having a coal industry. The states with the best air quality index seem to be the northeastern states, like New Hampshire.</a:t>
            </a:r>
            <a:endParaRPr sz="1600"/>
          </a:p>
        </p:txBody>
      </p:sp>
      <p:pic>
        <p:nvPicPr>
          <p:cNvPr id="149" name="Google Shape;149;p23" title="Recording (3).mp3">
            <a:hlinkClick r:id="rId3"/>
          </p:cNvPr>
          <p:cNvPicPr preferRelativeResize="0"/>
          <p:nvPr/>
        </p:nvPicPr>
        <p:blipFill>
          <a:blip r:embed="rId4">
            <a:alphaModFix/>
          </a:blip>
          <a:stretch>
            <a:fillRect/>
          </a:stretch>
        </p:blipFill>
        <p:spPr>
          <a:xfrm>
            <a:off x="152400" y="4686400"/>
            <a:ext cx="304700" cy="304700"/>
          </a:xfrm>
          <a:prstGeom prst="rect">
            <a:avLst/>
          </a:prstGeom>
          <a:noFill/>
          <a:ln>
            <a:noFill/>
          </a:ln>
        </p:spPr>
      </p:pic>
      <p:pic>
        <p:nvPicPr>
          <p:cNvPr id="150" name="Google Shape;150;p23"/>
          <p:cNvPicPr preferRelativeResize="0"/>
          <p:nvPr/>
        </p:nvPicPr>
        <p:blipFill>
          <a:blip r:embed="rId5">
            <a:alphaModFix/>
          </a:blip>
          <a:stretch>
            <a:fillRect/>
          </a:stretch>
        </p:blipFill>
        <p:spPr>
          <a:xfrm>
            <a:off x="6014413" y="201250"/>
            <a:ext cx="2858301" cy="2130076"/>
          </a:xfrm>
          <a:prstGeom prst="rect">
            <a:avLst/>
          </a:prstGeom>
          <a:noFill/>
          <a:ln>
            <a:noFill/>
          </a:ln>
        </p:spPr>
      </p:pic>
      <p:pic>
        <p:nvPicPr>
          <p:cNvPr id="151" name="Google Shape;151;p23"/>
          <p:cNvPicPr preferRelativeResize="0"/>
          <p:nvPr/>
        </p:nvPicPr>
        <p:blipFill>
          <a:blip r:embed="rId6">
            <a:alphaModFix/>
          </a:blip>
          <a:stretch>
            <a:fillRect/>
          </a:stretch>
        </p:blipFill>
        <p:spPr>
          <a:xfrm>
            <a:off x="5948499" y="2331325"/>
            <a:ext cx="2990125" cy="2209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602575" y="334775"/>
            <a:ext cx="7680600" cy="8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Full Model 1 - Selection = Adj R2 (Areeb Abubaker)</a:t>
            </a:r>
            <a:endParaRPr>
              <a:latin typeface="Source Code Pro"/>
              <a:ea typeface="Source Code Pro"/>
              <a:cs typeface="Source Code Pro"/>
              <a:sym typeface="Source Code Pro"/>
            </a:endParaRPr>
          </a:p>
        </p:txBody>
      </p:sp>
      <p:pic>
        <p:nvPicPr>
          <p:cNvPr id="157" name="Google Shape;157;p24"/>
          <p:cNvPicPr preferRelativeResize="0"/>
          <p:nvPr/>
        </p:nvPicPr>
        <p:blipFill>
          <a:blip r:embed="rId3">
            <a:alphaModFix/>
          </a:blip>
          <a:stretch>
            <a:fillRect/>
          </a:stretch>
        </p:blipFill>
        <p:spPr>
          <a:xfrm>
            <a:off x="-660625" y="826713"/>
            <a:ext cx="3912273" cy="3604825"/>
          </a:xfrm>
          <a:prstGeom prst="rect">
            <a:avLst/>
          </a:prstGeom>
          <a:noFill/>
          <a:ln>
            <a:noFill/>
          </a:ln>
        </p:spPr>
      </p:pic>
      <p:pic>
        <p:nvPicPr>
          <p:cNvPr id="158" name="Google Shape;158;p24"/>
          <p:cNvPicPr preferRelativeResize="0"/>
          <p:nvPr/>
        </p:nvPicPr>
        <p:blipFill>
          <a:blip r:embed="rId4">
            <a:alphaModFix/>
          </a:blip>
          <a:stretch>
            <a:fillRect/>
          </a:stretch>
        </p:blipFill>
        <p:spPr>
          <a:xfrm>
            <a:off x="3175525" y="1158524"/>
            <a:ext cx="4885825" cy="3273025"/>
          </a:xfrm>
          <a:prstGeom prst="rect">
            <a:avLst/>
          </a:prstGeom>
          <a:noFill/>
          <a:ln>
            <a:noFill/>
          </a:ln>
        </p:spPr>
      </p:pic>
      <p:pic>
        <p:nvPicPr>
          <p:cNvPr id="159" name="Google Shape;159;p24" title="1.mp3">
            <a:hlinkClick r:id="rId5"/>
          </p:cNvPr>
          <p:cNvPicPr preferRelativeResize="0"/>
          <p:nvPr/>
        </p:nvPicPr>
        <p:blipFill>
          <a:blip r:embed="rId6">
            <a:alphaModFix/>
          </a:blip>
          <a:stretch>
            <a:fillRect/>
          </a:stretch>
        </p:blipFill>
        <p:spPr>
          <a:xfrm>
            <a:off x="152400" y="4583938"/>
            <a:ext cx="407162" cy="407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937350" y="162600"/>
            <a:ext cx="7814400" cy="11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Full Model</a:t>
            </a:r>
            <a:r>
              <a:rPr lang="en">
                <a:latin typeface="Source Code Pro"/>
                <a:ea typeface="Source Code Pro"/>
                <a:cs typeface="Source Code Pro"/>
                <a:sym typeface="Source Code Pro"/>
              </a:rPr>
              <a:t> 2</a:t>
            </a:r>
            <a:r>
              <a:rPr lang="en">
                <a:latin typeface="Source Code Pro"/>
                <a:ea typeface="Source Code Pro"/>
                <a:cs typeface="Source Code Pro"/>
                <a:sym typeface="Source Code Pro"/>
              </a:rPr>
              <a:t> - Using Forward Method (Areeb Abubaker)</a:t>
            </a:r>
            <a:endParaRPr>
              <a:latin typeface="Source Code Pro"/>
              <a:ea typeface="Source Code Pro"/>
              <a:cs typeface="Source Code Pro"/>
              <a:sym typeface="Source Code Pro"/>
            </a:endParaRPr>
          </a:p>
        </p:txBody>
      </p:sp>
      <p:pic>
        <p:nvPicPr>
          <p:cNvPr id="165" name="Google Shape;165;p25"/>
          <p:cNvPicPr preferRelativeResize="0"/>
          <p:nvPr/>
        </p:nvPicPr>
        <p:blipFill rotWithShape="1">
          <a:blip r:embed="rId3">
            <a:alphaModFix/>
          </a:blip>
          <a:srcRect b="0" l="29582" r="0" t="0"/>
          <a:stretch/>
        </p:blipFill>
        <p:spPr>
          <a:xfrm>
            <a:off x="4257000" y="742350"/>
            <a:ext cx="2894899" cy="3166625"/>
          </a:xfrm>
          <a:prstGeom prst="rect">
            <a:avLst/>
          </a:prstGeom>
          <a:noFill/>
          <a:ln>
            <a:noFill/>
          </a:ln>
        </p:spPr>
      </p:pic>
      <p:pic>
        <p:nvPicPr>
          <p:cNvPr id="166" name="Google Shape;166;p25"/>
          <p:cNvPicPr preferRelativeResize="0"/>
          <p:nvPr/>
        </p:nvPicPr>
        <p:blipFill>
          <a:blip r:embed="rId4">
            <a:alphaModFix/>
          </a:blip>
          <a:stretch>
            <a:fillRect/>
          </a:stretch>
        </p:blipFill>
        <p:spPr>
          <a:xfrm>
            <a:off x="76525" y="506275"/>
            <a:ext cx="4180475" cy="3402712"/>
          </a:xfrm>
          <a:prstGeom prst="rect">
            <a:avLst/>
          </a:prstGeom>
          <a:noFill/>
          <a:ln>
            <a:noFill/>
          </a:ln>
        </p:spPr>
      </p:pic>
      <p:pic>
        <p:nvPicPr>
          <p:cNvPr id="167" name="Google Shape;167;p25" title="2.mp3">
            <a:hlinkClick r:id="rId5"/>
          </p:cNvPr>
          <p:cNvPicPr preferRelativeResize="0"/>
          <p:nvPr/>
        </p:nvPicPr>
        <p:blipFill>
          <a:blip r:embed="rId6">
            <a:alphaModFix/>
          </a:blip>
          <a:stretch>
            <a:fillRect/>
          </a:stretch>
        </p:blipFill>
        <p:spPr>
          <a:xfrm>
            <a:off x="152400" y="4061375"/>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328900" y="515850"/>
            <a:ext cx="5953125" cy="4467225"/>
          </a:xfrm>
          <a:prstGeom prst="rect">
            <a:avLst/>
          </a:prstGeom>
          <a:noFill/>
          <a:ln>
            <a:noFill/>
          </a:ln>
        </p:spPr>
      </p:pic>
      <p:pic>
        <p:nvPicPr>
          <p:cNvPr id="173" name="Google Shape;173;p26" title="3.mp3">
            <a:hlinkClick r:id="rId4"/>
          </p:cNvPr>
          <p:cNvPicPr preferRelativeResize="0"/>
          <p:nvPr/>
        </p:nvPicPr>
        <p:blipFill>
          <a:blip r:embed="rId5">
            <a:alphaModFix/>
          </a:blip>
          <a:stretch>
            <a:fillRect/>
          </a:stretch>
        </p:blipFill>
        <p:spPr>
          <a:xfrm>
            <a:off x="7434425" y="1524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Fitted Model - 3 (Areeb Abubaker)</a:t>
            </a:r>
            <a:endParaRPr/>
          </a:p>
        </p:txBody>
      </p:sp>
      <p:sp>
        <p:nvSpPr>
          <p:cNvPr id="179" name="Google Shape;179;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
                <a:solidFill>
                  <a:srgbClr val="000000"/>
                </a:solidFill>
              </a:rPr>
              <a:t>The fitted model was made using the created variable of AQI2 as the dependant. It uses the mean and max values of other pollutants such as ozone, sulfur dioxide, and carbon monoxide. Overall the model has high correlation with an adjusted r squared value of about .95. </a:t>
            </a:r>
            <a:endParaRPr>
              <a:solidFill>
                <a:srgbClr val="000000"/>
              </a:solidFill>
            </a:endParaRPr>
          </a:p>
          <a:p>
            <a:pPr indent="0" lvl="0" marL="0" rtl="0" algn="l">
              <a:spcBef>
                <a:spcPts val="0"/>
              </a:spcBef>
              <a:spcAft>
                <a:spcPts val="1600"/>
              </a:spcAft>
              <a:buNone/>
            </a:pPr>
            <a:r>
              <a:t/>
            </a:r>
            <a:endParaRPr/>
          </a:p>
        </p:txBody>
      </p:sp>
      <p:pic>
        <p:nvPicPr>
          <p:cNvPr id="180" name="Google Shape;180;p27" title="4.mp3">
            <a:hlinkClick r:id="rId3"/>
          </p:cNvPr>
          <p:cNvPicPr preferRelativeResize="0"/>
          <p:nvPr/>
        </p:nvPicPr>
        <p:blipFill>
          <a:blip r:embed="rId4">
            <a:alphaModFix/>
          </a:blip>
          <a:stretch>
            <a:fillRect/>
          </a:stretch>
        </p:blipFill>
        <p:spPr>
          <a:xfrm>
            <a:off x="152400" y="4721125"/>
            <a:ext cx="269975" cy="26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a:blip r:embed="rId3">
            <a:alphaModFix/>
          </a:blip>
          <a:stretch>
            <a:fillRect/>
          </a:stretch>
        </p:blipFill>
        <p:spPr>
          <a:xfrm>
            <a:off x="5586347" y="788600"/>
            <a:ext cx="3466725" cy="3566300"/>
          </a:xfrm>
          <a:prstGeom prst="rect">
            <a:avLst/>
          </a:prstGeom>
          <a:noFill/>
          <a:ln>
            <a:noFill/>
          </a:ln>
        </p:spPr>
      </p:pic>
      <p:pic>
        <p:nvPicPr>
          <p:cNvPr id="186" name="Google Shape;186;p28"/>
          <p:cNvPicPr preferRelativeResize="0"/>
          <p:nvPr/>
        </p:nvPicPr>
        <p:blipFill>
          <a:blip r:embed="rId4">
            <a:alphaModFix/>
          </a:blip>
          <a:stretch>
            <a:fillRect/>
          </a:stretch>
        </p:blipFill>
        <p:spPr>
          <a:xfrm>
            <a:off x="2206400" y="547897"/>
            <a:ext cx="3135700" cy="2023850"/>
          </a:xfrm>
          <a:prstGeom prst="rect">
            <a:avLst/>
          </a:prstGeom>
          <a:noFill/>
          <a:ln>
            <a:noFill/>
          </a:ln>
        </p:spPr>
      </p:pic>
      <p:sp>
        <p:nvSpPr>
          <p:cNvPr id="187" name="Google Shape;187;p28"/>
          <p:cNvSpPr txBox="1"/>
          <p:nvPr/>
        </p:nvSpPr>
        <p:spPr>
          <a:xfrm>
            <a:off x="1032975" y="2464900"/>
            <a:ext cx="29493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88" name="Google Shape;188;p28"/>
          <p:cNvSpPr txBox="1"/>
          <p:nvPr/>
        </p:nvSpPr>
        <p:spPr>
          <a:xfrm>
            <a:off x="344325" y="353900"/>
            <a:ext cx="1444200" cy="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Areeb Abubaker</a:t>
            </a:r>
            <a:endParaRPr>
              <a:latin typeface="Source Code Pro"/>
              <a:ea typeface="Source Code Pro"/>
              <a:cs typeface="Source Code Pro"/>
              <a:sym typeface="Source Code Pro"/>
            </a:endParaRPr>
          </a:p>
        </p:txBody>
      </p:sp>
      <p:pic>
        <p:nvPicPr>
          <p:cNvPr id="189" name="Google Shape;189;p28" title="recording2020-11-16_23-44-52(1).mp3">
            <a:hlinkClick r:id="rId5"/>
          </p:cNvPr>
          <p:cNvPicPr preferRelativeResize="0"/>
          <p:nvPr/>
        </p:nvPicPr>
        <p:blipFill>
          <a:blip r:embed="rId6">
            <a:alphaModFix/>
          </a:blip>
          <a:stretch>
            <a:fillRect/>
          </a:stretch>
        </p:blipFill>
        <p:spPr>
          <a:xfrm>
            <a:off x="152400" y="3792700"/>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Graphs of the Fitted Model - 3 (AREEB ABUBAKER)</a:t>
            </a:r>
            <a:endParaRPr/>
          </a:p>
        </p:txBody>
      </p:sp>
      <p:sp>
        <p:nvSpPr>
          <p:cNvPr id="195" name="Google Shape;195;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to a better model statement with the variables removed</a:t>
            </a:r>
            <a:endParaRPr/>
          </a:p>
        </p:txBody>
      </p:sp>
      <p:pic>
        <p:nvPicPr>
          <p:cNvPr id="196" name="Google Shape;196;p29" title="recording2020-11-16_23-47-22.mp3">
            <a:hlinkClick r:id="rId3"/>
          </p:cNvPr>
          <p:cNvPicPr preferRelativeResize="0"/>
          <p:nvPr/>
        </p:nvPicPr>
        <p:blipFill>
          <a:blip r:embed="rId4">
            <a:alphaModFix/>
          </a:blip>
          <a:stretch>
            <a:fillRect/>
          </a:stretch>
        </p:blipFill>
        <p:spPr>
          <a:xfrm>
            <a:off x="311700" y="2469225"/>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a:blip r:embed="rId3">
            <a:alphaModFix/>
          </a:blip>
          <a:stretch>
            <a:fillRect/>
          </a:stretch>
        </p:blipFill>
        <p:spPr>
          <a:xfrm>
            <a:off x="2548400" y="2694125"/>
            <a:ext cx="4570100" cy="2098650"/>
          </a:xfrm>
          <a:prstGeom prst="rect">
            <a:avLst/>
          </a:prstGeom>
          <a:noFill/>
          <a:ln>
            <a:noFill/>
          </a:ln>
        </p:spPr>
      </p:pic>
      <p:pic>
        <p:nvPicPr>
          <p:cNvPr id="202" name="Google Shape;202;p30"/>
          <p:cNvPicPr preferRelativeResize="0"/>
          <p:nvPr/>
        </p:nvPicPr>
        <p:blipFill>
          <a:blip r:embed="rId4">
            <a:alphaModFix/>
          </a:blip>
          <a:stretch>
            <a:fillRect/>
          </a:stretch>
        </p:blipFill>
        <p:spPr>
          <a:xfrm>
            <a:off x="3360324" y="451800"/>
            <a:ext cx="3365550" cy="2177325"/>
          </a:xfrm>
          <a:prstGeom prst="rect">
            <a:avLst/>
          </a:prstGeom>
          <a:noFill/>
          <a:ln>
            <a:noFill/>
          </a:ln>
        </p:spPr>
      </p:pic>
      <p:pic>
        <p:nvPicPr>
          <p:cNvPr id="203" name="Google Shape;203;p30" title="recording2020-11-16-23-48-21.mp3">
            <a:hlinkClick r:id="rId5"/>
          </p:cNvPr>
          <p:cNvPicPr preferRelativeResize="0"/>
          <p:nvPr/>
        </p:nvPicPr>
        <p:blipFill>
          <a:blip r:embed="rId6">
            <a:alphaModFix/>
          </a:blip>
          <a:stretch>
            <a:fillRect/>
          </a:stretch>
        </p:blipFill>
        <p:spPr>
          <a:xfrm>
            <a:off x="1037150" y="3898850"/>
            <a:ext cx="269975" cy="61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 Validation- Julio Delgado</a:t>
            </a:r>
            <a:endParaRPr/>
          </a:p>
        </p:txBody>
      </p:sp>
      <p:sp>
        <p:nvSpPr>
          <p:cNvPr id="209" name="Google Shape;209;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did a 5 fold cross validation test for two models to determine which model of the two models is better. We </a:t>
            </a:r>
            <a:r>
              <a:rPr lang="en"/>
              <a:t>have</a:t>
            </a:r>
            <a:r>
              <a:rPr lang="en"/>
              <a:t> found that the first model is better because it has the better test values and that is more important than the training values.The second model has a variable called Date_Local and it is insignificant because pollution does not change much day by day. </a:t>
            </a:r>
            <a:r>
              <a:rPr lang="en"/>
              <a:t>Pollution</a:t>
            </a:r>
            <a:r>
              <a:rPr lang="en"/>
              <a:t> changes over long periods of time so we cut that variable out of our final model.</a:t>
            </a:r>
            <a:endParaRPr/>
          </a:p>
        </p:txBody>
      </p:sp>
      <p:pic>
        <p:nvPicPr>
          <p:cNvPr id="210" name="Google Shape;210;p31" title="Voice 004.mp3">
            <a:hlinkClick r:id="rId3"/>
          </p:cNvPr>
          <p:cNvPicPr preferRelativeResize="0"/>
          <p:nvPr/>
        </p:nvPicPr>
        <p:blipFill>
          <a:blip r:embed="rId4">
            <a:alphaModFix/>
          </a:blip>
          <a:stretch>
            <a:fillRect/>
          </a:stretch>
        </p:blipFill>
        <p:spPr>
          <a:xfrm>
            <a:off x="152400" y="4721125"/>
            <a:ext cx="269975" cy="26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 Julio Delgado 1</a:t>
            </a:r>
            <a:endParaRPr/>
          </a:p>
        </p:txBody>
      </p:sp>
      <p:sp>
        <p:nvSpPr>
          <p:cNvPr id="76" name="Google Shape;76;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our data </a:t>
            </a:r>
            <a:r>
              <a:rPr lang="en"/>
              <a:t>analysis we examined the different types of gases and pollutants that exist in the atmosphere of the United States. The data set has accumulated 16 years of data from 2000 to 2016. Our plan was to analyze the data and create a model that can predict the missing values of the pollutants,as well as creating a model for the air quality index. </a:t>
            </a:r>
            <a:endParaRPr/>
          </a:p>
        </p:txBody>
      </p:sp>
      <p:pic>
        <p:nvPicPr>
          <p:cNvPr id="77" name="Google Shape;77;p14" title="Voice 003.mp3">
            <a:hlinkClick r:id="rId3"/>
          </p:cNvPr>
          <p:cNvPicPr preferRelativeResize="0"/>
          <p:nvPr/>
        </p:nvPicPr>
        <p:blipFill>
          <a:blip r:embed="rId4">
            <a:alphaModFix/>
          </a:blip>
          <a:stretch>
            <a:fillRect/>
          </a:stretch>
        </p:blipFill>
        <p:spPr>
          <a:xfrm>
            <a:off x="152400" y="4721125"/>
            <a:ext cx="269975" cy="26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2"/>
          <p:cNvPicPr preferRelativeResize="0"/>
          <p:nvPr/>
        </p:nvPicPr>
        <p:blipFill rotWithShape="1">
          <a:blip r:embed="rId3">
            <a:alphaModFix/>
          </a:blip>
          <a:srcRect b="0" l="0" r="0" t="3920"/>
          <a:stretch/>
        </p:blipFill>
        <p:spPr>
          <a:xfrm>
            <a:off x="287775" y="147450"/>
            <a:ext cx="5454401" cy="464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52400" y="152400"/>
            <a:ext cx="7304398"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152400" y="152400"/>
            <a:ext cx="5873620"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5"/>
          <p:cNvPicPr preferRelativeResize="0"/>
          <p:nvPr/>
        </p:nvPicPr>
        <p:blipFill>
          <a:blip r:embed="rId3">
            <a:alphaModFix/>
          </a:blip>
          <a:stretch>
            <a:fillRect/>
          </a:stretch>
        </p:blipFill>
        <p:spPr>
          <a:xfrm>
            <a:off x="750825" y="123900"/>
            <a:ext cx="656744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Jaime Moscoso</a:t>
            </a:r>
            <a:endParaRPr/>
          </a:p>
        </p:txBody>
      </p:sp>
      <p:sp>
        <p:nvSpPr>
          <p:cNvPr id="236" name="Google Shape;236;p36"/>
          <p:cNvSpPr txBox="1"/>
          <p:nvPr>
            <p:ph idx="1" type="body"/>
          </p:nvPr>
        </p:nvSpPr>
        <p:spPr>
          <a:xfrm>
            <a:off x="311700" y="1106000"/>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From our discovery of the 5 -fold cross validation ,we see that that the final model is better because we found out that this model has better test values and that would indicate that it is more important than the training values.. In addition, the fitted model that we made with the created variable of AQI 2 as the dependent We can see that the overall AQI has gone down since the 2000 and this would mean that the US has made efforts to bring down the AQI.  This analysis can be beneficial in the future because it can be used in a precautious way to identify the AQI and if there is a need to decrease the levels of AQI.</a:t>
            </a:r>
            <a:endParaRPr/>
          </a:p>
          <a:p>
            <a:pPr indent="0" lvl="0" marL="0" rtl="0" algn="l">
              <a:spcBef>
                <a:spcPts val="1200"/>
              </a:spcBef>
              <a:spcAft>
                <a:spcPts val="1600"/>
              </a:spcAft>
              <a:buNone/>
            </a:pPr>
            <a:r>
              <a:t/>
            </a:r>
            <a:endParaRPr/>
          </a:p>
        </p:txBody>
      </p:sp>
      <p:pic>
        <p:nvPicPr>
          <p:cNvPr id="237" name="Google Shape;237;p36" title="Recording (7).mp3">
            <a:hlinkClick r:id="rId3"/>
          </p:cNvPr>
          <p:cNvPicPr preferRelativeResize="0"/>
          <p:nvPr/>
        </p:nvPicPr>
        <p:blipFill>
          <a:blip r:embed="rId4">
            <a:alphaModFix/>
          </a:blip>
          <a:stretch>
            <a:fillRect/>
          </a:stretch>
        </p:blipFill>
        <p:spPr>
          <a:xfrm>
            <a:off x="8235275" y="44631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Jaime Moscoso </a:t>
            </a:r>
            <a:endParaRPr/>
          </a:p>
        </p:txBody>
      </p:sp>
      <p:sp>
        <p:nvSpPr>
          <p:cNvPr id="83" name="Google Shape;83;p15"/>
          <p:cNvSpPr txBox="1"/>
          <p:nvPr>
            <p:ph idx="1" type="body"/>
          </p:nvPr>
        </p:nvSpPr>
        <p:spPr>
          <a:xfrm>
            <a:off x="311700" y="1468825"/>
            <a:ext cx="8520600" cy="337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data set that we are using is called “US Pollution Data” and we obtained the data set from Kaggle.com. Our plan is to analyze the various levels of pollutants to create a model that may predict the missing values of each AQI (NO2, O3, SO2, CO) and create and overall AQI We began exploring data by calculating the correlation for Mean and Max_Val for each pollutant and excluding the variables with low correlation. Excluding the variables one at a time will increase the adjusted R-squared value which would develop an accurate model to predict AQI.</a:t>
            </a:r>
            <a:endParaRPr/>
          </a:p>
          <a:p>
            <a:pPr indent="0" lvl="0" marL="0" rtl="0" algn="l">
              <a:spcBef>
                <a:spcPts val="1200"/>
              </a:spcBef>
              <a:spcAft>
                <a:spcPts val="1600"/>
              </a:spcAft>
              <a:buNone/>
            </a:pPr>
            <a:r>
              <a:t/>
            </a:r>
            <a:endParaRPr/>
          </a:p>
        </p:txBody>
      </p:sp>
      <p:pic>
        <p:nvPicPr>
          <p:cNvPr id="84" name="Google Shape;84;p15" title="Recording (5).mp3">
            <a:hlinkClick r:id="rId3"/>
          </p:cNvPr>
          <p:cNvPicPr preferRelativeResize="0"/>
          <p:nvPr/>
        </p:nvPicPr>
        <p:blipFill>
          <a:blip r:embed="rId4">
            <a:alphaModFix/>
          </a:blip>
          <a:stretch>
            <a:fillRect/>
          </a:stretch>
        </p:blipFill>
        <p:spPr>
          <a:xfrm>
            <a:off x="8180500" y="4474200"/>
            <a:ext cx="292575" cy="29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4929825" y="436737"/>
            <a:ext cx="3455901" cy="4270025"/>
          </a:xfrm>
          <a:prstGeom prst="rect">
            <a:avLst/>
          </a:prstGeom>
          <a:noFill/>
          <a:ln>
            <a:noFill/>
          </a:ln>
        </p:spPr>
      </p:pic>
      <p:sp>
        <p:nvSpPr>
          <p:cNvPr id="90" name="Google Shape;90;p16"/>
          <p:cNvSpPr txBox="1"/>
          <p:nvPr/>
        </p:nvSpPr>
        <p:spPr>
          <a:xfrm>
            <a:off x="170950" y="320575"/>
            <a:ext cx="4174800" cy="19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ource Code Pro"/>
                <a:ea typeface="Source Code Pro"/>
                <a:cs typeface="Source Code Pro"/>
                <a:sym typeface="Source Code Pro"/>
              </a:rPr>
              <a:t>Jordan Bickelhaupt</a:t>
            </a:r>
            <a:endParaRPr sz="2000">
              <a:latin typeface="Source Code Pro"/>
              <a:ea typeface="Source Code Pro"/>
              <a:cs typeface="Source Code Pro"/>
              <a:sym typeface="Source Code Pro"/>
            </a:endParaRPr>
          </a:p>
          <a:p>
            <a:pPr indent="0" lvl="0" marL="0" rtl="0" algn="l">
              <a:spcBef>
                <a:spcPts val="0"/>
              </a:spcBef>
              <a:spcAft>
                <a:spcPts val="0"/>
              </a:spcAft>
              <a:buNone/>
            </a:pPr>
            <a:r>
              <a:rPr lang="en" sz="2000">
                <a:latin typeface="Source Code Pro"/>
                <a:ea typeface="Source Code Pro"/>
                <a:cs typeface="Source Code Pro"/>
                <a:sym typeface="Source Code Pro"/>
              </a:rPr>
              <a:t>Data Prep:</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t/>
            </a:r>
            <a:endParaRPr sz="2000">
              <a:latin typeface="Source Code Pro"/>
              <a:ea typeface="Source Code Pro"/>
              <a:cs typeface="Source Code Pro"/>
              <a:sym typeface="Source Code Pro"/>
            </a:endParaRPr>
          </a:p>
          <a:p>
            <a:pPr indent="0" lvl="0" marL="0" rtl="0" algn="l">
              <a:spcBef>
                <a:spcPts val="0"/>
              </a:spcBef>
              <a:spcAft>
                <a:spcPts val="0"/>
              </a:spcAft>
              <a:buNone/>
            </a:pPr>
            <a:r>
              <a:rPr lang="en" sz="2000">
                <a:latin typeface="Source Code Pro"/>
                <a:ea typeface="Source Code Pro"/>
                <a:cs typeface="Source Code Pro"/>
                <a:sym typeface="Source Code Pro"/>
              </a:rPr>
              <a:t>Investigating Collinearity</a:t>
            </a:r>
            <a:endParaRPr sz="2000">
              <a:latin typeface="Source Code Pro"/>
              <a:ea typeface="Source Code Pro"/>
              <a:cs typeface="Source Code Pro"/>
              <a:sym typeface="Source Code Pro"/>
            </a:endParaRPr>
          </a:p>
        </p:txBody>
      </p:sp>
      <p:pic>
        <p:nvPicPr>
          <p:cNvPr id="91" name="Google Shape;91;p16"/>
          <p:cNvPicPr preferRelativeResize="0"/>
          <p:nvPr/>
        </p:nvPicPr>
        <p:blipFill>
          <a:blip r:embed="rId4">
            <a:alphaModFix/>
          </a:blip>
          <a:stretch>
            <a:fillRect/>
          </a:stretch>
        </p:blipFill>
        <p:spPr>
          <a:xfrm>
            <a:off x="366125" y="2325275"/>
            <a:ext cx="3412247" cy="2209900"/>
          </a:xfrm>
          <a:prstGeom prst="rect">
            <a:avLst/>
          </a:prstGeom>
          <a:noFill/>
          <a:ln>
            <a:noFill/>
          </a:ln>
        </p:spPr>
      </p:pic>
      <p:pic>
        <p:nvPicPr>
          <p:cNvPr id="92" name="Google Shape;92;p16" title="Recording (1).mp3">
            <a:hlinkClick r:id="rId5"/>
          </p:cNvPr>
          <p:cNvPicPr preferRelativeResize="0"/>
          <p:nvPr/>
        </p:nvPicPr>
        <p:blipFill>
          <a:blip r:embed="rId6">
            <a:alphaModFix/>
          </a:blip>
          <a:stretch>
            <a:fillRect/>
          </a:stretch>
        </p:blipFill>
        <p:spPr>
          <a:xfrm>
            <a:off x="235075" y="4049200"/>
            <a:ext cx="453475" cy="45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6539800" y="605525"/>
            <a:ext cx="2101500" cy="3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98" name="Google Shape;98;p17"/>
          <p:cNvSpPr txBox="1"/>
          <p:nvPr/>
        </p:nvSpPr>
        <p:spPr>
          <a:xfrm>
            <a:off x="384700" y="477300"/>
            <a:ext cx="3305400" cy="6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Verify collinearity is resolved </a:t>
            </a:r>
            <a:endParaRPr>
              <a:latin typeface="Source Code Pro"/>
              <a:ea typeface="Source Code Pro"/>
              <a:cs typeface="Source Code Pro"/>
              <a:sym typeface="Source Code Pro"/>
            </a:endParaRPr>
          </a:p>
        </p:txBody>
      </p:sp>
      <p:pic>
        <p:nvPicPr>
          <p:cNvPr id="99" name="Google Shape;99;p17"/>
          <p:cNvPicPr preferRelativeResize="0"/>
          <p:nvPr/>
        </p:nvPicPr>
        <p:blipFill>
          <a:blip r:embed="rId3">
            <a:alphaModFix/>
          </a:blip>
          <a:stretch>
            <a:fillRect/>
          </a:stretch>
        </p:blipFill>
        <p:spPr>
          <a:xfrm>
            <a:off x="4384025" y="733050"/>
            <a:ext cx="4369456" cy="3677400"/>
          </a:xfrm>
          <a:prstGeom prst="rect">
            <a:avLst/>
          </a:prstGeom>
          <a:noFill/>
          <a:ln>
            <a:noFill/>
          </a:ln>
        </p:spPr>
      </p:pic>
      <p:pic>
        <p:nvPicPr>
          <p:cNvPr id="100" name="Google Shape;100;p17"/>
          <p:cNvPicPr preferRelativeResize="0"/>
          <p:nvPr/>
        </p:nvPicPr>
        <p:blipFill>
          <a:blip r:embed="rId4">
            <a:alphaModFix/>
          </a:blip>
          <a:stretch>
            <a:fillRect/>
          </a:stretch>
        </p:blipFill>
        <p:spPr>
          <a:xfrm>
            <a:off x="655400" y="1726340"/>
            <a:ext cx="3164875" cy="2061275"/>
          </a:xfrm>
          <a:prstGeom prst="rect">
            <a:avLst/>
          </a:prstGeom>
          <a:noFill/>
          <a:ln>
            <a:noFill/>
          </a:ln>
        </p:spPr>
      </p:pic>
      <p:pic>
        <p:nvPicPr>
          <p:cNvPr id="101" name="Google Shape;101;p17" title="Recording (2).mp3.mp3">
            <a:hlinkClick r:id="rId5"/>
          </p:cNvPr>
          <p:cNvPicPr preferRelativeResize="0"/>
          <p:nvPr/>
        </p:nvPicPr>
        <p:blipFill>
          <a:blip r:embed="rId6">
            <a:alphaModFix/>
          </a:blip>
          <a:stretch>
            <a:fillRect/>
          </a:stretch>
        </p:blipFill>
        <p:spPr>
          <a:xfrm>
            <a:off x="152400" y="4562850"/>
            <a:ext cx="428250" cy="42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2674275" y="152400"/>
            <a:ext cx="3183852" cy="4838700"/>
          </a:xfrm>
          <a:prstGeom prst="rect">
            <a:avLst/>
          </a:prstGeom>
          <a:noFill/>
          <a:ln>
            <a:noFill/>
          </a:ln>
        </p:spPr>
      </p:pic>
      <p:sp>
        <p:nvSpPr>
          <p:cNvPr id="107" name="Google Shape;107;p18"/>
          <p:cNvSpPr txBox="1"/>
          <p:nvPr/>
        </p:nvSpPr>
        <p:spPr>
          <a:xfrm>
            <a:off x="306350" y="313425"/>
            <a:ext cx="2130000" cy="3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Freq procedure to analyze distribution</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08" name="Google Shape;108;p18" title="Recording (3).mp3">
            <a:hlinkClick r:id="rId4"/>
          </p:cNvPr>
          <p:cNvPicPr preferRelativeResize="0"/>
          <p:nvPr/>
        </p:nvPicPr>
        <p:blipFill>
          <a:blip r:embed="rId5">
            <a:alphaModFix/>
          </a:blip>
          <a:stretch>
            <a:fillRect/>
          </a:stretch>
        </p:blipFill>
        <p:spPr>
          <a:xfrm>
            <a:off x="190252" y="453390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3163175" y="496925"/>
            <a:ext cx="3800600" cy="1884400"/>
          </a:xfrm>
          <a:prstGeom prst="rect">
            <a:avLst/>
          </a:prstGeom>
          <a:noFill/>
          <a:ln>
            <a:noFill/>
          </a:ln>
        </p:spPr>
      </p:pic>
      <p:pic>
        <p:nvPicPr>
          <p:cNvPr id="114" name="Google Shape;114;p19"/>
          <p:cNvPicPr preferRelativeResize="0"/>
          <p:nvPr/>
        </p:nvPicPr>
        <p:blipFill>
          <a:blip r:embed="rId4">
            <a:alphaModFix/>
          </a:blip>
          <a:stretch>
            <a:fillRect/>
          </a:stretch>
        </p:blipFill>
        <p:spPr>
          <a:xfrm>
            <a:off x="7222600" y="1187950"/>
            <a:ext cx="1710575" cy="3730575"/>
          </a:xfrm>
          <a:prstGeom prst="rect">
            <a:avLst/>
          </a:prstGeom>
          <a:noFill/>
          <a:ln>
            <a:noFill/>
          </a:ln>
        </p:spPr>
      </p:pic>
      <p:pic>
        <p:nvPicPr>
          <p:cNvPr id="115" name="Google Shape;115;p19"/>
          <p:cNvPicPr preferRelativeResize="0"/>
          <p:nvPr/>
        </p:nvPicPr>
        <p:blipFill>
          <a:blip r:embed="rId5">
            <a:alphaModFix/>
          </a:blip>
          <a:stretch>
            <a:fillRect/>
          </a:stretch>
        </p:blipFill>
        <p:spPr>
          <a:xfrm>
            <a:off x="2821198" y="2571750"/>
            <a:ext cx="3612701" cy="2524275"/>
          </a:xfrm>
          <a:prstGeom prst="rect">
            <a:avLst/>
          </a:prstGeom>
          <a:noFill/>
          <a:ln>
            <a:noFill/>
          </a:ln>
        </p:spPr>
      </p:pic>
      <p:sp>
        <p:nvSpPr>
          <p:cNvPr id="116" name="Google Shape;116;p19"/>
          <p:cNvSpPr txBox="1"/>
          <p:nvPr/>
        </p:nvSpPr>
        <p:spPr>
          <a:xfrm>
            <a:off x="285000" y="256475"/>
            <a:ext cx="2586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Exploring the newly created predictor value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overall_AQI = Mean(NO2_AQI, O3_AQI, SO2_AQI, CO_AQI)</a:t>
            </a:r>
            <a:endParaRPr>
              <a:latin typeface="Source Code Pro"/>
              <a:ea typeface="Source Code Pro"/>
              <a:cs typeface="Source Code Pro"/>
              <a:sym typeface="Source Code Pro"/>
            </a:endParaRPr>
          </a:p>
        </p:txBody>
      </p:sp>
      <p:pic>
        <p:nvPicPr>
          <p:cNvPr id="117" name="Google Shape;117;p19"/>
          <p:cNvPicPr preferRelativeResize="0"/>
          <p:nvPr/>
        </p:nvPicPr>
        <p:blipFill>
          <a:blip r:embed="rId6">
            <a:alphaModFix/>
          </a:blip>
          <a:stretch>
            <a:fillRect/>
          </a:stretch>
        </p:blipFill>
        <p:spPr>
          <a:xfrm>
            <a:off x="515075" y="2381325"/>
            <a:ext cx="1919476" cy="3138876"/>
          </a:xfrm>
          <a:prstGeom prst="rect">
            <a:avLst/>
          </a:prstGeom>
          <a:noFill/>
          <a:ln>
            <a:noFill/>
          </a:ln>
        </p:spPr>
      </p:pic>
      <p:pic>
        <p:nvPicPr>
          <p:cNvPr id="118" name="Google Shape;118;p19" title="Recording (4).mp3">
            <a:hlinkClick r:id="rId7"/>
          </p:cNvPr>
          <p:cNvPicPr preferRelativeResize="0"/>
          <p:nvPr/>
        </p:nvPicPr>
        <p:blipFill>
          <a:blip r:embed="rId8">
            <a:alphaModFix/>
          </a:blip>
          <a:stretch>
            <a:fillRect/>
          </a:stretch>
        </p:blipFill>
        <p:spPr>
          <a:xfrm>
            <a:off x="0" y="4341125"/>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3198675" y="330475"/>
            <a:ext cx="3448000" cy="1709675"/>
          </a:xfrm>
          <a:prstGeom prst="rect">
            <a:avLst/>
          </a:prstGeom>
          <a:noFill/>
          <a:ln>
            <a:noFill/>
          </a:ln>
        </p:spPr>
      </p:pic>
      <p:pic>
        <p:nvPicPr>
          <p:cNvPr id="124" name="Google Shape;124;p20"/>
          <p:cNvPicPr preferRelativeResize="0"/>
          <p:nvPr/>
        </p:nvPicPr>
        <p:blipFill>
          <a:blip r:embed="rId4">
            <a:alphaModFix/>
          </a:blip>
          <a:stretch>
            <a:fillRect/>
          </a:stretch>
        </p:blipFill>
        <p:spPr>
          <a:xfrm>
            <a:off x="7140675" y="1360675"/>
            <a:ext cx="1734650" cy="3542950"/>
          </a:xfrm>
          <a:prstGeom prst="rect">
            <a:avLst/>
          </a:prstGeom>
          <a:noFill/>
          <a:ln>
            <a:noFill/>
          </a:ln>
        </p:spPr>
      </p:pic>
      <p:pic>
        <p:nvPicPr>
          <p:cNvPr id="125" name="Google Shape;125;p20"/>
          <p:cNvPicPr preferRelativeResize="0"/>
          <p:nvPr/>
        </p:nvPicPr>
        <p:blipFill>
          <a:blip r:embed="rId5">
            <a:alphaModFix/>
          </a:blip>
          <a:stretch>
            <a:fillRect/>
          </a:stretch>
        </p:blipFill>
        <p:spPr>
          <a:xfrm>
            <a:off x="3324938" y="2203725"/>
            <a:ext cx="3352167" cy="2331475"/>
          </a:xfrm>
          <a:prstGeom prst="rect">
            <a:avLst/>
          </a:prstGeom>
          <a:noFill/>
          <a:ln>
            <a:noFill/>
          </a:ln>
        </p:spPr>
      </p:pic>
      <p:sp>
        <p:nvSpPr>
          <p:cNvPr id="126" name="Google Shape;126;p20"/>
          <p:cNvSpPr txBox="1"/>
          <p:nvPr/>
        </p:nvSpPr>
        <p:spPr>
          <a:xfrm>
            <a:off x="370450" y="520050"/>
            <a:ext cx="2657100" cy="3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Transforming data via Log()</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log_AQI =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log(overall_AQI)</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27" name="Google Shape;127;p20" title="Recording (6).mp3">
            <a:hlinkClick r:id="rId6"/>
          </p:cNvPr>
          <p:cNvPicPr preferRelativeResize="0"/>
          <p:nvPr/>
        </p:nvPicPr>
        <p:blipFill>
          <a:blip r:embed="rId7">
            <a:alphaModFix/>
          </a:blip>
          <a:stretch>
            <a:fillRect/>
          </a:stretch>
        </p:blipFill>
        <p:spPr>
          <a:xfrm>
            <a:off x="152400" y="4687600"/>
            <a:ext cx="303500" cy="30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5342950" y="171075"/>
            <a:ext cx="3427174" cy="2564550"/>
          </a:xfrm>
          <a:prstGeom prst="rect">
            <a:avLst/>
          </a:prstGeom>
          <a:noFill/>
          <a:ln>
            <a:noFill/>
          </a:ln>
        </p:spPr>
      </p:pic>
      <p:pic>
        <p:nvPicPr>
          <p:cNvPr id="133" name="Google Shape;133;p21"/>
          <p:cNvPicPr preferRelativeResize="0"/>
          <p:nvPr/>
        </p:nvPicPr>
        <p:blipFill>
          <a:blip r:embed="rId4">
            <a:alphaModFix/>
          </a:blip>
          <a:stretch>
            <a:fillRect/>
          </a:stretch>
        </p:blipFill>
        <p:spPr>
          <a:xfrm>
            <a:off x="3203875" y="2678600"/>
            <a:ext cx="3166600" cy="2324850"/>
          </a:xfrm>
          <a:prstGeom prst="rect">
            <a:avLst/>
          </a:prstGeom>
          <a:noFill/>
          <a:ln>
            <a:noFill/>
          </a:ln>
        </p:spPr>
      </p:pic>
      <p:sp>
        <p:nvSpPr>
          <p:cNvPr id="134" name="Google Shape;134;p21"/>
          <p:cNvSpPr txBox="1"/>
          <p:nvPr/>
        </p:nvSpPr>
        <p:spPr>
          <a:xfrm>
            <a:off x="384700" y="577050"/>
            <a:ext cx="46803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Discovery of Critical Relationships</a:t>
            </a:r>
            <a:endParaRPr>
              <a:latin typeface="Source Code Pro"/>
              <a:ea typeface="Source Code Pro"/>
              <a:cs typeface="Source Code Pro"/>
              <a:sym typeface="Source Code Pro"/>
            </a:endParaRPr>
          </a:p>
        </p:txBody>
      </p:sp>
      <p:sp>
        <p:nvSpPr>
          <p:cNvPr id="135" name="Google Shape;135;p21"/>
          <p:cNvSpPr txBox="1"/>
          <p:nvPr/>
        </p:nvSpPr>
        <p:spPr>
          <a:xfrm>
            <a:off x="434550" y="1581525"/>
            <a:ext cx="39468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Source Code Pro"/>
                <a:ea typeface="Source Code Pro"/>
                <a:cs typeface="Source Code Pro"/>
                <a:sym typeface="Source Code Pro"/>
              </a:rPr>
              <a:t>NO2_Mean and CO_Mean showed the greatest correlation </a:t>
            </a:r>
            <a:endParaRPr sz="1300">
              <a:latin typeface="Source Code Pro"/>
              <a:ea typeface="Source Code Pro"/>
              <a:cs typeface="Source Code Pro"/>
              <a:sym typeface="Source Code Pro"/>
            </a:endParaRPr>
          </a:p>
        </p:txBody>
      </p:sp>
      <p:pic>
        <p:nvPicPr>
          <p:cNvPr id="136" name="Google Shape;136;p21" title="Recording (8).mp3">
            <a:hlinkClick r:id="rId5"/>
          </p:cNvPr>
          <p:cNvPicPr preferRelativeResize="0"/>
          <p:nvPr/>
        </p:nvPicPr>
        <p:blipFill>
          <a:blip r:embed="rId6">
            <a:alphaModFix/>
          </a:blip>
          <a:stretch>
            <a:fillRect/>
          </a:stretch>
        </p:blipFill>
        <p:spPr>
          <a:xfrm>
            <a:off x="273500" y="434145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