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Proxima Nova"/>
      <p:regular r:id="rId46"/>
      <p:bold r:id="rId47"/>
      <p:italic r:id="rId48"/>
      <p:boldItalic r:id="rId49"/>
    </p:embeddedFont>
    <p:embeddedFont>
      <p:font typeface="Nunito"/>
      <p:regular r:id="rId50"/>
      <p:bold r:id="rId51"/>
      <p:italic r:id="rId52"/>
      <p:boldItalic r:id="rId53"/>
    </p:embeddedFont>
    <p:embeddedFont>
      <p:font typeface="Nunito Medium"/>
      <p:regular r:id="rId54"/>
      <p:bold r:id="rId55"/>
      <p:italic r:id="rId56"/>
      <p:boldItalic r:id="rId57"/>
    </p:embeddedFont>
    <p:embeddedFont>
      <p:font typeface="Nunito Light"/>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62A227-17F8-44C4-AE8D-73A6A9E12729}">
  <a:tblStyle styleId="{EF62A227-17F8-44C4-AE8D-73A6A9E1272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ProximaNova-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NunitoLight-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NunitoLight-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bold.fntdata"/><Relationship Id="rId50" Type="http://schemas.openxmlformats.org/officeDocument/2006/relationships/font" Target="fonts/Nunito-regular.fntdata"/><Relationship Id="rId53" Type="http://schemas.openxmlformats.org/officeDocument/2006/relationships/font" Target="fonts/Nunito-boldItalic.fntdata"/><Relationship Id="rId52" Type="http://schemas.openxmlformats.org/officeDocument/2006/relationships/font" Target="fonts/Nunito-italic.fntdata"/><Relationship Id="rId11" Type="http://schemas.openxmlformats.org/officeDocument/2006/relationships/slide" Target="slides/slide5.xml"/><Relationship Id="rId55" Type="http://schemas.openxmlformats.org/officeDocument/2006/relationships/font" Target="fonts/NunitoMedium-bold.fntdata"/><Relationship Id="rId10" Type="http://schemas.openxmlformats.org/officeDocument/2006/relationships/slide" Target="slides/slide4.xml"/><Relationship Id="rId54" Type="http://schemas.openxmlformats.org/officeDocument/2006/relationships/font" Target="fonts/NunitoMedium-regular.fntdata"/><Relationship Id="rId13" Type="http://schemas.openxmlformats.org/officeDocument/2006/relationships/slide" Target="slides/slide7.xml"/><Relationship Id="rId57" Type="http://schemas.openxmlformats.org/officeDocument/2006/relationships/font" Target="fonts/NunitoMedium-boldItalic.fntdata"/><Relationship Id="rId12" Type="http://schemas.openxmlformats.org/officeDocument/2006/relationships/slide" Target="slides/slide6.xml"/><Relationship Id="rId56" Type="http://schemas.openxmlformats.org/officeDocument/2006/relationships/font" Target="fonts/NunitoMedium-italic.fntdata"/><Relationship Id="rId15" Type="http://schemas.openxmlformats.org/officeDocument/2006/relationships/slide" Target="slides/slide9.xml"/><Relationship Id="rId59" Type="http://schemas.openxmlformats.org/officeDocument/2006/relationships/font" Target="fonts/NunitoLight-bold.fntdata"/><Relationship Id="rId14" Type="http://schemas.openxmlformats.org/officeDocument/2006/relationships/slide" Target="slides/slide8.xml"/><Relationship Id="rId58" Type="http://schemas.openxmlformats.org/officeDocument/2006/relationships/font" Target="fonts/NunitoLight-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1380d72b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1380d72b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1380d72b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1380d72b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1380d72b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1380d72b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530bfb660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530bfb660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530bfb660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530bfb660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530bfb660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530bfb660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530bfb660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530bfb660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530bfb660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530bfb660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1380d72b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1380d72b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5316cb887aeea5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316cb887aeea5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1607f81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1607f81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1559c5f07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1559c5f07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1380d72b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1380d72b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1607f813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1607f813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1607f81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1607f81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1607f813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1607f813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1607f813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1607f813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1607f813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1607f81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1607f813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1607f813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1380d72b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1380d72b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530bfb660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530bfb660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5316cb887aeea52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316cb887aeea52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1380d72b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1380d72b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5316cb887aeea526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316cb887aeea52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1559c5f07_2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1559c5f07_2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530bfb660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530bfb660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1380d72b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01380d72b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1380d72b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1380d72b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1380d72b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01380d72b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1380d72b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1380d72b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1559c5f0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01559c5f0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1607f81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1607f81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1559c5f0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01559c5f0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1380d72b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1380d72b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1380d72b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1380d72b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1380d72b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1380d72b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1380d72b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1380d72b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1380d72b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1380d72b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1380d72b5_4_3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1380d72b5_4_3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1B212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0.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2.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webmd.com/food-recipes/rm-quiz-alcohol-myths-facts" TargetMode="External"/><Relationship Id="rId4" Type="http://schemas.openxmlformats.org/officeDocument/2006/relationships/hyperlink" Target="https://www.webmd.com/mental-health/addiction/cocaine-use-and-its-effects" TargetMode="External"/><Relationship Id="rId5" Type="http://schemas.openxmlformats.org/officeDocument/2006/relationships/hyperlink" Target="https://www.webmd.com/mental-health/addiction/street-drugs-risks" TargetMode="External"/><Relationship Id="rId6"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190400" y="2067150"/>
            <a:ext cx="6763200" cy="100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3000">
                <a:latin typeface="Nunito"/>
                <a:ea typeface="Nunito"/>
                <a:cs typeface="Nunito"/>
                <a:sym typeface="Nunito"/>
              </a:rPr>
              <a:t>Epilepsy Seizure Classification Through EEG Signals Using 1D CNN</a:t>
            </a:r>
            <a:endParaRPr b="1" sz="3000">
              <a:latin typeface="Nunito"/>
              <a:ea typeface="Nunito"/>
              <a:cs typeface="Nunito"/>
              <a:sym typeface="Nunito"/>
            </a:endParaRPr>
          </a:p>
        </p:txBody>
      </p:sp>
      <p:sp>
        <p:nvSpPr>
          <p:cNvPr id="55" name="Google Shape;55;p13"/>
          <p:cNvSpPr/>
          <p:nvPr/>
        </p:nvSpPr>
        <p:spPr>
          <a:xfrm>
            <a:off x="0" y="-679775"/>
            <a:ext cx="1495500" cy="1416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0" y="3727200"/>
            <a:ext cx="1948800" cy="1416300"/>
          </a:xfrm>
          <a:prstGeom prst="rtTriangle">
            <a:avLst/>
          </a:prstGeom>
          <a:solidFill>
            <a:srgbClr val="FF25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7784400" y="3976500"/>
            <a:ext cx="1359600" cy="1167000"/>
          </a:xfrm>
          <a:prstGeom prst="triangle">
            <a:avLst>
              <a:gd fmla="val 50000"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8191100" y="-532475"/>
            <a:ext cx="1416300" cy="12690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ph idx="1" type="subTitle"/>
          </p:nvPr>
        </p:nvSpPr>
        <p:spPr>
          <a:xfrm>
            <a:off x="2934450" y="3976500"/>
            <a:ext cx="3275100" cy="792600"/>
          </a:xfrm>
          <a:prstGeom prst="rect">
            <a:avLst/>
          </a:prstGeom>
        </p:spPr>
        <p:txBody>
          <a:bodyPr anchorCtr="0" anchor="t" bIns="91425" lIns="91425" spcFirstLastPara="1" rIns="91425" wrap="square" tIns="91425">
            <a:normAutofit/>
          </a:bodyPr>
          <a:lstStyle/>
          <a:p>
            <a:pPr indent="0" lvl="0" marL="88265" marR="86360" rtl="0" algn="ctr">
              <a:spcBef>
                <a:spcPts val="5"/>
              </a:spcBef>
              <a:spcAft>
                <a:spcPts val="0"/>
              </a:spcAft>
              <a:buNone/>
            </a:pPr>
            <a:r>
              <a:rPr b="1" lang="en-GB" sz="1500">
                <a:solidFill>
                  <a:schemeClr val="dk1"/>
                </a:solidFill>
                <a:latin typeface="Nunito"/>
                <a:ea typeface="Nunito"/>
                <a:cs typeface="Nunito"/>
                <a:sym typeface="Nunito"/>
              </a:rPr>
              <a:t>Under the Guidance of</a:t>
            </a:r>
            <a:endParaRPr b="1" sz="1500">
              <a:solidFill>
                <a:schemeClr val="dk1"/>
              </a:solidFill>
              <a:latin typeface="Nunito"/>
              <a:ea typeface="Nunito"/>
              <a:cs typeface="Nunito"/>
              <a:sym typeface="Nunito"/>
            </a:endParaRPr>
          </a:p>
          <a:p>
            <a:pPr indent="0" lvl="0" marL="88265" marR="88265" rtl="0" algn="ctr">
              <a:spcBef>
                <a:spcPts val="205"/>
              </a:spcBef>
              <a:spcAft>
                <a:spcPts val="0"/>
              </a:spcAft>
              <a:buNone/>
            </a:pPr>
            <a:r>
              <a:rPr b="1" lang="en-GB" sz="1800">
                <a:solidFill>
                  <a:schemeClr val="dk1"/>
                </a:solidFill>
                <a:latin typeface="Nunito"/>
                <a:ea typeface="Nunito"/>
                <a:cs typeface="Nunito"/>
                <a:sym typeface="Nunito"/>
              </a:rPr>
              <a:t>Dr. Mitul Kumar Ahirwal</a:t>
            </a:r>
            <a:endParaRPr sz="3100">
              <a:solidFill>
                <a:schemeClr val="dk1"/>
              </a:solidFill>
              <a:latin typeface="Nunito"/>
              <a:ea typeface="Nunito"/>
              <a:cs typeface="Nunito"/>
              <a:sym typeface="Nunito"/>
            </a:endParaRPr>
          </a:p>
        </p:txBody>
      </p:sp>
      <p:sp>
        <p:nvSpPr>
          <p:cNvPr id="60" name="Google Shape;60;p13"/>
          <p:cNvSpPr txBox="1"/>
          <p:nvPr/>
        </p:nvSpPr>
        <p:spPr>
          <a:xfrm>
            <a:off x="2302050" y="986300"/>
            <a:ext cx="4539900" cy="461700"/>
          </a:xfrm>
          <a:prstGeom prst="rect">
            <a:avLst/>
          </a:prstGeom>
          <a:noFill/>
          <a:ln>
            <a:noFill/>
          </a:ln>
        </p:spPr>
        <p:txBody>
          <a:bodyPr anchorCtr="0" anchor="t" bIns="91425" lIns="91425" spcFirstLastPara="1" rIns="91425" wrap="square" tIns="91425">
            <a:spAutoFit/>
          </a:bodyPr>
          <a:lstStyle/>
          <a:p>
            <a:pPr indent="0" lvl="0" marL="0" marR="86360" rtl="0" algn="ctr">
              <a:spcBef>
                <a:spcPts val="5"/>
              </a:spcBef>
              <a:spcAft>
                <a:spcPts val="0"/>
              </a:spcAft>
              <a:buNone/>
            </a:pPr>
            <a:r>
              <a:rPr b="1" lang="en-GB" sz="1800">
                <a:solidFill>
                  <a:schemeClr val="dk1"/>
                </a:solidFill>
                <a:latin typeface="Nunito"/>
                <a:ea typeface="Nunito"/>
                <a:cs typeface="Nunito"/>
                <a:sym typeface="Nunito"/>
              </a:rPr>
              <a:t>   MINOR PROJECT PRESENTATION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1404825" y="179575"/>
            <a:ext cx="6355800" cy="74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2640">
                <a:latin typeface="Nunito"/>
                <a:ea typeface="Nunito"/>
                <a:cs typeface="Nunito"/>
                <a:sym typeface="Nunito"/>
              </a:rPr>
              <a:t>Comparison of EEG signals of all classes</a:t>
            </a:r>
            <a:endParaRPr sz="2440">
              <a:latin typeface="Nunito"/>
              <a:ea typeface="Nunito"/>
              <a:cs typeface="Nunito"/>
              <a:sym typeface="Nunito"/>
            </a:endParaRPr>
          </a:p>
        </p:txBody>
      </p:sp>
      <p:pic>
        <p:nvPicPr>
          <p:cNvPr id="138" name="Google Shape;138;p22"/>
          <p:cNvPicPr preferRelativeResize="0"/>
          <p:nvPr/>
        </p:nvPicPr>
        <p:blipFill>
          <a:blip r:embed="rId3">
            <a:alphaModFix/>
          </a:blip>
          <a:stretch>
            <a:fillRect/>
          </a:stretch>
        </p:blipFill>
        <p:spPr>
          <a:xfrm>
            <a:off x="2310550" y="928975"/>
            <a:ext cx="4522900" cy="3762651"/>
          </a:xfrm>
          <a:prstGeom prst="rect">
            <a:avLst/>
          </a:prstGeom>
          <a:noFill/>
          <a:ln>
            <a:noFill/>
          </a:ln>
        </p:spPr>
      </p:pic>
      <p:cxnSp>
        <p:nvCxnSpPr>
          <p:cNvPr id="139" name="Google Shape;139;p22"/>
          <p:cNvCxnSpPr/>
          <p:nvPr/>
        </p:nvCxnSpPr>
        <p:spPr>
          <a:xfrm>
            <a:off x="8114100" y="606750"/>
            <a:ext cx="1029900" cy="0"/>
          </a:xfrm>
          <a:prstGeom prst="straightConnector1">
            <a:avLst/>
          </a:prstGeom>
          <a:noFill/>
          <a:ln cap="flat" cmpd="sng" w="9525">
            <a:solidFill>
              <a:schemeClr val="dk1"/>
            </a:solidFill>
            <a:prstDash val="solid"/>
            <a:round/>
            <a:headEnd len="med" w="med" type="oval"/>
            <a:tailEnd len="med" w="med" type="none"/>
          </a:ln>
        </p:spPr>
      </p:cxnSp>
      <p:cxnSp>
        <p:nvCxnSpPr>
          <p:cNvPr id="140" name="Google Shape;140;p22"/>
          <p:cNvCxnSpPr/>
          <p:nvPr/>
        </p:nvCxnSpPr>
        <p:spPr>
          <a:xfrm>
            <a:off x="0" y="606750"/>
            <a:ext cx="1028700" cy="0"/>
          </a:xfrm>
          <a:prstGeom prst="straightConnector1">
            <a:avLst/>
          </a:prstGeom>
          <a:noFill/>
          <a:ln cap="flat" cmpd="sng" w="9525">
            <a:solidFill>
              <a:schemeClr val="dk1"/>
            </a:solidFill>
            <a:prstDash val="solid"/>
            <a:round/>
            <a:headEnd len="med" w="med" type="none"/>
            <a:tailEnd len="med" w="med" type="oval"/>
          </a:ln>
        </p:spPr>
      </p:cxnSp>
      <p:sp>
        <p:nvSpPr>
          <p:cNvPr id="141" name="Google Shape;141;p22"/>
          <p:cNvSpPr txBox="1"/>
          <p:nvPr/>
        </p:nvSpPr>
        <p:spPr>
          <a:xfrm>
            <a:off x="3446475" y="4691625"/>
            <a:ext cx="227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Fig-6: Plot of EEG for 5 classes</a:t>
            </a:r>
            <a:endParaRPr sz="1200">
              <a:solidFill>
                <a:schemeClr val="dk1"/>
              </a:solidFill>
              <a:latin typeface="Nunito Light"/>
              <a:ea typeface="Nunito Light"/>
              <a:cs typeface="Nunito Light"/>
              <a:sym typeface="Nuni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2532250" y="326825"/>
            <a:ext cx="38574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Nunito"/>
                <a:ea typeface="Nunito"/>
                <a:cs typeface="Nunito"/>
                <a:sym typeface="Nunito"/>
              </a:rPr>
              <a:t>Data Modification</a:t>
            </a:r>
            <a:endParaRPr>
              <a:latin typeface="Nunito"/>
              <a:ea typeface="Nunito"/>
              <a:cs typeface="Nunito"/>
              <a:sym typeface="Nunito"/>
            </a:endParaRPr>
          </a:p>
        </p:txBody>
      </p:sp>
      <p:sp>
        <p:nvSpPr>
          <p:cNvPr id="147" name="Google Shape;147;p23"/>
          <p:cNvSpPr txBox="1"/>
          <p:nvPr/>
        </p:nvSpPr>
        <p:spPr>
          <a:xfrm>
            <a:off x="446700" y="1168625"/>
            <a:ext cx="8250600" cy="2692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Nunito"/>
              <a:buChar char="●"/>
            </a:pPr>
            <a:r>
              <a:rPr lang="en-GB" sz="1800">
                <a:solidFill>
                  <a:schemeClr val="dk1"/>
                </a:solidFill>
                <a:latin typeface="Nunito"/>
                <a:ea typeface="Nunito"/>
                <a:cs typeface="Nunito"/>
                <a:sym typeface="Nunito"/>
              </a:rPr>
              <a:t>All subjects falling in classes 2,3,4 and 5 are subjects who did not have epileptic seizure, only subjects in class 1 have epileptic seizure, so we have assigned label 0 for classes 2, 3, 4 and 5 and label 1 for class 1.</a:t>
            </a:r>
            <a:endParaRPr sz="1800">
              <a:solidFill>
                <a:schemeClr val="dk1"/>
              </a:solidFill>
              <a:latin typeface="Nunito"/>
              <a:ea typeface="Nunito"/>
              <a:cs typeface="Nunito"/>
              <a:sym typeface="Nunito"/>
            </a:endParaRPr>
          </a:p>
          <a:p>
            <a:pPr indent="-342900" lvl="0" marL="457200" rtl="0" algn="l">
              <a:lnSpc>
                <a:spcPct val="115000"/>
              </a:lnSpc>
              <a:spcBef>
                <a:spcPts val="0"/>
              </a:spcBef>
              <a:spcAft>
                <a:spcPts val="0"/>
              </a:spcAft>
              <a:buClr>
                <a:schemeClr val="dk1"/>
              </a:buClr>
              <a:buSzPts val="1800"/>
              <a:buFont typeface="Nunito"/>
              <a:buChar char="●"/>
            </a:pPr>
            <a:r>
              <a:rPr lang="en-GB" sz="1800">
                <a:solidFill>
                  <a:schemeClr val="dk1"/>
                </a:solidFill>
                <a:latin typeface="Nunito"/>
                <a:ea typeface="Nunito"/>
                <a:cs typeface="Nunito"/>
                <a:sym typeface="Nunito"/>
              </a:rPr>
              <a:t>After binary classification we have 9200 data samples of label 0 and 2300 data samples of label 1.</a:t>
            </a:r>
            <a:endParaRPr sz="1800">
              <a:solidFill>
                <a:schemeClr val="dk1"/>
              </a:solidFill>
              <a:latin typeface="Nunito"/>
              <a:ea typeface="Nunito"/>
              <a:cs typeface="Nunito"/>
              <a:sym typeface="Nunito"/>
            </a:endParaRPr>
          </a:p>
          <a:p>
            <a:pPr indent="-342900" lvl="0" marL="457200" rtl="0" algn="l">
              <a:lnSpc>
                <a:spcPct val="115000"/>
              </a:lnSpc>
              <a:spcBef>
                <a:spcPts val="0"/>
              </a:spcBef>
              <a:spcAft>
                <a:spcPts val="0"/>
              </a:spcAft>
              <a:buClr>
                <a:schemeClr val="dk1"/>
              </a:buClr>
              <a:buSzPts val="1800"/>
              <a:buFont typeface="Nunito"/>
              <a:buChar char="●"/>
            </a:pPr>
            <a:r>
              <a:rPr lang="en-GB" sz="1800">
                <a:solidFill>
                  <a:schemeClr val="dk1"/>
                </a:solidFill>
                <a:latin typeface="Nunito"/>
                <a:ea typeface="Nunito"/>
                <a:cs typeface="Nunito"/>
                <a:sym typeface="Nunito"/>
              </a:rPr>
              <a:t>Since the data is </a:t>
            </a:r>
            <a:r>
              <a:rPr lang="en-GB" sz="1800">
                <a:solidFill>
                  <a:schemeClr val="dk1"/>
                </a:solidFill>
                <a:latin typeface="Nunito"/>
                <a:ea typeface="Nunito"/>
                <a:cs typeface="Nunito"/>
                <a:sym typeface="Nunito"/>
              </a:rPr>
              <a:t>imbalance we balanced the data by using several sampling techniques.</a:t>
            </a:r>
            <a:endParaRPr sz="1800">
              <a:solidFill>
                <a:schemeClr val="dk1"/>
              </a:solidFill>
              <a:latin typeface="Nunito"/>
              <a:ea typeface="Nunito"/>
              <a:cs typeface="Nunito"/>
              <a:sym typeface="Nunito"/>
            </a:endParaRPr>
          </a:p>
          <a:p>
            <a:pPr indent="0" lvl="0" marL="457200" rtl="0" algn="l">
              <a:lnSpc>
                <a:spcPct val="115000"/>
              </a:lnSpc>
              <a:spcBef>
                <a:spcPts val="0"/>
              </a:spcBef>
              <a:spcAft>
                <a:spcPts val="0"/>
              </a:spcAft>
              <a:buNone/>
            </a:pPr>
            <a:r>
              <a:rPr lang="en-GB" sz="1800">
                <a:solidFill>
                  <a:schemeClr val="dk1"/>
                </a:solidFill>
                <a:latin typeface="Nunito"/>
                <a:ea typeface="Nunito"/>
                <a:cs typeface="Nunito"/>
                <a:sym typeface="Nunito"/>
              </a:rPr>
              <a:t>	</a:t>
            </a:r>
            <a:r>
              <a:rPr lang="en-GB" sz="1600">
                <a:solidFill>
                  <a:schemeClr val="dk1"/>
                </a:solidFill>
                <a:latin typeface="Nunito"/>
                <a:ea typeface="Nunito"/>
                <a:cs typeface="Nunito"/>
                <a:sym typeface="Nunito"/>
              </a:rPr>
              <a:t>	</a:t>
            </a:r>
            <a:endParaRPr sz="1600">
              <a:solidFill>
                <a:schemeClr val="dk1"/>
              </a:solidFill>
              <a:latin typeface="Nunito"/>
              <a:ea typeface="Nunito"/>
              <a:cs typeface="Nunito"/>
              <a:sym typeface="Nunito"/>
            </a:endParaRPr>
          </a:p>
        </p:txBody>
      </p:sp>
      <p:cxnSp>
        <p:nvCxnSpPr>
          <p:cNvPr id="148" name="Google Shape;148;p23"/>
          <p:cNvCxnSpPr/>
          <p:nvPr/>
        </p:nvCxnSpPr>
        <p:spPr>
          <a:xfrm>
            <a:off x="0" y="747725"/>
            <a:ext cx="1994400" cy="0"/>
          </a:xfrm>
          <a:prstGeom prst="straightConnector1">
            <a:avLst/>
          </a:prstGeom>
          <a:noFill/>
          <a:ln cap="flat" cmpd="sng" w="9525">
            <a:solidFill>
              <a:schemeClr val="dk1"/>
            </a:solidFill>
            <a:prstDash val="solid"/>
            <a:round/>
            <a:headEnd len="med" w="med" type="none"/>
            <a:tailEnd len="med" w="med" type="oval"/>
          </a:ln>
        </p:spPr>
      </p:cxnSp>
      <p:cxnSp>
        <p:nvCxnSpPr>
          <p:cNvPr id="149" name="Google Shape;149;p23"/>
          <p:cNvCxnSpPr/>
          <p:nvPr/>
        </p:nvCxnSpPr>
        <p:spPr>
          <a:xfrm>
            <a:off x="7064400" y="747725"/>
            <a:ext cx="2079600" cy="0"/>
          </a:xfrm>
          <a:prstGeom prst="straightConnector1">
            <a:avLst/>
          </a:prstGeom>
          <a:noFill/>
          <a:ln cap="flat" cmpd="sng" w="9525">
            <a:solidFill>
              <a:schemeClr val="dk1"/>
            </a:solidFill>
            <a:prstDash val="solid"/>
            <a:round/>
            <a:headEnd len="med" w="med" type="oval"/>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2532250" y="326825"/>
            <a:ext cx="38574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Nunito"/>
                <a:ea typeface="Nunito"/>
                <a:cs typeface="Nunito"/>
                <a:sym typeface="Nunito"/>
              </a:rPr>
              <a:t>Undersampling</a:t>
            </a:r>
            <a:endParaRPr>
              <a:latin typeface="Nunito"/>
              <a:ea typeface="Nunito"/>
              <a:cs typeface="Nunito"/>
              <a:sym typeface="Nunito"/>
            </a:endParaRPr>
          </a:p>
        </p:txBody>
      </p:sp>
      <p:sp>
        <p:nvSpPr>
          <p:cNvPr id="155" name="Google Shape;155;p24"/>
          <p:cNvSpPr txBox="1"/>
          <p:nvPr/>
        </p:nvSpPr>
        <p:spPr>
          <a:xfrm>
            <a:off x="446700" y="1168625"/>
            <a:ext cx="8250600" cy="12468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700">
                <a:solidFill>
                  <a:schemeClr val="dk1"/>
                </a:solidFill>
                <a:latin typeface="Nunito"/>
                <a:ea typeface="Nunito"/>
                <a:cs typeface="Nunito"/>
                <a:sym typeface="Nunito"/>
              </a:rPr>
              <a:t>In this technique we balance the dataset by reducing the number of samples in the majority class.</a:t>
            </a:r>
            <a:endParaRPr sz="2100">
              <a:solidFill>
                <a:schemeClr val="dk1"/>
              </a:solidFill>
              <a:latin typeface="Nunito"/>
              <a:ea typeface="Nunito"/>
              <a:cs typeface="Nunito"/>
              <a:sym typeface="Nunito"/>
            </a:endParaRPr>
          </a:p>
          <a:p>
            <a:pPr indent="0" lvl="0" marL="457200" rtl="0" algn="l">
              <a:lnSpc>
                <a:spcPct val="115000"/>
              </a:lnSpc>
              <a:spcBef>
                <a:spcPts val="0"/>
              </a:spcBef>
              <a:spcAft>
                <a:spcPts val="0"/>
              </a:spcAft>
              <a:buNone/>
            </a:pPr>
            <a:r>
              <a:rPr lang="en-GB" sz="1800">
                <a:solidFill>
                  <a:schemeClr val="dk1"/>
                </a:solidFill>
                <a:latin typeface="Nunito"/>
                <a:ea typeface="Nunito"/>
                <a:cs typeface="Nunito"/>
                <a:sym typeface="Nunito"/>
              </a:rPr>
              <a:t>	</a:t>
            </a:r>
            <a:r>
              <a:rPr lang="en-GB" sz="1600">
                <a:solidFill>
                  <a:schemeClr val="dk1"/>
                </a:solidFill>
                <a:latin typeface="Nunito"/>
                <a:ea typeface="Nunito"/>
                <a:cs typeface="Nunito"/>
                <a:sym typeface="Nunito"/>
              </a:rPr>
              <a:t>	</a:t>
            </a:r>
            <a:endParaRPr sz="1600">
              <a:solidFill>
                <a:schemeClr val="dk1"/>
              </a:solidFill>
              <a:latin typeface="Nunito"/>
              <a:ea typeface="Nunito"/>
              <a:cs typeface="Nunito"/>
              <a:sym typeface="Nunito"/>
            </a:endParaRPr>
          </a:p>
        </p:txBody>
      </p:sp>
      <p:cxnSp>
        <p:nvCxnSpPr>
          <p:cNvPr id="156" name="Google Shape;156;p24"/>
          <p:cNvCxnSpPr/>
          <p:nvPr/>
        </p:nvCxnSpPr>
        <p:spPr>
          <a:xfrm>
            <a:off x="0" y="747725"/>
            <a:ext cx="1994400" cy="0"/>
          </a:xfrm>
          <a:prstGeom prst="straightConnector1">
            <a:avLst/>
          </a:prstGeom>
          <a:noFill/>
          <a:ln cap="flat" cmpd="sng" w="9525">
            <a:solidFill>
              <a:schemeClr val="dk1"/>
            </a:solidFill>
            <a:prstDash val="solid"/>
            <a:round/>
            <a:headEnd len="med" w="med" type="none"/>
            <a:tailEnd len="med" w="med" type="oval"/>
          </a:ln>
        </p:spPr>
      </p:cxnSp>
      <p:cxnSp>
        <p:nvCxnSpPr>
          <p:cNvPr id="157" name="Google Shape;157;p24"/>
          <p:cNvCxnSpPr/>
          <p:nvPr/>
        </p:nvCxnSpPr>
        <p:spPr>
          <a:xfrm>
            <a:off x="7064400" y="747725"/>
            <a:ext cx="2079600" cy="0"/>
          </a:xfrm>
          <a:prstGeom prst="straightConnector1">
            <a:avLst/>
          </a:prstGeom>
          <a:noFill/>
          <a:ln cap="flat" cmpd="sng" w="9525">
            <a:solidFill>
              <a:schemeClr val="dk1"/>
            </a:solidFill>
            <a:prstDash val="solid"/>
            <a:round/>
            <a:headEnd len="med" w="med" type="oval"/>
            <a:tailEnd len="med" w="med" type="none"/>
          </a:ln>
        </p:spPr>
      </p:cxnSp>
      <p:pic>
        <p:nvPicPr>
          <p:cNvPr id="158" name="Google Shape;158;p24"/>
          <p:cNvPicPr preferRelativeResize="0"/>
          <p:nvPr/>
        </p:nvPicPr>
        <p:blipFill>
          <a:blip r:embed="rId3">
            <a:alphaModFix/>
          </a:blip>
          <a:stretch>
            <a:fillRect/>
          </a:stretch>
        </p:blipFill>
        <p:spPr>
          <a:xfrm>
            <a:off x="2738200" y="2168975"/>
            <a:ext cx="3667575" cy="2360100"/>
          </a:xfrm>
          <a:prstGeom prst="rect">
            <a:avLst/>
          </a:prstGeom>
          <a:noFill/>
          <a:ln>
            <a:noFill/>
          </a:ln>
        </p:spPr>
      </p:pic>
      <p:sp>
        <p:nvSpPr>
          <p:cNvPr id="159" name="Google Shape;159;p24"/>
          <p:cNvSpPr txBox="1"/>
          <p:nvPr/>
        </p:nvSpPr>
        <p:spPr>
          <a:xfrm>
            <a:off x="3609100" y="4629150"/>
            <a:ext cx="170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Fig-7: Undersampling</a:t>
            </a:r>
            <a:endParaRPr sz="1200">
              <a:solidFill>
                <a:schemeClr val="dk1"/>
              </a:solidFill>
              <a:latin typeface="Nunito Light"/>
              <a:ea typeface="Nunito Light"/>
              <a:cs typeface="Nunito Light"/>
              <a:sym typeface="Nuni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2532250" y="326825"/>
            <a:ext cx="38574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Nunito"/>
                <a:ea typeface="Nunito"/>
                <a:cs typeface="Nunito"/>
                <a:sym typeface="Nunito"/>
              </a:rPr>
              <a:t>Over</a:t>
            </a:r>
            <a:r>
              <a:rPr lang="en-GB">
                <a:latin typeface="Nunito"/>
                <a:ea typeface="Nunito"/>
                <a:cs typeface="Nunito"/>
                <a:sym typeface="Nunito"/>
              </a:rPr>
              <a:t>sampling</a:t>
            </a:r>
            <a:endParaRPr>
              <a:latin typeface="Nunito"/>
              <a:ea typeface="Nunito"/>
              <a:cs typeface="Nunito"/>
              <a:sym typeface="Nunito"/>
            </a:endParaRPr>
          </a:p>
        </p:txBody>
      </p:sp>
      <p:sp>
        <p:nvSpPr>
          <p:cNvPr id="165" name="Google Shape;165;p25"/>
          <p:cNvSpPr txBox="1"/>
          <p:nvPr/>
        </p:nvSpPr>
        <p:spPr>
          <a:xfrm>
            <a:off x="446700" y="1168625"/>
            <a:ext cx="8250600" cy="957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1"/>
                </a:solidFill>
                <a:latin typeface="Nunito"/>
                <a:ea typeface="Nunito"/>
                <a:cs typeface="Nunito"/>
                <a:sym typeface="Nunito"/>
              </a:rPr>
              <a:t>In this sampling method we balance the dataset by increasing the number of samples in the minority class by just creating copies of already existing samples</a:t>
            </a:r>
            <a:endParaRPr sz="2100">
              <a:solidFill>
                <a:schemeClr val="dk1"/>
              </a:solidFill>
              <a:latin typeface="Nunito"/>
              <a:ea typeface="Nunito"/>
              <a:cs typeface="Nunito"/>
              <a:sym typeface="Nunito"/>
            </a:endParaRPr>
          </a:p>
          <a:p>
            <a:pPr indent="0" lvl="0" marL="457200" rtl="0" algn="l">
              <a:lnSpc>
                <a:spcPct val="115000"/>
              </a:lnSpc>
              <a:spcBef>
                <a:spcPts val="0"/>
              </a:spcBef>
              <a:spcAft>
                <a:spcPts val="0"/>
              </a:spcAft>
              <a:buNone/>
            </a:pPr>
            <a:r>
              <a:rPr lang="en-GB" sz="1800">
                <a:solidFill>
                  <a:schemeClr val="dk1"/>
                </a:solidFill>
                <a:latin typeface="Nunito"/>
                <a:ea typeface="Nunito"/>
                <a:cs typeface="Nunito"/>
                <a:sym typeface="Nunito"/>
              </a:rPr>
              <a:t>	</a:t>
            </a:r>
            <a:r>
              <a:rPr lang="en-GB" sz="1600">
                <a:solidFill>
                  <a:schemeClr val="dk1"/>
                </a:solidFill>
                <a:latin typeface="Nunito"/>
                <a:ea typeface="Nunito"/>
                <a:cs typeface="Nunito"/>
                <a:sym typeface="Nunito"/>
              </a:rPr>
              <a:t>	</a:t>
            </a:r>
            <a:endParaRPr sz="1600">
              <a:solidFill>
                <a:schemeClr val="dk1"/>
              </a:solidFill>
              <a:latin typeface="Nunito"/>
              <a:ea typeface="Nunito"/>
              <a:cs typeface="Nunito"/>
              <a:sym typeface="Nunito"/>
            </a:endParaRPr>
          </a:p>
        </p:txBody>
      </p:sp>
      <p:cxnSp>
        <p:nvCxnSpPr>
          <p:cNvPr id="166" name="Google Shape;166;p25"/>
          <p:cNvCxnSpPr/>
          <p:nvPr/>
        </p:nvCxnSpPr>
        <p:spPr>
          <a:xfrm>
            <a:off x="0" y="747725"/>
            <a:ext cx="1994400" cy="0"/>
          </a:xfrm>
          <a:prstGeom prst="straightConnector1">
            <a:avLst/>
          </a:prstGeom>
          <a:noFill/>
          <a:ln cap="flat" cmpd="sng" w="9525">
            <a:solidFill>
              <a:schemeClr val="dk1"/>
            </a:solidFill>
            <a:prstDash val="solid"/>
            <a:round/>
            <a:headEnd len="med" w="med" type="none"/>
            <a:tailEnd len="med" w="med" type="oval"/>
          </a:ln>
        </p:spPr>
      </p:cxnSp>
      <p:cxnSp>
        <p:nvCxnSpPr>
          <p:cNvPr id="167" name="Google Shape;167;p25"/>
          <p:cNvCxnSpPr/>
          <p:nvPr/>
        </p:nvCxnSpPr>
        <p:spPr>
          <a:xfrm>
            <a:off x="7064400" y="747725"/>
            <a:ext cx="2079600" cy="0"/>
          </a:xfrm>
          <a:prstGeom prst="straightConnector1">
            <a:avLst/>
          </a:prstGeom>
          <a:noFill/>
          <a:ln cap="flat" cmpd="sng" w="9525">
            <a:solidFill>
              <a:schemeClr val="dk1"/>
            </a:solidFill>
            <a:prstDash val="solid"/>
            <a:round/>
            <a:headEnd len="med" w="med" type="oval"/>
            <a:tailEnd len="med" w="med" type="none"/>
          </a:ln>
        </p:spPr>
      </p:cxnSp>
      <p:pic>
        <p:nvPicPr>
          <p:cNvPr id="168" name="Google Shape;168;p25"/>
          <p:cNvPicPr preferRelativeResize="0"/>
          <p:nvPr/>
        </p:nvPicPr>
        <p:blipFill>
          <a:blip r:embed="rId3">
            <a:alphaModFix/>
          </a:blip>
          <a:stretch>
            <a:fillRect/>
          </a:stretch>
        </p:blipFill>
        <p:spPr>
          <a:xfrm>
            <a:off x="2643300" y="2037075"/>
            <a:ext cx="3857400" cy="2386445"/>
          </a:xfrm>
          <a:prstGeom prst="rect">
            <a:avLst/>
          </a:prstGeom>
          <a:noFill/>
          <a:ln>
            <a:noFill/>
          </a:ln>
        </p:spPr>
      </p:pic>
      <p:sp>
        <p:nvSpPr>
          <p:cNvPr id="169" name="Google Shape;169;p25"/>
          <p:cNvSpPr txBox="1"/>
          <p:nvPr/>
        </p:nvSpPr>
        <p:spPr>
          <a:xfrm>
            <a:off x="3772050" y="4575575"/>
            <a:ext cx="159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Fig-8: Oversampling</a:t>
            </a:r>
            <a:endParaRPr sz="1200">
              <a:solidFill>
                <a:schemeClr val="dk1"/>
              </a:solidFill>
              <a:latin typeface="Nunito Light"/>
              <a:ea typeface="Nunito Light"/>
              <a:cs typeface="Nunito Light"/>
              <a:sym typeface="Nuni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2532250" y="326825"/>
            <a:ext cx="38574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Nunito"/>
                <a:ea typeface="Nunito"/>
                <a:cs typeface="Nunito"/>
                <a:sym typeface="Nunito"/>
              </a:rPr>
              <a:t>SMOTE</a:t>
            </a:r>
            <a:endParaRPr>
              <a:latin typeface="Nunito"/>
              <a:ea typeface="Nunito"/>
              <a:cs typeface="Nunito"/>
              <a:sym typeface="Nunito"/>
            </a:endParaRPr>
          </a:p>
        </p:txBody>
      </p:sp>
      <p:sp>
        <p:nvSpPr>
          <p:cNvPr id="175" name="Google Shape;175;p26"/>
          <p:cNvSpPr txBox="1"/>
          <p:nvPr/>
        </p:nvSpPr>
        <p:spPr>
          <a:xfrm>
            <a:off x="299200" y="1010025"/>
            <a:ext cx="8323500" cy="1350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1"/>
                </a:solidFill>
                <a:latin typeface="Nunito"/>
                <a:ea typeface="Nunito"/>
                <a:cs typeface="Nunito"/>
                <a:sym typeface="Nunito"/>
              </a:rPr>
              <a:t>It’s basically an oversampling method which uses k-nearest neighbors for generating new samples in order to balance the data</a:t>
            </a:r>
            <a:r>
              <a:rPr lang="en-GB">
                <a:latin typeface="Nunito"/>
                <a:ea typeface="Nunito"/>
                <a:cs typeface="Nunito"/>
                <a:sym typeface="Nunito"/>
              </a:rPr>
              <a:t>.</a:t>
            </a:r>
            <a:endParaRPr>
              <a:latin typeface="Nunito"/>
              <a:ea typeface="Nunito"/>
              <a:cs typeface="Nunito"/>
              <a:sym typeface="Nunito"/>
            </a:endParaRPr>
          </a:p>
          <a:p>
            <a:pPr indent="0" lvl="0" marL="0" rtl="0" algn="l">
              <a:lnSpc>
                <a:spcPct val="15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GB" sz="1800">
                <a:solidFill>
                  <a:schemeClr val="dk1"/>
                </a:solidFill>
                <a:latin typeface="Nunito"/>
                <a:ea typeface="Nunito"/>
                <a:cs typeface="Nunito"/>
                <a:sym typeface="Nunito"/>
              </a:rPr>
              <a:t>	</a:t>
            </a:r>
            <a:r>
              <a:rPr lang="en-GB" sz="1600">
                <a:solidFill>
                  <a:schemeClr val="dk1"/>
                </a:solidFill>
                <a:latin typeface="Nunito"/>
                <a:ea typeface="Nunito"/>
                <a:cs typeface="Nunito"/>
                <a:sym typeface="Nunito"/>
              </a:rPr>
              <a:t>	</a:t>
            </a:r>
            <a:endParaRPr sz="1600">
              <a:solidFill>
                <a:schemeClr val="dk1"/>
              </a:solidFill>
              <a:latin typeface="Nunito"/>
              <a:ea typeface="Nunito"/>
              <a:cs typeface="Nunito"/>
              <a:sym typeface="Nunito"/>
            </a:endParaRPr>
          </a:p>
        </p:txBody>
      </p:sp>
      <p:cxnSp>
        <p:nvCxnSpPr>
          <p:cNvPr id="176" name="Google Shape;176;p26"/>
          <p:cNvCxnSpPr/>
          <p:nvPr/>
        </p:nvCxnSpPr>
        <p:spPr>
          <a:xfrm>
            <a:off x="0" y="747725"/>
            <a:ext cx="1994400" cy="0"/>
          </a:xfrm>
          <a:prstGeom prst="straightConnector1">
            <a:avLst/>
          </a:prstGeom>
          <a:noFill/>
          <a:ln cap="flat" cmpd="sng" w="9525">
            <a:solidFill>
              <a:schemeClr val="dk1"/>
            </a:solidFill>
            <a:prstDash val="solid"/>
            <a:round/>
            <a:headEnd len="med" w="med" type="none"/>
            <a:tailEnd len="med" w="med" type="oval"/>
          </a:ln>
        </p:spPr>
      </p:cxnSp>
      <p:cxnSp>
        <p:nvCxnSpPr>
          <p:cNvPr id="177" name="Google Shape;177;p26"/>
          <p:cNvCxnSpPr/>
          <p:nvPr/>
        </p:nvCxnSpPr>
        <p:spPr>
          <a:xfrm>
            <a:off x="7064400" y="747725"/>
            <a:ext cx="2079600" cy="0"/>
          </a:xfrm>
          <a:prstGeom prst="straightConnector1">
            <a:avLst/>
          </a:prstGeom>
          <a:noFill/>
          <a:ln cap="flat" cmpd="sng" w="9525">
            <a:solidFill>
              <a:schemeClr val="dk1"/>
            </a:solidFill>
            <a:prstDash val="solid"/>
            <a:round/>
            <a:headEnd len="med" w="med" type="oval"/>
            <a:tailEnd len="med" w="med" type="none"/>
          </a:ln>
        </p:spPr>
      </p:cxnSp>
      <p:pic>
        <p:nvPicPr>
          <p:cNvPr id="178" name="Google Shape;178;p26"/>
          <p:cNvPicPr preferRelativeResize="0"/>
          <p:nvPr/>
        </p:nvPicPr>
        <p:blipFill>
          <a:blip r:embed="rId3">
            <a:alphaModFix/>
          </a:blip>
          <a:stretch>
            <a:fillRect/>
          </a:stretch>
        </p:blipFill>
        <p:spPr>
          <a:xfrm>
            <a:off x="1076325" y="1957275"/>
            <a:ext cx="6991350" cy="2143125"/>
          </a:xfrm>
          <a:prstGeom prst="rect">
            <a:avLst/>
          </a:prstGeom>
          <a:noFill/>
          <a:ln>
            <a:noFill/>
          </a:ln>
        </p:spPr>
      </p:pic>
      <p:sp>
        <p:nvSpPr>
          <p:cNvPr id="179" name="Google Shape;179;p26"/>
          <p:cNvSpPr txBox="1"/>
          <p:nvPr/>
        </p:nvSpPr>
        <p:spPr>
          <a:xfrm>
            <a:off x="3952200" y="4307700"/>
            <a:ext cx="1239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Fig-9: SMOTE</a:t>
            </a:r>
            <a:endParaRPr sz="1200">
              <a:solidFill>
                <a:schemeClr val="dk1"/>
              </a:solidFill>
              <a:latin typeface="Nunito Light"/>
              <a:ea typeface="Nunito Light"/>
              <a:cs typeface="Nunito Light"/>
              <a:sym typeface="Nuni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2643300" y="166075"/>
            <a:ext cx="38574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Nunito"/>
                <a:ea typeface="Nunito"/>
                <a:cs typeface="Nunito"/>
                <a:sym typeface="Nunito"/>
              </a:rPr>
              <a:t>ADASYN</a:t>
            </a:r>
            <a:endParaRPr>
              <a:latin typeface="Nunito"/>
              <a:ea typeface="Nunito"/>
              <a:cs typeface="Nunito"/>
              <a:sym typeface="Nunito"/>
            </a:endParaRPr>
          </a:p>
        </p:txBody>
      </p:sp>
      <p:sp>
        <p:nvSpPr>
          <p:cNvPr id="185" name="Google Shape;185;p27"/>
          <p:cNvSpPr txBox="1"/>
          <p:nvPr/>
        </p:nvSpPr>
        <p:spPr>
          <a:xfrm>
            <a:off x="889400" y="965000"/>
            <a:ext cx="7575900" cy="957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1"/>
                </a:solidFill>
                <a:latin typeface="Nunito"/>
                <a:ea typeface="Nunito"/>
                <a:cs typeface="Nunito"/>
                <a:sym typeface="Nunito"/>
              </a:rPr>
              <a:t>ADASYN or Adaptive Synthetic Sampling Approach is a sampling technique which is a generalization of SMOTE.It adjusts the decision constraints adaptively depending on difficult samples.</a:t>
            </a:r>
            <a:r>
              <a:rPr lang="en-GB" sz="1800">
                <a:solidFill>
                  <a:schemeClr val="dk1"/>
                </a:solidFill>
                <a:latin typeface="Nunito"/>
                <a:ea typeface="Nunito"/>
                <a:cs typeface="Nunito"/>
                <a:sym typeface="Nunito"/>
              </a:rPr>
              <a:t>	</a:t>
            </a:r>
            <a:r>
              <a:rPr lang="en-GB" sz="1600">
                <a:solidFill>
                  <a:schemeClr val="dk1"/>
                </a:solidFill>
                <a:latin typeface="Nunito"/>
                <a:ea typeface="Nunito"/>
                <a:cs typeface="Nunito"/>
                <a:sym typeface="Nunito"/>
              </a:rPr>
              <a:t>	</a:t>
            </a:r>
            <a:endParaRPr sz="1600">
              <a:solidFill>
                <a:schemeClr val="dk1"/>
              </a:solidFill>
              <a:latin typeface="Nunito"/>
              <a:ea typeface="Nunito"/>
              <a:cs typeface="Nunito"/>
              <a:sym typeface="Nunito"/>
            </a:endParaRPr>
          </a:p>
        </p:txBody>
      </p:sp>
      <p:cxnSp>
        <p:nvCxnSpPr>
          <p:cNvPr id="186" name="Google Shape;186;p27"/>
          <p:cNvCxnSpPr/>
          <p:nvPr/>
        </p:nvCxnSpPr>
        <p:spPr>
          <a:xfrm>
            <a:off x="0" y="586975"/>
            <a:ext cx="1994400" cy="0"/>
          </a:xfrm>
          <a:prstGeom prst="straightConnector1">
            <a:avLst/>
          </a:prstGeom>
          <a:noFill/>
          <a:ln cap="flat" cmpd="sng" w="9525">
            <a:solidFill>
              <a:schemeClr val="dk1"/>
            </a:solidFill>
            <a:prstDash val="solid"/>
            <a:round/>
            <a:headEnd len="med" w="med" type="none"/>
            <a:tailEnd len="med" w="med" type="oval"/>
          </a:ln>
        </p:spPr>
      </p:cxnSp>
      <p:cxnSp>
        <p:nvCxnSpPr>
          <p:cNvPr id="187" name="Google Shape;187;p27"/>
          <p:cNvCxnSpPr/>
          <p:nvPr/>
        </p:nvCxnSpPr>
        <p:spPr>
          <a:xfrm>
            <a:off x="7064400" y="586975"/>
            <a:ext cx="2079600" cy="0"/>
          </a:xfrm>
          <a:prstGeom prst="straightConnector1">
            <a:avLst/>
          </a:prstGeom>
          <a:noFill/>
          <a:ln cap="flat" cmpd="sng" w="9525">
            <a:solidFill>
              <a:schemeClr val="dk1"/>
            </a:solidFill>
            <a:prstDash val="solid"/>
            <a:round/>
            <a:headEnd len="med" w="med" type="oval"/>
            <a:tailEnd len="med" w="med" type="none"/>
          </a:ln>
        </p:spPr>
      </p:cxnSp>
      <p:pic>
        <p:nvPicPr>
          <p:cNvPr id="188" name="Google Shape;188;p27"/>
          <p:cNvPicPr preferRelativeResize="0"/>
          <p:nvPr/>
        </p:nvPicPr>
        <p:blipFill>
          <a:blip r:embed="rId3">
            <a:alphaModFix/>
          </a:blip>
          <a:stretch>
            <a:fillRect/>
          </a:stretch>
        </p:blipFill>
        <p:spPr>
          <a:xfrm>
            <a:off x="1971025" y="1922300"/>
            <a:ext cx="5412650" cy="2676000"/>
          </a:xfrm>
          <a:prstGeom prst="rect">
            <a:avLst/>
          </a:prstGeom>
          <a:noFill/>
          <a:ln>
            <a:noFill/>
          </a:ln>
        </p:spPr>
      </p:pic>
      <p:sp>
        <p:nvSpPr>
          <p:cNvPr id="189" name="Google Shape;189;p27"/>
          <p:cNvSpPr txBox="1"/>
          <p:nvPr/>
        </p:nvSpPr>
        <p:spPr>
          <a:xfrm>
            <a:off x="3869525" y="4661300"/>
            <a:ext cx="143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Fig-10: ADASYN</a:t>
            </a:r>
            <a:endParaRPr sz="1200">
              <a:solidFill>
                <a:schemeClr val="dk1"/>
              </a:solidFill>
              <a:latin typeface="Nunito Light"/>
              <a:ea typeface="Nunito Light"/>
              <a:cs typeface="Nunito Light"/>
              <a:sym typeface="Nuni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2643300" y="326825"/>
            <a:ext cx="3942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2840">
                <a:latin typeface="Nunito"/>
                <a:ea typeface="Nunito"/>
                <a:cs typeface="Nunito"/>
                <a:sym typeface="Nunito"/>
              </a:rPr>
              <a:t>Random Oversampling</a:t>
            </a:r>
            <a:endParaRPr sz="2840">
              <a:latin typeface="Nunito"/>
              <a:ea typeface="Nunito"/>
              <a:cs typeface="Nunito"/>
              <a:sym typeface="Nunito"/>
            </a:endParaRPr>
          </a:p>
        </p:txBody>
      </p:sp>
      <p:sp>
        <p:nvSpPr>
          <p:cNvPr id="195" name="Google Shape;195;p28"/>
          <p:cNvSpPr txBox="1"/>
          <p:nvPr/>
        </p:nvSpPr>
        <p:spPr>
          <a:xfrm>
            <a:off x="467550" y="1081400"/>
            <a:ext cx="8208900" cy="723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GB">
                <a:solidFill>
                  <a:schemeClr val="dk1"/>
                </a:solidFill>
                <a:latin typeface="Nunito"/>
                <a:ea typeface="Nunito"/>
                <a:cs typeface="Nunito"/>
                <a:sym typeface="Nunito"/>
              </a:rPr>
              <a:t>It creates duplicates by randomly selecting samples from minority class for data balancing.</a:t>
            </a:r>
            <a:endParaRPr>
              <a:solidFill>
                <a:schemeClr val="dk1"/>
              </a:solidFill>
              <a:latin typeface="Nunito"/>
              <a:ea typeface="Nunito"/>
              <a:cs typeface="Nunito"/>
              <a:sym typeface="Nunito"/>
            </a:endParaRPr>
          </a:p>
          <a:p>
            <a:pPr indent="0" lvl="0" marL="457200" rtl="0" algn="ctr">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cxnSp>
        <p:nvCxnSpPr>
          <p:cNvPr id="196" name="Google Shape;196;p28"/>
          <p:cNvCxnSpPr/>
          <p:nvPr/>
        </p:nvCxnSpPr>
        <p:spPr>
          <a:xfrm>
            <a:off x="0" y="747725"/>
            <a:ext cx="1994400" cy="0"/>
          </a:xfrm>
          <a:prstGeom prst="straightConnector1">
            <a:avLst/>
          </a:prstGeom>
          <a:noFill/>
          <a:ln cap="flat" cmpd="sng" w="9525">
            <a:solidFill>
              <a:schemeClr val="dk1"/>
            </a:solidFill>
            <a:prstDash val="solid"/>
            <a:round/>
            <a:headEnd len="med" w="med" type="none"/>
            <a:tailEnd len="med" w="med" type="oval"/>
          </a:ln>
        </p:spPr>
      </p:cxnSp>
      <p:cxnSp>
        <p:nvCxnSpPr>
          <p:cNvPr id="197" name="Google Shape;197;p28"/>
          <p:cNvCxnSpPr/>
          <p:nvPr/>
        </p:nvCxnSpPr>
        <p:spPr>
          <a:xfrm>
            <a:off x="7064400" y="747725"/>
            <a:ext cx="2079600" cy="0"/>
          </a:xfrm>
          <a:prstGeom prst="straightConnector1">
            <a:avLst/>
          </a:prstGeom>
          <a:noFill/>
          <a:ln cap="flat" cmpd="sng" w="9525">
            <a:solidFill>
              <a:schemeClr val="dk1"/>
            </a:solidFill>
            <a:prstDash val="solid"/>
            <a:round/>
            <a:headEnd len="med" w="med" type="oval"/>
            <a:tailEnd len="med" w="med" type="none"/>
          </a:ln>
        </p:spPr>
      </p:cxnSp>
      <p:pic>
        <p:nvPicPr>
          <p:cNvPr id="198" name="Google Shape;198;p28"/>
          <p:cNvPicPr preferRelativeResize="0"/>
          <p:nvPr/>
        </p:nvPicPr>
        <p:blipFill>
          <a:blip r:embed="rId3">
            <a:alphaModFix/>
          </a:blip>
          <a:stretch>
            <a:fillRect/>
          </a:stretch>
        </p:blipFill>
        <p:spPr>
          <a:xfrm>
            <a:off x="2557975" y="1686850"/>
            <a:ext cx="4028050" cy="2857850"/>
          </a:xfrm>
          <a:prstGeom prst="rect">
            <a:avLst/>
          </a:prstGeom>
          <a:noFill/>
          <a:ln>
            <a:noFill/>
          </a:ln>
        </p:spPr>
      </p:pic>
      <p:sp>
        <p:nvSpPr>
          <p:cNvPr id="199" name="Google Shape;199;p28"/>
          <p:cNvSpPr txBox="1"/>
          <p:nvPr/>
        </p:nvSpPr>
        <p:spPr>
          <a:xfrm>
            <a:off x="3354000" y="4639875"/>
            <a:ext cx="231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Fig-11: Random Oversampling</a:t>
            </a:r>
            <a:endParaRPr sz="1200">
              <a:solidFill>
                <a:schemeClr val="dk1"/>
              </a:solidFill>
              <a:latin typeface="Nunito Light"/>
              <a:ea typeface="Nunito Light"/>
              <a:cs typeface="Nunito Light"/>
              <a:sym typeface="Nuni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1810500" y="305400"/>
            <a:ext cx="5523000" cy="4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3040">
                <a:latin typeface="Nunito"/>
                <a:ea typeface="Nunito"/>
                <a:cs typeface="Nunito"/>
                <a:sym typeface="Nunito"/>
              </a:rPr>
              <a:t>Comparison of EEG Signals</a:t>
            </a:r>
            <a:endParaRPr sz="3040">
              <a:latin typeface="Nunito"/>
              <a:ea typeface="Nunito"/>
              <a:cs typeface="Nunito"/>
              <a:sym typeface="Nunito"/>
            </a:endParaRPr>
          </a:p>
        </p:txBody>
      </p:sp>
      <p:pic>
        <p:nvPicPr>
          <p:cNvPr id="205" name="Google Shape;205;p29"/>
          <p:cNvPicPr preferRelativeResize="0"/>
          <p:nvPr/>
        </p:nvPicPr>
        <p:blipFill>
          <a:blip r:embed="rId3">
            <a:alphaModFix/>
          </a:blip>
          <a:stretch>
            <a:fillRect/>
          </a:stretch>
        </p:blipFill>
        <p:spPr>
          <a:xfrm>
            <a:off x="2325374" y="967625"/>
            <a:ext cx="4493249" cy="3502076"/>
          </a:xfrm>
          <a:prstGeom prst="rect">
            <a:avLst/>
          </a:prstGeom>
          <a:noFill/>
          <a:ln>
            <a:noFill/>
          </a:ln>
        </p:spPr>
      </p:pic>
      <p:cxnSp>
        <p:nvCxnSpPr>
          <p:cNvPr id="206" name="Google Shape;206;p29"/>
          <p:cNvCxnSpPr>
            <a:endCxn id="204" idx="1"/>
          </p:cNvCxnSpPr>
          <p:nvPr/>
        </p:nvCxnSpPr>
        <p:spPr>
          <a:xfrm>
            <a:off x="0" y="514350"/>
            <a:ext cx="1810500" cy="0"/>
          </a:xfrm>
          <a:prstGeom prst="straightConnector1">
            <a:avLst/>
          </a:prstGeom>
          <a:noFill/>
          <a:ln cap="flat" cmpd="sng" w="9525">
            <a:solidFill>
              <a:schemeClr val="dk1"/>
            </a:solidFill>
            <a:prstDash val="solid"/>
            <a:round/>
            <a:headEnd len="med" w="med" type="none"/>
            <a:tailEnd len="med" w="med" type="oval"/>
          </a:ln>
        </p:spPr>
      </p:cxnSp>
      <p:cxnSp>
        <p:nvCxnSpPr>
          <p:cNvPr id="207" name="Google Shape;207;p29"/>
          <p:cNvCxnSpPr/>
          <p:nvPr/>
        </p:nvCxnSpPr>
        <p:spPr>
          <a:xfrm>
            <a:off x="7463100" y="514350"/>
            <a:ext cx="1680900" cy="0"/>
          </a:xfrm>
          <a:prstGeom prst="straightConnector1">
            <a:avLst/>
          </a:prstGeom>
          <a:noFill/>
          <a:ln cap="flat" cmpd="sng" w="9525">
            <a:solidFill>
              <a:schemeClr val="dk1"/>
            </a:solidFill>
            <a:prstDash val="solid"/>
            <a:round/>
            <a:headEnd len="med" w="med" type="oval"/>
            <a:tailEnd len="med" w="med" type="none"/>
          </a:ln>
        </p:spPr>
      </p:cxnSp>
      <p:sp>
        <p:nvSpPr>
          <p:cNvPr id="208" name="Google Shape;208;p29"/>
          <p:cNvSpPr txBox="1"/>
          <p:nvPr/>
        </p:nvSpPr>
        <p:spPr>
          <a:xfrm>
            <a:off x="3193250" y="4543425"/>
            <a:ext cx="2616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Fig-12: Comparison of EEG SIgnals</a:t>
            </a:r>
            <a:endParaRPr sz="1200">
              <a:solidFill>
                <a:schemeClr val="dk1"/>
              </a:solidFill>
              <a:latin typeface="Nunito Light"/>
              <a:ea typeface="Nunito Light"/>
              <a:cs typeface="Nunito Light"/>
              <a:sym typeface="Nunito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1810500" y="305400"/>
            <a:ext cx="5523000" cy="4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3040">
                <a:latin typeface="Nunito"/>
                <a:ea typeface="Nunito"/>
                <a:cs typeface="Nunito"/>
                <a:sym typeface="Nunito"/>
              </a:rPr>
              <a:t>Normalisation of Data</a:t>
            </a:r>
            <a:endParaRPr sz="3040">
              <a:latin typeface="Nunito"/>
              <a:ea typeface="Nunito"/>
              <a:cs typeface="Nunito"/>
              <a:sym typeface="Nunito"/>
            </a:endParaRPr>
          </a:p>
        </p:txBody>
      </p:sp>
      <p:cxnSp>
        <p:nvCxnSpPr>
          <p:cNvPr id="214" name="Google Shape;214;p30"/>
          <p:cNvCxnSpPr>
            <a:endCxn id="213" idx="1"/>
          </p:cNvCxnSpPr>
          <p:nvPr/>
        </p:nvCxnSpPr>
        <p:spPr>
          <a:xfrm>
            <a:off x="0" y="514350"/>
            <a:ext cx="1810500" cy="0"/>
          </a:xfrm>
          <a:prstGeom prst="straightConnector1">
            <a:avLst/>
          </a:prstGeom>
          <a:noFill/>
          <a:ln cap="flat" cmpd="sng" w="9525">
            <a:solidFill>
              <a:schemeClr val="dk1"/>
            </a:solidFill>
            <a:prstDash val="solid"/>
            <a:round/>
            <a:headEnd len="med" w="med" type="none"/>
            <a:tailEnd len="med" w="med" type="oval"/>
          </a:ln>
        </p:spPr>
      </p:cxnSp>
      <p:cxnSp>
        <p:nvCxnSpPr>
          <p:cNvPr id="215" name="Google Shape;215;p30"/>
          <p:cNvCxnSpPr/>
          <p:nvPr/>
        </p:nvCxnSpPr>
        <p:spPr>
          <a:xfrm>
            <a:off x="7463100" y="514350"/>
            <a:ext cx="1680900" cy="0"/>
          </a:xfrm>
          <a:prstGeom prst="straightConnector1">
            <a:avLst/>
          </a:prstGeom>
          <a:noFill/>
          <a:ln cap="flat" cmpd="sng" w="9525">
            <a:solidFill>
              <a:schemeClr val="dk1"/>
            </a:solidFill>
            <a:prstDash val="solid"/>
            <a:round/>
            <a:headEnd len="med" w="med" type="oval"/>
            <a:tailEnd len="med" w="med" type="none"/>
          </a:ln>
        </p:spPr>
      </p:cxnSp>
      <p:sp>
        <p:nvSpPr>
          <p:cNvPr id="216" name="Google Shape;216;p30"/>
          <p:cNvSpPr txBox="1"/>
          <p:nvPr/>
        </p:nvSpPr>
        <p:spPr>
          <a:xfrm>
            <a:off x="1129950" y="1251650"/>
            <a:ext cx="3735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chemeClr val="dk1"/>
                </a:solidFill>
                <a:latin typeface="Nunito"/>
                <a:ea typeface="Nunito"/>
                <a:cs typeface="Nunito"/>
                <a:sym typeface="Nunito"/>
              </a:rPr>
              <a:t>Z-score Normalisation</a:t>
            </a:r>
            <a:endParaRPr b="1" sz="1700">
              <a:solidFill>
                <a:schemeClr val="dk1"/>
              </a:solidFill>
              <a:latin typeface="Nunito"/>
              <a:ea typeface="Nunito"/>
              <a:cs typeface="Nunito"/>
              <a:sym typeface="Nunito"/>
            </a:endParaRPr>
          </a:p>
        </p:txBody>
      </p:sp>
      <p:sp>
        <p:nvSpPr>
          <p:cNvPr id="217" name="Google Shape;217;p30"/>
          <p:cNvSpPr txBox="1"/>
          <p:nvPr/>
        </p:nvSpPr>
        <p:spPr>
          <a:xfrm>
            <a:off x="1129950" y="1956150"/>
            <a:ext cx="688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Nunito"/>
                <a:ea typeface="Nunito"/>
                <a:cs typeface="Nunito"/>
                <a:sym typeface="Nunito"/>
              </a:rPr>
              <a:t>In this normalisation technique every value in the dataset is normalised in such a way that the mean of all of values is zero and standard deviation is one.</a:t>
            </a:r>
            <a:endParaRPr>
              <a:solidFill>
                <a:schemeClr val="dk1"/>
              </a:solidFill>
              <a:latin typeface="Nunito"/>
              <a:ea typeface="Nunito"/>
              <a:cs typeface="Nunito"/>
              <a:sym typeface="Nunito"/>
            </a:endParaRPr>
          </a:p>
        </p:txBody>
      </p:sp>
      <p:pic>
        <p:nvPicPr>
          <p:cNvPr id="218" name="Google Shape;218;p30"/>
          <p:cNvPicPr preferRelativeResize="0"/>
          <p:nvPr/>
        </p:nvPicPr>
        <p:blipFill>
          <a:blip r:embed="rId3">
            <a:alphaModFix/>
          </a:blip>
          <a:stretch>
            <a:fillRect/>
          </a:stretch>
        </p:blipFill>
        <p:spPr>
          <a:xfrm>
            <a:off x="3005138" y="2899550"/>
            <a:ext cx="3133725" cy="1123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620">
                <a:latin typeface="Nunito"/>
                <a:ea typeface="Nunito"/>
                <a:cs typeface="Nunito"/>
                <a:sym typeface="Nunito"/>
              </a:rPr>
              <a:t>Training, Testing and Validation Split</a:t>
            </a:r>
            <a:endParaRPr sz="2620">
              <a:latin typeface="Nunito"/>
              <a:ea typeface="Nunito"/>
              <a:cs typeface="Nunito"/>
              <a:sym typeface="Nunito"/>
            </a:endParaRPr>
          </a:p>
        </p:txBody>
      </p:sp>
      <p:sp>
        <p:nvSpPr>
          <p:cNvPr id="224" name="Google Shape;22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lnSpc>
                <a:spcPct val="100000"/>
              </a:lnSpc>
              <a:spcBef>
                <a:spcPts val="1200"/>
              </a:spcBef>
              <a:spcAft>
                <a:spcPts val="0"/>
              </a:spcAft>
              <a:buNone/>
            </a:pPr>
            <a:r>
              <a:rPr lang="en-GB">
                <a:solidFill>
                  <a:srgbClr val="FFFFFF"/>
                </a:solidFill>
                <a:latin typeface="Nunito"/>
                <a:ea typeface="Nunito"/>
                <a:cs typeface="Nunito"/>
                <a:sym typeface="Nunito"/>
              </a:rPr>
              <a:t>Training and Testing split kept at a 70:30 ratio. So,</a:t>
            </a:r>
            <a:endParaRPr b="1">
              <a:solidFill>
                <a:srgbClr val="FFFFFF"/>
              </a:solidFill>
              <a:latin typeface="Nunito"/>
              <a:ea typeface="Nunito"/>
              <a:cs typeface="Nunito"/>
              <a:sym typeface="Nunito"/>
            </a:endParaRPr>
          </a:p>
          <a:p>
            <a:pPr indent="0" lvl="0" marL="457200" rtl="0" algn="just">
              <a:lnSpc>
                <a:spcPct val="100000"/>
              </a:lnSpc>
              <a:spcBef>
                <a:spcPts val="1200"/>
              </a:spcBef>
              <a:spcAft>
                <a:spcPts val="0"/>
              </a:spcAft>
              <a:buNone/>
            </a:pPr>
            <a:r>
              <a:rPr lang="en-GB">
                <a:solidFill>
                  <a:srgbClr val="FFFFFF"/>
                </a:solidFill>
                <a:latin typeface="Nunito"/>
                <a:ea typeface="Nunito"/>
                <a:cs typeface="Nunito"/>
                <a:sym typeface="Nunito"/>
              </a:rPr>
              <a:t>Number of samples in train set: 		12880 samples</a:t>
            </a:r>
            <a:endParaRPr>
              <a:solidFill>
                <a:srgbClr val="FFFFFF"/>
              </a:solidFill>
              <a:latin typeface="Nunito"/>
              <a:ea typeface="Nunito"/>
              <a:cs typeface="Nunito"/>
              <a:sym typeface="Nunito"/>
            </a:endParaRPr>
          </a:p>
          <a:p>
            <a:pPr indent="0" lvl="0" marL="457200" rtl="0" algn="just">
              <a:lnSpc>
                <a:spcPct val="100000"/>
              </a:lnSpc>
              <a:spcBef>
                <a:spcPts val="1200"/>
              </a:spcBef>
              <a:spcAft>
                <a:spcPts val="0"/>
              </a:spcAft>
              <a:buNone/>
            </a:pPr>
            <a:r>
              <a:rPr lang="en-GB">
                <a:solidFill>
                  <a:srgbClr val="FFFFFF"/>
                </a:solidFill>
                <a:latin typeface="Nunito"/>
                <a:ea typeface="Nunito"/>
                <a:cs typeface="Nunito"/>
                <a:sym typeface="Nunito"/>
              </a:rPr>
              <a:t>Number of samples in test set:			5520   samples</a:t>
            </a:r>
            <a:endParaRPr>
              <a:solidFill>
                <a:srgbClr val="FFFFFF"/>
              </a:solidFill>
              <a:latin typeface="Nunito"/>
              <a:ea typeface="Nunito"/>
              <a:cs typeface="Nunito"/>
              <a:sym typeface="Nunito"/>
            </a:endParaRPr>
          </a:p>
          <a:p>
            <a:pPr indent="0" lvl="0" marL="457200" rtl="0" algn="just">
              <a:lnSpc>
                <a:spcPct val="100000"/>
              </a:lnSpc>
              <a:spcBef>
                <a:spcPts val="1200"/>
              </a:spcBef>
              <a:spcAft>
                <a:spcPts val="0"/>
              </a:spcAft>
              <a:buNone/>
            </a:pPr>
            <a:r>
              <a:t/>
            </a:r>
            <a:endParaRPr>
              <a:solidFill>
                <a:srgbClr val="FFFFFF"/>
              </a:solidFill>
              <a:latin typeface="Nunito"/>
              <a:ea typeface="Nunito"/>
              <a:cs typeface="Nunito"/>
              <a:sym typeface="Nunito"/>
            </a:endParaRPr>
          </a:p>
          <a:p>
            <a:pPr indent="0" lvl="0" marL="0" rtl="0" algn="just">
              <a:lnSpc>
                <a:spcPct val="100000"/>
              </a:lnSpc>
              <a:spcBef>
                <a:spcPts val="1200"/>
              </a:spcBef>
              <a:spcAft>
                <a:spcPts val="0"/>
              </a:spcAft>
              <a:buNone/>
            </a:pPr>
            <a:r>
              <a:rPr lang="en-GB">
                <a:solidFill>
                  <a:srgbClr val="FFFFFF"/>
                </a:solidFill>
                <a:latin typeface="Nunito"/>
                <a:ea typeface="Nunito"/>
                <a:cs typeface="Nunito"/>
                <a:sym typeface="Nunito"/>
              </a:rPr>
              <a:t>Now we further split the training dataset into a training and validation dataset at 80:20 ratio. So,</a:t>
            </a:r>
            <a:endParaRPr>
              <a:solidFill>
                <a:srgbClr val="FFFFFF"/>
              </a:solidFill>
              <a:latin typeface="Nunito"/>
              <a:ea typeface="Nunito"/>
              <a:cs typeface="Nunito"/>
              <a:sym typeface="Nunito"/>
            </a:endParaRPr>
          </a:p>
          <a:p>
            <a:pPr indent="0" lvl="0" marL="457200" rtl="0" algn="just">
              <a:lnSpc>
                <a:spcPct val="100000"/>
              </a:lnSpc>
              <a:spcBef>
                <a:spcPts val="1200"/>
              </a:spcBef>
              <a:spcAft>
                <a:spcPts val="0"/>
              </a:spcAft>
              <a:buNone/>
            </a:pPr>
            <a:r>
              <a:rPr lang="en-GB">
                <a:solidFill>
                  <a:srgbClr val="FFFFFF"/>
                </a:solidFill>
                <a:latin typeface="Nunito"/>
                <a:ea typeface="Nunito"/>
                <a:cs typeface="Nunito"/>
                <a:sym typeface="Nunito"/>
              </a:rPr>
              <a:t>Number of samples in train set: 		10304 samples</a:t>
            </a:r>
            <a:endParaRPr>
              <a:solidFill>
                <a:srgbClr val="FFFFFF"/>
              </a:solidFill>
              <a:latin typeface="Nunito"/>
              <a:ea typeface="Nunito"/>
              <a:cs typeface="Nunito"/>
              <a:sym typeface="Nunito"/>
            </a:endParaRPr>
          </a:p>
          <a:p>
            <a:pPr indent="0" lvl="0" marL="457200" rtl="0" algn="just">
              <a:lnSpc>
                <a:spcPct val="100000"/>
              </a:lnSpc>
              <a:spcBef>
                <a:spcPts val="1200"/>
              </a:spcBef>
              <a:spcAft>
                <a:spcPts val="0"/>
              </a:spcAft>
              <a:buNone/>
            </a:pPr>
            <a:r>
              <a:rPr lang="en-GB">
                <a:solidFill>
                  <a:srgbClr val="FFFFFF"/>
                </a:solidFill>
                <a:latin typeface="Nunito"/>
                <a:ea typeface="Nunito"/>
                <a:cs typeface="Nunito"/>
                <a:sym typeface="Nunito"/>
              </a:rPr>
              <a:t>Number of samples in validation set:	 2576 samples</a:t>
            </a:r>
            <a:endParaRPr sz="1500">
              <a:solidFill>
                <a:srgbClr val="FFFFFF"/>
              </a:solidFill>
              <a:latin typeface="Nunito"/>
              <a:ea typeface="Nunito"/>
              <a:cs typeface="Nunito"/>
              <a:sym typeface="Nunito"/>
            </a:endParaRPr>
          </a:p>
          <a:p>
            <a:pPr indent="0" lvl="0" marL="0" rtl="0" algn="l">
              <a:spcBef>
                <a:spcPts val="1200"/>
              </a:spcBef>
              <a:spcAft>
                <a:spcPts val="1200"/>
              </a:spcAft>
              <a:buNone/>
            </a:pPr>
            <a:r>
              <a:t/>
            </a:r>
            <a:endParaRPr/>
          </a:p>
        </p:txBody>
      </p:sp>
      <p:cxnSp>
        <p:nvCxnSpPr>
          <p:cNvPr id="225" name="Google Shape;225;p31"/>
          <p:cNvCxnSpPr/>
          <p:nvPr/>
        </p:nvCxnSpPr>
        <p:spPr>
          <a:xfrm>
            <a:off x="0" y="731375"/>
            <a:ext cx="1532700" cy="0"/>
          </a:xfrm>
          <a:prstGeom prst="straightConnector1">
            <a:avLst/>
          </a:prstGeom>
          <a:noFill/>
          <a:ln cap="flat" cmpd="sng" w="9525">
            <a:solidFill>
              <a:schemeClr val="dk1"/>
            </a:solidFill>
            <a:prstDash val="solid"/>
            <a:round/>
            <a:headEnd len="med" w="med" type="none"/>
            <a:tailEnd len="med" w="med" type="oval"/>
          </a:ln>
        </p:spPr>
      </p:cxnSp>
      <p:cxnSp>
        <p:nvCxnSpPr>
          <p:cNvPr id="226" name="Google Shape;226;p31"/>
          <p:cNvCxnSpPr/>
          <p:nvPr/>
        </p:nvCxnSpPr>
        <p:spPr>
          <a:xfrm>
            <a:off x="7715250" y="724300"/>
            <a:ext cx="1428900" cy="7200"/>
          </a:xfrm>
          <a:prstGeom prst="straightConnector1">
            <a:avLst/>
          </a:prstGeom>
          <a:noFill/>
          <a:ln cap="flat" cmpd="sng" w="9525">
            <a:solidFill>
              <a:schemeClr val="dk1"/>
            </a:solidFill>
            <a:prstDash val="solid"/>
            <a:round/>
            <a:headEnd len="med" w="med" type="oval"/>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1212225" y="2673725"/>
            <a:ext cx="7069500" cy="1956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n-GB" sz="1800">
                <a:solidFill>
                  <a:schemeClr val="dk1"/>
                </a:solidFill>
                <a:latin typeface="Nunito"/>
                <a:ea typeface="Nunito"/>
                <a:cs typeface="Nunito"/>
                <a:sym typeface="Nunito"/>
              </a:rPr>
              <a:t>MAULANA AZAD</a:t>
            </a:r>
            <a:endParaRPr b="1" sz="1800">
              <a:solidFill>
                <a:schemeClr val="dk1"/>
              </a:solidFill>
              <a:latin typeface="Nunito"/>
              <a:ea typeface="Nunito"/>
              <a:cs typeface="Nunito"/>
              <a:sym typeface="Nunito"/>
            </a:endParaRPr>
          </a:p>
          <a:p>
            <a:pPr indent="0" lvl="0" marL="0" rtl="0" algn="ctr">
              <a:lnSpc>
                <a:spcPct val="115000"/>
              </a:lnSpc>
              <a:spcBef>
                <a:spcPts val="1200"/>
              </a:spcBef>
              <a:spcAft>
                <a:spcPts val="0"/>
              </a:spcAft>
              <a:buNone/>
            </a:pPr>
            <a:r>
              <a:rPr b="1" lang="en-GB" sz="1800">
                <a:solidFill>
                  <a:schemeClr val="dk1"/>
                </a:solidFill>
                <a:latin typeface="Nunito"/>
                <a:ea typeface="Nunito"/>
                <a:cs typeface="Nunito"/>
                <a:sym typeface="Nunito"/>
              </a:rPr>
              <a:t>NATIONAL INSTITUTE OF TECHNOLOGY</a:t>
            </a:r>
            <a:endParaRPr b="1" sz="1800">
              <a:solidFill>
                <a:schemeClr val="dk1"/>
              </a:solidFill>
              <a:latin typeface="Nunito"/>
              <a:ea typeface="Nunito"/>
              <a:cs typeface="Nunito"/>
              <a:sym typeface="Nunito"/>
            </a:endParaRPr>
          </a:p>
          <a:p>
            <a:pPr indent="0" lvl="0" marL="0" rtl="0" algn="ctr">
              <a:lnSpc>
                <a:spcPct val="115000"/>
              </a:lnSpc>
              <a:spcBef>
                <a:spcPts val="1200"/>
              </a:spcBef>
              <a:spcAft>
                <a:spcPts val="0"/>
              </a:spcAft>
              <a:buNone/>
            </a:pPr>
            <a:r>
              <a:rPr b="1" lang="en-GB" sz="1800">
                <a:solidFill>
                  <a:schemeClr val="dk1"/>
                </a:solidFill>
                <a:latin typeface="Nunito"/>
                <a:ea typeface="Nunito"/>
                <a:cs typeface="Nunito"/>
                <a:sym typeface="Nunito"/>
              </a:rPr>
              <a:t>BHOPAL, M.P. – 462 003 (INDIA)</a:t>
            </a:r>
            <a:endParaRPr b="1" sz="1800">
              <a:solidFill>
                <a:schemeClr val="dk1"/>
              </a:solidFill>
              <a:latin typeface="Nunito"/>
              <a:ea typeface="Nunito"/>
              <a:cs typeface="Nunito"/>
              <a:sym typeface="Nunito"/>
            </a:endParaRPr>
          </a:p>
          <a:p>
            <a:pPr indent="0" lvl="0" marL="0" rtl="0" algn="l">
              <a:spcBef>
                <a:spcPts val="1200"/>
              </a:spcBef>
              <a:spcAft>
                <a:spcPts val="0"/>
              </a:spcAft>
              <a:buNone/>
            </a:pPr>
            <a:r>
              <a:t/>
            </a:r>
            <a:endParaRPr sz="2300">
              <a:solidFill>
                <a:schemeClr val="dk1"/>
              </a:solidFill>
            </a:endParaRPr>
          </a:p>
        </p:txBody>
      </p:sp>
      <p:sp>
        <p:nvSpPr>
          <p:cNvPr id="66" name="Google Shape;66;p14"/>
          <p:cNvSpPr txBox="1"/>
          <p:nvPr/>
        </p:nvSpPr>
        <p:spPr>
          <a:xfrm>
            <a:off x="521150" y="521150"/>
            <a:ext cx="2617200" cy="90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2000">
              <a:solidFill>
                <a:schemeClr val="dk1"/>
              </a:solidFill>
              <a:latin typeface="Nunito"/>
              <a:ea typeface="Nunito"/>
              <a:cs typeface="Nunito"/>
              <a:sym typeface="Nunito"/>
            </a:endParaRPr>
          </a:p>
          <a:p>
            <a:pPr indent="0" lvl="0" marL="0" rtl="0" algn="l">
              <a:spcBef>
                <a:spcPts val="1200"/>
              </a:spcBef>
              <a:spcAft>
                <a:spcPts val="0"/>
              </a:spcAft>
              <a:buNone/>
            </a:pPr>
            <a:r>
              <a:t/>
            </a:r>
            <a:endParaRPr/>
          </a:p>
        </p:txBody>
      </p:sp>
      <p:pic>
        <p:nvPicPr>
          <p:cNvPr id="67" name="Google Shape;67;p14"/>
          <p:cNvPicPr preferRelativeResize="0"/>
          <p:nvPr/>
        </p:nvPicPr>
        <p:blipFill rotWithShape="1">
          <a:blip r:embed="rId3">
            <a:alphaModFix/>
          </a:blip>
          <a:srcRect b="0" l="8424" r="0" t="0"/>
          <a:stretch/>
        </p:blipFill>
        <p:spPr>
          <a:xfrm>
            <a:off x="3573975" y="378200"/>
            <a:ext cx="2198175" cy="1905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230" name="Shape 230"/>
        <p:cNvGrpSpPr/>
        <p:nvPr/>
      </p:nvGrpSpPr>
      <p:grpSpPr>
        <a:xfrm>
          <a:off x="0" y="0"/>
          <a:ext cx="0" cy="0"/>
          <a:chOff x="0" y="0"/>
          <a:chExt cx="0" cy="0"/>
        </a:xfrm>
      </p:grpSpPr>
      <p:sp>
        <p:nvSpPr>
          <p:cNvPr id="231" name="Google Shape;231;p32"/>
          <p:cNvSpPr txBox="1"/>
          <p:nvPr>
            <p:ph type="title"/>
          </p:nvPr>
        </p:nvSpPr>
        <p:spPr>
          <a:xfrm>
            <a:off x="368350" y="238375"/>
            <a:ext cx="8311200" cy="755700"/>
          </a:xfrm>
          <a:prstGeom prst="rect">
            <a:avLst/>
          </a:prstGeom>
        </p:spPr>
        <p:txBody>
          <a:bodyPr anchorCtr="0" anchor="b" bIns="91425" lIns="91425" spcFirstLastPara="1" rIns="91425" wrap="square" tIns="91425">
            <a:normAutofit fontScale="90000"/>
          </a:bodyPr>
          <a:lstStyle/>
          <a:p>
            <a:pPr indent="457200" lvl="0" marL="1828800" rtl="0" algn="l">
              <a:spcBef>
                <a:spcPts val="0"/>
              </a:spcBef>
              <a:spcAft>
                <a:spcPts val="0"/>
              </a:spcAft>
              <a:buNone/>
            </a:pPr>
            <a:r>
              <a:rPr lang="en-GB" sz="3200">
                <a:latin typeface="Nunito"/>
                <a:ea typeface="Nunito"/>
                <a:cs typeface="Nunito"/>
                <a:sym typeface="Nunito"/>
              </a:rPr>
              <a:t>CNN ARCHITECTURE</a:t>
            </a:r>
            <a:endParaRPr sz="3200">
              <a:latin typeface="Nunito"/>
              <a:ea typeface="Nunito"/>
              <a:cs typeface="Nunito"/>
              <a:sym typeface="Nunito"/>
            </a:endParaRPr>
          </a:p>
        </p:txBody>
      </p:sp>
      <p:pic>
        <p:nvPicPr>
          <p:cNvPr id="232" name="Google Shape;232;p32"/>
          <p:cNvPicPr preferRelativeResize="0"/>
          <p:nvPr/>
        </p:nvPicPr>
        <p:blipFill>
          <a:blip r:embed="rId3">
            <a:alphaModFix/>
          </a:blip>
          <a:stretch>
            <a:fillRect/>
          </a:stretch>
        </p:blipFill>
        <p:spPr>
          <a:xfrm>
            <a:off x="553400" y="1457750"/>
            <a:ext cx="8037202" cy="2786351"/>
          </a:xfrm>
          <a:prstGeom prst="rect">
            <a:avLst/>
          </a:prstGeom>
          <a:noFill/>
          <a:ln>
            <a:noFill/>
          </a:ln>
        </p:spPr>
      </p:pic>
      <p:cxnSp>
        <p:nvCxnSpPr>
          <p:cNvPr id="233" name="Google Shape;233;p32"/>
          <p:cNvCxnSpPr/>
          <p:nvPr/>
        </p:nvCxnSpPr>
        <p:spPr>
          <a:xfrm>
            <a:off x="6875500" y="693775"/>
            <a:ext cx="2268600" cy="0"/>
          </a:xfrm>
          <a:prstGeom prst="straightConnector1">
            <a:avLst/>
          </a:prstGeom>
          <a:noFill/>
          <a:ln cap="flat" cmpd="sng" w="9525">
            <a:solidFill>
              <a:schemeClr val="dk1"/>
            </a:solidFill>
            <a:prstDash val="solid"/>
            <a:round/>
            <a:headEnd len="med" w="med" type="oval"/>
            <a:tailEnd len="med" w="med" type="none"/>
          </a:ln>
        </p:spPr>
      </p:cxnSp>
      <p:cxnSp>
        <p:nvCxnSpPr>
          <p:cNvPr id="234" name="Google Shape;234;p32"/>
          <p:cNvCxnSpPr/>
          <p:nvPr/>
        </p:nvCxnSpPr>
        <p:spPr>
          <a:xfrm>
            <a:off x="0" y="693775"/>
            <a:ext cx="2288400" cy="0"/>
          </a:xfrm>
          <a:prstGeom prst="straightConnector1">
            <a:avLst/>
          </a:prstGeom>
          <a:noFill/>
          <a:ln cap="flat" cmpd="sng" w="9525">
            <a:solidFill>
              <a:schemeClr val="dk1"/>
            </a:solidFill>
            <a:prstDash val="solid"/>
            <a:round/>
            <a:headEnd len="med" w="med" type="none"/>
            <a:tailEnd len="med" w="med" type="oval"/>
          </a:ln>
        </p:spPr>
      </p:cxnSp>
      <p:sp>
        <p:nvSpPr>
          <p:cNvPr id="235" name="Google Shape;235;p32"/>
          <p:cNvSpPr txBox="1"/>
          <p:nvPr/>
        </p:nvSpPr>
        <p:spPr>
          <a:xfrm>
            <a:off x="3596850" y="4479125"/>
            <a:ext cx="195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Fig-13: CNN Architecture</a:t>
            </a:r>
            <a:endParaRPr sz="1200">
              <a:solidFill>
                <a:schemeClr val="dk1"/>
              </a:solidFill>
              <a:latin typeface="Nunito Light"/>
              <a:ea typeface="Nunito Light"/>
              <a:cs typeface="Nunito Light"/>
              <a:sym typeface="Nunito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2384975" y="365700"/>
            <a:ext cx="426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820">
                <a:latin typeface="Nunito"/>
                <a:ea typeface="Nunito"/>
                <a:cs typeface="Nunito"/>
                <a:sym typeface="Nunito"/>
              </a:rPr>
              <a:t>Convolution Block</a:t>
            </a:r>
            <a:endParaRPr sz="2820">
              <a:latin typeface="Nunito"/>
              <a:ea typeface="Nunito"/>
              <a:cs typeface="Nunito"/>
              <a:sym typeface="Nunito"/>
            </a:endParaRPr>
          </a:p>
        </p:txBody>
      </p:sp>
      <p:pic>
        <p:nvPicPr>
          <p:cNvPr id="241" name="Google Shape;241;p33"/>
          <p:cNvPicPr preferRelativeResize="0"/>
          <p:nvPr/>
        </p:nvPicPr>
        <p:blipFill>
          <a:blip r:embed="rId3">
            <a:alphaModFix/>
          </a:blip>
          <a:stretch>
            <a:fillRect/>
          </a:stretch>
        </p:blipFill>
        <p:spPr>
          <a:xfrm>
            <a:off x="476325" y="1124775"/>
            <a:ext cx="6096000" cy="3429000"/>
          </a:xfrm>
          <a:prstGeom prst="rect">
            <a:avLst/>
          </a:prstGeom>
          <a:noFill/>
          <a:ln>
            <a:noFill/>
          </a:ln>
        </p:spPr>
      </p:pic>
      <p:sp>
        <p:nvSpPr>
          <p:cNvPr id="242" name="Google Shape;242;p33"/>
          <p:cNvSpPr txBox="1"/>
          <p:nvPr/>
        </p:nvSpPr>
        <p:spPr>
          <a:xfrm>
            <a:off x="3408150" y="4650575"/>
            <a:ext cx="209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Fig-14: Convolution Block</a:t>
            </a:r>
            <a:endParaRPr sz="1200">
              <a:solidFill>
                <a:schemeClr val="dk1"/>
              </a:solidFill>
              <a:latin typeface="Nunito Light"/>
              <a:ea typeface="Nunito Light"/>
              <a:cs typeface="Nunito Light"/>
              <a:sym typeface="Nunito Light"/>
            </a:endParaRPr>
          </a:p>
        </p:txBody>
      </p:sp>
      <p:sp>
        <p:nvSpPr>
          <p:cNvPr id="243" name="Google Shape;243;p33"/>
          <p:cNvSpPr txBox="1"/>
          <p:nvPr/>
        </p:nvSpPr>
        <p:spPr>
          <a:xfrm>
            <a:off x="6981850" y="1642800"/>
            <a:ext cx="2092500" cy="1639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Nunito"/>
              <a:buChar char="●"/>
            </a:pPr>
            <a:r>
              <a:rPr lang="en-GB">
                <a:solidFill>
                  <a:schemeClr val="dk1"/>
                </a:solidFill>
                <a:latin typeface="Nunito"/>
                <a:ea typeface="Nunito"/>
                <a:cs typeface="Nunito"/>
                <a:sym typeface="Nunito"/>
              </a:rPr>
              <a:t>1 D Convolution layer</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Font typeface="Nunito"/>
              <a:buChar char="●"/>
            </a:pPr>
            <a:r>
              <a:rPr lang="en-GB">
                <a:solidFill>
                  <a:schemeClr val="dk1"/>
                </a:solidFill>
                <a:latin typeface="Nunito"/>
                <a:ea typeface="Nunito"/>
                <a:cs typeface="Nunito"/>
                <a:sym typeface="Nunito"/>
              </a:rPr>
              <a:t>Batch normalisation layer</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Font typeface="Nunito"/>
              <a:buChar char="●"/>
            </a:pPr>
            <a:r>
              <a:rPr lang="en-GB">
                <a:solidFill>
                  <a:schemeClr val="dk1"/>
                </a:solidFill>
                <a:latin typeface="Nunito"/>
                <a:ea typeface="Nunito"/>
                <a:cs typeface="Nunito"/>
                <a:sym typeface="Nunito"/>
              </a:rPr>
              <a:t>Max pooling layer</a:t>
            </a:r>
            <a:endParaRPr>
              <a:solidFill>
                <a:schemeClr val="dk1"/>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2801850" y="374325"/>
            <a:ext cx="3540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Nunito"/>
                <a:ea typeface="Nunito"/>
                <a:cs typeface="Nunito"/>
                <a:sym typeface="Nunito"/>
              </a:rPr>
              <a:t>Batch Normalization</a:t>
            </a:r>
            <a:endParaRPr>
              <a:latin typeface="Nunito"/>
              <a:ea typeface="Nunito"/>
              <a:cs typeface="Nunito"/>
              <a:sym typeface="Nunito"/>
            </a:endParaRPr>
          </a:p>
        </p:txBody>
      </p:sp>
      <p:pic>
        <p:nvPicPr>
          <p:cNvPr id="249" name="Google Shape;249;p34"/>
          <p:cNvPicPr preferRelativeResize="0"/>
          <p:nvPr/>
        </p:nvPicPr>
        <p:blipFill>
          <a:blip r:embed="rId3">
            <a:alphaModFix/>
          </a:blip>
          <a:stretch>
            <a:fillRect/>
          </a:stretch>
        </p:blipFill>
        <p:spPr>
          <a:xfrm>
            <a:off x="152400" y="1225550"/>
            <a:ext cx="8839201" cy="3290095"/>
          </a:xfrm>
          <a:prstGeom prst="rect">
            <a:avLst/>
          </a:prstGeom>
          <a:noFill/>
          <a:ln>
            <a:noFill/>
          </a:ln>
        </p:spPr>
      </p:pic>
      <p:sp>
        <p:nvSpPr>
          <p:cNvPr id="250" name="Google Shape;250;p34"/>
          <p:cNvSpPr txBox="1"/>
          <p:nvPr/>
        </p:nvSpPr>
        <p:spPr>
          <a:xfrm>
            <a:off x="3268275" y="4586300"/>
            <a:ext cx="233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Fig-15: Batch Normalization</a:t>
            </a:r>
            <a:endParaRPr sz="1200">
              <a:solidFill>
                <a:schemeClr val="dk1"/>
              </a:solidFill>
              <a:latin typeface="Nunito Light"/>
              <a:ea typeface="Nunito Light"/>
              <a:cs typeface="Nunito Light"/>
              <a:sym typeface="Nunito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3058900" y="445025"/>
            <a:ext cx="318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020">
                <a:latin typeface="Nunito"/>
                <a:ea typeface="Nunito"/>
                <a:cs typeface="Nunito"/>
                <a:sym typeface="Nunito"/>
              </a:rPr>
              <a:t>Max Pooling</a:t>
            </a:r>
            <a:endParaRPr sz="3020">
              <a:latin typeface="Nunito"/>
              <a:ea typeface="Nunito"/>
              <a:cs typeface="Nunito"/>
              <a:sym typeface="Nunito"/>
            </a:endParaRPr>
          </a:p>
        </p:txBody>
      </p:sp>
      <p:pic>
        <p:nvPicPr>
          <p:cNvPr id="256" name="Google Shape;256;p35"/>
          <p:cNvPicPr preferRelativeResize="0"/>
          <p:nvPr/>
        </p:nvPicPr>
        <p:blipFill>
          <a:blip r:embed="rId3">
            <a:alphaModFix/>
          </a:blip>
          <a:stretch>
            <a:fillRect/>
          </a:stretch>
        </p:blipFill>
        <p:spPr>
          <a:xfrm>
            <a:off x="2020437" y="1661325"/>
            <a:ext cx="5260525" cy="1820825"/>
          </a:xfrm>
          <a:prstGeom prst="rect">
            <a:avLst/>
          </a:prstGeom>
          <a:noFill/>
          <a:ln>
            <a:noFill/>
          </a:ln>
        </p:spPr>
      </p:pic>
      <p:sp>
        <p:nvSpPr>
          <p:cNvPr id="257" name="Google Shape;257;p35"/>
          <p:cNvSpPr txBox="1"/>
          <p:nvPr/>
        </p:nvSpPr>
        <p:spPr>
          <a:xfrm>
            <a:off x="3874000" y="3729025"/>
            <a:ext cx="155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Fig-16: Max Pooling</a:t>
            </a:r>
            <a:endParaRPr sz="1200">
              <a:solidFill>
                <a:schemeClr val="dk1"/>
              </a:solidFill>
              <a:latin typeface="Nunito Light"/>
              <a:ea typeface="Nunito Light"/>
              <a:cs typeface="Nunito Light"/>
              <a:sym typeface="Nunito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ph type="title"/>
          </p:nvPr>
        </p:nvSpPr>
        <p:spPr>
          <a:xfrm>
            <a:off x="2532225" y="331750"/>
            <a:ext cx="41859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Nunito"/>
                <a:ea typeface="Nunito"/>
                <a:cs typeface="Nunito"/>
                <a:sym typeface="Nunito"/>
              </a:rPr>
              <a:t>Relu Activation Function</a:t>
            </a:r>
            <a:endParaRPr>
              <a:latin typeface="Nunito"/>
              <a:ea typeface="Nunito"/>
              <a:cs typeface="Nunito"/>
              <a:sym typeface="Nunito"/>
            </a:endParaRPr>
          </a:p>
        </p:txBody>
      </p:sp>
      <p:pic>
        <p:nvPicPr>
          <p:cNvPr id="263" name="Google Shape;263;p36"/>
          <p:cNvPicPr preferRelativeResize="0"/>
          <p:nvPr/>
        </p:nvPicPr>
        <p:blipFill>
          <a:blip r:embed="rId3">
            <a:alphaModFix/>
          </a:blip>
          <a:stretch>
            <a:fillRect/>
          </a:stretch>
        </p:blipFill>
        <p:spPr>
          <a:xfrm>
            <a:off x="1412987" y="1030900"/>
            <a:ext cx="6424376" cy="3613725"/>
          </a:xfrm>
          <a:prstGeom prst="rect">
            <a:avLst/>
          </a:prstGeom>
          <a:noFill/>
          <a:ln>
            <a:noFill/>
          </a:ln>
        </p:spPr>
      </p:pic>
      <p:sp>
        <p:nvSpPr>
          <p:cNvPr id="264" name="Google Shape;264;p36"/>
          <p:cNvSpPr txBox="1"/>
          <p:nvPr/>
        </p:nvSpPr>
        <p:spPr>
          <a:xfrm>
            <a:off x="3268275" y="4644625"/>
            <a:ext cx="247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Fig-17: Relu Activation Function</a:t>
            </a:r>
            <a:endParaRPr sz="1200">
              <a:solidFill>
                <a:schemeClr val="dk1"/>
              </a:solidFill>
              <a:latin typeface="Nunito Light"/>
              <a:ea typeface="Nunito Light"/>
              <a:cs typeface="Nunito Light"/>
              <a:sym typeface="Nunito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3276600" y="150450"/>
            <a:ext cx="2590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920">
                <a:latin typeface="Nunito"/>
                <a:ea typeface="Nunito"/>
                <a:cs typeface="Nunito"/>
                <a:sym typeface="Nunito"/>
              </a:rPr>
              <a:t>Output Block</a:t>
            </a:r>
            <a:endParaRPr sz="2920">
              <a:latin typeface="Nunito"/>
              <a:ea typeface="Nunito"/>
              <a:cs typeface="Nunito"/>
              <a:sym typeface="Nunito"/>
            </a:endParaRPr>
          </a:p>
        </p:txBody>
      </p:sp>
      <p:pic>
        <p:nvPicPr>
          <p:cNvPr id="270" name="Google Shape;270;p37"/>
          <p:cNvPicPr preferRelativeResize="0"/>
          <p:nvPr/>
        </p:nvPicPr>
        <p:blipFill>
          <a:blip r:embed="rId3">
            <a:alphaModFix/>
          </a:blip>
          <a:stretch>
            <a:fillRect/>
          </a:stretch>
        </p:blipFill>
        <p:spPr>
          <a:xfrm>
            <a:off x="4361850" y="3484376"/>
            <a:ext cx="4311349" cy="1421175"/>
          </a:xfrm>
          <a:prstGeom prst="rect">
            <a:avLst/>
          </a:prstGeom>
          <a:noFill/>
          <a:ln>
            <a:noFill/>
          </a:ln>
        </p:spPr>
      </p:pic>
      <p:pic>
        <p:nvPicPr>
          <p:cNvPr id="271" name="Google Shape;271;p37"/>
          <p:cNvPicPr preferRelativeResize="0"/>
          <p:nvPr/>
        </p:nvPicPr>
        <p:blipFill>
          <a:blip r:embed="rId4">
            <a:alphaModFix/>
          </a:blip>
          <a:stretch>
            <a:fillRect/>
          </a:stretch>
        </p:blipFill>
        <p:spPr>
          <a:xfrm>
            <a:off x="469650" y="802476"/>
            <a:ext cx="4860475" cy="2323599"/>
          </a:xfrm>
          <a:prstGeom prst="rect">
            <a:avLst/>
          </a:prstGeom>
          <a:noFill/>
          <a:ln>
            <a:noFill/>
          </a:ln>
        </p:spPr>
      </p:pic>
      <p:sp>
        <p:nvSpPr>
          <p:cNvPr id="272" name="Google Shape;272;p37"/>
          <p:cNvSpPr txBox="1"/>
          <p:nvPr/>
        </p:nvSpPr>
        <p:spPr>
          <a:xfrm>
            <a:off x="1982401" y="3323275"/>
            <a:ext cx="171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Fig-18: Output Block</a:t>
            </a:r>
            <a:endParaRPr sz="1200">
              <a:solidFill>
                <a:schemeClr val="dk1"/>
              </a:solidFill>
              <a:latin typeface="Nunito Light"/>
              <a:ea typeface="Nunito Light"/>
              <a:cs typeface="Nunito Light"/>
              <a:sym typeface="Nunito Light"/>
            </a:endParaRPr>
          </a:p>
        </p:txBody>
      </p:sp>
      <p:sp>
        <p:nvSpPr>
          <p:cNvPr id="273" name="Google Shape;273;p37"/>
          <p:cNvSpPr txBox="1"/>
          <p:nvPr/>
        </p:nvSpPr>
        <p:spPr>
          <a:xfrm>
            <a:off x="6599975" y="1333225"/>
            <a:ext cx="1906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Nunito"/>
              <a:buChar char="●"/>
            </a:pPr>
            <a:r>
              <a:rPr lang="en-GB">
                <a:solidFill>
                  <a:schemeClr val="dk1"/>
                </a:solidFill>
                <a:latin typeface="Nunito"/>
                <a:ea typeface="Nunito"/>
                <a:cs typeface="Nunito"/>
                <a:sym typeface="Nunito"/>
              </a:rPr>
              <a:t>Flatten layer</a:t>
            </a:r>
            <a:endParaRPr>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GB">
                <a:solidFill>
                  <a:schemeClr val="dk1"/>
                </a:solidFill>
                <a:latin typeface="Nunito"/>
                <a:ea typeface="Nunito"/>
                <a:cs typeface="Nunito"/>
                <a:sym typeface="Nunito"/>
              </a:rPr>
              <a:t>Dense layer</a:t>
            </a:r>
            <a:endParaRPr>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GB">
                <a:solidFill>
                  <a:schemeClr val="dk1"/>
                </a:solidFill>
                <a:latin typeface="Nunito"/>
                <a:ea typeface="Nunito"/>
                <a:cs typeface="Nunito"/>
                <a:sym typeface="Nunito"/>
              </a:rPr>
              <a:t>Output layer</a:t>
            </a:r>
            <a:endParaRPr>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GB">
                <a:solidFill>
                  <a:schemeClr val="dk1"/>
                </a:solidFill>
                <a:latin typeface="Nunito"/>
                <a:ea typeface="Nunito"/>
                <a:cs typeface="Nunito"/>
                <a:sym typeface="Nunito"/>
              </a:rPr>
              <a:t>Relu</a:t>
            </a:r>
            <a:endParaRPr>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GB">
                <a:solidFill>
                  <a:schemeClr val="dk1"/>
                </a:solidFill>
                <a:latin typeface="Nunito"/>
                <a:ea typeface="Nunito"/>
                <a:cs typeface="Nunito"/>
                <a:sym typeface="Nunito"/>
              </a:rPr>
              <a:t>Softmax</a:t>
            </a:r>
            <a:endParaRPr>
              <a:solidFill>
                <a:schemeClr val="dk1"/>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3475950" y="284600"/>
            <a:ext cx="2192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220">
                <a:latin typeface="Nunito"/>
                <a:ea typeface="Nunito"/>
                <a:cs typeface="Nunito"/>
                <a:sym typeface="Nunito"/>
              </a:rPr>
              <a:t>Training</a:t>
            </a:r>
            <a:endParaRPr sz="3220">
              <a:latin typeface="Nunito"/>
              <a:ea typeface="Nunito"/>
              <a:cs typeface="Nunito"/>
              <a:sym typeface="Nunito"/>
            </a:endParaRPr>
          </a:p>
        </p:txBody>
      </p:sp>
      <p:pic>
        <p:nvPicPr>
          <p:cNvPr id="279" name="Google Shape;279;p38"/>
          <p:cNvPicPr preferRelativeResize="0"/>
          <p:nvPr/>
        </p:nvPicPr>
        <p:blipFill>
          <a:blip r:embed="rId3">
            <a:alphaModFix/>
          </a:blip>
          <a:stretch>
            <a:fillRect/>
          </a:stretch>
        </p:blipFill>
        <p:spPr>
          <a:xfrm>
            <a:off x="676425" y="1026275"/>
            <a:ext cx="5111851" cy="3535100"/>
          </a:xfrm>
          <a:prstGeom prst="rect">
            <a:avLst/>
          </a:prstGeom>
          <a:noFill/>
          <a:ln>
            <a:noFill/>
          </a:ln>
        </p:spPr>
      </p:pic>
      <p:sp>
        <p:nvSpPr>
          <p:cNvPr id="280" name="Google Shape;280;p38"/>
          <p:cNvSpPr txBox="1"/>
          <p:nvPr/>
        </p:nvSpPr>
        <p:spPr>
          <a:xfrm>
            <a:off x="2596500" y="4650575"/>
            <a:ext cx="127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Fig-19: Training</a:t>
            </a:r>
            <a:endParaRPr sz="1200">
              <a:solidFill>
                <a:schemeClr val="dk1"/>
              </a:solidFill>
              <a:latin typeface="Nunito Light"/>
              <a:ea typeface="Nunito Light"/>
              <a:cs typeface="Nunito Light"/>
              <a:sym typeface="Nunito Light"/>
            </a:endParaRPr>
          </a:p>
        </p:txBody>
      </p:sp>
      <p:sp>
        <p:nvSpPr>
          <p:cNvPr id="281" name="Google Shape;281;p38"/>
          <p:cNvSpPr txBox="1"/>
          <p:nvPr/>
        </p:nvSpPr>
        <p:spPr>
          <a:xfrm>
            <a:off x="6754150" y="2016150"/>
            <a:ext cx="1828500" cy="1111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Nunito"/>
              <a:buChar char="●"/>
            </a:pPr>
            <a:r>
              <a:rPr lang="en-GB">
                <a:solidFill>
                  <a:schemeClr val="dk1"/>
                </a:solidFill>
                <a:latin typeface="Nunito"/>
                <a:ea typeface="Nunito"/>
                <a:cs typeface="Nunito"/>
                <a:sym typeface="Nunito"/>
              </a:rPr>
              <a:t>Adam optimizer</a:t>
            </a:r>
            <a:endParaRPr>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GB">
                <a:solidFill>
                  <a:schemeClr val="dk1"/>
                </a:solidFill>
                <a:latin typeface="Nunito"/>
                <a:ea typeface="Nunito"/>
                <a:cs typeface="Nunito"/>
                <a:sym typeface="Nunito"/>
              </a:rPr>
              <a:t>Binary Cross entropy</a:t>
            </a:r>
            <a:endParaRPr>
              <a:solidFill>
                <a:schemeClr val="dk1"/>
              </a:solidFill>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311700" y="412875"/>
            <a:ext cx="8520600" cy="63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520">
                <a:latin typeface="Nunito"/>
                <a:ea typeface="Nunito"/>
                <a:cs typeface="Nunito"/>
                <a:sym typeface="Nunito"/>
              </a:rPr>
              <a:t>Convolutional Neural Network</a:t>
            </a:r>
            <a:endParaRPr sz="3520">
              <a:latin typeface="Nunito"/>
              <a:ea typeface="Nunito"/>
              <a:cs typeface="Nunito"/>
              <a:sym typeface="Nunito"/>
            </a:endParaRPr>
          </a:p>
        </p:txBody>
      </p:sp>
      <p:sp>
        <p:nvSpPr>
          <p:cNvPr id="287" name="Google Shape;287;p39"/>
          <p:cNvSpPr txBox="1"/>
          <p:nvPr>
            <p:ph idx="1" type="body"/>
          </p:nvPr>
        </p:nvSpPr>
        <p:spPr>
          <a:xfrm>
            <a:off x="311700" y="1152475"/>
            <a:ext cx="8520600" cy="3107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Font typeface="Nunito"/>
              <a:buChar char="●"/>
            </a:pPr>
            <a:r>
              <a:rPr lang="en-GB" sz="2200">
                <a:solidFill>
                  <a:schemeClr val="dk1"/>
                </a:solidFill>
                <a:latin typeface="Nunito"/>
                <a:ea typeface="Nunito"/>
                <a:cs typeface="Nunito"/>
                <a:sym typeface="Nunito"/>
              </a:rPr>
              <a:t>1 Input layer, 3 convolutional layer, 2 hidden layers and 1 output layer.</a:t>
            </a:r>
            <a:endParaRPr sz="2200">
              <a:solidFill>
                <a:schemeClr val="dk1"/>
              </a:solidFill>
              <a:latin typeface="Nunito"/>
              <a:ea typeface="Nunito"/>
              <a:cs typeface="Nunito"/>
              <a:sym typeface="Nunito"/>
            </a:endParaRPr>
          </a:p>
          <a:p>
            <a:pPr indent="-368300" lvl="0" marL="457200" rtl="0" algn="l">
              <a:spcBef>
                <a:spcPts val="0"/>
              </a:spcBef>
              <a:spcAft>
                <a:spcPts val="0"/>
              </a:spcAft>
              <a:buClr>
                <a:schemeClr val="dk1"/>
              </a:buClr>
              <a:buSzPts val="2200"/>
              <a:buFont typeface="Nunito"/>
              <a:buChar char="●"/>
            </a:pPr>
            <a:r>
              <a:rPr lang="en-GB" sz="2200">
                <a:solidFill>
                  <a:schemeClr val="dk1"/>
                </a:solidFill>
                <a:latin typeface="Nunito"/>
                <a:ea typeface="Nunito"/>
                <a:cs typeface="Nunito"/>
                <a:sym typeface="Nunito"/>
              </a:rPr>
              <a:t>Max-pooling layer to reduce computational cost and batch. normalisation layer for improving training and learning rate.</a:t>
            </a:r>
            <a:endParaRPr sz="2200">
              <a:solidFill>
                <a:schemeClr val="dk1"/>
              </a:solidFill>
              <a:latin typeface="Nunito"/>
              <a:ea typeface="Nunito"/>
              <a:cs typeface="Nunito"/>
              <a:sym typeface="Nunito"/>
            </a:endParaRPr>
          </a:p>
          <a:p>
            <a:pPr indent="-368300" lvl="0" marL="457200" rtl="0" algn="l">
              <a:spcBef>
                <a:spcPts val="0"/>
              </a:spcBef>
              <a:spcAft>
                <a:spcPts val="0"/>
              </a:spcAft>
              <a:buClr>
                <a:schemeClr val="dk1"/>
              </a:buClr>
              <a:buSzPts val="2200"/>
              <a:buFont typeface="Nunito"/>
              <a:buChar char="●"/>
            </a:pPr>
            <a:r>
              <a:rPr lang="en-GB" sz="2200">
                <a:solidFill>
                  <a:schemeClr val="dk1"/>
                </a:solidFill>
                <a:latin typeface="Nunito"/>
                <a:ea typeface="Nunito"/>
                <a:cs typeface="Nunito"/>
                <a:sym typeface="Nunito"/>
              </a:rPr>
              <a:t>Relu and Softmax as Activation functions.</a:t>
            </a:r>
            <a:endParaRPr sz="2200">
              <a:solidFill>
                <a:schemeClr val="dk1"/>
              </a:solidFill>
              <a:latin typeface="Nunito"/>
              <a:ea typeface="Nunito"/>
              <a:cs typeface="Nunito"/>
              <a:sym typeface="Nunito"/>
            </a:endParaRPr>
          </a:p>
          <a:p>
            <a:pPr indent="-368300" lvl="0" marL="457200" rtl="0" algn="l">
              <a:spcBef>
                <a:spcPts val="0"/>
              </a:spcBef>
              <a:spcAft>
                <a:spcPts val="0"/>
              </a:spcAft>
              <a:buClr>
                <a:schemeClr val="dk1"/>
              </a:buClr>
              <a:buSzPts val="2200"/>
              <a:buFont typeface="Nunito"/>
              <a:buChar char="●"/>
            </a:pPr>
            <a:r>
              <a:rPr lang="en-GB" sz="2200">
                <a:solidFill>
                  <a:schemeClr val="dk1"/>
                </a:solidFill>
                <a:latin typeface="Nunito"/>
                <a:ea typeface="Nunito"/>
                <a:cs typeface="Nunito"/>
                <a:sym typeface="Nunito"/>
              </a:rPr>
              <a:t>Adam as optimizer.</a:t>
            </a:r>
            <a:endParaRPr sz="2200">
              <a:solidFill>
                <a:schemeClr val="dk1"/>
              </a:solidFill>
              <a:latin typeface="Nunito"/>
              <a:ea typeface="Nunito"/>
              <a:cs typeface="Nunito"/>
              <a:sym typeface="Nunito"/>
            </a:endParaRPr>
          </a:p>
          <a:p>
            <a:pPr indent="-368300" lvl="0" marL="457200" rtl="0" algn="l">
              <a:spcBef>
                <a:spcPts val="0"/>
              </a:spcBef>
              <a:spcAft>
                <a:spcPts val="0"/>
              </a:spcAft>
              <a:buClr>
                <a:schemeClr val="dk1"/>
              </a:buClr>
              <a:buSzPts val="2200"/>
              <a:buFont typeface="Nunito"/>
              <a:buChar char="●"/>
            </a:pPr>
            <a:r>
              <a:rPr lang="en-GB" sz="2200">
                <a:solidFill>
                  <a:schemeClr val="dk1"/>
                </a:solidFill>
                <a:latin typeface="Nunito"/>
                <a:ea typeface="Nunito"/>
                <a:cs typeface="Nunito"/>
                <a:sym typeface="Nunito"/>
              </a:rPr>
              <a:t>No. of epochs = 30.</a:t>
            </a:r>
            <a:endParaRPr sz="2200">
              <a:solidFill>
                <a:schemeClr val="dk1"/>
              </a:solidFill>
              <a:latin typeface="Nunito"/>
              <a:ea typeface="Nunito"/>
              <a:cs typeface="Nunito"/>
              <a:sym typeface="Nunito"/>
            </a:endParaRPr>
          </a:p>
        </p:txBody>
      </p:sp>
      <p:cxnSp>
        <p:nvCxnSpPr>
          <p:cNvPr id="288" name="Google Shape;288;p39"/>
          <p:cNvCxnSpPr/>
          <p:nvPr/>
        </p:nvCxnSpPr>
        <p:spPr>
          <a:xfrm>
            <a:off x="0" y="798775"/>
            <a:ext cx="1217700" cy="0"/>
          </a:xfrm>
          <a:prstGeom prst="straightConnector1">
            <a:avLst/>
          </a:prstGeom>
          <a:noFill/>
          <a:ln cap="flat" cmpd="sng" w="9525">
            <a:solidFill>
              <a:schemeClr val="dk1"/>
            </a:solidFill>
            <a:prstDash val="solid"/>
            <a:round/>
            <a:headEnd len="med" w="med" type="none"/>
            <a:tailEnd len="med" w="med" type="oval"/>
          </a:ln>
        </p:spPr>
      </p:cxnSp>
      <p:cxnSp>
        <p:nvCxnSpPr>
          <p:cNvPr id="289" name="Google Shape;289;p39"/>
          <p:cNvCxnSpPr/>
          <p:nvPr/>
        </p:nvCxnSpPr>
        <p:spPr>
          <a:xfrm>
            <a:off x="7946100" y="798775"/>
            <a:ext cx="1197900" cy="0"/>
          </a:xfrm>
          <a:prstGeom prst="straightConnector1">
            <a:avLst/>
          </a:prstGeom>
          <a:noFill/>
          <a:ln cap="flat" cmpd="sng" w="9525">
            <a:solidFill>
              <a:schemeClr val="dk1"/>
            </a:solidFill>
            <a:prstDash val="solid"/>
            <a:round/>
            <a:headEnd len="med" w="med" type="oval"/>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293" name="Shape 293"/>
        <p:cNvGrpSpPr/>
        <p:nvPr/>
      </p:nvGrpSpPr>
      <p:grpSpPr>
        <a:xfrm>
          <a:off x="0" y="0"/>
          <a:ext cx="0" cy="0"/>
          <a:chOff x="0" y="0"/>
          <a:chExt cx="0" cy="0"/>
        </a:xfrm>
      </p:grpSpPr>
      <p:sp>
        <p:nvSpPr>
          <p:cNvPr id="294" name="Google Shape;294;p40"/>
          <p:cNvSpPr txBox="1"/>
          <p:nvPr>
            <p:ph type="title"/>
          </p:nvPr>
        </p:nvSpPr>
        <p:spPr>
          <a:xfrm>
            <a:off x="358650" y="66925"/>
            <a:ext cx="8311200" cy="755700"/>
          </a:xfrm>
          <a:prstGeom prst="rect">
            <a:avLst/>
          </a:prstGeom>
        </p:spPr>
        <p:txBody>
          <a:bodyPr anchorCtr="0" anchor="b" bIns="91425" lIns="91425" spcFirstLastPara="1" rIns="91425" wrap="square" tIns="91425">
            <a:normAutofit/>
          </a:bodyPr>
          <a:lstStyle/>
          <a:p>
            <a:pPr indent="0" lvl="0" marL="1828800" rtl="0" algn="l">
              <a:spcBef>
                <a:spcPts val="0"/>
              </a:spcBef>
              <a:spcAft>
                <a:spcPts val="0"/>
              </a:spcAft>
              <a:buNone/>
            </a:pPr>
            <a:r>
              <a:rPr lang="en-GB" sz="3200">
                <a:latin typeface="Nunito"/>
                <a:ea typeface="Nunito"/>
                <a:cs typeface="Nunito"/>
                <a:sym typeface="Nunito"/>
              </a:rPr>
              <a:t>           </a:t>
            </a:r>
            <a:r>
              <a:rPr lang="en-GB" sz="3200">
                <a:latin typeface="Nunito"/>
                <a:ea typeface="Nunito"/>
                <a:cs typeface="Nunito"/>
                <a:sym typeface="Nunito"/>
              </a:rPr>
              <a:t>CNN + LSTM </a:t>
            </a:r>
            <a:endParaRPr sz="3200">
              <a:latin typeface="Nunito"/>
              <a:ea typeface="Nunito"/>
              <a:cs typeface="Nunito"/>
              <a:sym typeface="Nunito"/>
            </a:endParaRPr>
          </a:p>
        </p:txBody>
      </p:sp>
      <p:cxnSp>
        <p:nvCxnSpPr>
          <p:cNvPr id="295" name="Google Shape;295;p40"/>
          <p:cNvCxnSpPr/>
          <p:nvPr/>
        </p:nvCxnSpPr>
        <p:spPr>
          <a:xfrm>
            <a:off x="6875400" y="444775"/>
            <a:ext cx="2268600" cy="0"/>
          </a:xfrm>
          <a:prstGeom prst="straightConnector1">
            <a:avLst/>
          </a:prstGeom>
          <a:noFill/>
          <a:ln cap="flat" cmpd="sng" w="9525">
            <a:solidFill>
              <a:schemeClr val="dk1"/>
            </a:solidFill>
            <a:prstDash val="solid"/>
            <a:round/>
            <a:headEnd len="med" w="med" type="oval"/>
            <a:tailEnd len="med" w="med" type="none"/>
          </a:ln>
        </p:spPr>
      </p:cxnSp>
      <p:cxnSp>
        <p:nvCxnSpPr>
          <p:cNvPr id="296" name="Google Shape;296;p40"/>
          <p:cNvCxnSpPr/>
          <p:nvPr/>
        </p:nvCxnSpPr>
        <p:spPr>
          <a:xfrm>
            <a:off x="0" y="444775"/>
            <a:ext cx="2288400" cy="0"/>
          </a:xfrm>
          <a:prstGeom prst="straightConnector1">
            <a:avLst/>
          </a:prstGeom>
          <a:noFill/>
          <a:ln cap="flat" cmpd="sng" w="9525">
            <a:solidFill>
              <a:schemeClr val="dk1"/>
            </a:solidFill>
            <a:prstDash val="solid"/>
            <a:round/>
            <a:headEnd len="med" w="med" type="none"/>
            <a:tailEnd len="med" w="med" type="oval"/>
          </a:ln>
        </p:spPr>
      </p:cxnSp>
      <p:pic>
        <p:nvPicPr>
          <p:cNvPr id="297" name="Google Shape;297;p40"/>
          <p:cNvPicPr preferRelativeResize="0"/>
          <p:nvPr/>
        </p:nvPicPr>
        <p:blipFill>
          <a:blip r:embed="rId3">
            <a:alphaModFix/>
          </a:blip>
          <a:stretch>
            <a:fillRect/>
          </a:stretch>
        </p:blipFill>
        <p:spPr>
          <a:xfrm rot="5400000">
            <a:off x="2679474" y="-1382700"/>
            <a:ext cx="3785075" cy="8195726"/>
          </a:xfrm>
          <a:prstGeom prst="rect">
            <a:avLst/>
          </a:prstGeom>
          <a:noFill/>
          <a:ln>
            <a:noFill/>
          </a:ln>
        </p:spPr>
      </p:pic>
      <p:sp>
        <p:nvSpPr>
          <p:cNvPr id="298" name="Google Shape;298;p40"/>
          <p:cNvSpPr txBox="1"/>
          <p:nvPr/>
        </p:nvSpPr>
        <p:spPr>
          <a:xfrm>
            <a:off x="3139675" y="4661325"/>
            <a:ext cx="263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Fig-20: CNN + LSTM Architecture</a:t>
            </a:r>
            <a:endParaRPr sz="1200">
              <a:solidFill>
                <a:schemeClr val="dk1"/>
              </a:solidFill>
              <a:latin typeface="Nunito Light"/>
              <a:ea typeface="Nunito Light"/>
              <a:cs typeface="Nunito Light"/>
              <a:sym typeface="Nunito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302" name="Shape 302"/>
        <p:cNvGrpSpPr/>
        <p:nvPr/>
      </p:nvGrpSpPr>
      <p:grpSpPr>
        <a:xfrm>
          <a:off x="0" y="0"/>
          <a:ext cx="0" cy="0"/>
          <a:chOff x="0" y="0"/>
          <a:chExt cx="0" cy="0"/>
        </a:xfrm>
      </p:grpSpPr>
      <p:sp>
        <p:nvSpPr>
          <p:cNvPr id="303" name="Google Shape;303;p41"/>
          <p:cNvSpPr txBox="1"/>
          <p:nvPr>
            <p:ph type="title"/>
          </p:nvPr>
        </p:nvSpPr>
        <p:spPr>
          <a:xfrm>
            <a:off x="416400" y="431275"/>
            <a:ext cx="8311200" cy="755700"/>
          </a:xfrm>
          <a:prstGeom prst="rect">
            <a:avLst/>
          </a:prstGeom>
        </p:spPr>
        <p:txBody>
          <a:bodyPr anchorCtr="0" anchor="b" bIns="91425" lIns="91425" spcFirstLastPara="1" rIns="91425" wrap="square" tIns="91425">
            <a:normAutofit/>
          </a:bodyPr>
          <a:lstStyle/>
          <a:p>
            <a:pPr indent="0" lvl="0" marL="1828800" rtl="0" algn="l">
              <a:spcBef>
                <a:spcPts val="0"/>
              </a:spcBef>
              <a:spcAft>
                <a:spcPts val="0"/>
              </a:spcAft>
              <a:buNone/>
            </a:pPr>
            <a:r>
              <a:rPr lang="en-GB" sz="3200">
                <a:latin typeface="Nunito"/>
                <a:ea typeface="Nunito"/>
                <a:cs typeface="Nunito"/>
                <a:sym typeface="Nunito"/>
              </a:rPr>
              <a:t>                RNN </a:t>
            </a:r>
            <a:endParaRPr sz="3200">
              <a:latin typeface="Nunito"/>
              <a:ea typeface="Nunito"/>
              <a:cs typeface="Nunito"/>
              <a:sym typeface="Nunito"/>
            </a:endParaRPr>
          </a:p>
        </p:txBody>
      </p:sp>
      <p:cxnSp>
        <p:nvCxnSpPr>
          <p:cNvPr id="304" name="Google Shape;304;p41"/>
          <p:cNvCxnSpPr/>
          <p:nvPr/>
        </p:nvCxnSpPr>
        <p:spPr>
          <a:xfrm>
            <a:off x="6875400" y="809125"/>
            <a:ext cx="2268600" cy="0"/>
          </a:xfrm>
          <a:prstGeom prst="straightConnector1">
            <a:avLst/>
          </a:prstGeom>
          <a:noFill/>
          <a:ln cap="flat" cmpd="sng" w="9525">
            <a:solidFill>
              <a:schemeClr val="dk1"/>
            </a:solidFill>
            <a:prstDash val="solid"/>
            <a:round/>
            <a:headEnd len="med" w="med" type="oval"/>
            <a:tailEnd len="med" w="med" type="none"/>
          </a:ln>
        </p:spPr>
      </p:cxnSp>
      <p:cxnSp>
        <p:nvCxnSpPr>
          <p:cNvPr id="305" name="Google Shape;305;p41"/>
          <p:cNvCxnSpPr/>
          <p:nvPr/>
        </p:nvCxnSpPr>
        <p:spPr>
          <a:xfrm>
            <a:off x="0" y="809125"/>
            <a:ext cx="2288400" cy="0"/>
          </a:xfrm>
          <a:prstGeom prst="straightConnector1">
            <a:avLst/>
          </a:prstGeom>
          <a:noFill/>
          <a:ln cap="flat" cmpd="sng" w="9525">
            <a:solidFill>
              <a:schemeClr val="dk1"/>
            </a:solidFill>
            <a:prstDash val="solid"/>
            <a:round/>
            <a:headEnd len="med" w="med" type="none"/>
            <a:tailEnd len="med" w="med" type="oval"/>
          </a:ln>
        </p:spPr>
      </p:cxnSp>
      <p:sp>
        <p:nvSpPr>
          <p:cNvPr id="306" name="Google Shape;306;p41"/>
          <p:cNvSpPr txBox="1"/>
          <p:nvPr/>
        </p:nvSpPr>
        <p:spPr>
          <a:xfrm>
            <a:off x="1582650" y="1802100"/>
            <a:ext cx="5978700" cy="1539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GB" sz="1600">
                <a:solidFill>
                  <a:schemeClr val="dk1"/>
                </a:solidFill>
                <a:latin typeface="Nunito"/>
                <a:ea typeface="Nunito"/>
                <a:cs typeface="Nunito"/>
                <a:sym typeface="Nunito"/>
              </a:rPr>
              <a:t>RNN or Recurrent Neural Networks are basically neural networks that helps in finding the pattern in sequential data like time series data but it has certain shortcomings like vanishing gradient descent and short term memory.</a:t>
            </a:r>
            <a:endParaRPr sz="1600">
              <a:solidFill>
                <a:schemeClr val="dk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2606400" y="498125"/>
            <a:ext cx="393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Nunito"/>
                <a:ea typeface="Nunito"/>
                <a:cs typeface="Nunito"/>
                <a:sym typeface="Nunito"/>
              </a:rPr>
              <a:t>Team Members</a:t>
            </a:r>
            <a:endParaRPr>
              <a:latin typeface="Nunito"/>
              <a:ea typeface="Nunito"/>
              <a:cs typeface="Nunito"/>
              <a:sym typeface="Nunito"/>
            </a:endParaRPr>
          </a:p>
        </p:txBody>
      </p:sp>
      <p:sp>
        <p:nvSpPr>
          <p:cNvPr id="73" name="Google Shape;73;p15"/>
          <p:cNvSpPr txBox="1"/>
          <p:nvPr>
            <p:ph idx="1" type="body"/>
          </p:nvPr>
        </p:nvSpPr>
        <p:spPr>
          <a:xfrm>
            <a:off x="2246400" y="1509025"/>
            <a:ext cx="4651200" cy="3571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000">
                <a:solidFill>
                  <a:schemeClr val="dk1"/>
                </a:solidFill>
                <a:latin typeface="Nunito"/>
                <a:ea typeface="Nunito"/>
                <a:cs typeface="Nunito"/>
                <a:sym typeface="Nunito"/>
              </a:rPr>
              <a:t>Satyam Singh	</a:t>
            </a:r>
            <a:r>
              <a:rPr lang="en-GB" sz="2000">
                <a:solidFill>
                  <a:schemeClr val="dk1"/>
                </a:solidFill>
                <a:latin typeface="Nunito"/>
                <a:ea typeface="Nunito"/>
                <a:cs typeface="Nunito"/>
                <a:sym typeface="Nunito"/>
              </a:rPr>
              <a:t>	</a:t>
            </a:r>
            <a:r>
              <a:rPr lang="en-GB" sz="2000">
                <a:solidFill>
                  <a:schemeClr val="dk1"/>
                </a:solidFill>
                <a:latin typeface="Nunito"/>
                <a:ea typeface="Nunito"/>
                <a:cs typeface="Nunito"/>
                <a:sym typeface="Nunito"/>
              </a:rPr>
              <a:t>191112444</a:t>
            </a:r>
            <a:endParaRPr sz="2000">
              <a:solidFill>
                <a:schemeClr val="dk1"/>
              </a:solidFill>
              <a:latin typeface="Nunito"/>
              <a:ea typeface="Nunito"/>
              <a:cs typeface="Nunito"/>
              <a:sym typeface="Nunito"/>
            </a:endParaRPr>
          </a:p>
          <a:p>
            <a:pPr indent="0" lvl="0" marL="0" rtl="0" algn="ctr">
              <a:spcBef>
                <a:spcPts val="1200"/>
              </a:spcBef>
              <a:spcAft>
                <a:spcPts val="0"/>
              </a:spcAft>
              <a:buNone/>
            </a:pPr>
            <a:r>
              <a:rPr lang="en-GB" sz="2000">
                <a:solidFill>
                  <a:schemeClr val="dk1"/>
                </a:solidFill>
                <a:latin typeface="Nunito"/>
                <a:ea typeface="Nunito"/>
                <a:cs typeface="Nunito"/>
                <a:sym typeface="Nunito"/>
              </a:rPr>
              <a:t>Mohammad Areeb	191112478</a:t>
            </a:r>
            <a:endParaRPr sz="2000">
              <a:solidFill>
                <a:schemeClr val="dk1"/>
              </a:solidFill>
              <a:latin typeface="Nunito"/>
              <a:ea typeface="Nunito"/>
              <a:cs typeface="Nunito"/>
              <a:sym typeface="Nunito"/>
            </a:endParaRPr>
          </a:p>
          <a:p>
            <a:pPr indent="0" lvl="0" marL="0" rtl="0" algn="ctr">
              <a:spcBef>
                <a:spcPts val="1200"/>
              </a:spcBef>
              <a:spcAft>
                <a:spcPts val="0"/>
              </a:spcAft>
              <a:buNone/>
            </a:pPr>
            <a:r>
              <a:rPr lang="en-GB" sz="2000">
                <a:solidFill>
                  <a:schemeClr val="dk1"/>
                </a:solidFill>
                <a:latin typeface="Nunito"/>
                <a:ea typeface="Nunito"/>
                <a:cs typeface="Nunito"/>
                <a:sym typeface="Nunito"/>
              </a:rPr>
              <a:t>Faisal Jamil			191112476</a:t>
            </a:r>
            <a:endParaRPr sz="2000">
              <a:solidFill>
                <a:schemeClr val="dk1"/>
              </a:solidFill>
              <a:latin typeface="Nunito"/>
              <a:ea typeface="Nunito"/>
              <a:cs typeface="Nunito"/>
              <a:sym typeface="Nunito"/>
            </a:endParaRPr>
          </a:p>
          <a:p>
            <a:pPr indent="0" lvl="0" marL="0" rtl="0" algn="ctr">
              <a:spcBef>
                <a:spcPts val="1200"/>
              </a:spcBef>
              <a:spcAft>
                <a:spcPts val="0"/>
              </a:spcAft>
              <a:buNone/>
            </a:pPr>
            <a:r>
              <a:rPr lang="en-GB" sz="2000">
                <a:solidFill>
                  <a:schemeClr val="dk1"/>
                </a:solidFill>
                <a:latin typeface="Nunito"/>
                <a:ea typeface="Nunito"/>
                <a:cs typeface="Nunito"/>
                <a:sym typeface="Nunito"/>
              </a:rPr>
              <a:t>Rishabh Pandey	191112461</a:t>
            </a:r>
            <a:endParaRPr sz="2000">
              <a:solidFill>
                <a:schemeClr val="dk1"/>
              </a:solidFill>
              <a:latin typeface="Nunito"/>
              <a:ea typeface="Nunito"/>
              <a:cs typeface="Nunito"/>
              <a:sym typeface="Nunito"/>
            </a:endParaRPr>
          </a:p>
          <a:p>
            <a:pPr indent="0" lvl="0" marL="0" rtl="0" algn="ctr">
              <a:spcBef>
                <a:spcPts val="1200"/>
              </a:spcBef>
              <a:spcAft>
                <a:spcPts val="0"/>
              </a:spcAft>
              <a:buNone/>
            </a:pPr>
            <a:r>
              <a:t/>
            </a:r>
            <a:endParaRPr sz="2000">
              <a:solidFill>
                <a:schemeClr val="dk1"/>
              </a:solidFill>
              <a:latin typeface="Nunito"/>
              <a:ea typeface="Nunito"/>
              <a:cs typeface="Nunito"/>
              <a:sym typeface="Nunito"/>
            </a:endParaRPr>
          </a:p>
          <a:p>
            <a:pPr indent="0" lvl="0" marL="0" rtl="0" algn="ctr">
              <a:spcBef>
                <a:spcPts val="1200"/>
              </a:spcBef>
              <a:spcAft>
                <a:spcPts val="0"/>
              </a:spcAft>
              <a:buNone/>
            </a:pPr>
            <a:r>
              <a:rPr lang="en-GB" sz="2000">
                <a:solidFill>
                  <a:schemeClr val="dk1"/>
                </a:solidFill>
                <a:latin typeface="Nunito"/>
                <a:ea typeface="Nunito"/>
                <a:cs typeface="Nunito"/>
                <a:sym typeface="Nunito"/>
              </a:rPr>
              <a:t>CSE - 3</a:t>
            </a:r>
            <a:endParaRPr sz="2000">
              <a:solidFill>
                <a:schemeClr val="dk1"/>
              </a:solidFill>
              <a:latin typeface="Nunito"/>
              <a:ea typeface="Nunito"/>
              <a:cs typeface="Nunito"/>
              <a:sym typeface="Nunito"/>
            </a:endParaRPr>
          </a:p>
          <a:p>
            <a:pPr indent="0" lvl="0" marL="0" rtl="0" algn="ctr">
              <a:spcBef>
                <a:spcPts val="1200"/>
              </a:spcBef>
              <a:spcAft>
                <a:spcPts val="1200"/>
              </a:spcAft>
              <a:buNone/>
            </a:pPr>
            <a:r>
              <a:rPr lang="en-GB" sz="2000">
                <a:solidFill>
                  <a:schemeClr val="dk1"/>
                </a:solidFill>
                <a:latin typeface="Nunito"/>
                <a:ea typeface="Nunito"/>
                <a:cs typeface="Nunito"/>
                <a:sym typeface="Nunito"/>
              </a:rPr>
              <a:t>Group Number - 33</a:t>
            </a:r>
            <a:endParaRPr sz="2000">
              <a:solidFill>
                <a:schemeClr val="dk1"/>
              </a:solidFill>
              <a:latin typeface="Nunito"/>
              <a:ea typeface="Nunito"/>
              <a:cs typeface="Nunito"/>
              <a:sym typeface="Nunito"/>
            </a:endParaRPr>
          </a:p>
        </p:txBody>
      </p:sp>
      <p:cxnSp>
        <p:nvCxnSpPr>
          <p:cNvPr id="74" name="Google Shape;74;p15"/>
          <p:cNvCxnSpPr/>
          <p:nvPr/>
        </p:nvCxnSpPr>
        <p:spPr>
          <a:xfrm>
            <a:off x="0" y="784475"/>
            <a:ext cx="2988300" cy="0"/>
          </a:xfrm>
          <a:prstGeom prst="straightConnector1">
            <a:avLst/>
          </a:prstGeom>
          <a:noFill/>
          <a:ln cap="flat" cmpd="sng" w="9525">
            <a:solidFill>
              <a:schemeClr val="dk1"/>
            </a:solidFill>
            <a:prstDash val="solid"/>
            <a:round/>
            <a:headEnd len="med" w="med" type="none"/>
            <a:tailEnd len="med" w="med" type="oval"/>
          </a:ln>
        </p:spPr>
      </p:cxnSp>
      <p:cxnSp>
        <p:nvCxnSpPr>
          <p:cNvPr id="75" name="Google Shape;75;p15"/>
          <p:cNvCxnSpPr/>
          <p:nvPr/>
        </p:nvCxnSpPr>
        <p:spPr>
          <a:xfrm>
            <a:off x="6155700" y="784475"/>
            <a:ext cx="2988300" cy="0"/>
          </a:xfrm>
          <a:prstGeom prst="straightConnector1">
            <a:avLst/>
          </a:prstGeom>
          <a:noFill/>
          <a:ln cap="flat" cmpd="sng" w="9525">
            <a:solidFill>
              <a:schemeClr val="dk1"/>
            </a:solidFill>
            <a:prstDash val="solid"/>
            <a:round/>
            <a:headEnd len="med" w="med" type="oval"/>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310" name="Shape 310"/>
        <p:cNvGrpSpPr/>
        <p:nvPr/>
      </p:nvGrpSpPr>
      <p:grpSpPr>
        <a:xfrm>
          <a:off x="0" y="0"/>
          <a:ext cx="0" cy="0"/>
          <a:chOff x="0" y="0"/>
          <a:chExt cx="0" cy="0"/>
        </a:xfrm>
      </p:grpSpPr>
      <p:sp>
        <p:nvSpPr>
          <p:cNvPr id="311" name="Google Shape;311;p42"/>
          <p:cNvSpPr txBox="1"/>
          <p:nvPr>
            <p:ph type="title"/>
          </p:nvPr>
        </p:nvSpPr>
        <p:spPr>
          <a:xfrm>
            <a:off x="368350" y="238375"/>
            <a:ext cx="8311200" cy="755700"/>
          </a:xfrm>
          <a:prstGeom prst="rect">
            <a:avLst/>
          </a:prstGeom>
        </p:spPr>
        <p:txBody>
          <a:bodyPr anchorCtr="0" anchor="b" bIns="91425" lIns="91425" spcFirstLastPara="1" rIns="91425" wrap="square" tIns="91425">
            <a:normAutofit/>
          </a:bodyPr>
          <a:lstStyle/>
          <a:p>
            <a:pPr indent="0" lvl="0" marL="1828800" rtl="0" algn="l">
              <a:spcBef>
                <a:spcPts val="0"/>
              </a:spcBef>
              <a:spcAft>
                <a:spcPts val="0"/>
              </a:spcAft>
              <a:buNone/>
            </a:pPr>
            <a:r>
              <a:rPr lang="en-GB" sz="3200">
                <a:latin typeface="Nunito"/>
                <a:ea typeface="Nunito"/>
                <a:cs typeface="Nunito"/>
                <a:sym typeface="Nunito"/>
              </a:rPr>
              <a:t>                LSTM</a:t>
            </a:r>
            <a:endParaRPr sz="3200">
              <a:latin typeface="Nunito"/>
              <a:ea typeface="Nunito"/>
              <a:cs typeface="Nunito"/>
              <a:sym typeface="Nunito"/>
            </a:endParaRPr>
          </a:p>
        </p:txBody>
      </p:sp>
      <p:cxnSp>
        <p:nvCxnSpPr>
          <p:cNvPr id="312" name="Google Shape;312;p42"/>
          <p:cNvCxnSpPr/>
          <p:nvPr/>
        </p:nvCxnSpPr>
        <p:spPr>
          <a:xfrm>
            <a:off x="6875500" y="693775"/>
            <a:ext cx="2268600" cy="0"/>
          </a:xfrm>
          <a:prstGeom prst="straightConnector1">
            <a:avLst/>
          </a:prstGeom>
          <a:noFill/>
          <a:ln cap="flat" cmpd="sng" w="9525">
            <a:solidFill>
              <a:schemeClr val="dk1"/>
            </a:solidFill>
            <a:prstDash val="solid"/>
            <a:round/>
            <a:headEnd len="med" w="med" type="oval"/>
            <a:tailEnd len="med" w="med" type="none"/>
          </a:ln>
        </p:spPr>
      </p:cxnSp>
      <p:cxnSp>
        <p:nvCxnSpPr>
          <p:cNvPr id="313" name="Google Shape;313;p42"/>
          <p:cNvCxnSpPr/>
          <p:nvPr/>
        </p:nvCxnSpPr>
        <p:spPr>
          <a:xfrm>
            <a:off x="0" y="693775"/>
            <a:ext cx="2288400" cy="0"/>
          </a:xfrm>
          <a:prstGeom prst="straightConnector1">
            <a:avLst/>
          </a:prstGeom>
          <a:noFill/>
          <a:ln cap="flat" cmpd="sng" w="9525">
            <a:solidFill>
              <a:schemeClr val="dk1"/>
            </a:solidFill>
            <a:prstDash val="solid"/>
            <a:round/>
            <a:headEnd len="med" w="med" type="none"/>
            <a:tailEnd len="med" w="med" type="oval"/>
          </a:ln>
        </p:spPr>
      </p:cxnSp>
      <p:sp>
        <p:nvSpPr>
          <p:cNvPr id="314" name="Google Shape;314;p42"/>
          <p:cNvSpPr txBox="1"/>
          <p:nvPr/>
        </p:nvSpPr>
        <p:spPr>
          <a:xfrm>
            <a:off x="876775" y="1324950"/>
            <a:ext cx="5238000" cy="3186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GB" sz="1500">
                <a:solidFill>
                  <a:schemeClr val="dk1"/>
                </a:solidFill>
                <a:latin typeface="Nunito"/>
                <a:ea typeface="Nunito"/>
                <a:cs typeface="Nunito"/>
                <a:sym typeface="Nunito"/>
              </a:rPr>
              <a:t>LSTM stands for long short-term memory networks,It’s basically an extended form of RNN( </a:t>
            </a:r>
            <a:r>
              <a:rPr lang="en-GB" sz="1500">
                <a:solidFill>
                  <a:schemeClr val="dk1"/>
                </a:solidFill>
                <a:latin typeface="Nunito"/>
                <a:ea typeface="Nunito"/>
                <a:cs typeface="Nunito"/>
                <a:sym typeface="Nunito"/>
              </a:rPr>
              <a:t>Recurrent</a:t>
            </a:r>
            <a:r>
              <a:rPr lang="en-GB" sz="1500">
                <a:solidFill>
                  <a:schemeClr val="dk1"/>
                </a:solidFill>
                <a:latin typeface="Nunito"/>
                <a:ea typeface="Nunito"/>
                <a:cs typeface="Nunito"/>
                <a:sym typeface="Nunito"/>
              </a:rPr>
              <a:t> Neural Network) that overcomes the problems posed by RNN .It solves the problem of vanishing gradient and along with RNN it provides long term memory</a:t>
            </a:r>
            <a:endParaRPr sz="1500">
              <a:solidFill>
                <a:schemeClr val="dk1"/>
              </a:solidFill>
              <a:latin typeface="Nunito"/>
              <a:ea typeface="Nunito"/>
              <a:cs typeface="Nunito"/>
              <a:sym typeface="Nunito"/>
            </a:endParaRPr>
          </a:p>
          <a:p>
            <a:pPr indent="0" lvl="0" marL="0" rtl="0" algn="just">
              <a:lnSpc>
                <a:spcPct val="150000"/>
              </a:lnSpc>
              <a:spcBef>
                <a:spcPts val="0"/>
              </a:spcBef>
              <a:spcAft>
                <a:spcPts val="0"/>
              </a:spcAft>
              <a:buNone/>
            </a:pPr>
            <a:r>
              <a:rPr lang="en-GB" sz="1500">
                <a:solidFill>
                  <a:schemeClr val="dk1"/>
                </a:solidFill>
                <a:latin typeface="Nunito"/>
                <a:ea typeface="Nunito"/>
                <a:cs typeface="Nunito"/>
                <a:sym typeface="Nunito"/>
              </a:rPr>
              <a:t>The LSTM has three layers; </a:t>
            </a:r>
            <a:endParaRPr sz="1500">
              <a:solidFill>
                <a:schemeClr val="dk1"/>
              </a:solidFill>
              <a:latin typeface="Nunito"/>
              <a:ea typeface="Nunito"/>
              <a:cs typeface="Nunito"/>
              <a:sym typeface="Nunito"/>
            </a:endParaRPr>
          </a:p>
          <a:p>
            <a:pPr indent="-323850" lvl="0" marL="457200" rtl="0" algn="just">
              <a:lnSpc>
                <a:spcPct val="150000"/>
              </a:lnSpc>
              <a:spcBef>
                <a:spcPts val="0"/>
              </a:spcBef>
              <a:spcAft>
                <a:spcPts val="0"/>
              </a:spcAft>
              <a:buClr>
                <a:schemeClr val="dk1"/>
              </a:buClr>
              <a:buSzPts val="1500"/>
              <a:buFont typeface="Nunito"/>
              <a:buChar char="●"/>
            </a:pPr>
            <a:r>
              <a:rPr lang="en-GB" sz="1500">
                <a:solidFill>
                  <a:schemeClr val="dk1"/>
                </a:solidFill>
                <a:latin typeface="Nunito"/>
                <a:ea typeface="Nunito"/>
                <a:cs typeface="Nunito"/>
                <a:sym typeface="Nunito"/>
              </a:rPr>
              <a:t>input layer </a:t>
            </a:r>
            <a:endParaRPr sz="1500">
              <a:solidFill>
                <a:schemeClr val="dk1"/>
              </a:solidFill>
              <a:latin typeface="Nunito"/>
              <a:ea typeface="Nunito"/>
              <a:cs typeface="Nunito"/>
              <a:sym typeface="Nunito"/>
            </a:endParaRPr>
          </a:p>
          <a:p>
            <a:pPr indent="-323850" lvl="0" marL="457200" rtl="0" algn="just">
              <a:lnSpc>
                <a:spcPct val="150000"/>
              </a:lnSpc>
              <a:spcBef>
                <a:spcPts val="0"/>
              </a:spcBef>
              <a:spcAft>
                <a:spcPts val="0"/>
              </a:spcAft>
              <a:buClr>
                <a:schemeClr val="dk1"/>
              </a:buClr>
              <a:buSzPts val="1500"/>
              <a:buFont typeface="Nunito"/>
              <a:buChar char="●"/>
            </a:pPr>
            <a:r>
              <a:rPr lang="en-GB" sz="1500">
                <a:solidFill>
                  <a:schemeClr val="dk1"/>
                </a:solidFill>
                <a:latin typeface="Nunito"/>
                <a:ea typeface="Nunito"/>
                <a:cs typeface="Nunito"/>
                <a:sym typeface="Nunito"/>
              </a:rPr>
              <a:t>single hidden layer </a:t>
            </a:r>
            <a:endParaRPr sz="1500">
              <a:solidFill>
                <a:schemeClr val="dk1"/>
              </a:solidFill>
              <a:latin typeface="Nunito"/>
              <a:ea typeface="Nunito"/>
              <a:cs typeface="Nunito"/>
              <a:sym typeface="Nunito"/>
            </a:endParaRPr>
          </a:p>
          <a:p>
            <a:pPr indent="-323850" lvl="0" marL="457200" rtl="0" algn="just">
              <a:lnSpc>
                <a:spcPct val="150000"/>
              </a:lnSpc>
              <a:spcBef>
                <a:spcPts val="0"/>
              </a:spcBef>
              <a:spcAft>
                <a:spcPts val="0"/>
              </a:spcAft>
              <a:buClr>
                <a:schemeClr val="dk1"/>
              </a:buClr>
              <a:buSzPts val="1500"/>
              <a:buFont typeface="Nunito"/>
              <a:buChar char="●"/>
            </a:pPr>
            <a:r>
              <a:rPr lang="en-GB" sz="1500">
                <a:solidFill>
                  <a:schemeClr val="dk1"/>
                </a:solidFill>
                <a:latin typeface="Nunito"/>
                <a:ea typeface="Nunito"/>
                <a:cs typeface="Nunito"/>
                <a:sym typeface="Nunito"/>
              </a:rPr>
              <a:t>feedforward output layer</a:t>
            </a:r>
            <a:endParaRPr sz="1500">
              <a:solidFill>
                <a:schemeClr val="dk1"/>
              </a:solidFill>
              <a:latin typeface="Nunito"/>
              <a:ea typeface="Nunito"/>
              <a:cs typeface="Nunito"/>
              <a:sym typeface="Nunito"/>
            </a:endParaRPr>
          </a:p>
        </p:txBody>
      </p:sp>
      <p:pic>
        <p:nvPicPr>
          <p:cNvPr id="315" name="Google Shape;315;p42"/>
          <p:cNvPicPr preferRelativeResize="0"/>
          <p:nvPr/>
        </p:nvPicPr>
        <p:blipFill>
          <a:blip r:embed="rId3">
            <a:alphaModFix/>
          </a:blip>
          <a:stretch>
            <a:fillRect/>
          </a:stretch>
        </p:blipFill>
        <p:spPr>
          <a:xfrm>
            <a:off x="6410950" y="1605288"/>
            <a:ext cx="2268600" cy="1932925"/>
          </a:xfrm>
          <a:prstGeom prst="rect">
            <a:avLst/>
          </a:prstGeom>
          <a:noFill/>
          <a:ln>
            <a:noFill/>
          </a:ln>
        </p:spPr>
      </p:pic>
      <p:sp>
        <p:nvSpPr>
          <p:cNvPr id="316" name="Google Shape;316;p42"/>
          <p:cNvSpPr txBox="1"/>
          <p:nvPr/>
        </p:nvSpPr>
        <p:spPr>
          <a:xfrm>
            <a:off x="6875500" y="3643300"/>
            <a:ext cx="120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Fig-21: LSTM</a:t>
            </a:r>
            <a:endParaRPr sz="1200">
              <a:solidFill>
                <a:schemeClr val="dk1"/>
              </a:solidFill>
              <a:latin typeface="Nunito Light"/>
              <a:ea typeface="Nunito Light"/>
              <a:cs typeface="Nunito Light"/>
              <a:sym typeface="Nunito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3"/>
          <p:cNvSpPr txBox="1"/>
          <p:nvPr>
            <p:ph type="title"/>
          </p:nvPr>
        </p:nvSpPr>
        <p:spPr>
          <a:xfrm>
            <a:off x="311700" y="1951050"/>
            <a:ext cx="8520600" cy="124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7200">
                <a:latin typeface="Nunito"/>
                <a:ea typeface="Nunito"/>
                <a:cs typeface="Nunito"/>
                <a:sym typeface="Nunito"/>
              </a:rPr>
              <a:t>RESULTS</a:t>
            </a:r>
            <a:endParaRPr sz="7200">
              <a:latin typeface="Nunito"/>
              <a:ea typeface="Nunito"/>
              <a:cs typeface="Nunito"/>
              <a:sym typeface="Nunito"/>
            </a:endParaRPr>
          </a:p>
        </p:txBody>
      </p:sp>
      <p:cxnSp>
        <p:nvCxnSpPr>
          <p:cNvPr id="322" name="Google Shape;322;p43"/>
          <p:cNvCxnSpPr/>
          <p:nvPr/>
        </p:nvCxnSpPr>
        <p:spPr>
          <a:xfrm>
            <a:off x="0" y="2571750"/>
            <a:ext cx="2162400" cy="0"/>
          </a:xfrm>
          <a:prstGeom prst="straightConnector1">
            <a:avLst/>
          </a:prstGeom>
          <a:noFill/>
          <a:ln cap="flat" cmpd="sng" w="9525">
            <a:solidFill>
              <a:schemeClr val="dk1"/>
            </a:solidFill>
            <a:prstDash val="solid"/>
            <a:round/>
            <a:headEnd len="med" w="med" type="none"/>
            <a:tailEnd len="med" w="med" type="oval"/>
          </a:ln>
        </p:spPr>
      </p:cxnSp>
      <p:cxnSp>
        <p:nvCxnSpPr>
          <p:cNvPr id="323" name="Google Shape;323;p43"/>
          <p:cNvCxnSpPr/>
          <p:nvPr/>
        </p:nvCxnSpPr>
        <p:spPr>
          <a:xfrm>
            <a:off x="7053950" y="2571750"/>
            <a:ext cx="2090100" cy="0"/>
          </a:xfrm>
          <a:prstGeom prst="straightConnector1">
            <a:avLst/>
          </a:prstGeom>
          <a:noFill/>
          <a:ln cap="flat" cmpd="sng" w="9525">
            <a:solidFill>
              <a:schemeClr val="dk1"/>
            </a:solidFill>
            <a:prstDash val="solid"/>
            <a:round/>
            <a:headEnd len="med" w="med" type="oval"/>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aphicFrame>
        <p:nvGraphicFramePr>
          <p:cNvPr id="328" name="Google Shape;328;p44"/>
          <p:cNvGraphicFramePr/>
          <p:nvPr/>
        </p:nvGraphicFramePr>
        <p:xfrm>
          <a:off x="227675" y="497300"/>
          <a:ext cx="3000000" cy="3000000"/>
        </p:xfrm>
        <a:graphic>
          <a:graphicData uri="http://schemas.openxmlformats.org/drawingml/2006/table">
            <a:tbl>
              <a:tblPr>
                <a:noFill/>
                <a:tableStyleId>{EF62A227-17F8-44C4-AE8D-73A6A9E12729}</a:tableStyleId>
              </a:tblPr>
              <a:tblGrid>
                <a:gridCol w="1769225"/>
                <a:gridCol w="1769225"/>
                <a:gridCol w="1769225"/>
                <a:gridCol w="1769225"/>
                <a:gridCol w="1611750"/>
              </a:tblGrid>
              <a:tr h="744325">
                <a:tc>
                  <a:txBody>
                    <a:bodyPr/>
                    <a:lstStyle/>
                    <a:p>
                      <a:pPr indent="0" lvl="0" marL="0" rtl="0" algn="ctr">
                        <a:spcBef>
                          <a:spcPts val="0"/>
                        </a:spcBef>
                        <a:spcAft>
                          <a:spcPts val="0"/>
                        </a:spcAft>
                        <a:buNone/>
                      </a:pPr>
                      <a:r>
                        <a:rPr lang="en-GB">
                          <a:solidFill>
                            <a:schemeClr val="dk1"/>
                          </a:solidFill>
                          <a:latin typeface="Nunito"/>
                          <a:ea typeface="Nunito"/>
                          <a:cs typeface="Nunito"/>
                          <a:sym typeface="Nunito"/>
                        </a:rPr>
                        <a:t>Classes</a:t>
                      </a:r>
                      <a:endParaRPr>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00FF"/>
                    </a:solidFill>
                  </a:tcPr>
                </a:tc>
                <a:tc>
                  <a:txBody>
                    <a:bodyPr/>
                    <a:lstStyle/>
                    <a:p>
                      <a:pPr indent="0" lvl="0" marL="0" rtl="0" algn="ctr">
                        <a:spcBef>
                          <a:spcPts val="0"/>
                        </a:spcBef>
                        <a:spcAft>
                          <a:spcPts val="0"/>
                        </a:spcAft>
                        <a:buNone/>
                      </a:pPr>
                      <a:r>
                        <a:rPr lang="en-GB">
                          <a:solidFill>
                            <a:schemeClr val="dk1"/>
                          </a:solidFill>
                          <a:latin typeface="Nunito"/>
                          <a:ea typeface="Nunito"/>
                          <a:cs typeface="Nunito"/>
                          <a:sym typeface="Nunito"/>
                        </a:rPr>
                        <a:t>Model</a:t>
                      </a:r>
                      <a:endParaRPr>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00FF"/>
                    </a:solidFill>
                  </a:tcPr>
                </a:tc>
                <a:tc>
                  <a:txBody>
                    <a:bodyPr/>
                    <a:lstStyle/>
                    <a:p>
                      <a:pPr indent="0" lvl="0" marL="0" rtl="0" algn="ctr">
                        <a:spcBef>
                          <a:spcPts val="0"/>
                        </a:spcBef>
                        <a:spcAft>
                          <a:spcPts val="0"/>
                        </a:spcAft>
                        <a:buNone/>
                      </a:pPr>
                      <a:r>
                        <a:rPr lang="en-GB">
                          <a:solidFill>
                            <a:schemeClr val="dk1"/>
                          </a:solidFill>
                          <a:latin typeface="Nunito"/>
                          <a:ea typeface="Nunito"/>
                          <a:cs typeface="Nunito"/>
                          <a:sym typeface="Nunito"/>
                        </a:rPr>
                        <a:t>Data Balancing</a:t>
                      </a:r>
                      <a:endParaRPr>
                        <a:solidFill>
                          <a:schemeClr val="dk1"/>
                        </a:solidFill>
                        <a:latin typeface="Nunito"/>
                        <a:ea typeface="Nunito"/>
                        <a:cs typeface="Nunito"/>
                        <a:sym typeface="Nunito"/>
                      </a:endParaRPr>
                    </a:p>
                    <a:p>
                      <a:pPr indent="0" lvl="0" marL="0" rtl="0" algn="ctr">
                        <a:spcBef>
                          <a:spcPts val="0"/>
                        </a:spcBef>
                        <a:spcAft>
                          <a:spcPts val="0"/>
                        </a:spcAft>
                        <a:buNone/>
                      </a:pPr>
                      <a:r>
                        <a:rPr lang="en-GB">
                          <a:solidFill>
                            <a:schemeClr val="dk1"/>
                          </a:solidFill>
                          <a:latin typeface="Nunito"/>
                          <a:ea typeface="Nunito"/>
                          <a:cs typeface="Nunito"/>
                          <a:sym typeface="Nunito"/>
                        </a:rPr>
                        <a:t>Type</a:t>
                      </a:r>
                      <a:endParaRPr>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00FF"/>
                    </a:solidFill>
                  </a:tcPr>
                </a:tc>
                <a:tc>
                  <a:txBody>
                    <a:bodyPr/>
                    <a:lstStyle/>
                    <a:p>
                      <a:pPr indent="0" lvl="0" marL="0" rtl="0" algn="ctr">
                        <a:spcBef>
                          <a:spcPts val="0"/>
                        </a:spcBef>
                        <a:spcAft>
                          <a:spcPts val="0"/>
                        </a:spcAft>
                        <a:buNone/>
                      </a:pPr>
                      <a:r>
                        <a:rPr lang="en-GB">
                          <a:solidFill>
                            <a:schemeClr val="dk1"/>
                          </a:solidFill>
                          <a:latin typeface="Nunito"/>
                          <a:ea typeface="Nunito"/>
                          <a:cs typeface="Nunito"/>
                          <a:sym typeface="Nunito"/>
                        </a:rPr>
                        <a:t>Training Accuracy (%)</a:t>
                      </a:r>
                      <a:endParaRPr>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00FF"/>
                    </a:solidFill>
                  </a:tcPr>
                </a:tc>
                <a:tc>
                  <a:txBody>
                    <a:bodyPr/>
                    <a:lstStyle/>
                    <a:p>
                      <a:pPr indent="0" lvl="0" marL="0" rtl="0" algn="ctr">
                        <a:spcBef>
                          <a:spcPts val="0"/>
                        </a:spcBef>
                        <a:spcAft>
                          <a:spcPts val="0"/>
                        </a:spcAft>
                        <a:buNone/>
                      </a:pPr>
                      <a:r>
                        <a:rPr lang="en-GB">
                          <a:solidFill>
                            <a:schemeClr val="dk1"/>
                          </a:solidFill>
                          <a:latin typeface="Nunito"/>
                          <a:ea typeface="Nunito"/>
                          <a:cs typeface="Nunito"/>
                          <a:sym typeface="Nunito"/>
                        </a:rPr>
                        <a:t>Testing Accuracy (%)</a:t>
                      </a:r>
                      <a:endParaRPr>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00FF"/>
                    </a:solidFill>
                  </a:tcPr>
                </a:tc>
              </a:tr>
              <a:tr h="266700">
                <a:tc rowSpan="2">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5</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CNN</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98.52</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75.50</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6700">
                <a:tc vMerge="1"/>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CNN+LSTM</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98.70</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80.75</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6700">
                <a:tc rowSpan="2">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3</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CNN</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99.57</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88.69</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6700">
                <a:tc vMerge="1"/>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CNN+LSTM</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99.18</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96.05</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6700">
                <a:tc rowSpan="8">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2</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CNN</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99.81</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98.81</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6700">
                <a:tc vMerge="1"/>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CNN</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Undersampling</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99.73</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97.39</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6700">
                <a:tc vMerge="1"/>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CNN</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Oversampling</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99.73</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99.52</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6700">
                <a:tc vMerge="1"/>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CNN</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SMOTE</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99.92</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99.31</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6700">
                <a:tc vMerge="1"/>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CNN</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ADASYN</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99.64</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98.19</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6700">
                <a:tc vMerge="1"/>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CNN</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Random Oversampler</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99.73</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99.38</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6700">
                <a:tc vMerge="1"/>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CNN</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SVM SMOTE</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99.63</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99.29</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1050">
                <a:tc vMerge="1"/>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CNN</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Borderline SMOTE</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99.91</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Nunito"/>
                          <a:ea typeface="Nunito"/>
                          <a:cs typeface="Nunito"/>
                          <a:sym typeface="Nunito"/>
                        </a:rPr>
                        <a:t>99.11</a:t>
                      </a:r>
                      <a:endParaRPr sz="1200">
                        <a:solidFill>
                          <a:schemeClr val="dk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29" name="Google Shape;329;p44"/>
          <p:cNvSpPr txBox="1"/>
          <p:nvPr/>
        </p:nvSpPr>
        <p:spPr>
          <a:xfrm>
            <a:off x="3005850" y="128000"/>
            <a:ext cx="313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Table-1: Accuracy Table of Different Models</a:t>
            </a:r>
            <a:endParaRPr sz="1200">
              <a:solidFill>
                <a:schemeClr val="dk1"/>
              </a:solidFill>
              <a:latin typeface="Nunito Light"/>
              <a:ea typeface="Nunito Light"/>
              <a:cs typeface="Nunito Light"/>
              <a:sym typeface="Nunito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5"/>
          <p:cNvSpPr txBox="1"/>
          <p:nvPr/>
        </p:nvSpPr>
        <p:spPr>
          <a:xfrm>
            <a:off x="1369950" y="1925250"/>
            <a:ext cx="64923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Nunito"/>
              <a:buChar char="●"/>
            </a:pPr>
            <a:r>
              <a:rPr lang="en-GB" sz="2400">
                <a:solidFill>
                  <a:schemeClr val="dk1"/>
                </a:solidFill>
                <a:latin typeface="Nunito"/>
                <a:ea typeface="Nunito"/>
                <a:cs typeface="Nunito"/>
                <a:sym typeface="Nunito"/>
              </a:rPr>
              <a:t>Training Accuracy : 		99.92 percent</a:t>
            </a:r>
            <a:endParaRPr sz="2400">
              <a:solidFill>
                <a:schemeClr val="dk1"/>
              </a:solidFill>
              <a:latin typeface="Nunito"/>
              <a:ea typeface="Nunito"/>
              <a:cs typeface="Nunito"/>
              <a:sym typeface="Nunito"/>
            </a:endParaRPr>
          </a:p>
          <a:p>
            <a:pPr indent="-381000" lvl="0" marL="457200" rtl="0" algn="l">
              <a:spcBef>
                <a:spcPts val="0"/>
              </a:spcBef>
              <a:spcAft>
                <a:spcPts val="0"/>
              </a:spcAft>
              <a:buClr>
                <a:schemeClr val="dk1"/>
              </a:buClr>
              <a:buSzPts val="2400"/>
              <a:buFont typeface="Nunito"/>
              <a:buChar char="●"/>
            </a:pPr>
            <a:r>
              <a:rPr lang="en-GB" sz="2400">
                <a:solidFill>
                  <a:schemeClr val="dk1"/>
                </a:solidFill>
                <a:latin typeface="Nunito"/>
                <a:ea typeface="Nunito"/>
                <a:cs typeface="Nunito"/>
                <a:sym typeface="Nunito"/>
              </a:rPr>
              <a:t>Validation Accuracy :	99.53 percent</a:t>
            </a:r>
            <a:endParaRPr sz="2400">
              <a:solidFill>
                <a:schemeClr val="dk1"/>
              </a:solidFill>
              <a:latin typeface="Nunito"/>
              <a:ea typeface="Nunito"/>
              <a:cs typeface="Nunito"/>
              <a:sym typeface="Nunito"/>
            </a:endParaRPr>
          </a:p>
          <a:p>
            <a:pPr indent="-381000" lvl="0" marL="457200" rtl="0" algn="l">
              <a:spcBef>
                <a:spcPts val="0"/>
              </a:spcBef>
              <a:spcAft>
                <a:spcPts val="0"/>
              </a:spcAft>
              <a:buClr>
                <a:schemeClr val="dk1"/>
              </a:buClr>
              <a:buSzPts val="2400"/>
              <a:buFont typeface="Nunito"/>
              <a:buChar char="●"/>
            </a:pPr>
            <a:r>
              <a:rPr lang="en-GB" sz="2400">
                <a:solidFill>
                  <a:schemeClr val="dk1"/>
                </a:solidFill>
                <a:latin typeface="Nunito"/>
                <a:ea typeface="Nunito"/>
                <a:cs typeface="Nunito"/>
                <a:sym typeface="Nunito"/>
              </a:rPr>
              <a:t>Testing Accuracy : 		99.31 percent</a:t>
            </a:r>
            <a:endParaRPr sz="2400">
              <a:solidFill>
                <a:schemeClr val="dk1"/>
              </a:solidFill>
              <a:latin typeface="Nunito"/>
              <a:ea typeface="Nunito"/>
              <a:cs typeface="Nunito"/>
              <a:sym typeface="Nunito"/>
            </a:endParaRPr>
          </a:p>
        </p:txBody>
      </p:sp>
      <p:sp>
        <p:nvSpPr>
          <p:cNvPr id="335" name="Google Shape;335;p45"/>
          <p:cNvSpPr txBox="1"/>
          <p:nvPr/>
        </p:nvSpPr>
        <p:spPr>
          <a:xfrm>
            <a:off x="1369950" y="829250"/>
            <a:ext cx="5059500" cy="60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2700">
                <a:solidFill>
                  <a:schemeClr val="dk1"/>
                </a:solidFill>
                <a:latin typeface="Nunito"/>
                <a:ea typeface="Nunito"/>
                <a:cs typeface="Nunito"/>
                <a:sym typeface="Nunito"/>
              </a:rPr>
              <a:t>            Final Accuracy </a:t>
            </a:r>
            <a:endParaRPr b="1" sz="2700">
              <a:solidFill>
                <a:schemeClr val="dk1"/>
              </a:solidFill>
              <a:latin typeface="Nunito"/>
              <a:ea typeface="Nunito"/>
              <a:cs typeface="Nunito"/>
              <a:sym typeface="Nunito"/>
            </a:endParaRPr>
          </a:p>
        </p:txBody>
      </p:sp>
      <p:sp>
        <p:nvSpPr>
          <p:cNvPr id="336" name="Google Shape;336;p45"/>
          <p:cNvSpPr txBox="1"/>
          <p:nvPr/>
        </p:nvSpPr>
        <p:spPr>
          <a:xfrm>
            <a:off x="1369950" y="3673950"/>
            <a:ext cx="2361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1"/>
              </a:solidFill>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6"/>
          <p:cNvSpPr txBox="1"/>
          <p:nvPr/>
        </p:nvSpPr>
        <p:spPr>
          <a:xfrm>
            <a:off x="2421725" y="4450000"/>
            <a:ext cx="4105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1"/>
                </a:solidFill>
                <a:latin typeface="Nunito"/>
                <a:ea typeface="Nunito"/>
                <a:cs typeface="Nunito"/>
                <a:sym typeface="Nunito"/>
              </a:rPr>
              <a:t>  Fig-22: Training and Validation Accuracy</a:t>
            </a:r>
            <a:endParaRPr sz="1600">
              <a:solidFill>
                <a:schemeClr val="dk1"/>
              </a:solidFill>
              <a:latin typeface="Nunito"/>
              <a:ea typeface="Nunito"/>
              <a:cs typeface="Nunito"/>
              <a:sym typeface="Nunito"/>
            </a:endParaRPr>
          </a:p>
        </p:txBody>
      </p:sp>
      <p:sp>
        <p:nvSpPr>
          <p:cNvPr id="342" name="Google Shape;342;p46"/>
          <p:cNvSpPr/>
          <p:nvPr/>
        </p:nvSpPr>
        <p:spPr>
          <a:xfrm>
            <a:off x="1994850" y="808950"/>
            <a:ext cx="5154300" cy="3525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3" name="Google Shape;343;p46"/>
          <p:cNvPicPr preferRelativeResize="0"/>
          <p:nvPr/>
        </p:nvPicPr>
        <p:blipFill>
          <a:blip r:embed="rId3">
            <a:alphaModFix/>
          </a:blip>
          <a:stretch>
            <a:fillRect/>
          </a:stretch>
        </p:blipFill>
        <p:spPr>
          <a:xfrm>
            <a:off x="1966263" y="764725"/>
            <a:ext cx="5211475" cy="3614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nvSpPr>
        <p:spPr>
          <a:xfrm>
            <a:off x="2764625" y="4443175"/>
            <a:ext cx="3501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600">
                <a:solidFill>
                  <a:schemeClr val="dk1"/>
                </a:solidFill>
                <a:latin typeface="Nunito"/>
                <a:ea typeface="Nunito"/>
                <a:cs typeface="Nunito"/>
                <a:sym typeface="Nunito"/>
              </a:rPr>
              <a:t> Fig-23: Training and validation loss</a:t>
            </a:r>
            <a:endParaRPr sz="1600">
              <a:solidFill>
                <a:schemeClr val="dk1"/>
              </a:solidFill>
              <a:latin typeface="Nunito"/>
              <a:ea typeface="Nunito"/>
              <a:cs typeface="Nunito"/>
              <a:sym typeface="Nunito"/>
            </a:endParaRPr>
          </a:p>
        </p:txBody>
      </p:sp>
      <p:sp>
        <p:nvSpPr>
          <p:cNvPr id="349" name="Google Shape;349;p47"/>
          <p:cNvSpPr/>
          <p:nvPr/>
        </p:nvSpPr>
        <p:spPr>
          <a:xfrm>
            <a:off x="2078825" y="867975"/>
            <a:ext cx="4993500" cy="3396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0" name="Google Shape;350;p47"/>
          <p:cNvPicPr preferRelativeResize="0"/>
          <p:nvPr/>
        </p:nvPicPr>
        <p:blipFill>
          <a:blip r:embed="rId3">
            <a:alphaModFix/>
          </a:blip>
          <a:stretch>
            <a:fillRect/>
          </a:stretch>
        </p:blipFill>
        <p:spPr>
          <a:xfrm>
            <a:off x="2039175" y="835750"/>
            <a:ext cx="5072804" cy="3472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8"/>
          <p:cNvSpPr txBox="1"/>
          <p:nvPr/>
        </p:nvSpPr>
        <p:spPr>
          <a:xfrm>
            <a:off x="3392050" y="4743300"/>
            <a:ext cx="247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1"/>
                </a:solidFill>
                <a:latin typeface="Nunito"/>
                <a:ea typeface="Nunito"/>
                <a:cs typeface="Nunito"/>
                <a:sym typeface="Nunito"/>
              </a:rPr>
              <a:t>Fig-24: Confusion matrix</a:t>
            </a:r>
            <a:endParaRPr>
              <a:solidFill>
                <a:schemeClr val="dk1"/>
              </a:solidFill>
              <a:latin typeface="Nunito"/>
              <a:ea typeface="Nunito"/>
              <a:cs typeface="Nunito"/>
              <a:sym typeface="Nunito"/>
            </a:endParaRPr>
          </a:p>
        </p:txBody>
      </p:sp>
      <p:graphicFrame>
        <p:nvGraphicFramePr>
          <p:cNvPr id="356" name="Google Shape;356;p48"/>
          <p:cNvGraphicFramePr/>
          <p:nvPr/>
        </p:nvGraphicFramePr>
        <p:xfrm>
          <a:off x="1339450" y="590338"/>
          <a:ext cx="3000000" cy="3000000"/>
        </p:xfrm>
        <a:graphic>
          <a:graphicData uri="http://schemas.openxmlformats.org/drawingml/2006/table">
            <a:tbl>
              <a:tblPr>
                <a:noFill/>
                <a:tableStyleId>{EF62A227-17F8-44C4-AE8D-73A6A9E12729}</a:tableStyleId>
              </a:tblPr>
              <a:tblGrid>
                <a:gridCol w="1810675"/>
                <a:gridCol w="2354975"/>
                <a:gridCol w="2299450"/>
              </a:tblGrid>
              <a:tr h="367700">
                <a:tc>
                  <a:txBody>
                    <a:bodyPr/>
                    <a:lstStyle/>
                    <a:p>
                      <a:pPr indent="0" lvl="0" marL="0" rtl="0" algn="ctr">
                        <a:spcBef>
                          <a:spcPts val="0"/>
                        </a:spcBef>
                        <a:spcAft>
                          <a:spcPts val="0"/>
                        </a:spcAft>
                        <a:buNone/>
                      </a:pPr>
                      <a:r>
                        <a:rPr b="1" lang="en-GB" sz="1100"/>
                        <a:t>Binary Classification</a:t>
                      </a:r>
                      <a:endParaRPr b="1" sz="1100"/>
                    </a:p>
                  </a:txBody>
                  <a:tcPr marT="63500" marB="63500" marR="63500" marL="63500">
                    <a:solidFill>
                      <a:srgbClr val="93C47D"/>
                    </a:solidFill>
                  </a:tcPr>
                </a:tc>
                <a:tc>
                  <a:txBody>
                    <a:bodyPr/>
                    <a:lstStyle/>
                    <a:p>
                      <a:pPr indent="0" lvl="0" marL="0" rtl="0" algn="ctr">
                        <a:spcBef>
                          <a:spcPts val="0"/>
                        </a:spcBef>
                        <a:spcAft>
                          <a:spcPts val="0"/>
                        </a:spcAft>
                        <a:buNone/>
                      </a:pPr>
                      <a:r>
                        <a:rPr b="1" lang="en-GB" sz="1100"/>
                        <a:t>Predicted Negative</a:t>
                      </a:r>
                      <a:r>
                        <a:rPr lang="en-GB" sz="1100"/>
                        <a:t> </a:t>
                      </a:r>
                      <a:endParaRPr sz="1100"/>
                    </a:p>
                  </a:txBody>
                  <a:tcPr marT="63500" marB="63500" marR="63500" marL="63500">
                    <a:solidFill>
                      <a:srgbClr val="93C47D"/>
                    </a:solidFill>
                  </a:tcPr>
                </a:tc>
                <a:tc>
                  <a:txBody>
                    <a:bodyPr/>
                    <a:lstStyle/>
                    <a:p>
                      <a:pPr indent="0" lvl="0" marL="0" rtl="0" algn="ctr">
                        <a:spcBef>
                          <a:spcPts val="0"/>
                        </a:spcBef>
                        <a:spcAft>
                          <a:spcPts val="0"/>
                        </a:spcAft>
                        <a:buNone/>
                      </a:pPr>
                      <a:r>
                        <a:rPr b="1" lang="en-GB" sz="1100"/>
                        <a:t>Predicted Positive</a:t>
                      </a:r>
                      <a:endParaRPr b="1" sz="1100"/>
                    </a:p>
                  </a:txBody>
                  <a:tcPr marT="63500" marB="63500" marR="63500" marL="63500">
                    <a:solidFill>
                      <a:srgbClr val="93C47D"/>
                    </a:solidFill>
                  </a:tcPr>
                </a:tc>
              </a:tr>
              <a:tr h="12700">
                <a:tc>
                  <a:txBody>
                    <a:bodyPr/>
                    <a:lstStyle/>
                    <a:p>
                      <a:pPr indent="0" lvl="0" marL="0" rtl="0" algn="ctr">
                        <a:spcBef>
                          <a:spcPts val="0"/>
                        </a:spcBef>
                        <a:spcAft>
                          <a:spcPts val="0"/>
                        </a:spcAft>
                        <a:buNone/>
                      </a:pPr>
                      <a:r>
                        <a:rPr b="1" lang="en-GB" sz="1100"/>
                        <a:t>Actual Negative</a:t>
                      </a:r>
                      <a:endParaRPr b="1" sz="1100"/>
                    </a:p>
                  </a:txBody>
                  <a:tcPr marT="63500" marB="63500" marR="63500" marL="63500">
                    <a:solidFill>
                      <a:srgbClr val="93C47D"/>
                    </a:solidFill>
                  </a:tcPr>
                </a:tc>
                <a:tc>
                  <a:txBody>
                    <a:bodyPr/>
                    <a:lstStyle/>
                    <a:p>
                      <a:pPr indent="0" lvl="0" marL="0" rtl="0" algn="ctr">
                        <a:spcBef>
                          <a:spcPts val="0"/>
                        </a:spcBef>
                        <a:spcAft>
                          <a:spcPts val="0"/>
                        </a:spcAft>
                        <a:buNone/>
                      </a:pPr>
                      <a:r>
                        <a:rPr lang="en-GB" sz="1100"/>
                        <a:t>True Negative(TN)</a:t>
                      </a:r>
                      <a:endParaRPr sz="1100"/>
                    </a:p>
                  </a:txBody>
                  <a:tcPr marT="63500" marB="63500" marR="63500" marL="63500">
                    <a:solidFill>
                      <a:srgbClr val="F3F3F3"/>
                    </a:solidFill>
                  </a:tcPr>
                </a:tc>
                <a:tc>
                  <a:txBody>
                    <a:bodyPr/>
                    <a:lstStyle/>
                    <a:p>
                      <a:pPr indent="0" lvl="0" marL="0" rtl="0" algn="ctr">
                        <a:spcBef>
                          <a:spcPts val="0"/>
                        </a:spcBef>
                        <a:spcAft>
                          <a:spcPts val="0"/>
                        </a:spcAft>
                        <a:buNone/>
                      </a:pPr>
                      <a:r>
                        <a:rPr lang="en-GB" sz="1100"/>
                        <a:t>False Positive(FP)</a:t>
                      </a:r>
                      <a:endParaRPr sz="1100"/>
                    </a:p>
                  </a:txBody>
                  <a:tcPr marT="63500" marB="63500" marR="63500" marL="63500">
                    <a:solidFill>
                      <a:srgbClr val="D9EAD3"/>
                    </a:solidFill>
                  </a:tcPr>
                </a:tc>
              </a:tr>
              <a:tr h="12700">
                <a:tc>
                  <a:txBody>
                    <a:bodyPr/>
                    <a:lstStyle/>
                    <a:p>
                      <a:pPr indent="0" lvl="0" marL="0" rtl="0" algn="ctr">
                        <a:spcBef>
                          <a:spcPts val="0"/>
                        </a:spcBef>
                        <a:spcAft>
                          <a:spcPts val="0"/>
                        </a:spcAft>
                        <a:buNone/>
                      </a:pPr>
                      <a:r>
                        <a:rPr b="1" lang="en-GB" sz="1100"/>
                        <a:t>Actual Positive</a:t>
                      </a:r>
                      <a:endParaRPr b="1" sz="1100"/>
                    </a:p>
                  </a:txBody>
                  <a:tcPr marT="63500" marB="63500" marR="63500" marL="63500">
                    <a:solidFill>
                      <a:srgbClr val="93C47D"/>
                    </a:solidFill>
                  </a:tcPr>
                </a:tc>
                <a:tc>
                  <a:txBody>
                    <a:bodyPr/>
                    <a:lstStyle/>
                    <a:p>
                      <a:pPr indent="0" lvl="0" marL="0" rtl="0" algn="ctr">
                        <a:spcBef>
                          <a:spcPts val="0"/>
                        </a:spcBef>
                        <a:spcAft>
                          <a:spcPts val="0"/>
                        </a:spcAft>
                        <a:buNone/>
                      </a:pPr>
                      <a:r>
                        <a:rPr lang="en-GB" sz="1100"/>
                        <a:t>False Negative(FN) </a:t>
                      </a:r>
                      <a:endParaRPr sz="1100"/>
                    </a:p>
                  </a:txBody>
                  <a:tcPr marT="63500" marB="63500" marR="63500" marL="63500">
                    <a:solidFill>
                      <a:srgbClr val="D9EAD3"/>
                    </a:solidFill>
                  </a:tcPr>
                </a:tc>
                <a:tc>
                  <a:txBody>
                    <a:bodyPr/>
                    <a:lstStyle/>
                    <a:p>
                      <a:pPr indent="0" lvl="0" marL="0" rtl="0" algn="ctr">
                        <a:spcBef>
                          <a:spcPts val="0"/>
                        </a:spcBef>
                        <a:spcAft>
                          <a:spcPts val="0"/>
                        </a:spcAft>
                        <a:buNone/>
                      </a:pPr>
                      <a:r>
                        <a:rPr lang="en-GB" sz="1100"/>
                        <a:t>True Positive(TP)</a:t>
                      </a:r>
                      <a:endParaRPr sz="1100"/>
                    </a:p>
                  </a:txBody>
                  <a:tcPr marT="63500" marB="63500" marR="63500" marL="63500">
                    <a:solidFill>
                      <a:srgbClr val="F3F3F3"/>
                    </a:solidFill>
                  </a:tcPr>
                </a:tc>
              </a:tr>
            </a:tbl>
          </a:graphicData>
        </a:graphic>
      </p:graphicFrame>
      <p:sp>
        <p:nvSpPr>
          <p:cNvPr id="357" name="Google Shape;357;p48"/>
          <p:cNvSpPr txBox="1"/>
          <p:nvPr/>
        </p:nvSpPr>
        <p:spPr>
          <a:xfrm>
            <a:off x="3392050" y="150025"/>
            <a:ext cx="193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Table-2: Confusion Matrix</a:t>
            </a:r>
            <a:endParaRPr sz="1200">
              <a:solidFill>
                <a:schemeClr val="dk1"/>
              </a:solidFill>
              <a:latin typeface="Nunito Light"/>
              <a:ea typeface="Nunito Light"/>
              <a:cs typeface="Nunito Light"/>
              <a:sym typeface="Nunito Light"/>
            </a:endParaRPr>
          </a:p>
        </p:txBody>
      </p:sp>
      <p:sp>
        <p:nvSpPr>
          <p:cNvPr id="358" name="Google Shape;358;p48"/>
          <p:cNvSpPr/>
          <p:nvPr/>
        </p:nvSpPr>
        <p:spPr>
          <a:xfrm>
            <a:off x="2614625" y="1688200"/>
            <a:ext cx="4007700" cy="3123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9" name="Google Shape;359;p48"/>
          <p:cNvPicPr preferRelativeResize="0"/>
          <p:nvPr/>
        </p:nvPicPr>
        <p:blipFill>
          <a:blip r:embed="rId3">
            <a:alphaModFix/>
          </a:blip>
          <a:stretch>
            <a:fillRect/>
          </a:stretch>
        </p:blipFill>
        <p:spPr>
          <a:xfrm>
            <a:off x="2681787" y="1722400"/>
            <a:ext cx="3893726" cy="3123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9"/>
          <p:cNvSpPr txBox="1"/>
          <p:nvPr>
            <p:ph type="title"/>
          </p:nvPr>
        </p:nvSpPr>
        <p:spPr>
          <a:xfrm>
            <a:off x="3075375" y="289525"/>
            <a:ext cx="2561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320">
                <a:latin typeface="Nunito"/>
                <a:ea typeface="Nunito"/>
                <a:cs typeface="Nunito"/>
                <a:sym typeface="Nunito"/>
              </a:rPr>
              <a:t>Conclusion</a:t>
            </a:r>
            <a:endParaRPr sz="3320">
              <a:latin typeface="Nunito"/>
              <a:ea typeface="Nunito"/>
              <a:cs typeface="Nunito"/>
              <a:sym typeface="Nunito"/>
            </a:endParaRPr>
          </a:p>
        </p:txBody>
      </p:sp>
      <p:sp>
        <p:nvSpPr>
          <p:cNvPr id="365" name="Google Shape;365;p49"/>
          <p:cNvSpPr txBox="1"/>
          <p:nvPr>
            <p:ph idx="1" type="body"/>
          </p:nvPr>
        </p:nvSpPr>
        <p:spPr>
          <a:xfrm>
            <a:off x="311700" y="1152475"/>
            <a:ext cx="8520600" cy="3123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Epilepsy remains </a:t>
            </a:r>
            <a:r>
              <a:rPr lang="en-GB">
                <a:solidFill>
                  <a:schemeClr val="dk1"/>
                </a:solidFill>
                <a:latin typeface="Nunito"/>
                <a:ea typeface="Nunito"/>
                <a:cs typeface="Nunito"/>
                <a:sym typeface="Nunito"/>
              </a:rPr>
              <a:t>incurable</a:t>
            </a:r>
            <a:r>
              <a:rPr lang="en-GB">
                <a:solidFill>
                  <a:schemeClr val="dk1"/>
                </a:solidFill>
                <a:latin typeface="Nunito"/>
                <a:ea typeface="Nunito"/>
                <a:cs typeface="Nunito"/>
                <a:sym typeface="Nunito"/>
              </a:rPr>
              <a:t> and </a:t>
            </a:r>
            <a:r>
              <a:rPr lang="en-GB">
                <a:solidFill>
                  <a:schemeClr val="dk1"/>
                </a:solidFill>
                <a:latin typeface="Nunito"/>
                <a:ea typeface="Nunito"/>
                <a:cs typeface="Nunito"/>
                <a:sym typeface="Nunito"/>
              </a:rPr>
              <a:t>there are measures taken to protect the patients from brain damage or physical injury in case of seizures.</a:t>
            </a:r>
            <a:endParaRPr>
              <a:solidFill>
                <a:schemeClr val="dk1"/>
              </a:solidFill>
              <a:latin typeface="Nunito"/>
              <a:ea typeface="Nunito"/>
              <a:cs typeface="Nunito"/>
              <a:sym typeface="Nunito"/>
            </a:endParaRPr>
          </a:p>
          <a:p>
            <a:pPr indent="-342900" lvl="0" marL="457200" rtl="0" algn="l">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Traditional methods used earlier for detecting epilepsy were time consuming and sometimes inefficient but with the introduction of deep learning algorithms, detection is much more easier, accurate and faster.</a:t>
            </a:r>
            <a:endParaRPr>
              <a:solidFill>
                <a:schemeClr val="dk1"/>
              </a:solidFill>
              <a:latin typeface="Nunito"/>
              <a:ea typeface="Nunito"/>
              <a:cs typeface="Nunito"/>
              <a:sym typeface="Nunito"/>
            </a:endParaRPr>
          </a:p>
          <a:p>
            <a:pPr indent="-342900" lvl="0" marL="457200" rtl="0" algn="l">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Deep learning methods allow the use of large datasets and improved detection accuracy than human counterparts.</a:t>
            </a:r>
            <a:endParaRPr>
              <a:solidFill>
                <a:schemeClr val="dk1"/>
              </a:solidFill>
              <a:latin typeface="Nunito"/>
              <a:ea typeface="Nunito"/>
              <a:cs typeface="Nunito"/>
              <a:sym typeface="Nunito"/>
            </a:endParaRPr>
          </a:p>
          <a:p>
            <a:pPr indent="-342900" lvl="0" marL="457200" rtl="0" algn="l">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With 1-D CNN architecture,  we got an accuracy of 99.31 percent for detecting epileptic seizure.</a:t>
            </a:r>
            <a:endParaRPr>
              <a:latin typeface="Nunito"/>
              <a:ea typeface="Nunito"/>
              <a:cs typeface="Nunito"/>
              <a:sym typeface="Nunito"/>
            </a:endParaRPr>
          </a:p>
        </p:txBody>
      </p:sp>
      <p:cxnSp>
        <p:nvCxnSpPr>
          <p:cNvPr id="366" name="Google Shape;366;p49"/>
          <p:cNvCxnSpPr/>
          <p:nvPr/>
        </p:nvCxnSpPr>
        <p:spPr>
          <a:xfrm>
            <a:off x="5878275" y="621750"/>
            <a:ext cx="3265800" cy="0"/>
          </a:xfrm>
          <a:prstGeom prst="straightConnector1">
            <a:avLst/>
          </a:prstGeom>
          <a:noFill/>
          <a:ln cap="flat" cmpd="sng" w="9525">
            <a:solidFill>
              <a:schemeClr val="dk1"/>
            </a:solidFill>
            <a:prstDash val="solid"/>
            <a:round/>
            <a:headEnd len="med" w="med" type="oval"/>
            <a:tailEnd len="med" w="med" type="none"/>
          </a:ln>
        </p:spPr>
      </p:cxnSp>
      <p:cxnSp>
        <p:nvCxnSpPr>
          <p:cNvPr id="367" name="Google Shape;367;p49"/>
          <p:cNvCxnSpPr/>
          <p:nvPr/>
        </p:nvCxnSpPr>
        <p:spPr>
          <a:xfrm>
            <a:off x="0" y="621750"/>
            <a:ext cx="28341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0"/>
          <p:cNvSpPr txBox="1"/>
          <p:nvPr>
            <p:ph type="title"/>
          </p:nvPr>
        </p:nvSpPr>
        <p:spPr>
          <a:xfrm>
            <a:off x="1388400" y="434525"/>
            <a:ext cx="6367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3022">
                <a:latin typeface="Nunito"/>
                <a:ea typeface="Nunito"/>
                <a:cs typeface="Nunito"/>
                <a:sym typeface="Nunito"/>
              </a:rPr>
              <a:t>References</a:t>
            </a:r>
            <a:endParaRPr sz="3022">
              <a:latin typeface="Nunito"/>
              <a:ea typeface="Nunito"/>
              <a:cs typeface="Nunito"/>
              <a:sym typeface="Nunito"/>
            </a:endParaRPr>
          </a:p>
        </p:txBody>
      </p:sp>
      <p:sp>
        <p:nvSpPr>
          <p:cNvPr id="373" name="Google Shape;373;p50"/>
          <p:cNvSpPr txBox="1"/>
          <p:nvPr>
            <p:ph idx="1" type="body"/>
          </p:nvPr>
        </p:nvSpPr>
        <p:spPr>
          <a:xfrm>
            <a:off x="311700" y="1194450"/>
            <a:ext cx="8520600" cy="3613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Nunito"/>
              <a:buAutoNum type="arabicPeriod"/>
            </a:pPr>
            <a:r>
              <a:rPr lang="en-GB" sz="1300">
                <a:solidFill>
                  <a:schemeClr val="dk1"/>
                </a:solidFill>
                <a:latin typeface="Nunito"/>
                <a:ea typeface="Nunito"/>
                <a:cs typeface="Nunito"/>
                <a:sym typeface="Nunito"/>
              </a:rPr>
              <a:t>Abiyev, Rahib, et al. "Identification of epileptic EEG signals using convolutional neural networks." Applied Sciences 10.12 (2020): 4089.</a:t>
            </a:r>
            <a:endParaRPr sz="1300">
              <a:solidFill>
                <a:schemeClr val="dk1"/>
              </a:solidFill>
              <a:latin typeface="Nunito"/>
              <a:ea typeface="Nunito"/>
              <a:cs typeface="Nunito"/>
              <a:sym typeface="Nunito"/>
            </a:endParaRPr>
          </a:p>
          <a:p>
            <a:pPr indent="-311150" lvl="0" marL="457200" rtl="0" algn="l">
              <a:spcBef>
                <a:spcPts val="0"/>
              </a:spcBef>
              <a:spcAft>
                <a:spcPts val="0"/>
              </a:spcAft>
              <a:buClr>
                <a:schemeClr val="dk1"/>
              </a:buClr>
              <a:buSzPts val="1300"/>
              <a:buFont typeface="Nunito"/>
              <a:buAutoNum type="arabicPeriod"/>
            </a:pPr>
            <a:r>
              <a:rPr lang="en-GB" sz="1300">
                <a:solidFill>
                  <a:schemeClr val="dk1"/>
                </a:solidFill>
                <a:latin typeface="Nunito"/>
                <a:ea typeface="Nunito"/>
                <a:cs typeface="Nunito"/>
                <a:sym typeface="Nunito"/>
              </a:rPr>
              <a:t>Ullah, Ihsan, Muhammad Hussain, and Hatim Aboalsamh. "An automated system for epilepsy detection using EEG brain signals based on deep learning approach." Expert Systems with Applications 107 (2018): 61-71.</a:t>
            </a:r>
            <a:endParaRPr sz="1300">
              <a:solidFill>
                <a:schemeClr val="dk1"/>
              </a:solidFill>
              <a:latin typeface="Nunito"/>
              <a:ea typeface="Nunito"/>
              <a:cs typeface="Nunito"/>
              <a:sym typeface="Nunito"/>
            </a:endParaRPr>
          </a:p>
          <a:p>
            <a:pPr indent="-311150" lvl="0" marL="457200" rtl="0" algn="l">
              <a:spcBef>
                <a:spcPts val="0"/>
              </a:spcBef>
              <a:spcAft>
                <a:spcPts val="0"/>
              </a:spcAft>
              <a:buClr>
                <a:schemeClr val="dk1"/>
              </a:buClr>
              <a:buSzPts val="1300"/>
              <a:buFont typeface="Nunito"/>
              <a:buAutoNum type="arabicPeriod"/>
            </a:pPr>
            <a:r>
              <a:rPr lang="en-GB" sz="1300">
                <a:solidFill>
                  <a:schemeClr val="dk1"/>
                </a:solidFill>
                <a:latin typeface="Nunito"/>
                <a:ea typeface="Nunito"/>
                <a:cs typeface="Nunito"/>
                <a:sym typeface="Nunito"/>
              </a:rPr>
              <a:t>Fürbass, Franz. EEG monitoring based on automatic detection of seizures and repetitive discharges. Diss. Wien, 2018.</a:t>
            </a:r>
            <a:endParaRPr sz="1300">
              <a:solidFill>
                <a:schemeClr val="dk1"/>
              </a:solidFill>
              <a:latin typeface="Nunito"/>
              <a:ea typeface="Nunito"/>
              <a:cs typeface="Nunito"/>
              <a:sym typeface="Nunito"/>
            </a:endParaRPr>
          </a:p>
          <a:p>
            <a:pPr indent="-311150" lvl="0" marL="457200" rtl="0" algn="l">
              <a:spcBef>
                <a:spcPts val="0"/>
              </a:spcBef>
              <a:spcAft>
                <a:spcPts val="0"/>
              </a:spcAft>
              <a:buClr>
                <a:schemeClr val="dk1"/>
              </a:buClr>
              <a:buSzPts val="1300"/>
              <a:buFont typeface="Nunito"/>
              <a:buAutoNum type="arabicPeriod"/>
            </a:pPr>
            <a:r>
              <a:rPr lang="en-GB" sz="1300">
                <a:solidFill>
                  <a:schemeClr val="dk1"/>
                </a:solidFill>
                <a:latin typeface="Nunito"/>
                <a:ea typeface="Nunito"/>
                <a:cs typeface="Nunito"/>
                <a:sym typeface="Nunito"/>
              </a:rPr>
              <a:t>Shoeibi, Afshin, et al. "Epileptic Seizures Detection Using Deep Learning Techniques: A Review." International Journal of Environmental Research and Public Health 18.11 (2021): 5780.</a:t>
            </a:r>
            <a:endParaRPr sz="1300">
              <a:solidFill>
                <a:schemeClr val="dk1"/>
              </a:solidFill>
              <a:latin typeface="Nunito"/>
              <a:ea typeface="Nunito"/>
              <a:cs typeface="Nunito"/>
              <a:sym typeface="Nunito"/>
            </a:endParaRPr>
          </a:p>
          <a:p>
            <a:pPr indent="-311150" lvl="0" marL="457200" rtl="0" algn="l">
              <a:spcBef>
                <a:spcPts val="0"/>
              </a:spcBef>
              <a:spcAft>
                <a:spcPts val="0"/>
              </a:spcAft>
              <a:buClr>
                <a:schemeClr val="dk1"/>
              </a:buClr>
              <a:buSzPts val="1300"/>
              <a:buFont typeface="Nunito"/>
              <a:buAutoNum type="arabicPeriod"/>
            </a:pPr>
            <a:r>
              <a:rPr lang="en-GB" sz="1300">
                <a:solidFill>
                  <a:schemeClr val="dk1"/>
                </a:solidFill>
                <a:latin typeface="Nunito"/>
                <a:ea typeface="Nunito"/>
                <a:cs typeface="Nunito"/>
                <a:sym typeface="Nunito"/>
              </a:rPr>
              <a:t>Andrzejak, Ralph G., et al. "Indications of nonlinear deterministic and finite-dimensional structures in time series of brain electrical activity: Dependence on recording region and brain state." Physical Review E 64.6 (2001): 061907.</a:t>
            </a:r>
            <a:endParaRPr sz="1300">
              <a:solidFill>
                <a:schemeClr val="dk1"/>
              </a:solidFill>
              <a:latin typeface="Nunito"/>
              <a:ea typeface="Nunito"/>
              <a:cs typeface="Nunito"/>
              <a:sym typeface="Nunito"/>
            </a:endParaRPr>
          </a:p>
          <a:p>
            <a:pPr indent="-311150" lvl="0" marL="457200" rtl="0" algn="l">
              <a:spcBef>
                <a:spcPts val="0"/>
              </a:spcBef>
              <a:spcAft>
                <a:spcPts val="0"/>
              </a:spcAft>
              <a:buClr>
                <a:schemeClr val="dk1"/>
              </a:buClr>
              <a:buSzPts val="1300"/>
              <a:buFont typeface="Nunito"/>
              <a:buAutoNum type="arabicPeriod"/>
            </a:pPr>
            <a:r>
              <a:rPr lang="en-GB" sz="1300">
                <a:solidFill>
                  <a:schemeClr val="dk1"/>
                </a:solidFill>
                <a:latin typeface="Nunito"/>
                <a:ea typeface="Nunito"/>
                <a:cs typeface="Nunito"/>
                <a:sym typeface="Nunito"/>
              </a:rPr>
              <a:t>Kiranyaz, Serkan, et al. "1D convolutional neural networks and applications: A survey." Mechanical systems and signal processing 151 (2021): 107398.</a:t>
            </a:r>
            <a:endParaRPr sz="1300">
              <a:solidFill>
                <a:schemeClr val="dk1"/>
              </a:solidFill>
              <a:latin typeface="Nunito"/>
              <a:ea typeface="Nunito"/>
              <a:cs typeface="Nunito"/>
              <a:sym typeface="Nunito"/>
            </a:endParaRPr>
          </a:p>
          <a:p>
            <a:pPr indent="-311150" lvl="0" marL="457200" rtl="0" algn="l">
              <a:spcBef>
                <a:spcPts val="0"/>
              </a:spcBef>
              <a:spcAft>
                <a:spcPts val="0"/>
              </a:spcAft>
              <a:buClr>
                <a:schemeClr val="dk1"/>
              </a:buClr>
              <a:buSzPts val="1300"/>
              <a:buFont typeface="Nunito"/>
              <a:buAutoNum type="arabicPeriod"/>
            </a:pPr>
            <a:r>
              <a:rPr lang="en-GB" sz="1300">
                <a:solidFill>
                  <a:schemeClr val="dk1"/>
                </a:solidFill>
                <a:latin typeface="Nunito"/>
                <a:ea typeface="Nunito"/>
                <a:cs typeface="Nunito"/>
                <a:sym typeface="Nunito"/>
              </a:rPr>
              <a:t>Mayo Foundation for Medical Education and Research (MFMER)</a:t>
            </a:r>
            <a:endParaRPr sz="1300">
              <a:solidFill>
                <a:schemeClr val="dk1"/>
              </a:solidFill>
              <a:latin typeface="Nunito"/>
              <a:ea typeface="Nunito"/>
              <a:cs typeface="Nunito"/>
              <a:sym typeface="Nunito"/>
            </a:endParaRPr>
          </a:p>
          <a:p>
            <a:pPr indent="-311150" lvl="0" marL="457200" rtl="0" algn="l">
              <a:spcBef>
                <a:spcPts val="0"/>
              </a:spcBef>
              <a:spcAft>
                <a:spcPts val="0"/>
              </a:spcAft>
              <a:buClr>
                <a:schemeClr val="dk1"/>
              </a:buClr>
              <a:buSzPts val="1300"/>
              <a:buFont typeface="Nunito"/>
              <a:buAutoNum type="arabicPeriod"/>
            </a:pPr>
            <a:r>
              <a:rPr lang="en-GB" sz="1300">
                <a:solidFill>
                  <a:schemeClr val="dk1"/>
                </a:solidFill>
                <a:latin typeface="Nunito"/>
                <a:ea typeface="Nunito"/>
                <a:cs typeface="Nunito"/>
                <a:sym typeface="Nunito"/>
              </a:rPr>
              <a:t>Harvard Health Publishing, Harvard Medical School</a:t>
            </a:r>
            <a:endParaRPr sz="1300">
              <a:solidFill>
                <a:schemeClr val="dk1"/>
              </a:solidFill>
              <a:latin typeface="Nunito"/>
              <a:ea typeface="Nunito"/>
              <a:cs typeface="Nunito"/>
              <a:sym typeface="Nunito"/>
            </a:endParaRPr>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cxnSp>
        <p:nvCxnSpPr>
          <p:cNvPr id="374" name="Google Shape;374;p50"/>
          <p:cNvCxnSpPr/>
          <p:nvPr/>
        </p:nvCxnSpPr>
        <p:spPr>
          <a:xfrm>
            <a:off x="0" y="720875"/>
            <a:ext cx="3317100" cy="0"/>
          </a:xfrm>
          <a:prstGeom prst="straightConnector1">
            <a:avLst/>
          </a:prstGeom>
          <a:noFill/>
          <a:ln cap="flat" cmpd="sng" w="9525">
            <a:solidFill>
              <a:schemeClr val="dk1"/>
            </a:solidFill>
            <a:prstDash val="solid"/>
            <a:round/>
            <a:headEnd len="med" w="med" type="none"/>
            <a:tailEnd len="med" w="med" type="oval"/>
          </a:ln>
        </p:spPr>
      </p:cxnSp>
      <p:cxnSp>
        <p:nvCxnSpPr>
          <p:cNvPr id="375" name="Google Shape;375;p50"/>
          <p:cNvCxnSpPr/>
          <p:nvPr/>
        </p:nvCxnSpPr>
        <p:spPr>
          <a:xfrm>
            <a:off x="5878200" y="720875"/>
            <a:ext cx="3265800" cy="0"/>
          </a:xfrm>
          <a:prstGeom prst="straightConnector1">
            <a:avLst/>
          </a:prstGeom>
          <a:noFill/>
          <a:ln cap="flat" cmpd="sng" w="9525">
            <a:solidFill>
              <a:schemeClr val="dk1"/>
            </a:solidFill>
            <a:prstDash val="solid"/>
            <a:round/>
            <a:headEnd len="med" w="med" type="oval"/>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1"/>
          <p:cNvSpPr txBox="1"/>
          <p:nvPr>
            <p:ph type="title"/>
          </p:nvPr>
        </p:nvSpPr>
        <p:spPr>
          <a:xfrm>
            <a:off x="243725" y="48542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pic>
        <p:nvPicPr>
          <p:cNvPr id="381" name="Google Shape;381;p5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514350" y="85250"/>
            <a:ext cx="46404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2840">
                <a:latin typeface="Nunito"/>
                <a:ea typeface="Nunito"/>
                <a:cs typeface="Nunito"/>
                <a:sym typeface="Nunito"/>
              </a:rPr>
              <a:t>What is Epilepsy Seizure?</a:t>
            </a:r>
            <a:endParaRPr sz="2840">
              <a:latin typeface="Nunito"/>
              <a:ea typeface="Nunito"/>
              <a:cs typeface="Nunito"/>
              <a:sym typeface="Nunito"/>
            </a:endParaRPr>
          </a:p>
        </p:txBody>
      </p:sp>
      <p:pic>
        <p:nvPicPr>
          <p:cNvPr id="81" name="Google Shape;81;p16"/>
          <p:cNvPicPr preferRelativeResize="0"/>
          <p:nvPr/>
        </p:nvPicPr>
        <p:blipFill>
          <a:blip r:embed="rId3">
            <a:alphaModFix/>
          </a:blip>
          <a:stretch>
            <a:fillRect/>
          </a:stretch>
        </p:blipFill>
        <p:spPr>
          <a:xfrm>
            <a:off x="5719562" y="980150"/>
            <a:ext cx="3053950" cy="1462500"/>
          </a:xfrm>
          <a:prstGeom prst="rect">
            <a:avLst/>
          </a:prstGeom>
          <a:noFill/>
          <a:ln>
            <a:noFill/>
          </a:ln>
        </p:spPr>
      </p:pic>
      <p:sp>
        <p:nvSpPr>
          <p:cNvPr id="82" name="Google Shape;82;p16"/>
          <p:cNvSpPr txBox="1"/>
          <p:nvPr>
            <p:ph type="title"/>
          </p:nvPr>
        </p:nvSpPr>
        <p:spPr>
          <a:xfrm>
            <a:off x="514350" y="1547750"/>
            <a:ext cx="39960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2050">
                <a:latin typeface="Nunito"/>
                <a:ea typeface="Nunito"/>
                <a:cs typeface="Nunito"/>
                <a:sym typeface="Nunito"/>
              </a:rPr>
              <a:t>Seizure: </a:t>
            </a:r>
            <a:endParaRPr sz="2050">
              <a:latin typeface="Nunito"/>
              <a:ea typeface="Nunito"/>
              <a:cs typeface="Nunito"/>
              <a:sym typeface="Nunito"/>
            </a:endParaRPr>
          </a:p>
          <a:p>
            <a:pPr indent="0" lvl="0" marL="0" rtl="0" algn="l">
              <a:spcBef>
                <a:spcPts val="0"/>
              </a:spcBef>
              <a:spcAft>
                <a:spcPts val="0"/>
              </a:spcAft>
              <a:buSzPts val="990"/>
              <a:buNone/>
            </a:pPr>
            <a:r>
              <a:rPr lang="en-GB" sz="2050">
                <a:latin typeface="Nunito"/>
                <a:ea typeface="Nunito"/>
                <a:cs typeface="Nunito"/>
                <a:sym typeface="Nunito"/>
              </a:rPr>
              <a:t>Disturbance in the electrical activity of brain</a:t>
            </a:r>
            <a:r>
              <a:rPr lang="en-GB" sz="1750">
                <a:latin typeface="Nunito"/>
                <a:ea typeface="Nunito"/>
                <a:cs typeface="Nunito"/>
                <a:sym typeface="Nunito"/>
              </a:rPr>
              <a:t>.</a:t>
            </a:r>
            <a:r>
              <a:rPr lang="en-GB" sz="1750">
                <a:solidFill>
                  <a:srgbClr val="231F20"/>
                </a:solidFill>
                <a:latin typeface="Proxima Nova"/>
                <a:ea typeface="Proxima Nova"/>
                <a:cs typeface="Proxima Nova"/>
                <a:sym typeface="Proxima Nova"/>
              </a:rPr>
              <a:t>i</a:t>
            </a:r>
            <a:r>
              <a:rPr lang="en-GB" sz="1350">
                <a:solidFill>
                  <a:srgbClr val="231F20"/>
                </a:solidFill>
                <a:latin typeface="Proxima Nova"/>
                <a:ea typeface="Proxima Nova"/>
                <a:cs typeface="Proxima Nova"/>
                <a:sym typeface="Proxima Nova"/>
              </a:rPr>
              <a:t>n the brain.</a:t>
            </a:r>
            <a:endParaRPr sz="2840">
              <a:solidFill>
                <a:srgbClr val="F9F9F9"/>
              </a:solidFill>
              <a:latin typeface="Nunito"/>
              <a:ea typeface="Nunito"/>
              <a:cs typeface="Nunito"/>
              <a:sym typeface="Nunito"/>
            </a:endParaRPr>
          </a:p>
        </p:txBody>
      </p:sp>
      <p:sp>
        <p:nvSpPr>
          <p:cNvPr id="83" name="Google Shape;83;p16"/>
          <p:cNvSpPr txBox="1"/>
          <p:nvPr/>
        </p:nvSpPr>
        <p:spPr>
          <a:xfrm>
            <a:off x="590550" y="3628600"/>
            <a:ext cx="335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solidFill>
                  <a:schemeClr val="dk1"/>
                </a:solidFill>
                <a:latin typeface="Nunito"/>
                <a:ea typeface="Nunito"/>
                <a:cs typeface="Nunito"/>
                <a:sym typeface="Nunito"/>
              </a:rPr>
              <a:t>Epilepsy: </a:t>
            </a:r>
            <a:endParaRPr sz="2100">
              <a:solidFill>
                <a:schemeClr val="dk1"/>
              </a:solidFill>
              <a:latin typeface="Nunito"/>
              <a:ea typeface="Nunito"/>
              <a:cs typeface="Nunito"/>
              <a:sym typeface="Nunito"/>
            </a:endParaRPr>
          </a:p>
          <a:p>
            <a:pPr indent="0" lvl="0" marL="0" rtl="0" algn="l">
              <a:spcBef>
                <a:spcPts val="0"/>
              </a:spcBef>
              <a:spcAft>
                <a:spcPts val="0"/>
              </a:spcAft>
              <a:buNone/>
            </a:pPr>
            <a:r>
              <a:rPr lang="en-GB" sz="2100">
                <a:solidFill>
                  <a:schemeClr val="dk1"/>
                </a:solidFill>
                <a:latin typeface="Nunito"/>
                <a:ea typeface="Nunito"/>
                <a:cs typeface="Nunito"/>
                <a:sym typeface="Nunito"/>
              </a:rPr>
              <a:t>Repeated Seizures</a:t>
            </a:r>
            <a:endParaRPr sz="2100">
              <a:solidFill>
                <a:schemeClr val="dk1"/>
              </a:solidFill>
              <a:latin typeface="Nunito"/>
              <a:ea typeface="Nunito"/>
              <a:cs typeface="Nunito"/>
              <a:sym typeface="Nunito"/>
            </a:endParaRPr>
          </a:p>
        </p:txBody>
      </p:sp>
      <p:sp>
        <p:nvSpPr>
          <p:cNvPr id="84" name="Google Shape;84;p16"/>
          <p:cNvSpPr txBox="1"/>
          <p:nvPr/>
        </p:nvSpPr>
        <p:spPr>
          <a:xfrm>
            <a:off x="5719550" y="3444100"/>
            <a:ext cx="3398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latin typeface="Nunito"/>
                <a:ea typeface="Nunito"/>
                <a:cs typeface="Nunito"/>
                <a:sym typeface="Nunito"/>
              </a:rPr>
              <a:t>Classification : </a:t>
            </a:r>
            <a:endParaRPr sz="1800">
              <a:solidFill>
                <a:schemeClr val="dk1"/>
              </a:solidFill>
              <a:latin typeface="Nunito"/>
              <a:ea typeface="Nunito"/>
              <a:cs typeface="Nunito"/>
              <a:sym typeface="Nunito"/>
            </a:endParaRPr>
          </a:p>
          <a:p>
            <a:pPr indent="-342900" lvl="0" marL="457200" rtl="0" algn="l">
              <a:spcBef>
                <a:spcPts val="0"/>
              </a:spcBef>
              <a:spcAft>
                <a:spcPts val="0"/>
              </a:spcAft>
              <a:buClr>
                <a:schemeClr val="dk1"/>
              </a:buClr>
              <a:buSzPts val="1800"/>
              <a:buFont typeface="Nunito"/>
              <a:buChar char="●"/>
            </a:pPr>
            <a:r>
              <a:rPr lang="en-GB" sz="1800">
                <a:solidFill>
                  <a:schemeClr val="dk1"/>
                </a:solidFill>
                <a:latin typeface="Nunito"/>
                <a:ea typeface="Nunito"/>
                <a:cs typeface="Nunito"/>
                <a:sym typeface="Nunito"/>
              </a:rPr>
              <a:t>Focal</a:t>
            </a:r>
            <a:endParaRPr sz="1800">
              <a:solidFill>
                <a:schemeClr val="dk1"/>
              </a:solidFill>
              <a:latin typeface="Nunito"/>
              <a:ea typeface="Nunito"/>
              <a:cs typeface="Nunito"/>
              <a:sym typeface="Nunito"/>
            </a:endParaRPr>
          </a:p>
          <a:p>
            <a:pPr indent="-342900" lvl="0" marL="457200" rtl="0" algn="l">
              <a:spcBef>
                <a:spcPts val="0"/>
              </a:spcBef>
              <a:spcAft>
                <a:spcPts val="0"/>
              </a:spcAft>
              <a:buClr>
                <a:schemeClr val="dk1"/>
              </a:buClr>
              <a:buSzPts val="1800"/>
              <a:buFont typeface="Nunito"/>
              <a:buChar char="●"/>
            </a:pPr>
            <a:r>
              <a:rPr lang="en-GB" sz="1800">
                <a:solidFill>
                  <a:schemeClr val="dk1"/>
                </a:solidFill>
                <a:latin typeface="Nunito"/>
                <a:ea typeface="Nunito"/>
                <a:cs typeface="Nunito"/>
                <a:sym typeface="Nunito"/>
              </a:rPr>
              <a:t>Generalized</a:t>
            </a:r>
            <a:endParaRPr sz="1800">
              <a:solidFill>
                <a:schemeClr val="dk1"/>
              </a:solidFill>
              <a:latin typeface="Nunito"/>
              <a:ea typeface="Nunito"/>
              <a:cs typeface="Nunito"/>
              <a:sym typeface="Nunito"/>
            </a:endParaRPr>
          </a:p>
        </p:txBody>
      </p:sp>
      <p:sp>
        <p:nvSpPr>
          <p:cNvPr id="85" name="Google Shape;85;p16"/>
          <p:cNvSpPr/>
          <p:nvPr/>
        </p:nvSpPr>
        <p:spPr>
          <a:xfrm>
            <a:off x="600900" y="2903650"/>
            <a:ext cx="530100" cy="485400"/>
          </a:xfrm>
          <a:prstGeom prst="rect">
            <a:avLst/>
          </a:prstGeom>
          <a:solidFill>
            <a:srgbClr val="FF25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5311450" y="2848600"/>
            <a:ext cx="595200" cy="595500"/>
          </a:xfrm>
          <a:prstGeom prst="rtTriangl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622350" y="980150"/>
            <a:ext cx="487200" cy="485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6468925" y="2571750"/>
            <a:ext cx="155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rPr>
              <a:t>Fig-1: Brain Signals</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Nunito"/>
                <a:ea typeface="Nunito"/>
                <a:cs typeface="Nunito"/>
                <a:sym typeface="Nunito"/>
              </a:rPr>
              <a:t>CAUSES OF EPILEPSY</a:t>
            </a:r>
            <a:endParaRPr>
              <a:latin typeface="Nunito"/>
              <a:ea typeface="Nunito"/>
              <a:cs typeface="Nunito"/>
              <a:sym typeface="Nunito"/>
            </a:endParaRPr>
          </a:p>
        </p:txBody>
      </p:sp>
      <p:sp>
        <p:nvSpPr>
          <p:cNvPr id="94" name="Google Shape;94;p17"/>
          <p:cNvSpPr txBox="1"/>
          <p:nvPr>
            <p:ph idx="1" type="body"/>
          </p:nvPr>
        </p:nvSpPr>
        <p:spPr>
          <a:xfrm>
            <a:off x="311700" y="1152475"/>
            <a:ext cx="5293800" cy="3508800"/>
          </a:xfrm>
          <a:prstGeom prst="rect">
            <a:avLst/>
          </a:prstGeom>
        </p:spPr>
        <p:txBody>
          <a:bodyPr anchorCtr="0" anchor="t" bIns="91425" lIns="91425" spcFirstLastPara="1" rIns="91425" wrap="square" tIns="91425">
            <a:noAutofit/>
          </a:bodyPr>
          <a:lstStyle/>
          <a:p>
            <a:pPr indent="-341153" lvl="0" marL="457200" rtl="0" algn="l">
              <a:lnSpc>
                <a:spcPct val="123000"/>
              </a:lnSpc>
              <a:spcBef>
                <a:spcPts val="1600"/>
              </a:spcBef>
              <a:spcAft>
                <a:spcPts val="0"/>
              </a:spcAft>
              <a:buClr>
                <a:schemeClr val="dk1"/>
              </a:buClr>
              <a:buSzPts val="1773"/>
              <a:buFont typeface="Nunito"/>
              <a:buChar char="●"/>
            </a:pPr>
            <a:r>
              <a:rPr lang="en-GB" sz="1772">
                <a:solidFill>
                  <a:schemeClr val="dk1"/>
                </a:solidFill>
                <a:latin typeface="Nunito"/>
                <a:ea typeface="Nunito"/>
                <a:cs typeface="Nunito"/>
                <a:sym typeface="Nunito"/>
              </a:rPr>
              <a:t>Missing medication doses</a:t>
            </a:r>
            <a:endParaRPr sz="1772">
              <a:solidFill>
                <a:schemeClr val="dk1"/>
              </a:solidFill>
              <a:latin typeface="Nunito"/>
              <a:ea typeface="Nunito"/>
              <a:cs typeface="Nunito"/>
              <a:sym typeface="Nunito"/>
            </a:endParaRPr>
          </a:p>
          <a:p>
            <a:pPr indent="-341153" lvl="0" marL="457200" rtl="0" algn="l">
              <a:lnSpc>
                <a:spcPct val="123000"/>
              </a:lnSpc>
              <a:spcBef>
                <a:spcPts val="0"/>
              </a:spcBef>
              <a:spcAft>
                <a:spcPts val="0"/>
              </a:spcAft>
              <a:buClr>
                <a:schemeClr val="dk1"/>
              </a:buClr>
              <a:buSzPts val="1773"/>
              <a:buFont typeface="Nunito"/>
              <a:buChar char="●"/>
            </a:pPr>
            <a:r>
              <a:rPr lang="en-GB" sz="1772">
                <a:solidFill>
                  <a:schemeClr val="dk1"/>
                </a:solidFill>
                <a:latin typeface="Nunito"/>
                <a:ea typeface="Nunito"/>
                <a:cs typeface="Nunito"/>
                <a:sym typeface="Nunito"/>
              </a:rPr>
              <a:t>Heavy </a:t>
            </a:r>
            <a:r>
              <a:rPr lang="en-GB" sz="1772">
                <a:solidFill>
                  <a:schemeClr val="dk1"/>
                </a:solidFill>
                <a:uFill>
                  <a:noFill/>
                </a:uFill>
                <a:latin typeface="Nunito"/>
                <a:ea typeface="Nunito"/>
                <a:cs typeface="Nunito"/>
                <a:sym typeface="Nunito"/>
                <a:hlinkClick r:id="rId3">
                  <a:extLst>
                    <a:ext uri="{A12FA001-AC4F-418D-AE19-62706E023703}">
                      <ahyp:hlinkClr val="tx"/>
                    </a:ext>
                  </a:extLst>
                </a:hlinkClick>
              </a:rPr>
              <a:t>alcohol</a:t>
            </a:r>
            <a:r>
              <a:rPr lang="en-GB" sz="1772">
                <a:solidFill>
                  <a:schemeClr val="dk1"/>
                </a:solidFill>
                <a:latin typeface="Nunito"/>
                <a:ea typeface="Nunito"/>
                <a:cs typeface="Nunito"/>
                <a:sym typeface="Nunito"/>
              </a:rPr>
              <a:t> use</a:t>
            </a:r>
            <a:endParaRPr sz="1772">
              <a:solidFill>
                <a:schemeClr val="dk1"/>
              </a:solidFill>
              <a:latin typeface="Nunito"/>
              <a:ea typeface="Nunito"/>
              <a:cs typeface="Nunito"/>
              <a:sym typeface="Nunito"/>
            </a:endParaRPr>
          </a:p>
          <a:p>
            <a:pPr indent="-341153" lvl="0" marL="457200" rtl="0" algn="l">
              <a:lnSpc>
                <a:spcPct val="123000"/>
              </a:lnSpc>
              <a:spcBef>
                <a:spcPts val="0"/>
              </a:spcBef>
              <a:spcAft>
                <a:spcPts val="0"/>
              </a:spcAft>
              <a:buClr>
                <a:schemeClr val="dk1"/>
              </a:buClr>
              <a:buSzPts val="1773"/>
              <a:buFont typeface="Nunito"/>
              <a:buChar char="●"/>
            </a:pPr>
            <a:r>
              <a:rPr lang="en-GB" sz="1772">
                <a:solidFill>
                  <a:schemeClr val="dk1"/>
                </a:solidFill>
                <a:uFill>
                  <a:noFill/>
                </a:uFill>
                <a:latin typeface="Nunito"/>
                <a:ea typeface="Nunito"/>
                <a:cs typeface="Nunito"/>
                <a:sym typeface="Nunito"/>
                <a:hlinkClick r:id="rId4">
                  <a:extLst>
                    <a:ext uri="{A12FA001-AC4F-418D-AE19-62706E023703}">
                      <ahyp:hlinkClr val="tx"/>
                    </a:ext>
                  </a:extLst>
                </a:hlinkClick>
              </a:rPr>
              <a:t>Cocaine</a:t>
            </a:r>
            <a:r>
              <a:rPr lang="en-GB" sz="1772">
                <a:solidFill>
                  <a:schemeClr val="dk1"/>
                </a:solidFill>
                <a:latin typeface="Nunito"/>
                <a:ea typeface="Nunito"/>
                <a:cs typeface="Nunito"/>
                <a:sym typeface="Nunito"/>
              </a:rPr>
              <a:t>, ecstasy, or other </a:t>
            </a:r>
            <a:r>
              <a:rPr lang="en-GB" sz="1772">
                <a:solidFill>
                  <a:schemeClr val="dk1"/>
                </a:solidFill>
                <a:uFill>
                  <a:noFill/>
                </a:uFill>
                <a:latin typeface="Nunito"/>
                <a:ea typeface="Nunito"/>
                <a:cs typeface="Nunito"/>
                <a:sym typeface="Nunito"/>
                <a:hlinkClick r:id="rId5">
                  <a:extLst>
                    <a:ext uri="{A12FA001-AC4F-418D-AE19-62706E023703}">
                      <ahyp:hlinkClr val="tx"/>
                    </a:ext>
                  </a:extLst>
                </a:hlinkClick>
              </a:rPr>
              <a:t>illegal drugs</a:t>
            </a:r>
            <a:endParaRPr sz="1772">
              <a:solidFill>
                <a:schemeClr val="dk1"/>
              </a:solidFill>
              <a:latin typeface="Nunito"/>
              <a:ea typeface="Nunito"/>
              <a:cs typeface="Nunito"/>
              <a:sym typeface="Nunito"/>
            </a:endParaRPr>
          </a:p>
          <a:p>
            <a:pPr indent="-341153" lvl="0" marL="457200" rtl="0" algn="l">
              <a:lnSpc>
                <a:spcPct val="123000"/>
              </a:lnSpc>
              <a:spcBef>
                <a:spcPts val="0"/>
              </a:spcBef>
              <a:spcAft>
                <a:spcPts val="0"/>
              </a:spcAft>
              <a:buClr>
                <a:schemeClr val="dk1"/>
              </a:buClr>
              <a:buSzPts val="1773"/>
              <a:buFont typeface="Nunito"/>
              <a:buChar char="●"/>
            </a:pPr>
            <a:r>
              <a:rPr lang="en-GB" sz="1772">
                <a:solidFill>
                  <a:schemeClr val="dk1"/>
                </a:solidFill>
                <a:latin typeface="Nunito"/>
                <a:ea typeface="Nunito"/>
                <a:cs typeface="Nunito"/>
                <a:sym typeface="Nunito"/>
              </a:rPr>
              <a:t>Lack of sleep</a:t>
            </a:r>
            <a:endParaRPr sz="1772">
              <a:solidFill>
                <a:schemeClr val="dk1"/>
              </a:solidFill>
              <a:latin typeface="Nunito"/>
              <a:ea typeface="Nunito"/>
              <a:cs typeface="Nunito"/>
              <a:sym typeface="Nunito"/>
            </a:endParaRPr>
          </a:p>
          <a:p>
            <a:pPr indent="-341153" lvl="0" marL="457200" rtl="0" algn="l">
              <a:lnSpc>
                <a:spcPct val="123000"/>
              </a:lnSpc>
              <a:spcBef>
                <a:spcPts val="0"/>
              </a:spcBef>
              <a:spcAft>
                <a:spcPts val="0"/>
              </a:spcAft>
              <a:buClr>
                <a:schemeClr val="dk1"/>
              </a:buClr>
              <a:buSzPts val="1773"/>
              <a:buFont typeface="Nunito"/>
              <a:buChar char="●"/>
            </a:pPr>
            <a:r>
              <a:rPr lang="en-GB" sz="1772">
                <a:solidFill>
                  <a:schemeClr val="dk1"/>
                </a:solidFill>
                <a:latin typeface="Nunito"/>
                <a:ea typeface="Nunito"/>
                <a:cs typeface="Nunito"/>
                <a:sym typeface="Nunito"/>
              </a:rPr>
              <a:t>Other medicines that interfere with seizure medications</a:t>
            </a:r>
            <a:endParaRPr sz="1772">
              <a:solidFill>
                <a:schemeClr val="dk1"/>
              </a:solidFill>
              <a:latin typeface="Nunito"/>
              <a:ea typeface="Nunito"/>
              <a:cs typeface="Nunito"/>
              <a:sym typeface="Nunito"/>
            </a:endParaRPr>
          </a:p>
          <a:p>
            <a:pPr indent="-341153" lvl="0" marL="457200" rtl="0" algn="l">
              <a:lnSpc>
                <a:spcPct val="123000"/>
              </a:lnSpc>
              <a:spcBef>
                <a:spcPts val="0"/>
              </a:spcBef>
              <a:spcAft>
                <a:spcPts val="0"/>
              </a:spcAft>
              <a:buClr>
                <a:schemeClr val="dk1"/>
              </a:buClr>
              <a:buSzPts val="1773"/>
              <a:buFont typeface="Nunito"/>
              <a:buChar char="●"/>
            </a:pPr>
            <a:r>
              <a:rPr lang="en-GB" sz="1772">
                <a:solidFill>
                  <a:schemeClr val="dk1"/>
                </a:solidFill>
                <a:latin typeface="Nunito"/>
                <a:ea typeface="Nunito"/>
                <a:cs typeface="Nunito"/>
                <a:sym typeface="Nunito"/>
              </a:rPr>
              <a:t>Flashing lights, images, and repetitive patterns may cause seizures in persons with photosensitive seizure disorder.</a:t>
            </a:r>
            <a:endParaRPr sz="1772">
              <a:solidFill>
                <a:schemeClr val="dk1"/>
              </a:solidFill>
              <a:latin typeface="Nunito"/>
              <a:ea typeface="Nunito"/>
              <a:cs typeface="Nunito"/>
              <a:sym typeface="Nunito"/>
            </a:endParaRPr>
          </a:p>
          <a:p>
            <a:pPr indent="-341153" lvl="0" marL="457200" rtl="0" algn="l">
              <a:lnSpc>
                <a:spcPct val="123000"/>
              </a:lnSpc>
              <a:spcBef>
                <a:spcPts val="0"/>
              </a:spcBef>
              <a:spcAft>
                <a:spcPts val="0"/>
              </a:spcAft>
              <a:buClr>
                <a:schemeClr val="dk1"/>
              </a:buClr>
              <a:buSzPts val="1773"/>
              <a:buFont typeface="Nunito"/>
              <a:buChar char="●"/>
            </a:pPr>
            <a:r>
              <a:rPr lang="en-GB" sz="1772">
                <a:solidFill>
                  <a:schemeClr val="dk1"/>
                </a:solidFill>
                <a:latin typeface="Nunito"/>
                <a:ea typeface="Nunito"/>
                <a:cs typeface="Nunito"/>
                <a:sym typeface="Nunito"/>
              </a:rPr>
              <a:t>Trauma</a:t>
            </a:r>
            <a:endParaRPr sz="1665">
              <a:latin typeface="Nunito"/>
              <a:ea typeface="Nunito"/>
              <a:cs typeface="Nunito"/>
              <a:sym typeface="Nunito"/>
            </a:endParaRPr>
          </a:p>
        </p:txBody>
      </p:sp>
      <p:pic>
        <p:nvPicPr>
          <p:cNvPr id="95" name="Google Shape;95;p17"/>
          <p:cNvPicPr preferRelativeResize="0"/>
          <p:nvPr/>
        </p:nvPicPr>
        <p:blipFill>
          <a:blip r:embed="rId6">
            <a:alphaModFix/>
          </a:blip>
          <a:stretch>
            <a:fillRect/>
          </a:stretch>
        </p:blipFill>
        <p:spPr>
          <a:xfrm>
            <a:off x="5845875" y="1361963"/>
            <a:ext cx="2986425" cy="2986425"/>
          </a:xfrm>
          <a:prstGeom prst="rect">
            <a:avLst/>
          </a:prstGeom>
          <a:noFill/>
          <a:ln>
            <a:noFill/>
          </a:ln>
        </p:spPr>
      </p:pic>
      <p:cxnSp>
        <p:nvCxnSpPr>
          <p:cNvPr id="96" name="Google Shape;96;p17"/>
          <p:cNvCxnSpPr/>
          <p:nvPr/>
        </p:nvCxnSpPr>
        <p:spPr>
          <a:xfrm>
            <a:off x="0" y="731375"/>
            <a:ext cx="2508900" cy="0"/>
          </a:xfrm>
          <a:prstGeom prst="straightConnector1">
            <a:avLst/>
          </a:prstGeom>
          <a:noFill/>
          <a:ln cap="flat" cmpd="sng" w="9525">
            <a:solidFill>
              <a:schemeClr val="dk1"/>
            </a:solidFill>
            <a:prstDash val="solid"/>
            <a:round/>
            <a:headEnd len="med" w="med" type="none"/>
            <a:tailEnd len="med" w="med" type="oval"/>
          </a:ln>
        </p:spPr>
      </p:cxnSp>
      <p:cxnSp>
        <p:nvCxnSpPr>
          <p:cNvPr id="97" name="Google Shape;97;p17"/>
          <p:cNvCxnSpPr/>
          <p:nvPr/>
        </p:nvCxnSpPr>
        <p:spPr>
          <a:xfrm>
            <a:off x="6665550" y="731375"/>
            <a:ext cx="2478600" cy="0"/>
          </a:xfrm>
          <a:prstGeom prst="straightConnector1">
            <a:avLst/>
          </a:prstGeom>
          <a:noFill/>
          <a:ln cap="flat" cmpd="sng" w="9525">
            <a:solidFill>
              <a:schemeClr val="dk1"/>
            </a:solidFill>
            <a:prstDash val="solid"/>
            <a:round/>
            <a:headEnd len="med" w="med" type="oval"/>
            <a:tailEnd len="med" w="med" type="none"/>
          </a:ln>
        </p:spPr>
      </p:cxnSp>
      <p:sp>
        <p:nvSpPr>
          <p:cNvPr id="98" name="Google Shape;98;p17"/>
          <p:cNvSpPr txBox="1"/>
          <p:nvPr/>
        </p:nvSpPr>
        <p:spPr>
          <a:xfrm>
            <a:off x="6476412" y="4468400"/>
            <a:ext cx="191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Fig-2: Causes Of Epilepsy</a:t>
            </a:r>
            <a:endParaRPr sz="1200">
              <a:solidFill>
                <a:schemeClr val="dk1"/>
              </a:solidFill>
              <a:latin typeface="Nunito Light"/>
              <a:ea typeface="Nunito Light"/>
              <a:cs typeface="Nunito Light"/>
              <a:sym typeface="Nuni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020">
                <a:latin typeface="Nunito"/>
                <a:ea typeface="Nunito"/>
                <a:cs typeface="Nunito"/>
                <a:sym typeface="Nunito"/>
              </a:rPr>
              <a:t>SYMPTOMS OF EPILEPSY</a:t>
            </a:r>
            <a:endParaRPr sz="2820"/>
          </a:p>
        </p:txBody>
      </p:sp>
      <p:sp>
        <p:nvSpPr>
          <p:cNvPr id="104" name="Google Shape;104;p18"/>
          <p:cNvSpPr txBox="1"/>
          <p:nvPr>
            <p:ph idx="1" type="body"/>
          </p:nvPr>
        </p:nvSpPr>
        <p:spPr>
          <a:xfrm>
            <a:off x="984575" y="1481838"/>
            <a:ext cx="2905200" cy="217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9F9F9"/>
              </a:buClr>
              <a:buSzPts val="1800"/>
              <a:buFont typeface="Nunito"/>
              <a:buChar char="●"/>
            </a:pPr>
            <a:r>
              <a:rPr lang="en-GB">
                <a:solidFill>
                  <a:srgbClr val="F9F9F9"/>
                </a:solidFill>
                <a:latin typeface="Nunito"/>
                <a:ea typeface="Nunito"/>
                <a:cs typeface="Nunito"/>
                <a:sym typeface="Nunito"/>
              </a:rPr>
              <a:t>Loss of consciousness</a:t>
            </a:r>
            <a:endParaRPr>
              <a:solidFill>
                <a:srgbClr val="F9F9F9"/>
              </a:solidFill>
              <a:latin typeface="Nunito"/>
              <a:ea typeface="Nunito"/>
              <a:cs typeface="Nunito"/>
              <a:sym typeface="Nunito"/>
            </a:endParaRPr>
          </a:p>
          <a:p>
            <a:pPr indent="-342900" lvl="0" marL="457200" rtl="0" algn="l">
              <a:spcBef>
                <a:spcPts val="0"/>
              </a:spcBef>
              <a:spcAft>
                <a:spcPts val="0"/>
              </a:spcAft>
              <a:buClr>
                <a:srgbClr val="F9F9F9"/>
              </a:buClr>
              <a:buSzPts val="1800"/>
              <a:buFont typeface="Nunito"/>
              <a:buChar char="●"/>
            </a:pPr>
            <a:r>
              <a:rPr lang="en-GB">
                <a:solidFill>
                  <a:srgbClr val="F9F9F9"/>
                </a:solidFill>
                <a:latin typeface="Nunito"/>
                <a:ea typeface="Nunito"/>
                <a:cs typeface="Nunito"/>
                <a:sym typeface="Nunito"/>
              </a:rPr>
              <a:t>Confusion</a:t>
            </a:r>
            <a:endParaRPr>
              <a:solidFill>
                <a:srgbClr val="F9F9F9"/>
              </a:solidFill>
              <a:latin typeface="Nunito"/>
              <a:ea typeface="Nunito"/>
              <a:cs typeface="Nunito"/>
              <a:sym typeface="Nunito"/>
            </a:endParaRPr>
          </a:p>
          <a:p>
            <a:pPr indent="-342900" lvl="0" marL="457200" rtl="0" algn="l">
              <a:spcBef>
                <a:spcPts val="0"/>
              </a:spcBef>
              <a:spcAft>
                <a:spcPts val="0"/>
              </a:spcAft>
              <a:buClr>
                <a:srgbClr val="F9F9F9"/>
              </a:buClr>
              <a:buSzPts val="1800"/>
              <a:buFont typeface="Nunito"/>
              <a:buChar char="●"/>
            </a:pPr>
            <a:r>
              <a:rPr lang="en-GB">
                <a:solidFill>
                  <a:srgbClr val="F9F9F9"/>
                </a:solidFill>
                <a:latin typeface="Nunito"/>
                <a:ea typeface="Nunito"/>
                <a:cs typeface="Nunito"/>
                <a:sym typeface="Nunito"/>
              </a:rPr>
              <a:t>Jerking moments</a:t>
            </a:r>
            <a:endParaRPr>
              <a:solidFill>
                <a:srgbClr val="F9F9F9"/>
              </a:solidFill>
              <a:latin typeface="Nunito"/>
              <a:ea typeface="Nunito"/>
              <a:cs typeface="Nunito"/>
              <a:sym typeface="Nunito"/>
            </a:endParaRPr>
          </a:p>
          <a:p>
            <a:pPr indent="-342900" lvl="0" marL="457200" rtl="0" algn="l">
              <a:spcBef>
                <a:spcPts val="0"/>
              </a:spcBef>
              <a:spcAft>
                <a:spcPts val="0"/>
              </a:spcAft>
              <a:buClr>
                <a:srgbClr val="F9F9F9"/>
              </a:buClr>
              <a:buSzPts val="1800"/>
              <a:buFont typeface="Nunito"/>
              <a:buChar char="●"/>
            </a:pPr>
            <a:r>
              <a:rPr lang="en-GB">
                <a:solidFill>
                  <a:srgbClr val="F9F9F9"/>
                </a:solidFill>
                <a:latin typeface="Nunito"/>
                <a:ea typeface="Nunito"/>
                <a:cs typeface="Nunito"/>
                <a:sym typeface="Nunito"/>
              </a:rPr>
              <a:t>Strange sensations</a:t>
            </a:r>
            <a:endParaRPr>
              <a:solidFill>
                <a:srgbClr val="F9F9F9"/>
              </a:solidFill>
              <a:latin typeface="Nunito"/>
              <a:ea typeface="Nunito"/>
              <a:cs typeface="Nunito"/>
              <a:sym typeface="Nunito"/>
            </a:endParaRPr>
          </a:p>
          <a:p>
            <a:pPr indent="-342900" lvl="0" marL="457200" rtl="0" algn="l">
              <a:spcBef>
                <a:spcPts val="0"/>
              </a:spcBef>
              <a:spcAft>
                <a:spcPts val="0"/>
              </a:spcAft>
              <a:buClr>
                <a:srgbClr val="F9F9F9"/>
              </a:buClr>
              <a:buSzPts val="1800"/>
              <a:buFont typeface="Nunito"/>
              <a:buChar char="●"/>
            </a:pPr>
            <a:r>
              <a:rPr lang="en-GB">
                <a:solidFill>
                  <a:srgbClr val="F9F9F9"/>
                </a:solidFill>
                <a:latin typeface="Nunito"/>
                <a:ea typeface="Nunito"/>
                <a:cs typeface="Nunito"/>
                <a:sym typeface="Nunito"/>
              </a:rPr>
              <a:t>Sudden falls</a:t>
            </a:r>
            <a:endParaRPr>
              <a:solidFill>
                <a:srgbClr val="F9F9F9"/>
              </a:solidFill>
              <a:latin typeface="Nunito"/>
              <a:ea typeface="Nunito"/>
              <a:cs typeface="Nunito"/>
              <a:sym typeface="Nunito"/>
            </a:endParaRPr>
          </a:p>
          <a:p>
            <a:pPr indent="-342900" lvl="0" marL="457200" rtl="0" algn="l">
              <a:spcBef>
                <a:spcPts val="0"/>
              </a:spcBef>
              <a:spcAft>
                <a:spcPts val="0"/>
              </a:spcAft>
              <a:buClr>
                <a:srgbClr val="F9F9F9"/>
              </a:buClr>
              <a:buSzPts val="1800"/>
              <a:buFont typeface="Nunito"/>
              <a:buChar char="●"/>
            </a:pPr>
            <a:r>
              <a:rPr lang="en-GB">
                <a:solidFill>
                  <a:srgbClr val="F9F9F9"/>
                </a:solidFill>
                <a:latin typeface="Nunito"/>
                <a:ea typeface="Nunito"/>
                <a:cs typeface="Nunito"/>
                <a:sym typeface="Nunito"/>
              </a:rPr>
              <a:t>Staring</a:t>
            </a:r>
            <a:endParaRPr>
              <a:solidFill>
                <a:srgbClr val="F9F9F9"/>
              </a:solidFill>
              <a:latin typeface="Nunito"/>
              <a:ea typeface="Nunito"/>
              <a:cs typeface="Nunito"/>
              <a:sym typeface="Nunito"/>
            </a:endParaRPr>
          </a:p>
        </p:txBody>
      </p:sp>
      <p:pic>
        <p:nvPicPr>
          <p:cNvPr id="105" name="Google Shape;105;p18"/>
          <p:cNvPicPr preferRelativeResize="0"/>
          <p:nvPr/>
        </p:nvPicPr>
        <p:blipFill>
          <a:blip r:embed="rId3">
            <a:alphaModFix/>
          </a:blip>
          <a:stretch>
            <a:fillRect/>
          </a:stretch>
        </p:blipFill>
        <p:spPr>
          <a:xfrm>
            <a:off x="5197075" y="1220125"/>
            <a:ext cx="3166675" cy="3226825"/>
          </a:xfrm>
          <a:prstGeom prst="rect">
            <a:avLst/>
          </a:prstGeom>
          <a:noFill/>
          <a:ln>
            <a:noFill/>
          </a:ln>
        </p:spPr>
      </p:pic>
      <p:sp>
        <p:nvSpPr>
          <p:cNvPr id="106" name="Google Shape;106;p18"/>
          <p:cNvSpPr txBox="1"/>
          <p:nvPr/>
        </p:nvSpPr>
        <p:spPr>
          <a:xfrm>
            <a:off x="5664872" y="4586300"/>
            <a:ext cx="223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Fig-3: </a:t>
            </a:r>
            <a:r>
              <a:rPr lang="en-GB" sz="1200">
                <a:solidFill>
                  <a:schemeClr val="dk1"/>
                </a:solidFill>
                <a:latin typeface="Nunito Light"/>
                <a:ea typeface="Nunito Light"/>
                <a:cs typeface="Nunito Light"/>
                <a:sym typeface="Nunito Light"/>
              </a:rPr>
              <a:t>Symptoms of </a:t>
            </a:r>
            <a:r>
              <a:rPr lang="en-GB" sz="1200">
                <a:solidFill>
                  <a:schemeClr val="dk1"/>
                </a:solidFill>
                <a:latin typeface="Nunito Light"/>
                <a:ea typeface="Nunito Light"/>
                <a:cs typeface="Nunito Light"/>
                <a:sym typeface="Nunito Light"/>
              </a:rPr>
              <a:t>Epilepsy</a:t>
            </a:r>
            <a:endParaRPr sz="1200">
              <a:solidFill>
                <a:schemeClr val="dk1"/>
              </a:solidFill>
              <a:latin typeface="Nunito Light"/>
              <a:ea typeface="Nunito Light"/>
              <a:cs typeface="Nunito Light"/>
              <a:sym typeface="Nuni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67350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20">
                <a:latin typeface="Nunito"/>
                <a:ea typeface="Nunito"/>
                <a:cs typeface="Nunito"/>
                <a:sym typeface="Nunito"/>
              </a:rPr>
              <a:t>ELECTROENCEPHALOGRAPHY (EEG)</a:t>
            </a:r>
            <a:endParaRPr sz="2720">
              <a:latin typeface="Nunito"/>
              <a:ea typeface="Nunito"/>
              <a:cs typeface="Nunito"/>
              <a:sym typeface="Nunito"/>
            </a:endParaRPr>
          </a:p>
        </p:txBody>
      </p:sp>
      <p:sp>
        <p:nvSpPr>
          <p:cNvPr id="112" name="Google Shape;112;p19"/>
          <p:cNvSpPr txBox="1"/>
          <p:nvPr>
            <p:ph idx="1" type="body"/>
          </p:nvPr>
        </p:nvSpPr>
        <p:spPr>
          <a:xfrm>
            <a:off x="311700" y="1549000"/>
            <a:ext cx="4260300" cy="22872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GB" sz="1600">
                <a:solidFill>
                  <a:schemeClr val="dk1"/>
                </a:solidFill>
                <a:latin typeface="Nunito Medium"/>
                <a:ea typeface="Nunito Medium"/>
                <a:cs typeface="Nunito Medium"/>
                <a:sym typeface="Nunito Medium"/>
              </a:rPr>
              <a:t>Electroencephalogram is a type of brain monitoring. It is a recording of the electrical activity of the brain by placing a small number of electrodes on your head and then measuring the electrical activity. This can be used to examine the brain and diagnose certain brain diseases, including epilepsy and seizures.</a:t>
            </a:r>
            <a:endParaRPr sz="1600">
              <a:solidFill>
                <a:schemeClr val="dk1"/>
              </a:solidFill>
              <a:latin typeface="Nunito Medium"/>
              <a:ea typeface="Nunito Medium"/>
              <a:cs typeface="Nunito Medium"/>
              <a:sym typeface="Nunito Medium"/>
            </a:endParaRPr>
          </a:p>
        </p:txBody>
      </p:sp>
      <p:pic>
        <p:nvPicPr>
          <p:cNvPr id="113" name="Google Shape;113;p19"/>
          <p:cNvPicPr preferRelativeResize="0"/>
          <p:nvPr/>
        </p:nvPicPr>
        <p:blipFill>
          <a:blip r:embed="rId3">
            <a:alphaModFix/>
          </a:blip>
          <a:stretch>
            <a:fillRect/>
          </a:stretch>
        </p:blipFill>
        <p:spPr>
          <a:xfrm>
            <a:off x="5474825" y="1549000"/>
            <a:ext cx="3084151" cy="2287200"/>
          </a:xfrm>
          <a:prstGeom prst="rect">
            <a:avLst/>
          </a:prstGeom>
          <a:noFill/>
          <a:ln>
            <a:noFill/>
          </a:ln>
        </p:spPr>
      </p:pic>
      <p:sp>
        <p:nvSpPr>
          <p:cNvPr id="114" name="Google Shape;114;p19"/>
          <p:cNvSpPr txBox="1"/>
          <p:nvPr/>
        </p:nvSpPr>
        <p:spPr>
          <a:xfrm>
            <a:off x="6057800" y="3975500"/>
            <a:ext cx="191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Light"/>
                <a:ea typeface="Nunito Light"/>
                <a:cs typeface="Nunito Light"/>
                <a:sym typeface="Nunito Light"/>
              </a:rPr>
              <a:t>Fig-4: EEG Electrodes [7]</a:t>
            </a:r>
            <a:endParaRPr sz="1200">
              <a:solidFill>
                <a:schemeClr val="dk1"/>
              </a:solidFill>
              <a:latin typeface="Nunito Light"/>
              <a:ea typeface="Nunito Light"/>
              <a:cs typeface="Nunito Light"/>
              <a:sym typeface="Nuni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198900" y="197775"/>
            <a:ext cx="8746200" cy="4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220">
                <a:latin typeface="Nunito"/>
                <a:ea typeface="Nunito"/>
                <a:cs typeface="Nunito"/>
                <a:sym typeface="Nunito"/>
              </a:rPr>
              <a:t>NORMAL EEG VS EEG WITH EPILEPTIC SEIZURE</a:t>
            </a:r>
            <a:endParaRPr sz="2220">
              <a:latin typeface="Nunito"/>
              <a:ea typeface="Nunito"/>
              <a:cs typeface="Nunito"/>
              <a:sym typeface="Nunito"/>
            </a:endParaRPr>
          </a:p>
        </p:txBody>
      </p:sp>
      <p:pic>
        <p:nvPicPr>
          <p:cNvPr id="120" name="Google Shape;120;p20"/>
          <p:cNvPicPr preferRelativeResize="0"/>
          <p:nvPr/>
        </p:nvPicPr>
        <p:blipFill>
          <a:blip r:embed="rId3">
            <a:alphaModFix/>
          </a:blip>
          <a:stretch>
            <a:fillRect/>
          </a:stretch>
        </p:blipFill>
        <p:spPr>
          <a:xfrm>
            <a:off x="3009412" y="793150"/>
            <a:ext cx="3125175" cy="3938250"/>
          </a:xfrm>
          <a:prstGeom prst="rect">
            <a:avLst/>
          </a:prstGeom>
          <a:noFill/>
          <a:ln>
            <a:noFill/>
          </a:ln>
        </p:spPr>
      </p:pic>
      <p:cxnSp>
        <p:nvCxnSpPr>
          <p:cNvPr id="121" name="Google Shape;121;p20"/>
          <p:cNvCxnSpPr/>
          <p:nvPr/>
        </p:nvCxnSpPr>
        <p:spPr>
          <a:xfrm>
            <a:off x="0" y="427275"/>
            <a:ext cx="693000" cy="0"/>
          </a:xfrm>
          <a:prstGeom prst="straightConnector1">
            <a:avLst/>
          </a:prstGeom>
          <a:noFill/>
          <a:ln cap="flat" cmpd="sng" w="9525">
            <a:solidFill>
              <a:schemeClr val="dk1"/>
            </a:solidFill>
            <a:prstDash val="solid"/>
            <a:round/>
            <a:headEnd len="med" w="med" type="none"/>
            <a:tailEnd len="med" w="med" type="oval"/>
          </a:ln>
        </p:spPr>
      </p:cxnSp>
      <p:cxnSp>
        <p:nvCxnSpPr>
          <p:cNvPr id="122" name="Google Shape;122;p20"/>
          <p:cNvCxnSpPr/>
          <p:nvPr/>
        </p:nvCxnSpPr>
        <p:spPr>
          <a:xfrm>
            <a:off x="8513100" y="427275"/>
            <a:ext cx="630900" cy="0"/>
          </a:xfrm>
          <a:prstGeom prst="straightConnector1">
            <a:avLst/>
          </a:prstGeom>
          <a:noFill/>
          <a:ln cap="flat" cmpd="sng" w="9525">
            <a:solidFill>
              <a:schemeClr val="dk1"/>
            </a:solidFill>
            <a:prstDash val="solid"/>
            <a:round/>
            <a:headEnd len="med" w="med" type="oval"/>
            <a:tailEnd len="med" w="med" type="none"/>
          </a:ln>
        </p:spPr>
      </p:cxnSp>
      <p:sp>
        <p:nvSpPr>
          <p:cNvPr id="123" name="Google Shape;123;p20"/>
          <p:cNvSpPr txBox="1"/>
          <p:nvPr/>
        </p:nvSpPr>
        <p:spPr>
          <a:xfrm>
            <a:off x="2431800" y="4731400"/>
            <a:ext cx="428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Nunito"/>
                <a:ea typeface="Nunito"/>
                <a:cs typeface="Nunito"/>
                <a:sym typeface="Nunito"/>
              </a:rPr>
              <a:t>Fig-5: Comparison of Normal and Abnormal EEG Signals [8</a:t>
            </a:r>
            <a:r>
              <a:rPr lang="en-GB" sz="1200">
                <a:solidFill>
                  <a:schemeClr val="dk1"/>
                </a:solidFill>
              </a:rPr>
              <a:t>]</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10400" y="445025"/>
            <a:ext cx="914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Nunito"/>
                <a:ea typeface="Nunito"/>
                <a:cs typeface="Nunito"/>
                <a:sym typeface="Nunito"/>
              </a:rPr>
              <a:t>DATASET</a:t>
            </a:r>
            <a:endParaRPr b="1">
              <a:latin typeface="Nunito"/>
              <a:ea typeface="Nunito"/>
              <a:cs typeface="Nunito"/>
              <a:sym typeface="Nunito"/>
            </a:endParaRPr>
          </a:p>
        </p:txBody>
      </p:sp>
      <p:cxnSp>
        <p:nvCxnSpPr>
          <p:cNvPr id="129" name="Google Shape;129;p21"/>
          <p:cNvCxnSpPr/>
          <p:nvPr/>
        </p:nvCxnSpPr>
        <p:spPr>
          <a:xfrm>
            <a:off x="10400" y="718425"/>
            <a:ext cx="2988300" cy="0"/>
          </a:xfrm>
          <a:prstGeom prst="straightConnector1">
            <a:avLst/>
          </a:prstGeom>
          <a:noFill/>
          <a:ln cap="flat" cmpd="sng" w="9525">
            <a:solidFill>
              <a:schemeClr val="dk1"/>
            </a:solidFill>
            <a:prstDash val="solid"/>
            <a:round/>
            <a:headEnd len="med" w="med" type="none"/>
            <a:tailEnd len="med" w="med" type="oval"/>
          </a:ln>
        </p:spPr>
      </p:cxnSp>
      <p:cxnSp>
        <p:nvCxnSpPr>
          <p:cNvPr id="130" name="Google Shape;130;p21"/>
          <p:cNvCxnSpPr/>
          <p:nvPr/>
        </p:nvCxnSpPr>
        <p:spPr>
          <a:xfrm>
            <a:off x="6155700" y="731375"/>
            <a:ext cx="2988300" cy="0"/>
          </a:xfrm>
          <a:prstGeom prst="straightConnector1">
            <a:avLst/>
          </a:prstGeom>
          <a:noFill/>
          <a:ln cap="flat" cmpd="sng" w="9525">
            <a:solidFill>
              <a:schemeClr val="dk1"/>
            </a:solidFill>
            <a:prstDash val="solid"/>
            <a:round/>
            <a:headEnd len="med" w="med" type="oval"/>
            <a:tailEnd len="med" w="med" type="none"/>
          </a:ln>
        </p:spPr>
      </p:cxnSp>
      <p:sp>
        <p:nvSpPr>
          <p:cNvPr id="131" name="Google Shape;131;p21"/>
          <p:cNvSpPr txBox="1"/>
          <p:nvPr/>
        </p:nvSpPr>
        <p:spPr>
          <a:xfrm>
            <a:off x="447725" y="1294275"/>
            <a:ext cx="40110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Nunito"/>
              <a:buChar char="●"/>
            </a:pPr>
            <a:r>
              <a:rPr lang="en-GB" sz="1600">
                <a:solidFill>
                  <a:schemeClr val="dk1"/>
                </a:solidFill>
                <a:latin typeface="Nunito"/>
                <a:ea typeface="Nunito"/>
                <a:cs typeface="Nunito"/>
                <a:sym typeface="Nunito"/>
              </a:rPr>
              <a:t>Dataset contains EEG recordings of 500 subjects.</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GB" sz="1600">
                <a:solidFill>
                  <a:schemeClr val="dk1"/>
                </a:solidFill>
                <a:latin typeface="Nunito"/>
                <a:ea typeface="Nunito"/>
                <a:cs typeface="Nunito"/>
                <a:sym typeface="Nunito"/>
              </a:rPr>
              <a:t>4097 data points were measured for each subject during the interval of 23.6 seconds.</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GB" sz="1600">
                <a:solidFill>
                  <a:schemeClr val="dk1"/>
                </a:solidFill>
                <a:latin typeface="Nunito"/>
                <a:ea typeface="Nunito"/>
                <a:cs typeface="Nunito"/>
                <a:sym typeface="Nunito"/>
              </a:rPr>
              <a:t>These 4097 data points are divided into 23 chunks.</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GB" sz="1600">
                <a:solidFill>
                  <a:schemeClr val="dk1"/>
                </a:solidFill>
                <a:latin typeface="Nunito"/>
                <a:ea typeface="Nunito"/>
                <a:cs typeface="Nunito"/>
                <a:sym typeface="Nunito"/>
              </a:rPr>
              <a:t>Each chunk contains 178 data </a:t>
            </a:r>
            <a:endParaRPr sz="1600">
              <a:solidFill>
                <a:schemeClr val="dk1"/>
              </a:solidFill>
              <a:latin typeface="Nunito"/>
              <a:ea typeface="Nunito"/>
              <a:cs typeface="Nunito"/>
              <a:sym typeface="Nunito"/>
            </a:endParaRPr>
          </a:p>
          <a:p>
            <a:pPr indent="0" lvl="0" marL="457200" rtl="0" algn="l">
              <a:spcBef>
                <a:spcPts val="0"/>
              </a:spcBef>
              <a:spcAft>
                <a:spcPts val="0"/>
              </a:spcAft>
              <a:buNone/>
            </a:pPr>
            <a:r>
              <a:rPr lang="en-GB" sz="1600">
                <a:solidFill>
                  <a:schemeClr val="dk1"/>
                </a:solidFill>
                <a:latin typeface="Nunito"/>
                <a:ea typeface="Nunito"/>
                <a:cs typeface="Nunito"/>
                <a:sym typeface="Nunito"/>
              </a:rPr>
              <a:t>points.</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GB" sz="1600">
                <a:solidFill>
                  <a:schemeClr val="dk1"/>
                </a:solidFill>
                <a:latin typeface="Nunito"/>
                <a:ea typeface="Nunito"/>
                <a:cs typeface="Nunito"/>
                <a:sym typeface="Nunito"/>
              </a:rPr>
              <a:t>Sampling Frequency = 173.61 Hz</a:t>
            </a:r>
            <a:endParaRPr sz="1600">
              <a:solidFill>
                <a:schemeClr val="dk1"/>
              </a:solidFill>
              <a:latin typeface="Nunito"/>
              <a:ea typeface="Nunito"/>
              <a:cs typeface="Nunito"/>
              <a:sym typeface="Nunito"/>
            </a:endParaRPr>
          </a:p>
        </p:txBody>
      </p:sp>
      <p:sp>
        <p:nvSpPr>
          <p:cNvPr id="132" name="Google Shape;132;p21"/>
          <p:cNvSpPr txBox="1"/>
          <p:nvPr/>
        </p:nvSpPr>
        <p:spPr>
          <a:xfrm>
            <a:off x="4572000" y="1294275"/>
            <a:ext cx="45579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Nunito"/>
              <a:buChar char="●"/>
            </a:pPr>
            <a:r>
              <a:rPr lang="en-GB" sz="1600">
                <a:solidFill>
                  <a:schemeClr val="dk1"/>
                </a:solidFill>
                <a:latin typeface="Nunito"/>
                <a:ea typeface="Nunito"/>
                <a:cs typeface="Nunito"/>
                <a:sym typeface="Nunito"/>
              </a:rPr>
              <a:t>There are 5 Classes - 1,2,3,4,5</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GB" sz="1600">
                <a:solidFill>
                  <a:schemeClr val="dk1"/>
                </a:solidFill>
                <a:latin typeface="Nunito"/>
                <a:ea typeface="Nunito"/>
                <a:cs typeface="Nunito"/>
                <a:sym typeface="Nunito"/>
              </a:rPr>
              <a:t>5 - Recording the EEG signal of the brain when the patient had their eyes open</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GB" sz="1600">
                <a:solidFill>
                  <a:schemeClr val="dk1"/>
                </a:solidFill>
                <a:latin typeface="Nunito"/>
                <a:ea typeface="Nunito"/>
                <a:cs typeface="Nunito"/>
                <a:sym typeface="Nunito"/>
              </a:rPr>
              <a:t>4 - Recording the EEG signal when the patient had their eyes closed</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GB" sz="1600">
                <a:solidFill>
                  <a:schemeClr val="dk1"/>
                </a:solidFill>
                <a:latin typeface="Nunito"/>
                <a:ea typeface="Nunito"/>
                <a:cs typeface="Nunito"/>
                <a:sym typeface="Nunito"/>
              </a:rPr>
              <a:t>3 - Recording the EEG activity from the healthy brain area</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GB" sz="1600">
                <a:solidFill>
                  <a:schemeClr val="dk1"/>
                </a:solidFill>
                <a:latin typeface="Nunito"/>
                <a:ea typeface="Nunito"/>
                <a:cs typeface="Nunito"/>
                <a:sym typeface="Nunito"/>
              </a:rPr>
              <a:t>2 - </a:t>
            </a:r>
            <a:r>
              <a:rPr lang="en-GB" sz="1600">
                <a:solidFill>
                  <a:schemeClr val="dk1"/>
                </a:solidFill>
                <a:latin typeface="Nunito"/>
                <a:ea typeface="Nunito"/>
                <a:cs typeface="Nunito"/>
                <a:sym typeface="Nunito"/>
              </a:rPr>
              <a:t>Recording the</a:t>
            </a:r>
            <a:r>
              <a:rPr lang="en-GB" sz="1600">
                <a:solidFill>
                  <a:schemeClr val="dk1"/>
                </a:solidFill>
                <a:latin typeface="Nunito"/>
                <a:ea typeface="Nunito"/>
                <a:cs typeface="Nunito"/>
                <a:sym typeface="Nunito"/>
              </a:rPr>
              <a:t> EEG from the area where the tumor was located</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GB" sz="1600">
                <a:solidFill>
                  <a:schemeClr val="dk1"/>
                </a:solidFill>
                <a:latin typeface="Nunito"/>
                <a:ea typeface="Nunito"/>
                <a:cs typeface="Nunito"/>
                <a:sym typeface="Nunito"/>
              </a:rPr>
              <a:t>1 - Recording of the EEG signal of a patient having seizure activity</a:t>
            </a:r>
            <a:endParaRPr sz="1600">
              <a:solidFill>
                <a:schemeClr val="dk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