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8" r:id="rId4"/>
    <p:sldId id="275" r:id="rId5"/>
    <p:sldId id="331" r:id="rId6"/>
    <p:sldId id="312" r:id="rId7"/>
    <p:sldId id="303" r:id="rId8"/>
    <p:sldId id="316" r:id="rId9"/>
    <p:sldId id="342" r:id="rId10"/>
    <p:sldId id="317" r:id="rId11"/>
    <p:sldId id="335" r:id="rId12"/>
    <p:sldId id="341" r:id="rId13"/>
    <p:sldId id="328" r:id="rId14"/>
    <p:sldId id="337" r:id="rId15"/>
    <p:sldId id="338" r:id="rId16"/>
    <p:sldId id="332" r:id="rId17"/>
    <p:sldId id="336" r:id="rId18"/>
    <p:sldId id="311" r:id="rId19"/>
    <p:sldId id="339" r:id="rId20"/>
    <p:sldId id="340" r:id="rId21"/>
    <p:sldId id="265" r:id="rId22"/>
    <p:sldId id="300" r:id="rId23"/>
  </p:sldIdLst>
  <p:sldSz cx="10972800" cy="7315200"/>
  <p:notesSz cx="6858000" cy="9144000"/>
  <p:defaultTextStyle>
    <a:defPPr>
      <a:defRPr lang="en-US"/>
    </a:defPPr>
    <a:lvl1pPr marL="0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 Goyal" initials="PG" lastIdx="1" clrIdx="0">
    <p:extLst>
      <p:ext uri="{19B8F6BF-5375-455C-9EA6-DF929625EA0E}">
        <p15:presenceInfo xmlns:p15="http://schemas.microsoft.com/office/powerpoint/2012/main" xmlns="" userId="4f065ed5f8af48ea" providerId="Windows Live"/>
      </p:ext>
    </p:extLst>
  </p:cmAuthor>
  <p:cmAuthor id="2" name="Muskan Singh" initials="MS" lastIdx="1" clrIdx="1">
    <p:extLst>
      <p:ext uri="{19B8F6BF-5375-455C-9EA6-DF929625EA0E}">
        <p15:presenceInfo xmlns:p15="http://schemas.microsoft.com/office/powerpoint/2012/main" xmlns="" userId="ce79f239d8460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83069" autoAdjust="0"/>
  </p:normalViewPr>
  <p:slideViewPr>
    <p:cSldViewPr>
      <p:cViewPr>
        <p:scale>
          <a:sx n="71" d="100"/>
          <a:sy n="71" d="100"/>
        </p:scale>
        <p:origin x="-712" y="104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10:02:38.2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3021 1671,'-173'-155,"-24"-4,-30-13,-6 9,-273-141,444 273,-1 2,-117-37,142 56,0 1,0 3,-1 0,1 3,-1 1,-52 5,16 6,-97 24,-71 33,114-30,-7-1,-70 20,160-37,37-14,0 0,-1-1,-10 3,20-6,0 0,-1 0,1 0,0 0,0 0,0 0,0 0,0 0,0 0,0 0,0 0,0 0,0 0,0 0,-1 0,1 0,0 0,0 0,0 0,0 0,0 0,0 0,0 0,0 0,0 0,0 0,-1 0,1 0,0 0,0 0,0 0,0 0,0 0,0 0,0 0,0 0,0 0,0 0,0 0,0 0,0 0,0-1,-1 1,1 0,0 0,0 0,0 0,0 0,0 0,0 0,0 0,0 0,0 0,0-1,0 1,0 0,0 0,0 0,0 0,0 0,0 0,9-10,42-32,88-55,55-25,5 9,5 8,311-112,-305 149,-119 39,-21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402-181B-4778-88A2-CE98ADA254E1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27F71-13B9-4F8B-A7FA-06F36091B2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6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2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38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849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311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772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234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696" algn="l" defTabSz="104492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5"/>
            <a:ext cx="932688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2AA-BD85-45F7-882F-5DEAB01086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0C4-98FD-4E39-8016-874EF08B59D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9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9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C306-1392-42EC-8EC2-27B7096B75F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E06-D0FD-4CAE-9D87-BC56C3A54F0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5"/>
            <a:ext cx="932688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6"/>
            <a:ext cx="932688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3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EF10-2A1E-4E1C-8210-9DD9A31DB4E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B887-9923-4C2B-A713-8164A60D975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5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8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637455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62" indent="0">
              <a:buNone/>
              <a:defRPr sz="2300" b="1"/>
            </a:lvl2pPr>
            <a:lvl3pPr marL="1044924" indent="0">
              <a:buNone/>
              <a:defRPr sz="2100" b="1"/>
            </a:lvl3pPr>
            <a:lvl4pPr marL="1567386" indent="0">
              <a:buNone/>
              <a:defRPr sz="1800" b="1"/>
            </a:lvl4pPr>
            <a:lvl5pPr marL="2089849" indent="0">
              <a:buNone/>
              <a:defRPr sz="1800" b="1"/>
            </a:lvl5pPr>
            <a:lvl6pPr marL="2612311" indent="0">
              <a:buNone/>
              <a:defRPr sz="1800" b="1"/>
            </a:lvl6pPr>
            <a:lvl7pPr marL="3134772" indent="0">
              <a:buNone/>
              <a:defRPr sz="1800" b="1"/>
            </a:lvl7pPr>
            <a:lvl8pPr marL="3657234" indent="0">
              <a:buNone/>
              <a:defRPr sz="1800" b="1"/>
            </a:lvl8pPr>
            <a:lvl9pPr marL="41796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319868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5757-9FCB-4F1E-8170-0317197AAF1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2A5-E97E-4C69-9410-44BF64B4186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EC33-47D8-4DF9-ADC5-52B609B599F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5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5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C149-15AA-484B-9CF2-4B495EBF6C3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1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62" indent="0">
              <a:buNone/>
              <a:defRPr sz="3200"/>
            </a:lvl2pPr>
            <a:lvl3pPr marL="1044924" indent="0">
              <a:buNone/>
              <a:defRPr sz="2700"/>
            </a:lvl3pPr>
            <a:lvl4pPr marL="1567386" indent="0">
              <a:buNone/>
              <a:defRPr sz="2300"/>
            </a:lvl4pPr>
            <a:lvl5pPr marL="2089849" indent="0">
              <a:buNone/>
              <a:defRPr sz="2300"/>
            </a:lvl5pPr>
            <a:lvl6pPr marL="2612311" indent="0">
              <a:buNone/>
              <a:defRPr sz="2300"/>
            </a:lvl6pPr>
            <a:lvl7pPr marL="3134772" indent="0">
              <a:buNone/>
              <a:defRPr sz="2300"/>
            </a:lvl7pPr>
            <a:lvl8pPr marL="3657234" indent="0">
              <a:buNone/>
              <a:defRPr sz="2300"/>
            </a:lvl8pPr>
            <a:lvl9pPr marL="4179696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2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62" indent="0">
              <a:buNone/>
              <a:defRPr sz="1400"/>
            </a:lvl2pPr>
            <a:lvl3pPr marL="1044924" indent="0">
              <a:buNone/>
              <a:defRPr sz="1100"/>
            </a:lvl3pPr>
            <a:lvl4pPr marL="1567386" indent="0">
              <a:buNone/>
              <a:defRPr sz="1000"/>
            </a:lvl4pPr>
            <a:lvl5pPr marL="2089849" indent="0">
              <a:buNone/>
              <a:defRPr sz="1000"/>
            </a:lvl5pPr>
            <a:lvl6pPr marL="2612311" indent="0">
              <a:buNone/>
              <a:defRPr sz="1000"/>
            </a:lvl6pPr>
            <a:lvl7pPr marL="3134772" indent="0">
              <a:buNone/>
              <a:defRPr sz="1000"/>
            </a:lvl7pPr>
            <a:lvl8pPr marL="3657234" indent="0">
              <a:buNone/>
              <a:defRPr sz="1000"/>
            </a:lvl8pPr>
            <a:lvl9pPr marL="41796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A750-2625-49A9-8EF4-FF75255A58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3" tIns="52247" rIns="104493" bIns="5224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D245-7DF2-4E5A-8FEB-A15A2106A13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8"/>
            <a:ext cx="34747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8"/>
            <a:ext cx="2560320" cy="389467"/>
          </a:xfrm>
          <a:prstGeom prst="rect">
            <a:avLst/>
          </a:prstGeom>
        </p:spPr>
        <p:txBody>
          <a:bodyPr vert="horz" lIns="104493" tIns="52247" rIns="104493" bIns="5224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4492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47" indent="-391847" algn="l" defTabSz="104492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01" indent="-326539" algn="l" defTabSz="104492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indent="-261232" algn="l" defTabSz="104492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079" indent="-261232" algn="l" defTabSz="104492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541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003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465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927" indent="-261232" algn="l" defTabSz="104492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6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2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8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49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11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772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234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696" algn="l" defTabSz="104492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user-avatar-vector-graphi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97280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Smt. Kashibai Navale College of Engineering</a:t>
            </a:r>
            <a:b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Information Technology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62745"/>
            <a:ext cx="10287000" cy="30911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B.E. Project Presentation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On</a:t>
            </a:r>
          </a:p>
          <a:p>
            <a:r>
              <a:rPr lang="en-US" sz="3600" dirty="0">
                <a:solidFill>
                  <a:srgbClr val="0070C0"/>
                </a:solidFill>
              </a:rPr>
              <a:t>“Connecting people to avail the resources during crisis through twitter using Machine Learning</a:t>
            </a:r>
            <a:r>
              <a:rPr lang="en-US" sz="3200" dirty="0">
                <a:solidFill>
                  <a:srgbClr val="0070C0"/>
                </a:solidFill>
              </a:rPr>
              <a:t>”</a:t>
            </a:r>
            <a:endParaRPr lang="en-US" sz="54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100" dirty="0">
                <a:solidFill>
                  <a:srgbClr val="C00000"/>
                </a:solidFill>
              </a:rPr>
              <a:t>By</a:t>
            </a:r>
          </a:p>
          <a:p>
            <a:r>
              <a:rPr lang="en-US" sz="2100" dirty="0">
                <a:solidFill>
                  <a:srgbClr val="C00000"/>
                </a:solidFill>
              </a:rPr>
              <a:t>GROUP No. 6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2400" y="6858000"/>
            <a:ext cx="10972800" cy="382513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Day and Date : 24/5/2022, Wednesday.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6280" y="4919950"/>
            <a:ext cx="9235440" cy="970280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/>
              <a:t>Guide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dirty="0"/>
              <a:t>Prof. (Mrs.) S.A. Nagtilak</a:t>
            </a:r>
          </a:p>
          <a:p>
            <a:pPr algn="ctr">
              <a:spcBef>
                <a:spcPct val="20000"/>
              </a:spcBef>
              <a:defRPr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US" sz="27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3" descr="G:\Guest Lectures - Seminars - Workshops Conducted\PB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2600" y="15767"/>
            <a:ext cx="1600200" cy="119989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C73311-CC68-46F2-8703-09C3121C64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 t="20283" r="19293" b="23238"/>
          <a:stretch/>
        </p:blipFill>
        <p:spPr>
          <a:xfrm>
            <a:off x="0" y="15767"/>
            <a:ext cx="1695450" cy="1199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D4341E8-7DC0-46A4-93CC-8799894C3A5F}"/>
                  </a:ext>
                </a:extLst>
              </p14:cNvPr>
              <p14:cNvContentPartPr/>
              <p14:nvPr/>
            </p14:nvContentPartPr>
            <p14:xfrm>
              <a:off x="-244120" y="-12640"/>
              <a:ext cx="1087560" cy="60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4341E8-7DC0-46A4-93CC-8799894C3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8120" y="-120280"/>
                <a:ext cx="1195200" cy="81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9B1AFA-2138-4A31-9F72-BFE085F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705600"/>
            <a:ext cx="2560320" cy="389467"/>
          </a:xfrm>
        </p:spPr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29B4D3-D67B-4CFC-81D3-2B63EE8B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920DEE-878E-4520-B39E-216FEBA7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72A903-1668-4681-842F-73F10942C961}"/>
              </a:ext>
            </a:extLst>
          </p:cNvPr>
          <p:cNvSpPr txBox="1">
            <a:spLocks/>
          </p:cNvSpPr>
          <p:nvPr/>
        </p:nvSpPr>
        <p:spPr>
          <a:xfrm>
            <a:off x="108408" y="914400"/>
            <a:ext cx="10207344" cy="4762500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just">
              <a:buFont typeface="Arial" pitchFamily="34" charset="0"/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lvl="1" indent="0" algn="just">
              <a:buFont typeface="Arial" pitchFamily="34" charset="0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Support </a:t>
            </a: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Vector Machine 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cs typeface="Times New Roman" pitchFamily="18" charset="0"/>
              </a:rPr>
              <a:t>     </a:t>
            </a:r>
          </a:p>
          <a:p>
            <a:pPr marL="342900" lvl="1" indent="0" algn="just">
              <a:buFont typeface="Arial" pitchFamily="34" charset="0"/>
              <a:buNone/>
            </a:pPr>
            <a:endParaRPr lang="en-US" sz="2400" dirty="0">
              <a:cs typeface="Times New Roman" pitchFamily="18" charset="0"/>
            </a:endParaRPr>
          </a:p>
          <a:p>
            <a:pPr marL="522462" lvl="1" indent="0" algn="just">
              <a:buNone/>
            </a:pPr>
            <a:r>
              <a:rPr lang="en-US" sz="2400" dirty="0">
                <a:cs typeface="Times New Roman" pitchFamily="18" charset="0"/>
              </a:rPr>
              <a:t>Algorithm-  </a:t>
            </a:r>
          </a:p>
          <a:p>
            <a:pPr marL="522462" lvl="1" indent="0" algn="just">
              <a:buNone/>
            </a:pPr>
            <a:r>
              <a:rPr lang="en-US" sz="2400" dirty="0">
                <a:cs typeface="Times New Roman" pitchFamily="18" charset="0"/>
              </a:rPr>
              <a:t>○Select the hyper plane which divides the class better.</a:t>
            </a:r>
          </a:p>
          <a:p>
            <a:pPr marL="522462" lvl="1" indent="0" algn="just">
              <a:buNone/>
            </a:pPr>
            <a:r>
              <a:rPr lang="en-US" sz="2400" dirty="0">
                <a:cs typeface="Times New Roman" pitchFamily="18" charset="0"/>
              </a:rPr>
              <a:t>○To find the better hyper plane you have to calculate the distance between the planes  and the data which is called Margin.</a:t>
            </a:r>
          </a:p>
          <a:p>
            <a:pPr marL="522462" lvl="1" indent="0" algn="just">
              <a:buNone/>
            </a:pPr>
            <a:r>
              <a:rPr lang="en-US" sz="2400" dirty="0">
                <a:cs typeface="Times New Roman" pitchFamily="18" charset="0"/>
              </a:rPr>
              <a:t>○If the distance between the classes is low then the chance of miss conception is high and vice versa. </a:t>
            </a:r>
          </a:p>
          <a:p>
            <a:pPr marL="522462" lvl="1" indent="0" algn="just">
              <a:buNone/>
            </a:pPr>
            <a:r>
              <a:rPr lang="en-US" sz="2400" dirty="0">
                <a:cs typeface="Times New Roman" pitchFamily="18" charset="0"/>
              </a:rPr>
              <a:t>○So we need to select the class which has the highest margin. Margin = distance to positive point + Distance to negative point</a:t>
            </a:r>
          </a:p>
          <a:p>
            <a:pPr marL="522462" lvl="1" indent="0" algn="just">
              <a:buNone/>
            </a:pPr>
            <a:r>
              <a:rPr lang="en-US" sz="2400" dirty="0" smtClean="0">
                <a:cs typeface="Times New Roman" pitchFamily="18" charset="0"/>
              </a:rPr>
              <a:t>○</a:t>
            </a:r>
            <a:r>
              <a:rPr lang="en-US" sz="2400" dirty="0" smtClean="0">
                <a:cs typeface="Times New Roman" pitchFamily="18" charset="0"/>
              </a:rPr>
              <a:t>After s</a:t>
            </a:r>
            <a:r>
              <a:rPr lang="en-US" sz="2400" dirty="0" smtClean="0">
                <a:cs typeface="Times New Roman" pitchFamily="18" charset="0"/>
              </a:rPr>
              <a:t>electing </a:t>
            </a:r>
            <a:r>
              <a:rPr lang="en-US" sz="2400" dirty="0">
                <a:cs typeface="Times New Roman" pitchFamily="18" charset="0"/>
              </a:rPr>
              <a:t>best </a:t>
            </a:r>
            <a:r>
              <a:rPr lang="en-US" sz="2400" dirty="0" err="1">
                <a:cs typeface="Times New Roman" pitchFamily="18" charset="0"/>
              </a:rPr>
              <a:t>hyperplane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for classification, data will be shown in </a:t>
            </a:r>
            <a:r>
              <a:rPr lang="en-US" sz="2400" dirty="0">
                <a:cs typeface="Times New Roman" pitchFamily="18" charset="0"/>
              </a:rPr>
              <a:t>2 classes. The classes are represented by </a:t>
            </a:r>
            <a:r>
              <a:rPr lang="en-US" sz="2400" dirty="0" smtClean="0">
                <a:cs typeface="Times New Roman" pitchFamily="18" charset="0"/>
              </a:rPr>
              <a:t>any symbols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89A5389-41FB-4CC3-87CF-CFB05099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Implementation/ Algorithm </a:t>
            </a:r>
          </a:p>
        </p:txBody>
      </p:sp>
    </p:spTree>
    <p:extLst>
      <p:ext uri="{BB962C8B-B14F-4D97-AF65-F5344CB8AC3E}">
        <p14:creationId xmlns:p14="http://schemas.microsoft.com/office/powerpoint/2010/main" val="135982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9B1AFA-2138-4A31-9F72-BFE085F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705600"/>
            <a:ext cx="2560320" cy="389467"/>
          </a:xfrm>
        </p:spPr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29B4D3-D67B-4CFC-81D3-2B63EE8B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920DEE-878E-4520-B39E-216FEBA7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72A903-1668-4681-842F-73F10942C961}"/>
              </a:ext>
            </a:extLst>
          </p:cNvPr>
          <p:cNvSpPr txBox="1">
            <a:spLocks/>
          </p:cNvSpPr>
          <p:nvPr/>
        </p:nvSpPr>
        <p:spPr>
          <a:xfrm>
            <a:off x="108408" y="914400"/>
            <a:ext cx="10207344" cy="4762500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algn="just">
              <a:buFont typeface="Aria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  </a:t>
            </a:r>
            <a:endParaRPr lang="en-US" sz="24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lvl="1" indent="0" algn="just">
              <a:buFont typeface="Arial" pitchFamily="34" charset="0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K-Nearest </a:t>
            </a:r>
            <a:r>
              <a:rPr lang="en-US" sz="2800" b="1" dirty="0" err="1">
                <a:latin typeface="Times New Roman" panose="02020603050405020304" pitchFamily="18" charset="0"/>
                <a:cs typeface="Times New Roman" pitchFamily="18" charset="0"/>
              </a:rPr>
              <a:t>Neighbour</a:t>
            </a: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 : - </a:t>
            </a:r>
            <a:endParaRPr lang="en-US" sz="28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lvl="1" indent="0" algn="just">
              <a:buFont typeface="Arial" pitchFamily="34" charset="0"/>
              <a:buNone/>
            </a:pP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22462" lvl="1" indent="0" algn="just">
              <a:buNone/>
            </a:pPr>
            <a:r>
              <a:rPr lang="en-US" sz="2400" dirty="0">
                <a:cs typeface="Times New Roman" pitchFamily="18" charset="0"/>
              </a:rPr>
              <a:t>Algorithm-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Take a sample dataset of columns and rows.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Take a test dataset of attributes and rows.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 Find the Euclidean distance by the help of formula.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Then, Decide a random value of K. is the no. of nearest neighbors.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Then with these minimum distance and Euclidean distance find the nth column of each.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Find out the same output </a:t>
            </a:r>
            <a:r>
              <a:rPr lang="en-US" sz="2400" dirty="0" smtClean="0">
                <a:cs typeface="Times New Roman" pitchFamily="18" charset="0"/>
              </a:rPr>
              <a:t>values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89A5389-41FB-4CC3-87CF-CFB05099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Implementation/ Algorithm </a:t>
            </a:r>
          </a:p>
        </p:txBody>
      </p:sp>
    </p:spTree>
    <p:extLst>
      <p:ext uri="{BB962C8B-B14F-4D97-AF65-F5344CB8AC3E}">
        <p14:creationId xmlns:p14="http://schemas.microsoft.com/office/powerpoint/2010/main" val="389252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9B1AFA-2138-4A31-9F72-BFE085F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705600"/>
            <a:ext cx="2560320" cy="389467"/>
          </a:xfrm>
        </p:spPr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29B4D3-D67B-4CFC-81D3-2B63EE8B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920DEE-878E-4520-B39E-216FEBA7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B72A903-1668-4681-842F-73F10942C961}"/>
              </a:ext>
            </a:extLst>
          </p:cNvPr>
          <p:cNvSpPr txBox="1">
            <a:spLocks/>
          </p:cNvSpPr>
          <p:nvPr/>
        </p:nvSpPr>
        <p:spPr>
          <a:xfrm>
            <a:off x="108408" y="914400"/>
            <a:ext cx="10207344" cy="4762500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462" lvl="1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22462" lvl="1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Random </a:t>
            </a:r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Forest 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-</a:t>
            </a:r>
          </a:p>
          <a:p>
            <a:pPr marL="522462" lvl="1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522462" lvl="1" indent="0" algn="just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Algorithm-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first step is to select the R features from the total features m where R&lt;&lt;M.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Among the R features, the node uses the best split point.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Split the node into sub nodes using the best split.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Repeat a to c steps until the number of nodes has been reached.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Built forest by repeating steps a to d for a number of times to create n-number of trees.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89A5389-41FB-4CC3-87CF-CFB05099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Implementation/ Algorithm </a:t>
            </a:r>
          </a:p>
        </p:txBody>
      </p:sp>
    </p:spTree>
    <p:extLst>
      <p:ext uri="{BB962C8B-B14F-4D97-AF65-F5344CB8AC3E}">
        <p14:creationId xmlns:p14="http://schemas.microsoft.com/office/powerpoint/2010/main" val="19384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B4EECE-9201-4832-BBA2-E9E047D3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FDFAC-919C-40E6-B13F-96D83983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46319-1D2F-4A9A-8100-C60A03CB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B7AE1B-302E-403B-A9DF-1F9B4221E437}"/>
              </a:ext>
            </a:extLst>
          </p:cNvPr>
          <p:cNvSpPr txBox="1"/>
          <p:nvPr/>
        </p:nvSpPr>
        <p:spPr>
          <a:xfrm>
            <a:off x="665309" y="496528"/>
            <a:ext cx="9296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user details as input.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 data to remove missing data.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a percentage split of 80% to divide the dataset as Training set and 20% to Test set.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machine learning algorithm i.e. KNN, SVM and Random Forest algorithm and build the model on training set.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Classifier model for the mentioned machine learning algorithm based on the test set.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Comparison Evaluation of the performance results obtained for each classifier and conclude the best performing algorithm.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F938DA5-A3D6-488F-8B3F-DE49BAC5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Implementation/ Algorithm </a:t>
            </a:r>
          </a:p>
        </p:txBody>
      </p:sp>
    </p:spTree>
    <p:extLst>
      <p:ext uri="{BB962C8B-B14F-4D97-AF65-F5344CB8AC3E}">
        <p14:creationId xmlns:p14="http://schemas.microsoft.com/office/powerpoint/2010/main" val="219702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97D45C-01ED-2235-5C32-2B0B2C66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2A5-E97E-4C69-9410-44BF64B4186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353F43-00CE-E63F-72A3-B606CB37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C63B47-0BEB-952B-D7EE-C82B455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C6FA965-A2AE-A55E-C42A-17619105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2605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Testing Accuracy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270BC5A-7C58-604B-5461-004AD59F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24053"/>
              </p:ext>
            </p:extLst>
          </p:nvPr>
        </p:nvGraphicFramePr>
        <p:xfrm>
          <a:off x="1286215" y="2750346"/>
          <a:ext cx="8153401" cy="36329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39111">
                  <a:extLst>
                    <a:ext uri="{9D8B030D-6E8A-4147-A177-3AD203B41FA5}">
                      <a16:colId xmlns:a16="http://schemas.microsoft.com/office/drawing/2014/main" xmlns="" val="1092011379"/>
                    </a:ext>
                  </a:extLst>
                </a:gridCol>
                <a:gridCol w="1504635">
                  <a:extLst>
                    <a:ext uri="{9D8B030D-6E8A-4147-A177-3AD203B41FA5}">
                      <a16:colId xmlns:a16="http://schemas.microsoft.com/office/drawing/2014/main" xmlns="" val="3296907842"/>
                    </a:ext>
                  </a:extLst>
                </a:gridCol>
                <a:gridCol w="1327619">
                  <a:extLst>
                    <a:ext uri="{9D8B030D-6E8A-4147-A177-3AD203B41FA5}">
                      <a16:colId xmlns:a16="http://schemas.microsoft.com/office/drawing/2014/main" xmlns="" val="3602195564"/>
                    </a:ext>
                  </a:extLst>
                </a:gridCol>
                <a:gridCol w="1062096">
                  <a:extLst>
                    <a:ext uri="{9D8B030D-6E8A-4147-A177-3AD203B41FA5}">
                      <a16:colId xmlns:a16="http://schemas.microsoft.com/office/drawing/2014/main" xmlns="" val="2697735199"/>
                    </a:ext>
                  </a:extLst>
                </a:gridCol>
                <a:gridCol w="1504635">
                  <a:extLst>
                    <a:ext uri="{9D8B030D-6E8A-4147-A177-3AD203B41FA5}">
                      <a16:colId xmlns:a16="http://schemas.microsoft.com/office/drawing/2014/main" xmlns="" val="901534423"/>
                    </a:ext>
                  </a:extLst>
                </a:gridCol>
                <a:gridCol w="1515305">
                  <a:extLst>
                    <a:ext uri="{9D8B030D-6E8A-4147-A177-3AD203B41FA5}">
                      <a16:colId xmlns:a16="http://schemas.microsoft.com/office/drawing/2014/main" xmlns="" val="2256613769"/>
                    </a:ext>
                  </a:extLst>
                </a:gridCol>
              </a:tblGrid>
              <a:tr h="1100040">
                <a:tc>
                  <a:txBody>
                    <a:bodyPr/>
                    <a:lstStyle/>
                    <a:p>
                      <a:pPr marL="76835" marR="0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5245" algn="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PREDICTION(0/1)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6515" algn="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43180" indent="139700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en-US" sz="1100" b="1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715" marR="0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7768524"/>
                  </a:ext>
                </a:extLst>
              </a:tr>
              <a:tr h="418862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5880" algn="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52705" algn="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0116340"/>
                  </a:ext>
                </a:extLst>
              </a:tr>
              <a:tr h="424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588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0450758"/>
                  </a:ext>
                </a:extLst>
              </a:tr>
              <a:tr h="421682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588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52705" algn="r"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58050"/>
                  </a:ext>
                </a:extLst>
              </a:tr>
              <a:tr h="421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588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0961639"/>
                  </a:ext>
                </a:extLst>
              </a:tr>
              <a:tr h="424502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588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52705" algn="r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2032160"/>
                  </a:ext>
                </a:extLst>
              </a:tr>
              <a:tr h="421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588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4118866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71C5AD75-7195-0123-589E-25A49612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962" y="6413150"/>
            <a:ext cx="2438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60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0638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Testing Accuracy Table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06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3F456D-2902-7561-E633-0C8A93CDAF5B}"/>
              </a:ext>
            </a:extLst>
          </p:cNvPr>
          <p:cNvSpPr txBox="1"/>
          <p:nvPr/>
        </p:nvSpPr>
        <p:spPr>
          <a:xfrm>
            <a:off x="548640" y="1169061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 shows over all  testing accuracy along with different parameters such as precision, recall , F1-score.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These accuracy is used to understand which algorithms performs better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143193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9BAC9B-2046-7359-35BE-EEF7799C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2A5-E97E-4C69-9410-44BF64B4186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29D86-2028-FE57-53BE-8369A1AE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DA0A9C-4B84-2D00-8B86-EEA739C0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291D12C-11A6-FF17-DB04-A6A3DBD4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2605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Training </a:t>
            </a:r>
            <a:r>
              <a:rPr lang="en-US"/>
              <a:t>Accuracy Table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DCB538D-48A9-0A0A-960A-0E1663EA4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65922"/>
              </p:ext>
            </p:extLst>
          </p:nvPr>
        </p:nvGraphicFramePr>
        <p:xfrm>
          <a:off x="1550670" y="2667000"/>
          <a:ext cx="7505699" cy="353196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26179">
                  <a:extLst>
                    <a:ext uri="{9D8B030D-6E8A-4147-A177-3AD203B41FA5}">
                      <a16:colId xmlns:a16="http://schemas.microsoft.com/office/drawing/2014/main" xmlns="" val="2091314303"/>
                    </a:ext>
                  </a:extLst>
                </a:gridCol>
                <a:gridCol w="1560591">
                  <a:extLst>
                    <a:ext uri="{9D8B030D-6E8A-4147-A177-3AD203B41FA5}">
                      <a16:colId xmlns:a16="http://schemas.microsoft.com/office/drawing/2014/main" xmlns="" val="3201338592"/>
                    </a:ext>
                  </a:extLst>
                </a:gridCol>
                <a:gridCol w="1040394">
                  <a:extLst>
                    <a:ext uri="{9D8B030D-6E8A-4147-A177-3AD203B41FA5}">
                      <a16:colId xmlns:a16="http://schemas.microsoft.com/office/drawing/2014/main" xmlns="" val="291230665"/>
                    </a:ext>
                  </a:extLst>
                </a:gridCol>
                <a:gridCol w="891766">
                  <a:extLst>
                    <a:ext uri="{9D8B030D-6E8A-4147-A177-3AD203B41FA5}">
                      <a16:colId xmlns:a16="http://schemas.microsoft.com/office/drawing/2014/main" xmlns="" val="941657579"/>
                    </a:ext>
                  </a:extLst>
                </a:gridCol>
                <a:gridCol w="1189022">
                  <a:extLst>
                    <a:ext uri="{9D8B030D-6E8A-4147-A177-3AD203B41FA5}">
                      <a16:colId xmlns:a16="http://schemas.microsoft.com/office/drawing/2014/main" xmlns="" val="115260150"/>
                    </a:ext>
                  </a:extLst>
                </a:gridCol>
                <a:gridCol w="1597747">
                  <a:extLst>
                    <a:ext uri="{9D8B030D-6E8A-4147-A177-3AD203B41FA5}">
                      <a16:colId xmlns:a16="http://schemas.microsoft.com/office/drawing/2014/main" xmlns="" val="2149648007"/>
                    </a:ext>
                  </a:extLst>
                </a:gridCol>
              </a:tblGrid>
              <a:tr h="601565">
                <a:tc>
                  <a:txBody>
                    <a:bodyPr/>
                    <a:lstStyle/>
                    <a:p>
                      <a:pPr marL="95250" marR="0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4665" marR="160020" indent="-31115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r>
                        <a:rPr lang="en-US" sz="1100" b="1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(0/1)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6515" algn="r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23825" indent="13970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en-US" sz="1100" b="1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 marR="0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37882"/>
                  </a:ext>
                </a:extLst>
              </a:tr>
              <a:tr h="487314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07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52070" algn="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9841008"/>
                  </a:ext>
                </a:extLst>
              </a:tr>
              <a:tr h="487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07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519129"/>
                  </a:ext>
                </a:extLst>
              </a:tr>
              <a:tr h="490573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52070" algn="r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3536217"/>
                  </a:ext>
                </a:extLst>
              </a:tr>
              <a:tr h="487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07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5010703"/>
                  </a:ext>
                </a:extLst>
              </a:tr>
              <a:tr h="487314">
                <a:tc rowSpan="2">
                  <a:txBody>
                    <a:bodyPr/>
                    <a:lstStyle/>
                    <a:p>
                      <a:pPr marL="67945" marR="0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34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52070" algn="r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6586281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461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705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2070" algn="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068190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C9B370B9-9831-C045-9186-8043B33AD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384379"/>
            <a:ext cx="29108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4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4588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Training Accuracy Table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39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458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17B186-2B7A-A620-3D47-F53ED7756025}"/>
              </a:ext>
            </a:extLst>
          </p:cNvPr>
          <p:cNvSpPr txBox="1"/>
          <p:nvPr/>
        </p:nvSpPr>
        <p:spPr>
          <a:xfrm>
            <a:off x="648798" y="1036181"/>
            <a:ext cx="94858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 shows over all  training accuracy along with different parameters such as precision, recall , F1-score.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These accuracy is used to understand which algorithms performs better for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B4EECE-9201-4832-BBA2-E9E047D3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FDFAC-919C-40E6-B13F-96D83983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46319-1D2F-4A9A-8100-C60A03CB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B7AE1B-302E-403B-A9DF-1F9B4221E437}"/>
              </a:ext>
            </a:extLst>
          </p:cNvPr>
          <p:cNvSpPr txBox="1"/>
          <p:nvPr/>
        </p:nvSpPr>
        <p:spPr>
          <a:xfrm>
            <a:off x="548640" y="856175"/>
            <a:ext cx="92964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listed tests were conducted in the software at the various development stages.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debugged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performed.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65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results were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analyzed and the appropriate alterations were made.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report are as follow.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F938DA5-A3D6-488F-8B3F-DE49BAC5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Test Report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947CFE3-19CD-CE3A-B89A-6AEE9359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14547"/>
              </p:ext>
            </p:extLst>
          </p:nvPr>
        </p:nvGraphicFramePr>
        <p:xfrm>
          <a:off x="1244305" y="2581571"/>
          <a:ext cx="8237221" cy="40348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46736">
                  <a:extLst>
                    <a:ext uri="{9D8B030D-6E8A-4147-A177-3AD203B41FA5}">
                      <a16:colId xmlns:a16="http://schemas.microsoft.com/office/drawing/2014/main" xmlns="" val="1102794720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xmlns="" val="547545978"/>
                    </a:ext>
                  </a:extLst>
                </a:gridCol>
                <a:gridCol w="1452041">
                  <a:extLst>
                    <a:ext uri="{9D8B030D-6E8A-4147-A177-3AD203B41FA5}">
                      <a16:colId xmlns:a16="http://schemas.microsoft.com/office/drawing/2014/main" xmlns="" val="2618343956"/>
                    </a:ext>
                  </a:extLst>
                </a:gridCol>
                <a:gridCol w="1505035">
                  <a:extLst>
                    <a:ext uri="{9D8B030D-6E8A-4147-A177-3AD203B41FA5}">
                      <a16:colId xmlns:a16="http://schemas.microsoft.com/office/drawing/2014/main" xmlns="" val="1187988256"/>
                    </a:ext>
                  </a:extLst>
                </a:gridCol>
                <a:gridCol w="1265115">
                  <a:extLst>
                    <a:ext uri="{9D8B030D-6E8A-4147-A177-3AD203B41FA5}">
                      <a16:colId xmlns:a16="http://schemas.microsoft.com/office/drawing/2014/main" xmlns="" val="1161536288"/>
                    </a:ext>
                  </a:extLst>
                </a:gridCol>
                <a:gridCol w="1952112">
                  <a:extLst>
                    <a:ext uri="{9D8B030D-6E8A-4147-A177-3AD203B41FA5}">
                      <a16:colId xmlns:a16="http://schemas.microsoft.com/office/drawing/2014/main" xmlns="" val="2834832413"/>
                    </a:ext>
                  </a:extLst>
                </a:gridCol>
              </a:tblGrid>
              <a:tr h="390229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937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71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271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83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r>
                        <a:rPr lang="en-US" sz="1400" b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(P/F)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8957935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37592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20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 Exe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Should</a:t>
                      </a:r>
                    </a:p>
                    <a:p>
                      <a:pPr marL="74930" marR="234315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40703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	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properly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5844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Proper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6196340"/>
                  </a:ext>
                </a:extLst>
              </a:tr>
              <a:tr h="1217085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24384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Libraries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310515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4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6479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Should Get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508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Successf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ully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3839231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29083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38036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2669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643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	</a:t>
                      </a: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3048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Trained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9514861"/>
                  </a:ext>
                </a:extLst>
              </a:tr>
              <a:tr h="606322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  <a:p>
                      <a:pPr marL="76200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  <a:p>
                      <a:pPr marL="76200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Trained</a:t>
                      </a:r>
                    </a:p>
                    <a:p>
                      <a:pPr marL="74930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Trained</a:t>
                      </a:r>
                    </a:p>
                    <a:p>
                      <a:pPr marL="74930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960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9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B7F927-70C2-46A9-7FB1-97A30294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2A5-E97E-4C69-9410-44BF64B4186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13CA72-3604-1069-D820-B367369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SKNCOE, Information Technology (2020-21)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A330FD-1CAC-EA47-3034-642B979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6291CE4-954E-335B-56FB-A01E142F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Test Report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3E07A3B-214B-C54E-57A8-797A8903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00481"/>
              </p:ext>
            </p:extLst>
          </p:nvPr>
        </p:nvGraphicFramePr>
        <p:xfrm>
          <a:off x="1395166" y="2159248"/>
          <a:ext cx="8282232" cy="448252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0817">
                  <a:extLst>
                    <a:ext uri="{9D8B030D-6E8A-4147-A177-3AD203B41FA5}">
                      <a16:colId xmlns:a16="http://schemas.microsoft.com/office/drawing/2014/main" xmlns="" val="2233973384"/>
                    </a:ext>
                  </a:extLst>
                </a:gridCol>
                <a:gridCol w="1323374">
                  <a:extLst>
                    <a:ext uri="{9D8B030D-6E8A-4147-A177-3AD203B41FA5}">
                      <a16:colId xmlns:a16="http://schemas.microsoft.com/office/drawing/2014/main" xmlns="" val="1419092929"/>
                    </a:ext>
                  </a:extLst>
                </a:gridCol>
                <a:gridCol w="1459975">
                  <a:extLst>
                    <a:ext uri="{9D8B030D-6E8A-4147-A177-3AD203B41FA5}">
                      <a16:colId xmlns:a16="http://schemas.microsoft.com/office/drawing/2014/main" xmlns="" val="3161556607"/>
                    </a:ext>
                  </a:extLst>
                </a:gridCol>
                <a:gridCol w="1513258">
                  <a:extLst>
                    <a:ext uri="{9D8B030D-6E8A-4147-A177-3AD203B41FA5}">
                      <a16:colId xmlns:a16="http://schemas.microsoft.com/office/drawing/2014/main" xmlns="" val="2555631374"/>
                    </a:ext>
                  </a:extLst>
                </a:gridCol>
                <a:gridCol w="1272028">
                  <a:extLst>
                    <a:ext uri="{9D8B030D-6E8A-4147-A177-3AD203B41FA5}">
                      <a16:colId xmlns:a16="http://schemas.microsoft.com/office/drawing/2014/main" xmlns="" val="3637296076"/>
                    </a:ext>
                  </a:extLst>
                </a:gridCol>
                <a:gridCol w="1962780">
                  <a:extLst>
                    <a:ext uri="{9D8B030D-6E8A-4147-A177-3AD203B41FA5}">
                      <a16:colId xmlns:a16="http://schemas.microsoft.com/office/drawing/2014/main" xmlns="" val="3947023987"/>
                    </a:ext>
                  </a:extLst>
                </a:gridCol>
              </a:tblGrid>
              <a:tr h="790466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15494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Credentials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1949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Name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	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31178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Unsuccessful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Unsuccessful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2670686"/>
                  </a:ext>
                </a:extLst>
              </a:tr>
              <a:tr h="790466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15494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Cre-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dentials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19494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Name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	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730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14224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5456227"/>
                  </a:ext>
                </a:extLst>
              </a:tr>
              <a:tr h="790466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34925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Current and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spc="-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3619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0383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r>
                        <a:rPr lang="en-US" sz="14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8686116"/>
                  </a:ext>
                </a:extLst>
              </a:tr>
              <a:tr h="1320657">
                <a:tc>
                  <a:txBody>
                    <a:bodyPr/>
                    <a:lstStyle/>
                    <a:p>
                      <a:pPr marL="7556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11557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Limited</a:t>
                      </a:r>
                      <a:r>
                        <a:rPr lang="en-US" sz="1400" spc="-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252095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Rows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29235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55181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Should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  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	the</a:t>
                      </a:r>
                    </a:p>
                    <a:p>
                      <a:pPr marL="74930" marR="4476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304800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Trained</a:t>
                      </a:r>
                      <a:r>
                        <a:rPr lang="en-US" sz="1400" spc="-26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5503392"/>
                  </a:ext>
                </a:extLst>
              </a:tr>
              <a:tr h="790466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24066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 as in-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2343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Should Predict the</a:t>
                      </a:r>
                      <a:r>
                        <a:rPr lang="en-US" sz="14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11493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 Pre-</a:t>
                      </a:r>
                      <a:r>
                        <a:rPr lang="en-US" sz="1400" spc="-26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dicted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60078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E1DD53D-B6C0-EAE8-D4FC-FF9EE025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04059"/>
              </p:ext>
            </p:extLst>
          </p:nvPr>
        </p:nvGraphicFramePr>
        <p:xfrm>
          <a:off x="1395167" y="1634459"/>
          <a:ext cx="8282233" cy="5247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1883">
                  <a:extLst>
                    <a:ext uri="{9D8B030D-6E8A-4147-A177-3AD203B41FA5}">
                      <a16:colId xmlns:a16="http://schemas.microsoft.com/office/drawing/2014/main" xmlns="" val="816580461"/>
                    </a:ext>
                  </a:extLst>
                </a:gridCol>
                <a:gridCol w="1325255">
                  <a:extLst>
                    <a:ext uri="{9D8B030D-6E8A-4147-A177-3AD203B41FA5}">
                      <a16:colId xmlns:a16="http://schemas.microsoft.com/office/drawing/2014/main" xmlns="" val="756866974"/>
                    </a:ext>
                  </a:extLst>
                </a:gridCol>
                <a:gridCol w="1462049">
                  <a:extLst>
                    <a:ext uri="{9D8B030D-6E8A-4147-A177-3AD203B41FA5}">
                      <a16:colId xmlns:a16="http://schemas.microsoft.com/office/drawing/2014/main" xmlns="" val="615746381"/>
                    </a:ext>
                  </a:extLst>
                </a:gridCol>
                <a:gridCol w="1515408">
                  <a:extLst>
                    <a:ext uri="{9D8B030D-6E8A-4147-A177-3AD203B41FA5}">
                      <a16:colId xmlns:a16="http://schemas.microsoft.com/office/drawing/2014/main" xmlns="" val="4048399383"/>
                    </a:ext>
                  </a:extLst>
                </a:gridCol>
                <a:gridCol w="1273836">
                  <a:extLst>
                    <a:ext uri="{9D8B030D-6E8A-4147-A177-3AD203B41FA5}">
                      <a16:colId xmlns:a16="http://schemas.microsoft.com/office/drawing/2014/main" xmlns="" val="3786272199"/>
                    </a:ext>
                  </a:extLst>
                </a:gridCol>
                <a:gridCol w="1953802">
                  <a:extLst>
                    <a:ext uri="{9D8B030D-6E8A-4147-A177-3AD203B41FA5}">
                      <a16:colId xmlns:a16="http://schemas.microsoft.com/office/drawing/2014/main" xmlns="" val="2897812642"/>
                    </a:ext>
                  </a:extLst>
                </a:gridCol>
              </a:tblGrid>
              <a:tr h="524788">
                <a:tc>
                  <a:txBody>
                    <a:bodyPr/>
                    <a:lstStyle/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556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7470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I/P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937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71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3271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683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r>
                        <a:rPr lang="en-US" sz="1400" b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(P/F)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48030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D558EC-97C6-CDDE-333E-EF24D9E6DA77}"/>
              </a:ext>
            </a:extLst>
          </p:cNvPr>
          <p:cNvSpPr txBox="1"/>
          <p:nvPr/>
        </p:nvSpPr>
        <p:spPr>
          <a:xfrm>
            <a:off x="3952188" y="1080621"/>
            <a:ext cx="2438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Report Table </a:t>
            </a:r>
          </a:p>
        </p:txBody>
      </p:sp>
    </p:spTree>
    <p:extLst>
      <p:ext uri="{BB962C8B-B14F-4D97-AF65-F5344CB8AC3E}">
        <p14:creationId xmlns:p14="http://schemas.microsoft.com/office/powerpoint/2010/main" val="185354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495AF2-0B00-49A6-9BB8-F3E2096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987552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27400B9-09C6-4A69-ABDB-A83D7DCA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209216-8B01-4B23-A84D-8B3072D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C4DD3F-ED61-40E9-8F65-6119363C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3C0696B6-6912-4AE3-B617-2D06AF899677}"/>
              </a:ext>
            </a:extLst>
          </p:cNvPr>
          <p:cNvSpPr txBox="1">
            <a:spLocks/>
          </p:cNvSpPr>
          <p:nvPr/>
        </p:nvSpPr>
        <p:spPr>
          <a:xfrm>
            <a:off x="607086" y="914400"/>
            <a:ext cx="9937894" cy="2971800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 main aim of this project was to design and implement an idea to avail resources during crisis using machine learning methods and it has been achieved successfully.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 proposed system presents the matches between problems and aid problems through tweets in large scale disasters and crisis.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 approach used various classification and ensemble learning methods in which SVM, KNN and Random Forest classifiers are used 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This project will be advantageous to reduce fatalities by providing basic necessities such as food, shelter and medicines.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It will also provide a particular resource needed according to the crisis and reduce death.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495AF2-0B00-49A6-9BB8-F3E2096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987552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27400B9-09C6-4A69-ABDB-A83D7DCA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209216-8B01-4B23-A84D-8B3072D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C4DD3F-ED61-40E9-8F65-6119363C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3C0696B6-6912-4AE3-B617-2D06AF899677}"/>
              </a:ext>
            </a:extLst>
          </p:cNvPr>
          <p:cNvSpPr txBox="1">
            <a:spLocks/>
          </p:cNvSpPr>
          <p:nvPr/>
        </p:nvSpPr>
        <p:spPr>
          <a:xfrm>
            <a:off x="607086" y="914400"/>
            <a:ext cx="9937894" cy="2971800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600" b="1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work concerns deeper analysis of particular mechanisms, new proposals to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 or simply curiosity.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This project can also be done through few different social media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platfoms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with some modifications.</a:t>
            </a:r>
          </a:p>
          <a:p>
            <a:pPr>
              <a:spcBef>
                <a:spcPts val="5"/>
              </a:spcBef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More complex algorithm can also be applied to train the model for better accuracy.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6976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Project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b="1" dirty="0"/>
              <a:t>Project Title </a:t>
            </a:r>
            <a:r>
              <a:rPr lang="en-US" sz="3300" dirty="0"/>
              <a:t>: </a:t>
            </a:r>
            <a:r>
              <a:rPr lang="en-US" sz="3800" dirty="0"/>
              <a:t>Connecting people to avail the resources during crisis through twitter using Machine Learning.</a:t>
            </a:r>
            <a:endParaRPr lang="en-US" sz="3300" dirty="0"/>
          </a:p>
          <a:p>
            <a:endParaRPr lang="en-US" sz="3300" dirty="0"/>
          </a:p>
          <a:p>
            <a:r>
              <a:rPr lang="en-US" sz="3300" b="1" dirty="0"/>
              <a:t>Project Domain </a:t>
            </a:r>
            <a:r>
              <a:rPr lang="en-US" dirty="0"/>
              <a:t>: Machine Learning.</a:t>
            </a:r>
          </a:p>
          <a:p>
            <a:endParaRPr lang="en-US" dirty="0"/>
          </a:p>
          <a:p>
            <a:r>
              <a:rPr lang="en-US" sz="3800" dirty="0"/>
              <a:t>Project Group Members:	</a:t>
            </a:r>
          </a:p>
          <a:p>
            <a:pPr lvl="1"/>
            <a:r>
              <a:rPr lang="en-US" sz="3300" dirty="0"/>
              <a:t>B21210, Pooja Shingewad .</a:t>
            </a:r>
          </a:p>
          <a:p>
            <a:pPr lvl="1"/>
            <a:r>
              <a:rPr lang="en-US" sz="3300" dirty="0"/>
              <a:t>B21158, Shruti Nikam.</a:t>
            </a:r>
          </a:p>
          <a:p>
            <a:pPr lvl="1"/>
            <a:r>
              <a:rPr lang="en-US" sz="3300" dirty="0"/>
              <a:t>B21207, Areeba Shaikh.</a:t>
            </a:r>
          </a:p>
          <a:p>
            <a:pPr lvl="1"/>
            <a:r>
              <a:rPr lang="en-US" sz="3300" dirty="0"/>
              <a:t>B21154, Muskan Singh.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495AF2-0B00-49A6-9BB8-F3E2096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987552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27400B9-09C6-4A69-ABDB-A83D7DCA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209216-8B01-4B23-A84D-8B3072D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C4DD3F-ED61-40E9-8F65-6119363C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3C0696B6-6912-4AE3-B617-2D06AF899677}"/>
              </a:ext>
            </a:extLst>
          </p:cNvPr>
          <p:cNvSpPr txBox="1">
            <a:spLocks/>
          </p:cNvSpPr>
          <p:nvPr/>
        </p:nvSpPr>
        <p:spPr>
          <a:xfrm>
            <a:off x="607086" y="914400"/>
            <a:ext cx="9937894" cy="2971800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600" b="1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Topic : Connecting People to Avail the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esources 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uring Crisis Through Twitter Using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achine Learning</a:t>
            </a:r>
          </a:p>
          <a:p>
            <a:pPr marL="0" indent="0">
              <a:spcBef>
                <a:spcPts val="5"/>
              </a:spcBef>
              <a:buNone/>
            </a:pPr>
            <a:endParaRPr lang="en-US" sz="18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Author : Prof.(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Mrs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S. A.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Nagtilak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Areeba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Shaikh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Muskan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Singh,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Pooja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Shingewad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Shruti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Nikam</a:t>
            </a:r>
            <a:endParaRPr lang="en-US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Department of information Technology</a:t>
            </a: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Smt.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Kashibai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Navale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College of Engineering, Pune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Maharashtra, India</a:t>
            </a:r>
          </a:p>
          <a:p>
            <a:pPr marL="0" indent="0">
              <a:spcBef>
                <a:spcPts val="5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Publication : International Journal of Advanced Research in Science, Communication  and Technology (IJARSCT)</a:t>
            </a:r>
          </a:p>
          <a:p>
            <a:pPr marL="0" indent="0">
              <a:spcBef>
                <a:spcPts val="5"/>
              </a:spcBef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Volume : Volume 2, Issue 3, April 2022</a:t>
            </a:r>
          </a:p>
          <a:p>
            <a:pPr marL="0" indent="0">
              <a:spcBef>
                <a:spcPts val="5"/>
              </a:spcBef>
              <a:buNone/>
            </a:pPr>
            <a:endParaRPr lang="en-US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3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60"/>
            <a:ext cx="9875520" cy="8449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780108"/>
            <a:ext cx="2560320" cy="389467"/>
          </a:xfrm>
        </p:spPr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xmlns="" id="{50F38180-5CD8-4C8F-9168-CA8BD22353EA}"/>
              </a:ext>
            </a:extLst>
          </p:cNvPr>
          <p:cNvSpPr txBox="1">
            <a:spLocks/>
          </p:cNvSpPr>
          <p:nvPr/>
        </p:nvSpPr>
        <p:spPr>
          <a:xfrm>
            <a:off x="343135" y="1133780"/>
            <a:ext cx="10103649" cy="5789508"/>
          </a:xfrm>
          <a:prstGeom prst="rect">
            <a:avLst/>
          </a:prstGeom>
        </p:spPr>
        <p:txBody>
          <a:bodyPr>
            <a:noAutofit/>
          </a:bodyPr>
          <a:lstStyle>
            <a:lvl1pPr marL="391847" indent="-391847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01" indent="-326539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5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1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079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41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003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465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0927" indent="-261232" algn="l" defTabSz="10449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Douglas Cirqueria and Gultekin Cakir , “Explainable Sentiment Analysis Application for Social Media Crisis Management in Retail”,2021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Azzam Mourad , Ali Srour and Mohamad Arafeh, “Critical Impact of Social Networks Infodemic on Defeating Coronavirus COVID-19 Pandemic: Twitter-Based Study and Research Directions”,Transaction on Network and Service Management, IEEE 2020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Umar Ali Bukar and Fatimah Sidi, “Crisis Informatics in the Context of Social Media Crisis Communication: Theoretical Models, Taxonomy, and Open Issues”, IEEE Access 2020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Jayashree Domala and Vinit Masrani, “Automated Identification of Disaster News for Crisis Management using Machine Learning and Natural Language Processing”, International Conference on Electronics and Sustainable Communication System ,IEEE 2020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Tejas Shah, Zhenyu Wen and Divya Pullarkatt, “Use of Social Media Data in Disaster Management: A Survey”, AI and IoT technologies in smart cities, MDPI 2020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Vedant Dhurve, Krutika Hedaoo, Himanshu Itankar, Jayesh Lanjewar , “Survey on Content Based Disaster Management Using Social Media”, International Journal of Scientific Research &amp; Engineering Trends , 2019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Anita Saroj and Sukomal Pal, “Use of social media in crisis management: A survey”, Elsevier 2017</a:t>
            </a:r>
          </a:p>
          <a:p>
            <a:pPr marL="73152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Christian Reuter and Amanda Lee Hunges, “Social Media in Crisis Management: An Evaluation and Analysis of Crisis Informatics Research”, Research Article 2015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DFC69-DC59-4672-9AA7-7FC25ED3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9875520" cy="1219200"/>
          </a:xfrm>
        </p:spPr>
        <p:txBody>
          <a:bodyPr/>
          <a:lstStyle/>
          <a:p>
            <a:r>
              <a:rPr lang="en-IN" u="sng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FAE65-067F-4BBF-8603-9CFCBD24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522CB9-9B61-4C0E-9E25-34D6501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2653"/>
            <a:ext cx="9875520" cy="76554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14213"/>
            <a:ext cx="9966960" cy="5086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Overall System Architecture</a:t>
            </a:r>
          </a:p>
          <a:p>
            <a:pPr marL="514350" indent="-514350">
              <a:buAutoNum type="arabicPeriod" startAt="5"/>
            </a:pPr>
            <a:r>
              <a:rPr lang="en-US" sz="3200" dirty="0"/>
              <a:t>Implementation / Algorithm</a:t>
            </a:r>
          </a:p>
          <a:p>
            <a:pPr marL="0" indent="0">
              <a:buNone/>
            </a:pPr>
            <a:r>
              <a:rPr lang="en-US" sz="3200" dirty="0"/>
              <a:t>6. Test Result </a:t>
            </a:r>
          </a:p>
          <a:p>
            <a:pPr marL="0" indent="0">
              <a:buNone/>
            </a:pPr>
            <a:r>
              <a:rPr lang="en-US" sz="3200" dirty="0"/>
              <a:t>7.  Conclusion </a:t>
            </a:r>
          </a:p>
          <a:p>
            <a:pPr marL="0" indent="0">
              <a:buNone/>
            </a:pPr>
            <a:r>
              <a:rPr lang="en-US" sz="3200" dirty="0"/>
              <a:t>8.  References</a:t>
            </a:r>
            <a:endParaRPr lang="en-IN" sz="3200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86020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30495"/>
            <a:ext cx="10149840" cy="482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 which make use of Tweets to help people  in obtaining the resources during crisis.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32320" y="6583680"/>
            <a:ext cx="211102" cy="751849"/>
          </a:xfrm>
          <a:prstGeom prst="rect">
            <a:avLst/>
          </a:prstGeom>
        </p:spPr>
        <p:txBody>
          <a:bodyPr wrap="none" lIns="104498" tIns="52249" rIns="104498" bIns="52249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A0EB01-010A-47C2-9178-D9C6411F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6F4B61-31F2-449A-8636-20DD7318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C261D7-F092-4A61-835D-1B750D2E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486E84D-58EA-4D19-A579-4DF075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33"/>
            <a:ext cx="9874250" cy="77311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5CD0ED-9AD8-4734-B47B-2610CE4090A4}"/>
              </a:ext>
            </a:extLst>
          </p:cNvPr>
          <p:cNvSpPr txBox="1"/>
          <p:nvPr/>
        </p:nvSpPr>
        <p:spPr>
          <a:xfrm>
            <a:off x="525145" y="1070853"/>
            <a:ext cx="9738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Project objectives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To connect more people with each other.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provide an easy interface for users to query twitter for covid-19/Crisis related resources information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provide an interface for volunteers or NGOs to find people with specific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notify people with the resources they are looking for are available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44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DD1CC9-197F-446C-BA76-CE6C5E6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925733"/>
            <a:ext cx="2560320" cy="389467"/>
          </a:xfrm>
        </p:spPr>
        <p:txBody>
          <a:bodyPr/>
          <a:lstStyle/>
          <a:p>
            <a:r>
              <a:rPr lang="en-US" dirty="0"/>
              <a:t>24/5/2021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9F9F42-D6D6-4D34-9E83-E1492DBD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581" y="6925733"/>
            <a:ext cx="3474720" cy="389467"/>
          </a:xfrm>
        </p:spPr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F1CDAD-AD46-43E5-96B5-19EBA057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1482" y="6922765"/>
            <a:ext cx="2560320" cy="3894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B523A7A-3DA5-49C7-90D8-83133F25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1" y="56720"/>
            <a:ext cx="9875520" cy="62908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Literature Survey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A020E70-E7D9-407A-A369-03982C2A4549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790976"/>
          <a:ext cx="9829800" cy="25704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8141">
                  <a:extLst>
                    <a:ext uri="{9D8B030D-6E8A-4147-A177-3AD203B41FA5}">
                      <a16:colId xmlns:a16="http://schemas.microsoft.com/office/drawing/2014/main" xmlns="" val="331616955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618312446"/>
                    </a:ext>
                  </a:extLst>
                </a:gridCol>
                <a:gridCol w="3338059">
                  <a:extLst>
                    <a:ext uri="{9D8B030D-6E8A-4147-A177-3AD203B41FA5}">
                      <a16:colId xmlns:a16="http://schemas.microsoft.com/office/drawing/2014/main" xmlns="" val="6659507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3098238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303275385"/>
                    </a:ext>
                  </a:extLst>
                </a:gridCol>
              </a:tblGrid>
              <a:tr h="619770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Sr.no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Paper Title / Publication Year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       Techniques used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Problem Found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Algorithms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468431"/>
                  </a:ext>
                </a:extLst>
              </a:tr>
              <a:tr h="1868315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 </a:t>
                      </a:r>
                    </a:p>
                    <a:p>
                      <a:pPr marL="73660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On Identifying Disaster-Related Tweets: Matching-based or Learning-based? [IEEE 2017].</a:t>
                      </a:r>
                    </a:p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025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2630" algn="l"/>
                        </a:tabLst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For representing each tweet as an embedding vector, TF-IDF for penalizing high-frequency words, latent semantic indexing for dimension reduction, and logistic regression for classifying tweets into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Considers only geo- tagged     tweets. Only 1-2 % of all tweets are geo- tagged.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Collaborative   filtering, naïve bays.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Collaborative   filtering, naïve bays.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5450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E4F3A6B-1F55-4E5F-98DD-6B2DADF77D1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217147"/>
          <a:ext cx="9829301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7154">
                  <a:extLst>
                    <a:ext uri="{9D8B030D-6E8A-4147-A177-3AD203B41FA5}">
                      <a16:colId xmlns:a16="http://schemas.microsoft.com/office/drawing/2014/main" xmlns="" val="998357639"/>
                    </a:ext>
                  </a:extLst>
                </a:gridCol>
                <a:gridCol w="2119381">
                  <a:extLst>
                    <a:ext uri="{9D8B030D-6E8A-4147-A177-3AD203B41FA5}">
                      <a16:colId xmlns:a16="http://schemas.microsoft.com/office/drawing/2014/main" xmlns="" val="3730008947"/>
                    </a:ext>
                  </a:extLst>
                </a:gridCol>
                <a:gridCol w="3344580">
                  <a:extLst>
                    <a:ext uri="{9D8B030D-6E8A-4147-A177-3AD203B41FA5}">
                      <a16:colId xmlns:a16="http://schemas.microsoft.com/office/drawing/2014/main" xmlns="" val="1072129999"/>
                    </a:ext>
                  </a:extLst>
                </a:gridCol>
                <a:gridCol w="2120815">
                  <a:extLst>
                    <a:ext uri="{9D8B030D-6E8A-4147-A177-3AD203B41FA5}">
                      <a16:colId xmlns:a16="http://schemas.microsoft.com/office/drawing/2014/main" xmlns="" val="1295706731"/>
                    </a:ext>
                  </a:extLst>
                </a:gridCol>
                <a:gridCol w="1697371">
                  <a:extLst>
                    <a:ext uri="{9D8B030D-6E8A-4147-A177-3AD203B41FA5}">
                      <a16:colId xmlns:a16="http://schemas.microsoft.com/office/drawing/2014/main" xmlns="" val="2918078383"/>
                    </a:ext>
                  </a:extLst>
                </a:gridCol>
              </a:tblGrid>
              <a:tr h="1395381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660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Use of Social Media Detain Disaster Management: A Survey [ IEEE 2018].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025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The survey includes the methodologies for social media data classification and event detection.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 The survey not includes every concept of social media and classification not done properly.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025" marR="0" lvl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Linear Classifier.</a:t>
                      </a: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2252669"/>
                  </a:ext>
                </a:extLst>
              </a:tr>
              <a:tr h="2093072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Automated Identification of Disaster News for </a:t>
                      </a:r>
                      <a:r>
                        <a:rPr lang="en-US" sz="1600" b="0" spc="-15" dirty="0">
                          <a:solidFill>
                            <a:schemeClr val="tx1"/>
                          </a:solidFill>
                        </a:rPr>
                        <a:t>Crisis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Management using 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</a:rPr>
                        <a:t>Ma-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chine Learning and </a:t>
                      </a:r>
                      <a:r>
                        <a:rPr lang="en-US" sz="1600" b="0" spc="-15" dirty="0">
                          <a:solidFill>
                            <a:schemeClr val="tx1"/>
                          </a:solidFill>
                        </a:rPr>
                        <a:t>Natural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en-US" sz="1600" b="0" spc="-2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Processing [ IEEE 2019].</a:t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</a:rPr>
                      </a:b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For representing each tweet as an embedding vector, TF-IDF for penalizing high-frequency words, latent semantic indexing for dimension reduction, and logistic regression for classifying tweets into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</a:rPr>
                      </a:b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Identification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not done properly as the news management was not done properly.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   Naïve Bayes, Linear Classifier and Support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263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Machine.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4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1A0FF78-FB6B-4D67-8D98-BFFF382B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14" y="-15711"/>
            <a:ext cx="9875520" cy="62531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Literature Survey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5209B0-FB19-4BE1-AE93-ED8494A2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EFAAD-A43D-4E2A-9F45-988E960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(2020-21)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3CA784-3D22-49CB-AB51-57A6DEBE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73E79CE-7FEB-4FA3-8A58-5E99A110F1AF}"/>
              </a:ext>
            </a:extLst>
          </p:cNvPr>
          <p:cNvGraphicFramePr>
            <a:graphicFrameLocks noGrp="1"/>
          </p:cNvGraphicFramePr>
          <p:nvPr/>
        </p:nvGraphicFramePr>
        <p:xfrm>
          <a:off x="533714" y="804169"/>
          <a:ext cx="9753286" cy="57813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5612">
                  <a:extLst>
                    <a:ext uri="{9D8B030D-6E8A-4147-A177-3AD203B41FA5}">
                      <a16:colId xmlns:a16="http://schemas.microsoft.com/office/drawing/2014/main" xmlns="" val="2425485587"/>
                    </a:ext>
                  </a:extLst>
                </a:gridCol>
                <a:gridCol w="3116748">
                  <a:extLst>
                    <a:ext uri="{9D8B030D-6E8A-4147-A177-3AD203B41FA5}">
                      <a16:colId xmlns:a16="http://schemas.microsoft.com/office/drawing/2014/main" xmlns="" val="380159772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6991787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665181009"/>
                    </a:ext>
                  </a:extLst>
                </a:gridCol>
                <a:gridCol w="1538926">
                  <a:extLst>
                    <a:ext uri="{9D8B030D-6E8A-4147-A177-3AD203B41FA5}">
                      <a16:colId xmlns:a16="http://schemas.microsoft.com/office/drawing/2014/main" xmlns="" val="4151153970"/>
                    </a:ext>
                  </a:extLst>
                </a:gridCol>
              </a:tblGrid>
              <a:tr h="631925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Sr.no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Paper Title / Publication Year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Techniques used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Problem Found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73025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408361"/>
                  </a:ext>
                </a:extLst>
              </a:tr>
              <a:tr h="1505854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Crisis Informatics in the Context of Social Media Crisis Communication: </a:t>
                      </a:r>
                      <a:r>
                        <a:rPr lang="en-US" sz="1600" b="0" spc="-15" dirty="0">
                          <a:solidFill>
                            <a:schemeClr val="tx1"/>
                          </a:solidFill>
                          <a:effectLst/>
                        </a:rPr>
                        <a:t>Theoret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ical Models, </a:t>
                      </a:r>
                      <a:r>
                        <a:rPr lang="en-US" sz="1600" b="0" spc="-20" dirty="0">
                          <a:solidFill>
                            <a:schemeClr val="tx1"/>
                          </a:solidFill>
                          <a:effectLst/>
                        </a:rPr>
                        <a:t>Taxonomy, </a:t>
                      </a:r>
                      <a:r>
                        <a:rPr lang="en-US" sz="1600" b="0" spc="-25" dirty="0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Open</a:t>
                      </a:r>
                      <a:r>
                        <a:rPr lang="en-US" sz="16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Issues [IEEE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2019].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System aims to review and analyses the relationship of social media base crisis in the context of crisis information using matching tweets.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Does not match problem tweets to aids tweets.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indent="0" algn="l" defTabSz="1044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Linear Classifier.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7584999"/>
                  </a:ext>
                </a:extLst>
              </a:tr>
              <a:tr h="1492368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8175" algn="l"/>
                          <a:tab pos="1176655" algn="l"/>
                          <a:tab pos="1423035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Critical	Impact	of Social Networks Infodemic </a:t>
                      </a:r>
                      <a:r>
                        <a:rPr lang="en-US" sz="1600" b="0" spc="-45" dirty="0">
                          <a:solidFill>
                            <a:schemeClr val="tx1"/>
                          </a:solidFill>
                          <a:effectLst/>
                        </a:rPr>
                        <a:t>on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Defeating </a:t>
                      </a:r>
                      <a:r>
                        <a:rPr lang="en-US" sz="1600" b="0" spc="-15" dirty="0">
                          <a:solidFill>
                            <a:schemeClr val="tx1"/>
                          </a:solidFill>
                          <a:effectLst/>
                        </a:rPr>
                        <a:t>Coronavirus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COVID-19 </a:t>
                      </a:r>
                      <a:r>
                        <a:rPr lang="en-US" sz="1600" b="0" spc="-15" dirty="0">
                          <a:solidFill>
                            <a:schemeClr val="tx1"/>
                          </a:solidFill>
                          <a:effectLst/>
                        </a:rPr>
                        <a:t>Pandemic: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Twitter-Based Study 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Research Directions. [IEEE 2020].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34035" algn="l"/>
                          <a:tab pos="770255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The research provides quantitative assessment using real-life experiment reflecting the actual environment.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34035" algn="l"/>
                          <a:tab pos="770255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Does not take into account relation between labelling function.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30225" algn="l"/>
                          <a:tab pos="770255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NLP	(Natural</a:t>
                      </a: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30225" algn="l"/>
                          <a:tab pos="770255" algn="l"/>
                        </a:tabLst>
                      </a:pPr>
                      <a:r>
                        <a:rPr lang="en-US" sz="1600" b="0" spc="-15" dirty="0">
                          <a:solidFill>
                            <a:schemeClr val="tx1"/>
                          </a:solidFill>
                          <a:effectLst/>
                        </a:rPr>
                        <a:t>Language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Processing).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526123"/>
                  </a:ext>
                </a:extLst>
              </a:tr>
              <a:tr h="2151222">
                <a:tc>
                  <a:txBody>
                    <a:bodyPr/>
                    <a:lstStyle/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73660" marR="0" algn="l">
                        <a:lnSpc>
                          <a:spcPts val="11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66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Explainable Sentiment Analysis Application for Social Media Crisis Management in Retail. [IEEE 2020].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Proposed research focus on evaluating such application in crisis management scenario.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Does not used world knowledge. Totally dependent on exact word matches in the tweet.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02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RF, XG-Boost and MLP.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038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23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2013D6-7D89-4FFD-91F8-B1A4DE8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120F75-66CB-4633-836C-080F7372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311" y="6945697"/>
            <a:ext cx="3474720" cy="389467"/>
          </a:xfrm>
        </p:spPr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F654C6-19BD-4039-B63E-CA1C3D88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822CE8E-A0AF-4CCC-889B-7BC26DDFB7DC}"/>
              </a:ext>
            </a:extLst>
          </p:cNvPr>
          <p:cNvSpPr txBox="1">
            <a:spLocks/>
          </p:cNvSpPr>
          <p:nvPr/>
        </p:nvSpPr>
        <p:spPr>
          <a:xfrm>
            <a:off x="577941" y="-5555"/>
            <a:ext cx="9816917" cy="686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104493" tIns="52247" rIns="104493" bIns="52247" rtlCol="0" anchor="ctr">
            <a:normAutofit fontScale="90000" lnSpcReduction="20000"/>
          </a:bodyPr>
          <a:lstStyle>
            <a:lvl1pPr algn="ctr" defTabSz="1044924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System Architecture Diagram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37EFF2-AC9A-4F8C-946C-7CE28F678DF5}"/>
              </a:ext>
            </a:extLst>
          </p:cNvPr>
          <p:cNvSpPr txBox="1"/>
          <p:nvPr/>
        </p:nvSpPr>
        <p:spPr>
          <a:xfrm>
            <a:off x="373998" y="3767148"/>
            <a:ext cx="975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C91CB2-E434-4A56-BBE1-AC8364D306DE}"/>
              </a:ext>
            </a:extLst>
          </p:cNvPr>
          <p:cNvSpPr/>
          <p:nvPr/>
        </p:nvSpPr>
        <p:spPr>
          <a:xfrm>
            <a:off x="2431342" y="2115391"/>
            <a:ext cx="2337210" cy="573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83F465E-BBE8-4A79-A4AD-2C475327751F}"/>
              </a:ext>
            </a:extLst>
          </p:cNvPr>
          <p:cNvSpPr/>
          <p:nvPr/>
        </p:nvSpPr>
        <p:spPr>
          <a:xfrm>
            <a:off x="2200997" y="4134068"/>
            <a:ext cx="2737445" cy="637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E3837EC-E0D4-49DC-913E-4A9169F83D2A}"/>
              </a:ext>
            </a:extLst>
          </p:cNvPr>
          <p:cNvSpPr/>
          <p:nvPr/>
        </p:nvSpPr>
        <p:spPr>
          <a:xfrm>
            <a:off x="5655807" y="710608"/>
            <a:ext cx="4499228" cy="6098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xmlns="" id="{888478D7-FE50-4075-B488-619DD321ACAC}"/>
              </a:ext>
            </a:extLst>
          </p:cNvPr>
          <p:cNvSpPr/>
          <p:nvPr/>
        </p:nvSpPr>
        <p:spPr>
          <a:xfrm>
            <a:off x="6892522" y="803116"/>
            <a:ext cx="1821360" cy="668424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TWITTER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3B5E3FD-F56F-4E41-BDC3-29DB1D4A29C1}"/>
              </a:ext>
            </a:extLst>
          </p:cNvPr>
          <p:cNvSpPr/>
          <p:nvPr/>
        </p:nvSpPr>
        <p:spPr>
          <a:xfrm>
            <a:off x="7096027" y="1707350"/>
            <a:ext cx="1414350" cy="4682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7D3E600-E25A-4CAF-B3CA-5BE91EF388B7}"/>
              </a:ext>
            </a:extLst>
          </p:cNvPr>
          <p:cNvSpPr/>
          <p:nvPr/>
        </p:nvSpPr>
        <p:spPr>
          <a:xfrm>
            <a:off x="6627433" y="2478798"/>
            <a:ext cx="2332119" cy="4682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PRE-PROCESSING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D89C76F-54E7-40D2-B87C-9CCF25390816}"/>
              </a:ext>
            </a:extLst>
          </p:cNvPr>
          <p:cNvSpPr/>
          <p:nvPr/>
        </p:nvSpPr>
        <p:spPr>
          <a:xfrm>
            <a:off x="6412031" y="3302335"/>
            <a:ext cx="2903618" cy="512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Split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6D1ADC3-F8AF-45A7-BE9A-79540260CF6E}"/>
              </a:ext>
            </a:extLst>
          </p:cNvPr>
          <p:cNvSpPr/>
          <p:nvPr/>
        </p:nvSpPr>
        <p:spPr>
          <a:xfrm>
            <a:off x="6357813" y="4770559"/>
            <a:ext cx="3005814" cy="600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Train and Test dataset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87B855E-B3DC-4FBA-85A9-29275D843EAC}"/>
              </a:ext>
            </a:extLst>
          </p:cNvPr>
          <p:cNvSpPr/>
          <p:nvPr/>
        </p:nvSpPr>
        <p:spPr>
          <a:xfrm>
            <a:off x="6485658" y="5574916"/>
            <a:ext cx="2737424" cy="3894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C0E75A3-1C7E-44E1-A348-CDC877818AFA}"/>
              </a:ext>
            </a:extLst>
          </p:cNvPr>
          <p:cNvSpPr/>
          <p:nvPr/>
        </p:nvSpPr>
        <p:spPr>
          <a:xfrm>
            <a:off x="6357813" y="4061720"/>
            <a:ext cx="3005814" cy="512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1624A12-A2F5-4779-851D-D4F7A4548379}"/>
              </a:ext>
            </a:extLst>
          </p:cNvPr>
          <p:cNvSpPr/>
          <p:nvPr/>
        </p:nvSpPr>
        <p:spPr>
          <a:xfrm>
            <a:off x="6705600" y="6201647"/>
            <a:ext cx="2065630" cy="5490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A0019E5-5110-4FE4-ACF8-C1655F6942B7}"/>
              </a:ext>
            </a:extLst>
          </p:cNvPr>
          <p:cNvSpPr txBox="1"/>
          <p:nvPr/>
        </p:nvSpPr>
        <p:spPr>
          <a:xfrm>
            <a:off x="2391186" y="2052253"/>
            <a:ext cx="22582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INPUT</a:t>
            </a:r>
          </a:p>
          <a:p>
            <a:r>
              <a:rPr lang="en-US" sz="1800" dirty="0"/>
              <a:t> (Information of  user)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075BE6-B26E-4324-A7EF-8C0CF67F46D2}"/>
              </a:ext>
            </a:extLst>
          </p:cNvPr>
          <p:cNvSpPr txBox="1"/>
          <p:nvPr/>
        </p:nvSpPr>
        <p:spPr>
          <a:xfrm>
            <a:off x="2285774" y="4079562"/>
            <a:ext cx="26384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OUTPUT</a:t>
            </a:r>
          </a:p>
          <a:p>
            <a:r>
              <a:rPr lang="en-US" sz="1800" dirty="0"/>
              <a:t>         (Display Result)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C17ADABD-C735-427E-BC7F-98F5EA12773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04244" y="2402044"/>
            <a:ext cx="1127098" cy="883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464F27C6-11D3-431B-9189-80AC77C0BAB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768552" y="2402044"/>
            <a:ext cx="887255" cy="1357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719E31-3826-4454-ADAD-EC1E4627C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240887" y="2760881"/>
            <a:ext cx="1050090" cy="1050090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C26260D6-3C7E-44DC-B36F-73ABACF9C9E0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1349359" y="3974898"/>
            <a:ext cx="851639" cy="478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99A52A7-ABAA-4874-B8A9-9C2017249B11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>
            <a:off x="7803202" y="1470828"/>
            <a:ext cx="0" cy="2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9B363DD-1ABF-4B51-A8D8-808CC07ACF0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7793493" y="2175627"/>
            <a:ext cx="9709" cy="30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5680908E-640E-4D0E-8957-54B76FB816D5}"/>
              </a:ext>
            </a:extLst>
          </p:cNvPr>
          <p:cNvCxnSpPr>
            <a:stCxn id="17" idx="2"/>
          </p:cNvCxnSpPr>
          <p:nvPr/>
        </p:nvCxnSpPr>
        <p:spPr>
          <a:xfrm>
            <a:off x="7793493" y="2947075"/>
            <a:ext cx="1" cy="38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6AE2252-E208-410F-8766-05A333D8FC95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7860720" y="3815250"/>
            <a:ext cx="3120" cy="24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FB93612B-95F5-44BB-9AB8-D5A9BFE4027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7634476" y="6097707"/>
            <a:ext cx="2078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xmlns="" id="{9049BBC4-7A43-4FE9-99CD-95D2407B261D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758708" y="5472902"/>
            <a:ext cx="20402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47585797-E245-4450-A773-3B5753417FA4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4081262" y="5268762"/>
            <a:ext cx="2078684" cy="392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D0BA3D4-27CB-44EA-8D74-EA9483DD0817}"/>
              </a:ext>
            </a:extLst>
          </p:cNvPr>
          <p:cNvCxnSpPr/>
          <p:nvPr/>
        </p:nvCxnSpPr>
        <p:spPr>
          <a:xfrm>
            <a:off x="5324998" y="6477000"/>
            <a:ext cx="272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xmlns="" id="{6D09D048-BD38-4EDD-87E2-BA7D07715D5C}"/>
              </a:ext>
            </a:extLst>
          </p:cNvPr>
          <p:cNvSpPr/>
          <p:nvPr/>
        </p:nvSpPr>
        <p:spPr>
          <a:xfrm>
            <a:off x="9155430" y="1527086"/>
            <a:ext cx="770400" cy="80012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F8588E9-A115-4B61-BDE0-38F92927552C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8521807" y="1927149"/>
            <a:ext cx="633623" cy="34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B57394B-4010-4C81-8D52-6BC13D2CC5D0}"/>
              </a:ext>
            </a:extLst>
          </p:cNvPr>
          <p:cNvSpPr txBox="1"/>
          <p:nvPr/>
        </p:nvSpPr>
        <p:spPr>
          <a:xfrm>
            <a:off x="9267788" y="1813294"/>
            <a:ext cx="98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 data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BE6FD820-0700-42F2-89BF-F44C217BAB6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860720" y="4574635"/>
            <a:ext cx="18761" cy="24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34BDD9-B3D0-42FC-A4B3-0C285EA91DE9}"/>
              </a:ext>
            </a:extLst>
          </p:cNvPr>
          <p:cNvSpPr txBox="1"/>
          <p:nvPr/>
        </p:nvSpPr>
        <p:spPr>
          <a:xfrm>
            <a:off x="7274289" y="6757874"/>
            <a:ext cx="1210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9609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6E497B-27ED-4BCD-A280-0B46D12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24/5/2022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017C88-01AD-4780-87FE-2108F46D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SKNCOE, Information Technology (2021-22)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CC78D4-BBC5-4492-9A75-7A0EEB48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5B1B7E7-C65E-434D-A7CB-66B071E9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1" y="112141"/>
            <a:ext cx="9874250" cy="7687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Implementation/ Algorithm </a:t>
            </a:r>
          </a:p>
        </p:txBody>
      </p:sp>
      <p:sp>
        <p:nvSpPr>
          <p:cNvPr id="2" name="Can 1"/>
          <p:cNvSpPr/>
          <p:nvPr/>
        </p:nvSpPr>
        <p:spPr>
          <a:xfrm>
            <a:off x="1262903" y="1219200"/>
            <a:ext cx="1371600" cy="11430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53353" y="2864224"/>
            <a:ext cx="17907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17844" y="2864224"/>
            <a:ext cx="17907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57835" y="4343400"/>
            <a:ext cx="17907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817844" y="4343400"/>
            <a:ext cx="17907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629400" y="4343400"/>
            <a:ext cx="2133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3" name="Can 12"/>
          <p:cNvSpPr/>
          <p:nvPr/>
        </p:nvSpPr>
        <p:spPr>
          <a:xfrm>
            <a:off x="1267385" y="5562600"/>
            <a:ext cx="1371600" cy="11430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935692" y="5753100"/>
            <a:ext cx="17907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Evaluation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2844053" y="3245224"/>
            <a:ext cx="973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  <a:endCxn id="14" idx="1"/>
          </p:cNvCxnSpPr>
          <p:nvPr/>
        </p:nvCxnSpPr>
        <p:spPr>
          <a:xfrm>
            <a:off x="2638985" y="6134100"/>
            <a:ext cx="12967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4713194" y="3626224"/>
            <a:ext cx="0" cy="71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>
            <a:off x="4713194" y="5105400"/>
            <a:ext cx="13448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2"/>
            <a:endCxn id="10" idx="0"/>
          </p:cNvCxnSpPr>
          <p:nvPr/>
        </p:nvCxnSpPr>
        <p:spPr>
          <a:xfrm rot="5400000">
            <a:off x="2974602" y="2604808"/>
            <a:ext cx="717176" cy="27600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12" idx="0"/>
          </p:cNvCxnSpPr>
          <p:nvPr/>
        </p:nvCxnSpPr>
        <p:spPr>
          <a:xfrm rot="16200000" flipH="1">
            <a:off x="5846109" y="2493309"/>
            <a:ext cx="717176" cy="29830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3"/>
            <a:endCxn id="8" idx="0"/>
          </p:cNvCxnSpPr>
          <p:nvPr/>
        </p:nvCxnSpPr>
        <p:spPr>
          <a:xfrm>
            <a:off x="1948703" y="2362200"/>
            <a:ext cx="0" cy="50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2" idx="2"/>
          </p:cNvCxnSpPr>
          <p:nvPr/>
        </p:nvCxnSpPr>
        <p:spPr>
          <a:xfrm rot="16200000" flipH="1">
            <a:off x="4824692" y="2233892"/>
            <a:ext cx="12700" cy="574301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11264</TotalTime>
  <Words>1552</Words>
  <Application>Microsoft Office PowerPoint</Application>
  <PresentationFormat>Custom</PresentationFormat>
  <Paragraphs>488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Smt. Kashibai Navale College of Engineering Department of Information Technology</vt:lpstr>
      <vt:lpstr>Project Details </vt:lpstr>
      <vt:lpstr>Contents</vt:lpstr>
      <vt:lpstr>Problem Statement</vt:lpstr>
      <vt:lpstr>Objectives</vt:lpstr>
      <vt:lpstr>Literature Survey</vt:lpstr>
      <vt:lpstr>Literature Survey</vt:lpstr>
      <vt:lpstr>PowerPoint Presentation</vt:lpstr>
      <vt:lpstr>Implementation/ Algorithm </vt:lpstr>
      <vt:lpstr>Implementation/ Algorithm </vt:lpstr>
      <vt:lpstr>Implementation/ Algorithm </vt:lpstr>
      <vt:lpstr>Implementation/ Algorithm </vt:lpstr>
      <vt:lpstr>Implementation/ Algorithm </vt:lpstr>
      <vt:lpstr>Testing Accuracy Table</vt:lpstr>
      <vt:lpstr>Training Accuracy Table</vt:lpstr>
      <vt:lpstr>Test Report</vt:lpstr>
      <vt:lpstr>Test Report</vt:lpstr>
      <vt:lpstr>Conclusion </vt:lpstr>
      <vt:lpstr>Future Work</vt:lpstr>
      <vt:lpstr>Publications</vt:lpstr>
      <vt:lpstr>References </vt:lpstr>
      <vt:lpstr>THANK YOU</vt:lpstr>
    </vt:vector>
  </TitlesOfParts>
  <Manager>Nilesh Uke</Manager>
  <Company>PCCOE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SKNCOE</dc:title>
  <dc:subject>Seminar PPT</dc:subject>
  <dc:creator>S.A.Nagtilak</dc:creator>
  <cp:lastModifiedBy>Muskan Singh</cp:lastModifiedBy>
  <cp:revision>437</cp:revision>
  <dcterms:created xsi:type="dcterms:W3CDTF">2006-08-16T00:00:00Z</dcterms:created>
  <dcterms:modified xsi:type="dcterms:W3CDTF">2022-05-23T20:12:59Z</dcterms:modified>
  <cp:version>2</cp:version>
</cp:coreProperties>
</file>