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First</a:t>
            </a:r>
            <a:r>
              <a:rPr lang="en-US" baseline="0"/>
              <a:t> Touch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Sheet1!$A$3:$A$6</c:f>
              <c:strCache>
                <c:ptCount val="4"/>
                <c:pt idx="0">
                  <c:v>interview-with-cool-tshirts-founder</c:v>
                </c:pt>
                <c:pt idx="1">
                  <c:v>getting-to-know-cool-tshirts</c:v>
                </c:pt>
                <c:pt idx="2">
                  <c:v>ten-crazy-cool-tshirts-facts</c:v>
                </c:pt>
                <c:pt idx="3">
                  <c:v>cool-tshirts-search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622</c:v>
                </c:pt>
                <c:pt idx="1">
                  <c:v>612</c:v>
                </c:pt>
                <c:pt idx="2">
                  <c:v>576</c:v>
                </c:pt>
                <c:pt idx="3">
                  <c:v>169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Sheet1!$A$3:$A$6</c:f>
              <c:strCache>
                <c:ptCount val="4"/>
                <c:pt idx="0">
                  <c:v>interview-with-cool-tshirts-founder</c:v>
                </c:pt>
                <c:pt idx="1">
                  <c:v>getting-to-know-cool-tshirts</c:v>
                </c:pt>
                <c:pt idx="2">
                  <c:v>ten-crazy-cool-tshirts-facts</c:v>
                </c:pt>
                <c:pt idx="3">
                  <c:v>cool-tshirts-search</c:v>
                </c:pt>
              </c:strCache>
            </c:strRef>
          </c:cat>
          <c:val>
            <c:numRef>
              <c:f>Sheet1!$C$3:$C$6</c:f>
              <c:numCache>
                <c:formatCode>0%</c:formatCode>
                <c:ptCount val="4"/>
                <c:pt idx="0">
                  <c:v>0.31430015159171298</c:v>
                </c:pt>
                <c:pt idx="1">
                  <c:v>0.30924709449216775</c:v>
                </c:pt>
                <c:pt idx="2">
                  <c:v>0.29105608893380497</c:v>
                </c:pt>
                <c:pt idx="3">
                  <c:v>8.5396664982314296E-2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Last</a:t>
            </a:r>
            <a:r>
              <a:rPr lang="en-US" baseline="0"/>
              <a:t> Touch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Sheet1!$B$10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Sheet1!$A$11:$A$18</c:f>
              <c:strCache>
                <c:ptCount val="8"/>
                <c:pt idx="0">
                  <c:v>weekly-newsletter</c:v>
                </c:pt>
                <c:pt idx="1">
                  <c:v>retargetting-ad</c:v>
                </c:pt>
                <c:pt idx="2">
                  <c:v>retargetting-campaign</c:v>
                </c:pt>
                <c:pt idx="3">
                  <c:v>getting-to-know-cool-tshirts</c:v>
                </c:pt>
                <c:pt idx="4">
                  <c:v>ten-crazy-cool-tshirts-facts</c:v>
                </c:pt>
                <c:pt idx="5">
                  <c:v>interview-with-cool-tshirts-facts</c:v>
                </c:pt>
                <c:pt idx="6">
                  <c:v>paid-search</c:v>
                </c:pt>
                <c:pt idx="7">
                  <c:v>cool-tshirts-search</c:v>
                </c:pt>
              </c:strCache>
            </c:strRef>
          </c:cat>
          <c:val>
            <c:numRef>
              <c:f>Sheet1!$B$11:$B$18</c:f>
              <c:numCache>
                <c:formatCode>General</c:formatCode>
                <c:ptCount val="8"/>
                <c:pt idx="0">
                  <c:v>447</c:v>
                </c:pt>
                <c:pt idx="1">
                  <c:v>443</c:v>
                </c:pt>
                <c:pt idx="2">
                  <c:v>245</c:v>
                </c:pt>
                <c:pt idx="3">
                  <c:v>232</c:v>
                </c:pt>
                <c:pt idx="4">
                  <c:v>190</c:v>
                </c:pt>
                <c:pt idx="5">
                  <c:v>184</c:v>
                </c:pt>
                <c:pt idx="6">
                  <c:v>178</c:v>
                </c:pt>
                <c:pt idx="7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Sheet1!$A$11:$A$18</c:f>
              <c:strCache>
                <c:ptCount val="8"/>
                <c:pt idx="0">
                  <c:v>weekly-newsletter</c:v>
                </c:pt>
                <c:pt idx="1">
                  <c:v>retargetting-ad</c:v>
                </c:pt>
                <c:pt idx="2">
                  <c:v>retargetting-campaign</c:v>
                </c:pt>
                <c:pt idx="3">
                  <c:v>getting-to-know-cool-tshirts</c:v>
                </c:pt>
                <c:pt idx="4">
                  <c:v>ten-crazy-cool-tshirts-facts</c:v>
                </c:pt>
                <c:pt idx="5">
                  <c:v>interview-with-cool-tshirts-facts</c:v>
                </c:pt>
                <c:pt idx="6">
                  <c:v>paid-search</c:v>
                </c:pt>
                <c:pt idx="7">
                  <c:v>cool-tshirts-search</c:v>
                </c:pt>
              </c:strCache>
            </c:strRef>
          </c:cat>
          <c:val>
            <c:numRef>
              <c:f>Sheet1!$C$11:$C$18</c:f>
              <c:numCache>
                <c:formatCode>0%</c:formatCode>
                <c:ptCount val="8"/>
                <c:pt idx="0">
                  <c:v>0.22587165234967155</c:v>
                </c:pt>
                <c:pt idx="1">
                  <c:v>0.22385042950985345</c:v>
                </c:pt>
                <c:pt idx="2">
                  <c:v>0.12379989893885801</c:v>
                </c:pt>
                <c:pt idx="3">
                  <c:v>0.11723092470944922</c:v>
                </c:pt>
                <c:pt idx="4">
                  <c:v>9.6008084891359272E-2</c:v>
                </c:pt>
                <c:pt idx="5">
                  <c:v>9.2976250631632132E-2</c:v>
                </c:pt>
                <c:pt idx="6">
                  <c:v>8.9944416371905006E-2</c:v>
                </c:pt>
                <c:pt idx="7">
                  <c:v>3.0318342597271349E-2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Sheet1!$B$22:$B$23</c:f>
              <c:strCache>
                <c:ptCount val="2"/>
                <c:pt idx="0">
                  <c:v>Purchases by campaign</c:v>
                </c:pt>
                <c:pt idx="1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Sheet1!$A$24:$A$31</c:f>
              <c:strCache>
                <c:ptCount val="8"/>
                <c:pt idx="0">
                  <c:v>weekly-newsletter</c:v>
                </c:pt>
                <c:pt idx="1">
                  <c:v>retargetting-ad</c:v>
                </c:pt>
                <c:pt idx="2">
                  <c:v>retargetting-campaign</c:v>
                </c:pt>
                <c:pt idx="3">
                  <c:v>paid-search</c:v>
                </c:pt>
                <c:pt idx="4">
                  <c:v>ten-crazy-cool-tshirts</c:v>
                </c:pt>
                <c:pt idx="5">
                  <c:v>getting-to-know-cool-tshirts</c:v>
                </c:pt>
                <c:pt idx="6">
                  <c:v>interview-with-cool-tshirts-founder</c:v>
                </c:pt>
                <c:pt idx="7">
                  <c:v>cool-tshirts-search</c:v>
                </c:pt>
              </c:strCache>
            </c:strRef>
          </c:cat>
          <c:val>
            <c:numRef>
              <c:f>Sheet1!$B$24:$B$31</c:f>
              <c:numCache>
                <c:formatCode>General</c:formatCode>
                <c:ptCount val="8"/>
                <c:pt idx="0">
                  <c:v>115</c:v>
                </c:pt>
                <c:pt idx="1">
                  <c:v>113</c:v>
                </c:pt>
                <c:pt idx="2">
                  <c:v>54</c:v>
                </c:pt>
                <c:pt idx="3">
                  <c:v>52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Sheet1!$C$22:$C$23</c:f>
              <c:strCache>
                <c:ptCount val="2"/>
                <c:pt idx="0">
                  <c:v>Purchases by campaign</c:v>
                </c:pt>
                <c:pt idx="1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Sheet1!$A$24:$A$31</c:f>
              <c:strCache>
                <c:ptCount val="8"/>
                <c:pt idx="0">
                  <c:v>weekly-newsletter</c:v>
                </c:pt>
                <c:pt idx="1">
                  <c:v>retargetting-ad</c:v>
                </c:pt>
                <c:pt idx="2">
                  <c:v>retargetting-campaign</c:v>
                </c:pt>
                <c:pt idx="3">
                  <c:v>paid-search</c:v>
                </c:pt>
                <c:pt idx="4">
                  <c:v>ten-crazy-cool-tshirts</c:v>
                </c:pt>
                <c:pt idx="5">
                  <c:v>getting-to-know-cool-tshirts</c:v>
                </c:pt>
                <c:pt idx="6">
                  <c:v>interview-with-cool-tshirts-founder</c:v>
                </c:pt>
                <c:pt idx="7">
                  <c:v>cool-tshirts-search</c:v>
                </c:pt>
              </c:strCache>
            </c:strRef>
          </c:cat>
          <c:val>
            <c:numRef>
              <c:f>Sheet1!$C$24:$C$31</c:f>
              <c:numCache>
                <c:formatCode>0.0%</c:formatCode>
                <c:ptCount val="8"/>
                <c:pt idx="0">
                  <c:v>0.31855955678670361</c:v>
                </c:pt>
                <c:pt idx="1">
                  <c:v>0.31301939058171746</c:v>
                </c:pt>
                <c:pt idx="2">
                  <c:v>0.14958448753462603</c:v>
                </c:pt>
                <c:pt idx="3">
                  <c:v>0.1440443213296399</c:v>
                </c:pt>
                <c:pt idx="4">
                  <c:v>2.4930747922437674E-2</c:v>
                </c:pt>
                <c:pt idx="5">
                  <c:v>2.4930747922437674E-2</c:v>
                </c:pt>
                <c:pt idx="6">
                  <c:v>1.9390581717451522E-2</c:v>
                </c:pt>
                <c:pt idx="7">
                  <c:v>5.5401662049861496E-3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2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0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18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0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25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5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11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5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0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4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4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5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BECADA-9442-46F5-B1CB-490C16F5B24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5EA214-39D4-4E60-B504-7972CB61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7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Capstone: Attribution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Learn SQL from scratch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Areeba Abdullah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8/22/2018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3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2745" y="1122218"/>
            <a:ext cx="315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Last Touches by campaign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799" y="475887"/>
            <a:ext cx="5019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What is the typical user journey?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46108"/>
              </p:ext>
            </p:extLst>
          </p:nvPr>
        </p:nvGraphicFramePr>
        <p:xfrm>
          <a:off x="7396523" y="539050"/>
          <a:ext cx="3556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5075"/>
                <a:gridCol w="535312"/>
                <a:gridCol w="745613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Touch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Campaign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weekly-newsletter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retargetting-ad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retargetting-campaign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getting-to-know-cool-tshirts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ten-crazy-cool-tshirts-facts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interview-with-cool-tshirts-facts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paid-search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cool-tshirts-search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096251"/>
              </p:ext>
            </p:extLst>
          </p:nvPr>
        </p:nvGraphicFramePr>
        <p:xfrm>
          <a:off x="6556266" y="2784763"/>
          <a:ext cx="5236514" cy="3034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85021" y="1861433"/>
            <a:ext cx="5392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The story campaign that brought initial traffic only accounts for 31% of last touch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34% of the users needed retargeting to redirect them to the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12% users came from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23% users came from looking at newsletters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60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8018" y="592282"/>
            <a:ext cx="5019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What is the typical user journey?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7992" y="1146280"/>
            <a:ext cx="285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Purchases by campaign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09810"/>
              </p:ext>
            </p:extLst>
          </p:nvPr>
        </p:nvGraphicFramePr>
        <p:xfrm>
          <a:off x="6827723" y="961614"/>
          <a:ext cx="3950350" cy="1934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2581"/>
                <a:gridCol w="594236"/>
                <a:gridCol w="823533"/>
              </a:tblGrid>
              <a:tr h="339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Purchases by campaign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Campaign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weekly-newsletter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retargetting-ad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retargetting-campaign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paid-search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ten-crazy-cool-tshirts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getting-to-know-cool-tshirts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interview-with-cool-tshirts-founder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9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cool-tshirts-search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043032"/>
              </p:ext>
            </p:extLst>
          </p:nvPr>
        </p:nvGraphicFramePr>
        <p:xfrm>
          <a:off x="6827723" y="3158835"/>
          <a:ext cx="5028304" cy="2961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40427" y="2060224"/>
            <a:ext cx="4956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Reminders or retargeting campaigns were the most successful in purchasing </a:t>
            </a:r>
            <a:r>
              <a:rPr lang="en-US" dirty="0" err="1" smtClean="0">
                <a:latin typeface="Arial Rounded MT Bold" panose="020F0704030504030204" pitchFamily="34" charset="0"/>
              </a:rPr>
              <a:t>Tshirts</a:t>
            </a:r>
            <a:r>
              <a:rPr lang="en-US" dirty="0" smtClean="0">
                <a:latin typeface="Arial Rounded MT Bold" panose="020F0704030504030204" pitchFamily="34" charset="0"/>
              </a:rPr>
              <a:t>, with 46%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46.9%  users who purchased received newsletters or searched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The remaining 6.1% users came from story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6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957" y="0"/>
            <a:ext cx="10018713" cy="623455"/>
          </a:xfrm>
        </p:spPr>
        <p:txBody>
          <a:bodyPr>
            <a:normAutofit fontScale="90000"/>
          </a:bodyPr>
          <a:lstStyle/>
          <a:p>
            <a:r>
              <a:rPr lang="en-US" dirty="0"/>
              <a:t>Optimize the campaign budget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9027" y="831272"/>
            <a:ext cx="104502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CoolTShirts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can re-invest in 5 campaigns. Which should they pick and why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84313" y="3397288"/>
          <a:ext cx="10018711" cy="1663623"/>
        </p:xfrm>
        <a:graphic>
          <a:graphicData uri="http://schemas.openxmlformats.org/drawingml/2006/table">
            <a:tbl>
              <a:tblPr/>
              <a:tblGrid>
                <a:gridCol w="2169951"/>
                <a:gridCol w="1194243"/>
                <a:gridCol w="1526661"/>
                <a:gridCol w="1169619"/>
                <a:gridCol w="1468180"/>
                <a:gridCol w="1095748"/>
                <a:gridCol w="1394309"/>
              </a:tblGrid>
              <a:tr h="184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9242" marR="9242" marT="92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 Touch Count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 Touch Percentage 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Last Touch Count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Last Touch Percentage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Purchase Count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Purchase Percentage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84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weekly-newsletter</a:t>
                      </a:r>
                    </a:p>
                  </a:txBody>
                  <a:tcPr marL="9242" marR="9242" marT="92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184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retargetting-ad</a:t>
                      </a:r>
                    </a:p>
                  </a:txBody>
                  <a:tcPr marL="9242" marR="9242" marT="92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184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retargetting-campaign</a:t>
                      </a:r>
                    </a:p>
                  </a:txBody>
                  <a:tcPr marL="9242" marR="9242" marT="92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paid-search</a:t>
                      </a:r>
                    </a:p>
                  </a:txBody>
                  <a:tcPr marL="9242" marR="9242" marT="92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ten-crazy-cool-tshirts</a:t>
                      </a:r>
                    </a:p>
                  </a:txBody>
                  <a:tcPr marL="9242" marR="9242" marT="92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184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getting-to-know-cool-tshirts</a:t>
                      </a:r>
                    </a:p>
                  </a:txBody>
                  <a:tcPr marL="9242" marR="9242" marT="92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184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interview-with-cool-tshirts-founder</a:t>
                      </a:r>
                    </a:p>
                  </a:txBody>
                  <a:tcPr marL="9242" marR="9242" marT="92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184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cool-tshirts-search</a:t>
                      </a:r>
                    </a:p>
                  </a:txBody>
                  <a:tcPr marL="9242" marR="9242" marT="924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9242" marR="9242" marT="924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1720" y="1381357"/>
            <a:ext cx="104571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If </a:t>
            </a:r>
            <a:r>
              <a:rPr lang="en-US" dirty="0" err="1" smtClean="0">
                <a:latin typeface="Arial Rounded MT Bold" panose="020F0704030504030204" pitchFamily="34" charset="0"/>
              </a:rPr>
              <a:t>CoolTShirts</a:t>
            </a:r>
            <a:r>
              <a:rPr lang="en-US" dirty="0" smtClean="0">
                <a:latin typeface="Arial Rounded MT Bold" panose="020F0704030504030204" pitchFamily="34" charset="0"/>
              </a:rPr>
              <a:t> can reinvest in 5 campaigns, I would suggest to keep the 3 story campaigns as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I believe the story campaigns were really successful in bringing the initial traffic to the website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91% of the users first came to the website through these campaigns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The other campaigns would be the retargeting and the weekly-newsletter. These campaigns generate the most purchases with 31.9% users coming from weekly-newsletter and 31.3% coming from retargeting.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0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Table of Contents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familiar with the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the user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journey?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Optimize the campaign budget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38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378" y="322118"/>
            <a:ext cx="10122049" cy="6754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familiar with the company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5378" y="997527"/>
            <a:ext cx="51994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How many campaigns and sources does </a:t>
            </a:r>
            <a:r>
              <a:rPr lang="en-US" sz="2400" b="1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CoolTShirts</a:t>
            </a:r>
            <a:r>
              <a:rPr lang="en-US" sz="2400" b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use and how are they related? </a:t>
            </a:r>
          </a:p>
          <a:p>
            <a:r>
              <a:rPr lang="en-US" sz="2400" b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What is  the difference between </a:t>
            </a:r>
            <a:r>
              <a:rPr lang="en-US" sz="2400" b="1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utm_campaign</a:t>
            </a:r>
            <a:r>
              <a:rPr lang="en-US" sz="2400" b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utm_source</a:t>
            </a:r>
            <a:r>
              <a:rPr lang="en-US" sz="2400" b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?</a:t>
            </a:r>
          </a:p>
          <a:p>
            <a:endParaRPr 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CoolTShirts</a:t>
            </a:r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uses 8 campaigns and 6 sources. Campaigns are specific advertisements that are created for specific users while sources are the means by which they are run. A source could run multiple campaigns. </a:t>
            </a:r>
          </a:p>
          <a:p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A </a:t>
            </a:r>
            <a:r>
              <a:rPr lang="en-US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utm_campaign</a:t>
            </a:r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identifies a specific ad or email blast while a </a:t>
            </a:r>
            <a:r>
              <a:rPr lang="en-US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utm_source</a:t>
            </a:r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 identifies the site that sent the traffic. 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167"/>
          <a:stretch/>
        </p:blipFill>
        <p:spPr>
          <a:xfrm>
            <a:off x="6851936" y="3527619"/>
            <a:ext cx="5048955" cy="3257645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6978276" y="830363"/>
            <a:ext cx="4796274" cy="269725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 (DISTINCT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utm_campaign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'Campaign Count'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page_visits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(DISTINCT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utm_source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'Source Count'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page_visits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utm_campaign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Campaign,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utm_source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Source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page_visits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740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789" y="0"/>
            <a:ext cx="9415753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Get familiar with the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46" y="2673210"/>
            <a:ext cx="3964747" cy="2088572"/>
          </a:xfrm>
        </p:spPr>
      </p:pic>
      <p:sp>
        <p:nvSpPr>
          <p:cNvPr id="4" name="TextBox 3"/>
          <p:cNvSpPr txBox="1"/>
          <p:nvPr/>
        </p:nvSpPr>
        <p:spPr>
          <a:xfrm>
            <a:off x="1390934" y="1318993"/>
            <a:ext cx="5383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pages are on their website?</a:t>
            </a:r>
          </a:p>
          <a:p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74872" y="1672936"/>
            <a:ext cx="507076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'Pages'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page_visits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0934" y="2234184"/>
            <a:ext cx="4451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The 4 distinct pages on their website are landing page, shopping cart, check out and purchase. </a:t>
            </a:r>
            <a:endParaRPr lang="en-US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64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212" y="72736"/>
            <a:ext cx="7462262" cy="63384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user journey?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98584" y="1429951"/>
            <a:ext cx="4190679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first_touch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(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MIN(timestamp)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first_touch_at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page_visits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ft_attr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( 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ft.user_id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ft.first_touch_at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pv.utm_source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pv.utm_campaign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first_touch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page_visits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ft.user_id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pv.user_id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ft.first_touch_at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pv.timestamp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ft_attr.utm_source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Source,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ft_attr.utm_campaign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Campaign,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 (*) AS Count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ft_attr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Source,Campaign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ORDER BY Count DESC;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57" y="4107607"/>
            <a:ext cx="5612363" cy="1285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8958" y="706581"/>
            <a:ext cx="10604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How many first touches is each campaign responsible for?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8958" y="1445245"/>
            <a:ext cx="6118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A campaign’s first touch is calculated by finding the minimum timestamp of each user and sorting the result based on the source and campaign. Out of the 8 campaigns, 4 campaigns are responsible for the first touch. The results from the 4 campaigns can be seen below.</a:t>
            </a:r>
          </a:p>
        </p:txBody>
      </p:sp>
    </p:spTree>
    <p:extLst>
      <p:ext uri="{BB962C8B-B14F-4D97-AF65-F5344CB8AC3E}">
        <p14:creationId xmlns:p14="http://schemas.microsoft.com/office/powerpoint/2010/main" val="359729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739" y="0"/>
            <a:ext cx="10018713" cy="59228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user journey?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0401" y="785222"/>
            <a:ext cx="104548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How many last touches is each campaign responsible for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2060" y="1330946"/>
            <a:ext cx="4750578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last_touch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(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MAX(timestamp)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last_touch_at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page_visits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lt_attr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( 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lt.user_id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lt.last_touch_at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pv.utm_source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pv.utm_campaign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last_touch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page_visits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lt.user_id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pv.user_id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lt.last_touch_at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pv.timestamp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lt_attr.utm_source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Source,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lt_attr.utm_campaign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Campaign,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 (*) AS Count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lt_attr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Source,Campaign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ORDER BY Count DESC;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87" y="4309938"/>
            <a:ext cx="4953000" cy="204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6098" y="1330946"/>
            <a:ext cx="4847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A campaign’s last touch is calculated by finding the maximum timestamp of each user and sorting the result based on the source and campaign. Interesting to note, all 8 campaigns were responsible for last touches and cool t shirts search campaign was in the last slot for both first and last touches. The results of each specific campaign can be seen in the table below. </a:t>
            </a:r>
            <a:endParaRPr lang="en-US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8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393" y="0"/>
            <a:ext cx="10018713" cy="69619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user journey?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0272" y="800100"/>
            <a:ext cx="5695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How many visitors make a purchase?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36547" y="1780330"/>
            <a:ext cx="591796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 (DISTINCT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'Visitor Purchase'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page_visits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'4 - purchase' 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86" y="3231020"/>
            <a:ext cx="6063728" cy="672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7927" y="1780330"/>
            <a:ext cx="4618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Out of the 1979 users that visited the website, only 361 users made a purchase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557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456" y="0"/>
            <a:ext cx="10018713" cy="67194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user journey?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2791" y="1132609"/>
            <a:ext cx="4305299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last_touch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(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MAX(timestamp)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last_touch_at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page_visits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page_name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'4 - purchase'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GROUP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lt_attr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( 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lt.user_id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lt.last_touch_at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pv.utm_source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pv.utm_campaign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last_touch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page_visits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lt.user_id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pv.user_id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lt.last_touch_at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pv.timestamp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lt_attr.utm_source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Source,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lt_attr.utm_campaign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Campaign,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 (*) AS Count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lt_attr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Source,Campaign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ORDER BY Count DESC;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7406" y="575101"/>
            <a:ext cx="10972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How many last touches </a:t>
            </a:r>
            <a:r>
              <a:rPr lang="en-US" sz="2400" b="1" i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on the purchase page</a:t>
            </a:r>
            <a:r>
              <a:rPr lang="en-US" sz="2400" b="1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 is each campaign responsible for?</a:t>
            </a:r>
            <a:endParaRPr lang="en-US" sz="24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54" y="3948764"/>
            <a:ext cx="4800600" cy="2038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4456" y="1530199"/>
            <a:ext cx="4650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The campaigns that users clicked and made a purchase can be seen below. It is interesting to see that the initial traffic generating campaigns are among the lowest when making a purchase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392" y="0"/>
            <a:ext cx="10018713" cy="5091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user journey?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9392" y="883228"/>
            <a:ext cx="5019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What is the typical user journey?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5657" y="1454729"/>
            <a:ext cx="323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First Touches by campaign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2469"/>
              </p:ext>
            </p:extLst>
          </p:nvPr>
        </p:nvGraphicFramePr>
        <p:xfrm>
          <a:off x="7074406" y="914401"/>
          <a:ext cx="359839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3758"/>
                <a:gridCol w="535002"/>
                <a:gridCol w="745181"/>
                <a:gridCol w="44450"/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Touch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Campaign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interview-with-cool-tshirts-founder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getting-to-know-cool-tshirts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ten-crazy-cool-tshirts-facts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cool-tshirts-search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063503"/>
              </p:ext>
            </p:extLst>
          </p:nvPr>
        </p:nvGraphicFramePr>
        <p:xfrm>
          <a:off x="6657829" y="2327564"/>
          <a:ext cx="4980276" cy="2628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7194" y="2167237"/>
            <a:ext cx="5529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Looking at the data, we can see that 91% of users first come to the site through these story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Interview-with-cool-</a:t>
            </a:r>
            <a:r>
              <a:rPr lang="en-US" dirty="0" err="1" smtClean="0">
                <a:latin typeface="Arial Rounded MT Bold" panose="020F0704030504030204" pitchFamily="34" charset="0"/>
              </a:rPr>
              <a:t>tshirts</a:t>
            </a:r>
            <a:r>
              <a:rPr lang="en-US" dirty="0">
                <a:latin typeface="Arial Rounded MT Bold" panose="020F0704030504030204" pitchFamily="34" charset="0"/>
              </a:rPr>
              <a:t>-</a:t>
            </a:r>
            <a:r>
              <a:rPr lang="en-US" dirty="0" smtClean="0">
                <a:latin typeface="Arial Rounded MT Bold" panose="020F0704030504030204" pitchFamily="34" charset="0"/>
              </a:rPr>
              <a:t>founder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Getting-to-know-cool-</a:t>
            </a:r>
            <a:r>
              <a:rPr lang="en-US" dirty="0" err="1" smtClean="0">
                <a:latin typeface="Arial Rounded MT Bold" panose="020F0704030504030204" pitchFamily="34" charset="0"/>
              </a:rPr>
              <a:t>tshirts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Ten-crazy-cool-</a:t>
            </a:r>
            <a:r>
              <a:rPr lang="en-US" dirty="0" err="1" smtClean="0">
                <a:latin typeface="Arial Rounded MT Bold" panose="020F0704030504030204" pitchFamily="34" charset="0"/>
              </a:rPr>
              <a:t>tshirts</a:t>
            </a:r>
            <a:r>
              <a:rPr lang="en-US" dirty="0" smtClean="0">
                <a:latin typeface="Arial Rounded MT Bold" panose="020F0704030504030204" pitchFamily="34" charset="0"/>
              </a:rPr>
              <a:t>-facts </a:t>
            </a:r>
          </a:p>
        </p:txBody>
      </p:sp>
    </p:spTree>
    <p:extLst>
      <p:ext uri="{BB962C8B-B14F-4D97-AF65-F5344CB8AC3E}">
        <p14:creationId xmlns:p14="http://schemas.microsoft.com/office/powerpoint/2010/main" val="1049989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7317</TotalTime>
  <Words>1121</Words>
  <Application>Microsoft Office PowerPoint</Application>
  <PresentationFormat>Widescreen</PresentationFormat>
  <Paragraphs>256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Corbel</vt:lpstr>
      <vt:lpstr>Times New Roman</vt:lpstr>
      <vt:lpstr>Parallax</vt:lpstr>
      <vt:lpstr>Capstone: Attribution Learn SQL from scratch</vt:lpstr>
      <vt:lpstr>Table of Contents </vt:lpstr>
      <vt:lpstr>Get familiar with the company </vt:lpstr>
      <vt:lpstr>Get familiar with the company</vt:lpstr>
      <vt:lpstr>What is the user journey?</vt:lpstr>
      <vt:lpstr>What is the user journey?</vt:lpstr>
      <vt:lpstr>What is the user journey?</vt:lpstr>
      <vt:lpstr>What is the user journey?</vt:lpstr>
      <vt:lpstr>What is the user journey?</vt:lpstr>
      <vt:lpstr>PowerPoint Presentation</vt:lpstr>
      <vt:lpstr>PowerPoint Presentation</vt:lpstr>
      <vt:lpstr>Optimize the campaign budget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Capstone: Attribution Learn SQL from scratch</dc:title>
  <dc:creator>Areeba Abdullah</dc:creator>
  <cp:lastModifiedBy>Areeba Abdullah</cp:lastModifiedBy>
  <cp:revision>27</cp:revision>
  <dcterms:created xsi:type="dcterms:W3CDTF">2018-08-09T00:10:15Z</dcterms:created>
  <dcterms:modified xsi:type="dcterms:W3CDTF">2018-08-22T05:58:39Z</dcterms:modified>
</cp:coreProperties>
</file>