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459E-E144-443F-A187-A8C828001C30}"/>
              </a:ext>
            </a:extLst>
          </p:cNvPr>
          <p:cNvSpPr>
            <a:spLocks noGrp="1"/>
          </p:cNvSpPr>
          <p:nvPr>
            <p:ph type="ctrTitle"/>
          </p:nvPr>
        </p:nvSpPr>
        <p:spPr/>
        <p:txBody>
          <a:bodyPr>
            <a:normAutofit/>
          </a:bodyPr>
          <a:lstStyle/>
          <a:p>
            <a:pPr algn="ctr"/>
            <a:r>
              <a:rPr lang="en-US" sz="8000" dirty="0">
                <a:effectLst/>
              </a:rPr>
              <a:t>Grab All</a:t>
            </a:r>
            <a:r>
              <a:rPr lang="en-US" sz="9600" dirty="0">
                <a:effectLst/>
              </a:rPr>
              <a:t>	</a:t>
            </a:r>
            <a:endParaRPr lang="en-IN" sz="9600" dirty="0">
              <a:effectLst/>
            </a:endParaRPr>
          </a:p>
        </p:txBody>
      </p:sp>
      <p:sp>
        <p:nvSpPr>
          <p:cNvPr id="3" name="Subtitle 2">
            <a:extLst>
              <a:ext uri="{FF2B5EF4-FFF2-40B4-BE49-F238E27FC236}">
                <a16:creationId xmlns:a16="http://schemas.microsoft.com/office/drawing/2014/main" id="{EBA612D5-3452-4B01-B291-1BB538B660EF}"/>
              </a:ext>
            </a:extLst>
          </p:cNvPr>
          <p:cNvSpPr>
            <a:spLocks noGrp="1"/>
          </p:cNvSpPr>
          <p:nvPr>
            <p:ph type="subTitle" idx="1"/>
          </p:nvPr>
        </p:nvSpPr>
        <p:spPr/>
        <p:txBody>
          <a:bodyPr>
            <a:normAutofit/>
          </a:bodyPr>
          <a:lstStyle/>
          <a:p>
            <a:pPr algn="ctr"/>
            <a:r>
              <a:rPr lang="en-US" sz="3600" dirty="0">
                <a:solidFill>
                  <a:schemeClr val="tx1"/>
                </a:solidFill>
                <a:effectLst/>
              </a:rPr>
              <a:t>Real Time Advertising Application</a:t>
            </a:r>
            <a:endParaRPr lang="en-IN" sz="3600" dirty="0">
              <a:solidFill>
                <a:schemeClr val="tx1"/>
              </a:solidFill>
            </a:endParaRPr>
          </a:p>
        </p:txBody>
      </p:sp>
    </p:spTree>
    <p:extLst>
      <p:ext uri="{BB962C8B-B14F-4D97-AF65-F5344CB8AC3E}">
        <p14:creationId xmlns:p14="http://schemas.microsoft.com/office/powerpoint/2010/main" val="68640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ADC0-784C-4148-B8B4-058DDE92A814}"/>
              </a:ext>
            </a:extLst>
          </p:cNvPr>
          <p:cNvSpPr>
            <a:spLocks noGrp="1"/>
          </p:cNvSpPr>
          <p:nvPr>
            <p:ph type="title"/>
          </p:nvPr>
        </p:nvSpPr>
        <p:spPr>
          <a:xfrm>
            <a:off x="1141412" y="0"/>
            <a:ext cx="9905998" cy="1478570"/>
          </a:xfrm>
        </p:spPr>
        <p:txBody>
          <a:bodyPr>
            <a:normAutofit/>
          </a:bodyPr>
          <a:lstStyle/>
          <a:p>
            <a:pPr algn="ctr"/>
            <a:r>
              <a:rPr lang="en-IN" sz="3200" dirty="0"/>
              <a:t>Client or user side process utilizing location based services</a:t>
            </a:r>
          </a:p>
        </p:txBody>
      </p:sp>
      <p:sp>
        <p:nvSpPr>
          <p:cNvPr id="3" name="Content Placeholder 2">
            <a:extLst>
              <a:ext uri="{FF2B5EF4-FFF2-40B4-BE49-F238E27FC236}">
                <a16:creationId xmlns:a16="http://schemas.microsoft.com/office/drawing/2014/main" id="{FBEFA323-2220-457F-A326-E01A8C288788}"/>
              </a:ext>
            </a:extLst>
          </p:cNvPr>
          <p:cNvSpPr>
            <a:spLocks noGrp="1"/>
          </p:cNvSpPr>
          <p:nvPr>
            <p:ph idx="1"/>
          </p:nvPr>
        </p:nvSpPr>
        <p:spPr>
          <a:xfrm>
            <a:off x="1273934" y="1478570"/>
            <a:ext cx="9905999" cy="5668687"/>
          </a:xfrm>
        </p:spPr>
        <p:txBody>
          <a:bodyPr>
            <a:normAutofit/>
          </a:bodyPr>
          <a:lstStyle/>
          <a:p>
            <a:pPr marL="0" indent="0" algn="just">
              <a:buNone/>
            </a:pPr>
            <a:r>
              <a:rPr lang="en-US" sz="1800" dirty="0">
                <a:effectLst/>
                <a:latin typeface="Calibri" panose="020F0502020204030204" pitchFamily="34" charset="0"/>
                <a:cs typeface="Calibri" panose="020F0502020204030204" pitchFamily="34" charset="0"/>
              </a:rPr>
              <a:t>The User chooses the reliable service type i.e. </a:t>
            </a:r>
            <a:r>
              <a:rPr lang="en-US" sz="1800" b="1" dirty="0">
                <a:effectLst/>
                <a:latin typeface="Calibri" panose="020F0502020204030204" pitchFamily="34" charset="0"/>
                <a:cs typeface="Calibri" panose="020F0502020204030204" pitchFamily="34" charset="0"/>
              </a:rPr>
              <a:t>Location Based Services</a:t>
            </a:r>
            <a:r>
              <a:rPr lang="en-US" sz="1800" dirty="0">
                <a:effectLst/>
                <a:latin typeface="Calibri" panose="020F0502020204030204" pitchFamily="34" charset="0"/>
                <a:cs typeface="Calibri" panose="020F0502020204030204" pitchFamily="34" charset="0"/>
              </a:rPr>
              <a:t>. Location Based Services uses GPS to search positions. The Server Location Based Services stores the location. The Location Based Services changes the location in the database when the user is traveling or changing location. Whenever the user opens the tab, the Location Based Services will show the user the nearest location.  The user checks for other services provided by the Location Based Services.</a:t>
            </a:r>
            <a:endParaRPr lang="en-IN" sz="1800" b="1" dirty="0">
              <a:latin typeface="Calibri" panose="020F0502020204030204" pitchFamily="34" charset="0"/>
              <a:cs typeface="Calibri" panose="020F0502020204030204" pitchFamily="34" charset="0"/>
            </a:endParaRPr>
          </a:p>
          <a:p>
            <a:pPr algn="just"/>
            <a:endParaRPr lang="en-IN" sz="1800" dirty="0"/>
          </a:p>
        </p:txBody>
      </p:sp>
      <p:pic>
        <p:nvPicPr>
          <p:cNvPr id="5" name="Picture 4">
            <a:extLst>
              <a:ext uri="{FF2B5EF4-FFF2-40B4-BE49-F238E27FC236}">
                <a16:creationId xmlns:a16="http://schemas.microsoft.com/office/drawing/2014/main" id="{72C44B63-CFE2-4EF8-B587-336EC74B9C70}"/>
              </a:ext>
            </a:extLst>
          </p:cNvPr>
          <p:cNvPicPr>
            <a:picLocks noChangeAspect="1"/>
          </p:cNvPicPr>
          <p:nvPr/>
        </p:nvPicPr>
        <p:blipFill>
          <a:blip r:embed="rId2"/>
          <a:stretch>
            <a:fillRect/>
          </a:stretch>
        </p:blipFill>
        <p:spPr>
          <a:xfrm>
            <a:off x="2382213" y="3354653"/>
            <a:ext cx="7424396" cy="3222164"/>
          </a:xfrm>
          <a:prstGeom prst="rect">
            <a:avLst/>
          </a:prstGeom>
        </p:spPr>
      </p:pic>
    </p:spTree>
    <p:extLst>
      <p:ext uri="{BB962C8B-B14F-4D97-AF65-F5344CB8AC3E}">
        <p14:creationId xmlns:p14="http://schemas.microsoft.com/office/powerpoint/2010/main" val="34898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D603-59BA-42C1-95E3-BD635330D55F}"/>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C8D7D1B0-C85D-4BA9-B457-A38C2EF3D5F1}"/>
              </a:ext>
            </a:extLst>
          </p:cNvPr>
          <p:cNvSpPr>
            <a:spLocks noGrp="1"/>
          </p:cNvSpPr>
          <p:nvPr>
            <p:ph idx="1"/>
          </p:nvPr>
        </p:nvSpPr>
        <p:spPr/>
        <p:txBody>
          <a:bodyPr>
            <a:normAutofit fontScale="92500" lnSpcReduction="20000"/>
          </a:bodyPr>
          <a:lstStyle/>
          <a:p>
            <a:pPr marL="0" indent="0" algn="just">
              <a:buNone/>
            </a:pPr>
            <a:r>
              <a:rPr lang="en-US" dirty="0">
                <a:effectLst/>
                <a:latin typeface="Calibri" panose="020F0502020204030204" pitchFamily="34" charset="0"/>
                <a:cs typeface="Calibri" panose="020F0502020204030204" pitchFamily="34" charset="0"/>
              </a:rPr>
              <a:t>In this paper we shown what is Location Based Services(LBS) and how it can be used to solve the problem. Earlier the only use of mobile phone was voice communication, but now voice communication is just one aspect of a mobile phone. There are other major factors such as web browser and GPS services. With the consideration of these factors ‘Grab All’ is implemented. ‘Grab All’ helps to reduce the gap between the vendor and the customer by providing the vendors a platform to reach out to all the customers in the nearby area. Also it makes the task of the customer easy, as the customer can easily find out from whom to buy the desired product and who the vendors are and also the vendors location. Hence the business of the local vendors is enhanced and the customer service is made easy.</a:t>
            </a:r>
            <a:endParaRPr lang="en-IN" dirty="0">
              <a:effectLst/>
              <a:latin typeface="Calibri" panose="020F0502020204030204" pitchFamily="34" charset="0"/>
              <a:cs typeface="Calibri" panose="020F0502020204030204" pitchFamily="34" charset="0"/>
            </a:endParaRPr>
          </a:p>
          <a:p>
            <a:pPr algn="just"/>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576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170E-DE2B-44E3-AE26-206AF3B1B9CA}"/>
              </a:ext>
            </a:extLst>
          </p:cNvPr>
          <p:cNvSpPr>
            <a:spLocks noGrp="1"/>
          </p:cNvSpPr>
          <p:nvPr>
            <p:ph type="title"/>
          </p:nvPr>
        </p:nvSpPr>
        <p:spPr>
          <a:xfrm>
            <a:off x="1141412" y="0"/>
            <a:ext cx="9905998" cy="1478570"/>
          </a:xfrm>
        </p:spPr>
        <p:txBody>
          <a:bodyPr/>
          <a:lstStyle/>
          <a:p>
            <a:pPr algn="ctr"/>
            <a:r>
              <a:rPr lang="en-IN" dirty="0"/>
              <a:t>References</a:t>
            </a:r>
          </a:p>
        </p:txBody>
      </p:sp>
      <p:sp>
        <p:nvSpPr>
          <p:cNvPr id="3" name="Content Placeholder 2">
            <a:extLst>
              <a:ext uri="{FF2B5EF4-FFF2-40B4-BE49-F238E27FC236}">
                <a16:creationId xmlns:a16="http://schemas.microsoft.com/office/drawing/2014/main" id="{D6AECFE3-CBE5-4AA2-AD05-1773E8207AE9}"/>
              </a:ext>
            </a:extLst>
          </p:cNvPr>
          <p:cNvSpPr>
            <a:spLocks noGrp="1"/>
          </p:cNvSpPr>
          <p:nvPr>
            <p:ph idx="1"/>
          </p:nvPr>
        </p:nvSpPr>
        <p:spPr>
          <a:xfrm>
            <a:off x="1141412" y="927652"/>
            <a:ext cx="9905999" cy="5930348"/>
          </a:xfrm>
        </p:spPr>
        <p:txBody>
          <a:bodyPr>
            <a:normAutofit fontScale="70000" lnSpcReduction="20000"/>
          </a:bodyPr>
          <a:lstStyle/>
          <a:p>
            <a:r>
              <a:rPr lang="en-US" dirty="0">
                <a:effectLst/>
              </a:rPr>
              <a:t>Sandeep Kumar, Mohammed Abdul Qadeer, Archana  Gupta Department of Computer Engineering Zakir Hussain College of Engineering and Technology Aligarh Muslim University, Aligarh 202002, India</a:t>
            </a:r>
            <a:endParaRPr lang="en-IN" dirty="0">
              <a:effectLst/>
            </a:endParaRPr>
          </a:p>
          <a:p>
            <a:r>
              <a:rPr lang="en-US" u="sng" dirty="0">
                <a:effectLst/>
              </a:rPr>
              <a:t>https://pigeon.srisys.com/blog/types-of-location-based-services</a:t>
            </a:r>
            <a:endParaRPr lang="en-IN" dirty="0">
              <a:effectLst/>
            </a:endParaRPr>
          </a:p>
          <a:p>
            <a:r>
              <a:rPr lang="en-US" dirty="0">
                <a:effectLst/>
              </a:rPr>
              <a:t>Choong C. Lee Graduate School of Information Yonsei University 50 Yonsei-</a:t>
            </a:r>
            <a:r>
              <a:rPr lang="en-US" dirty="0" err="1">
                <a:effectLst/>
              </a:rPr>
              <a:t>ro</a:t>
            </a:r>
            <a:r>
              <a:rPr lang="en-US" dirty="0">
                <a:effectLst/>
              </a:rPr>
              <a:t>, </a:t>
            </a:r>
            <a:r>
              <a:rPr lang="en-US" dirty="0" err="1">
                <a:effectLst/>
              </a:rPr>
              <a:t>Seodaemun-gu</a:t>
            </a:r>
            <a:r>
              <a:rPr lang="en-US" dirty="0">
                <a:effectLst/>
              </a:rPr>
              <a:t>, Seoul,120-749, Korea</a:t>
            </a:r>
            <a:endParaRPr lang="en-IN" dirty="0">
              <a:effectLst/>
            </a:endParaRPr>
          </a:p>
          <a:p>
            <a:r>
              <a:rPr lang="en-US" dirty="0" err="1">
                <a:effectLst/>
              </a:rPr>
              <a:t>Hongbing</a:t>
            </a:r>
            <a:r>
              <a:rPr lang="en-US" dirty="0">
                <a:effectLst/>
              </a:rPr>
              <a:t> Wang, 1, 2, 3 Joshua </a:t>
            </a:r>
            <a:r>
              <a:rPr lang="en-US" dirty="0" err="1">
                <a:effectLst/>
              </a:rPr>
              <a:t>Zhexue</a:t>
            </a:r>
            <a:r>
              <a:rPr lang="en-US" dirty="0">
                <a:effectLst/>
              </a:rPr>
              <a:t> Huang, 3 </a:t>
            </a:r>
            <a:r>
              <a:rPr lang="en-US" dirty="0" err="1">
                <a:effectLst/>
              </a:rPr>
              <a:t>Yuzhong</a:t>
            </a:r>
            <a:r>
              <a:rPr lang="en-US" dirty="0">
                <a:effectLst/>
              </a:rPr>
              <a:t> Qu, 2 </a:t>
            </a:r>
            <a:r>
              <a:rPr lang="en-US" dirty="0" err="1">
                <a:effectLst/>
              </a:rPr>
              <a:t>Junyuan</a:t>
            </a:r>
            <a:r>
              <a:rPr lang="en-US" dirty="0">
                <a:effectLst/>
              </a:rPr>
              <a:t> </a:t>
            </a:r>
            <a:r>
              <a:rPr lang="en-US" dirty="0" err="1">
                <a:effectLst/>
              </a:rPr>
              <a:t>Xie</a:t>
            </a:r>
            <a:r>
              <a:rPr lang="en-US" dirty="0">
                <a:effectLst/>
              </a:rPr>
              <a:t>, 1 1 Department of Computer Science and Technology Nanjing University Nanjing 210093, China</a:t>
            </a:r>
            <a:endParaRPr lang="en-IN" dirty="0">
              <a:effectLst/>
            </a:endParaRPr>
          </a:p>
          <a:p>
            <a:r>
              <a:rPr lang="en-US" dirty="0">
                <a:effectLst/>
              </a:rPr>
              <a:t>Gartner, G.; Huang, H. Progress in Location-Based Services 2016; Lecture Notes in Geoinformation and Cartography; Springer: Berlin/Heidelberg, Germany, 2017.</a:t>
            </a:r>
            <a:endParaRPr lang="en-IN" dirty="0">
              <a:effectLst/>
            </a:endParaRPr>
          </a:p>
          <a:p>
            <a:r>
              <a:rPr lang="en-US" dirty="0" err="1">
                <a:effectLst/>
              </a:rPr>
              <a:t>CartouCHe</a:t>
            </a:r>
            <a:r>
              <a:rPr lang="en-US" dirty="0">
                <a:effectLst/>
              </a:rPr>
              <a:t>, Stefan Steiniger, Moritz </a:t>
            </a:r>
            <a:r>
              <a:rPr lang="en-US" dirty="0" err="1">
                <a:effectLst/>
              </a:rPr>
              <a:t>Neun</a:t>
            </a:r>
            <a:r>
              <a:rPr lang="en-US" dirty="0">
                <a:effectLst/>
              </a:rPr>
              <a:t>, and Alistair Edwardes, "Foundations of Location Based Services," London, UK: </a:t>
            </a:r>
            <a:r>
              <a:rPr lang="en-US" dirty="0" err="1">
                <a:effectLst/>
              </a:rPr>
              <a:t>SpringerVerlag</a:t>
            </a:r>
            <a:r>
              <a:rPr lang="en-US" dirty="0">
                <a:effectLst/>
              </a:rPr>
              <a:t>, 304-307.</a:t>
            </a:r>
            <a:endParaRPr lang="en-IN" dirty="0">
              <a:effectLst/>
            </a:endParaRPr>
          </a:p>
          <a:p>
            <a:r>
              <a:rPr lang="en-US" dirty="0">
                <a:effectLst/>
              </a:rPr>
              <a:t>André </a:t>
            </a:r>
            <a:r>
              <a:rPr lang="en-US" dirty="0" err="1">
                <a:effectLst/>
              </a:rPr>
              <a:t>Malm</a:t>
            </a:r>
            <a:r>
              <a:rPr lang="en-US" dirty="0">
                <a:effectLst/>
              </a:rPr>
              <a:t> , Mobile Location-Based Services, 9th ed.: Berg	Insight AB No.146 @ "http://www.reportlinker.com/p0203495/Mobile-LocationBased-Services-Edition.html", 2015.</a:t>
            </a:r>
            <a:endParaRPr lang="en-IN" dirty="0">
              <a:effectLst/>
            </a:endParaRPr>
          </a:p>
          <a:p>
            <a:r>
              <a:rPr lang="en-US" dirty="0">
                <a:effectLst/>
              </a:rPr>
              <a:t>Vladimir </a:t>
            </a:r>
            <a:r>
              <a:rPr lang="en-US" dirty="0" err="1">
                <a:effectLst/>
              </a:rPr>
              <a:t>Lazović</a:t>
            </a:r>
            <a:r>
              <a:rPr lang="en-US" dirty="0">
                <a:effectLst/>
              </a:rPr>
              <a:t>, Nikola </a:t>
            </a:r>
            <a:r>
              <a:rPr lang="en-US" dirty="0" err="1">
                <a:effectLst/>
              </a:rPr>
              <a:t>Minić</a:t>
            </a:r>
            <a:r>
              <a:rPr lang="en-US" dirty="0">
                <a:effectLst/>
              </a:rPr>
              <a:t>, Milan </a:t>
            </a:r>
            <a:r>
              <a:rPr lang="en-US" dirty="0" err="1">
                <a:effectLst/>
              </a:rPr>
              <a:t>Tair</a:t>
            </a:r>
            <a:r>
              <a:rPr lang="en-US" dirty="0">
                <a:effectLst/>
              </a:rPr>
              <a:t> </a:t>
            </a:r>
            <a:r>
              <a:rPr lang="en-US" dirty="0" err="1">
                <a:effectLst/>
              </a:rPr>
              <a:t>Singidunum</a:t>
            </a:r>
            <a:r>
              <a:rPr lang="en-US" dirty="0">
                <a:effectLst/>
              </a:rPr>
              <a:t> University, 32 </a:t>
            </a:r>
            <a:r>
              <a:rPr lang="en-US" dirty="0" err="1">
                <a:effectLst/>
              </a:rPr>
              <a:t>Danijelova</a:t>
            </a:r>
            <a:r>
              <a:rPr lang="en-US" dirty="0">
                <a:effectLst/>
              </a:rPr>
              <a:t> St., Belgrade, Serbia</a:t>
            </a:r>
            <a:endParaRPr lang="en-IN" dirty="0">
              <a:effectLst/>
            </a:endParaRPr>
          </a:p>
          <a:p>
            <a:r>
              <a:rPr lang="en-US" dirty="0">
                <a:effectLst/>
              </a:rPr>
              <a:t>Manav Singhal, Anupam Shukla, 1ABV-Indian Institute of Information Technology and Management Gwalior, India</a:t>
            </a:r>
            <a:endParaRPr lang="en-IN" dirty="0">
              <a:effectLst/>
            </a:endParaRPr>
          </a:p>
          <a:p>
            <a:r>
              <a:rPr lang="en-US" dirty="0">
                <a:effectLst/>
              </a:rPr>
              <a:t> </a:t>
            </a:r>
            <a:r>
              <a:rPr lang="en-US" u="sng" dirty="0">
                <a:effectLst/>
              </a:rPr>
              <a:t>https://www.engpaper.com/mysql-database-very-good-thesis.html</a:t>
            </a:r>
            <a:endParaRPr lang="en-IN" dirty="0">
              <a:effectLst/>
            </a:endParaRPr>
          </a:p>
          <a:p>
            <a:endParaRPr lang="en-IN" dirty="0"/>
          </a:p>
        </p:txBody>
      </p:sp>
    </p:spTree>
    <p:extLst>
      <p:ext uri="{BB962C8B-B14F-4D97-AF65-F5344CB8AC3E}">
        <p14:creationId xmlns:p14="http://schemas.microsoft.com/office/powerpoint/2010/main" val="111529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4FCC-466B-43CB-8DD8-8C5FA73DF8D6}"/>
              </a:ext>
            </a:extLst>
          </p:cNvPr>
          <p:cNvSpPr>
            <a:spLocks noGrp="1"/>
          </p:cNvSpPr>
          <p:nvPr>
            <p:ph type="title"/>
          </p:nvPr>
        </p:nvSpPr>
        <p:spPr>
          <a:xfrm>
            <a:off x="1141413" y="618517"/>
            <a:ext cx="9905998" cy="1630969"/>
          </a:xfrm>
        </p:spPr>
        <p:txBody>
          <a:bodyPr/>
          <a:lstStyle/>
          <a:p>
            <a:pPr algn="ctr"/>
            <a:r>
              <a:rPr lang="en-IN" b="1" dirty="0"/>
              <a:t>LOCATION BASED SERVICES</a:t>
            </a:r>
          </a:p>
        </p:txBody>
      </p:sp>
      <p:sp>
        <p:nvSpPr>
          <p:cNvPr id="3" name="Content Placeholder 2">
            <a:extLst>
              <a:ext uri="{FF2B5EF4-FFF2-40B4-BE49-F238E27FC236}">
                <a16:creationId xmlns:a16="http://schemas.microsoft.com/office/drawing/2014/main" id="{2EED18DC-E975-4AAF-B79C-6D12801CF417}"/>
              </a:ext>
            </a:extLst>
          </p:cNvPr>
          <p:cNvSpPr>
            <a:spLocks noGrp="1"/>
          </p:cNvSpPr>
          <p:nvPr>
            <p:ph idx="1"/>
          </p:nvPr>
        </p:nvSpPr>
        <p:spPr/>
        <p:txBody>
          <a:bodyPr>
            <a:normAutofit/>
          </a:bodyPr>
          <a:lstStyle/>
          <a:p>
            <a:pPr algn="just"/>
            <a:r>
              <a:rPr lang="en-US" sz="2000" dirty="0">
                <a:effectLst/>
                <a:latin typeface="Calibri" panose="020F0502020204030204" pitchFamily="34" charset="0"/>
                <a:cs typeface="Calibri" panose="020F0502020204030204" pitchFamily="34" charset="0"/>
              </a:rPr>
              <a:t>A </a:t>
            </a:r>
            <a:r>
              <a:rPr lang="en-US" sz="2000" b="1" dirty="0">
                <a:effectLst/>
                <a:latin typeface="Calibri" panose="020F0502020204030204" pitchFamily="34" charset="0"/>
                <a:cs typeface="Calibri" panose="020F0502020204030204" pitchFamily="34" charset="0"/>
              </a:rPr>
              <a:t>location-based service</a:t>
            </a:r>
            <a:r>
              <a:rPr lang="en-US" sz="2000" dirty="0">
                <a:effectLst/>
                <a:latin typeface="Calibri" panose="020F0502020204030204" pitchFamily="34" charset="0"/>
                <a:cs typeface="Calibri" panose="020F0502020204030204" pitchFamily="34" charset="0"/>
              </a:rPr>
              <a:t> (</a:t>
            </a:r>
            <a:r>
              <a:rPr lang="en-US" sz="2000" b="1" dirty="0">
                <a:effectLst/>
                <a:latin typeface="Calibri" panose="020F0502020204030204" pitchFamily="34" charset="0"/>
                <a:cs typeface="Calibri" panose="020F0502020204030204" pitchFamily="34" charset="0"/>
              </a:rPr>
              <a:t>LBS</a:t>
            </a:r>
            <a:r>
              <a:rPr lang="en-US" sz="2000" dirty="0">
                <a:effectLst/>
                <a:latin typeface="Calibri" panose="020F0502020204030204" pitchFamily="34" charset="0"/>
                <a:cs typeface="Calibri" panose="020F0502020204030204" pitchFamily="34" charset="0"/>
              </a:rPr>
              <a:t>) is a general term denoting software services which utilize geographic data and information to provide services or information to users.</a:t>
            </a:r>
          </a:p>
          <a:p>
            <a:pPr algn="just"/>
            <a:r>
              <a:rPr lang="en-US" sz="2000" dirty="0">
                <a:effectLst/>
                <a:latin typeface="Calibri" panose="020F0502020204030204" pitchFamily="34" charset="0"/>
                <a:cs typeface="Calibri" panose="020F0502020204030204" pitchFamily="34" charset="0"/>
              </a:rPr>
              <a:t>It is also used to find out the persons or objects location, such as discovering about a restaurant or a grocery shop or a mall. LBS have two major actions, that is: Obtaining users location Provide and providing a service by utilizing this information. </a:t>
            </a:r>
          </a:p>
          <a:p>
            <a:pPr algn="just"/>
            <a:r>
              <a:rPr lang="en-US" sz="2000" dirty="0">
                <a:effectLst/>
                <a:latin typeface="Calibri" panose="020F0502020204030204" pitchFamily="34" charset="0"/>
                <a:cs typeface="Calibri" panose="020F0502020204030204" pitchFamily="34" charset="0"/>
              </a:rPr>
              <a:t>LBS can provide with information such as : ‘Where the user is ?’ , ‘Where is this place?’ , ‘How to reach the nearest place ?’ etc.</a:t>
            </a:r>
            <a:endParaRPr lang="en-IN" sz="20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397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776C-3629-4DE3-85D6-4AE4AD8A6A16}"/>
              </a:ext>
            </a:extLst>
          </p:cNvPr>
          <p:cNvSpPr>
            <a:spLocks noGrp="1"/>
          </p:cNvSpPr>
          <p:nvPr>
            <p:ph type="title"/>
          </p:nvPr>
        </p:nvSpPr>
        <p:spPr/>
        <p:txBody>
          <a:bodyPr/>
          <a:lstStyle/>
          <a:p>
            <a:pPr algn="ctr"/>
            <a:r>
              <a:rPr lang="en-IN" dirty="0"/>
              <a:t>PURPOSE</a:t>
            </a:r>
          </a:p>
        </p:txBody>
      </p:sp>
      <p:sp>
        <p:nvSpPr>
          <p:cNvPr id="3" name="Content Placeholder 2">
            <a:extLst>
              <a:ext uri="{FF2B5EF4-FFF2-40B4-BE49-F238E27FC236}">
                <a16:creationId xmlns:a16="http://schemas.microsoft.com/office/drawing/2014/main" id="{EB340C50-9BA4-4194-96A6-959A9D57F61E}"/>
              </a:ext>
            </a:extLst>
          </p:cNvPr>
          <p:cNvSpPr>
            <a:spLocks noGrp="1"/>
          </p:cNvSpPr>
          <p:nvPr>
            <p:ph idx="1"/>
          </p:nvPr>
        </p:nvSpPr>
        <p:spPr/>
        <p:txBody>
          <a:bodyPr>
            <a:normAutofit/>
          </a:bodyPr>
          <a:lstStyle/>
          <a:p>
            <a:pPr algn="just"/>
            <a:r>
              <a:rPr lang="en-US" sz="2000" dirty="0">
                <a:effectLst/>
                <a:latin typeface="Calibri" panose="020F0502020204030204" pitchFamily="34" charset="0"/>
                <a:cs typeface="Calibri" panose="020F0502020204030204" pitchFamily="34" charset="0"/>
              </a:rPr>
              <a:t>Due to increase in online shopping the business of the local vendors has declined to a greater extent.</a:t>
            </a:r>
          </a:p>
          <a:p>
            <a:pPr algn="just"/>
            <a:r>
              <a:rPr lang="en-US" sz="2000" dirty="0">
                <a:effectLst/>
                <a:latin typeface="Calibri" panose="020F0502020204030204" pitchFamily="34" charset="0"/>
                <a:cs typeface="Calibri" panose="020F0502020204030204" pitchFamily="34" charset="0"/>
              </a:rPr>
              <a:t>One of the main reason why the online shopping got the boost is that, the people didn’t knew from which shop to buy their desired item. </a:t>
            </a:r>
          </a:p>
          <a:p>
            <a:pPr algn="just"/>
            <a:r>
              <a:rPr lang="en-US" sz="2000" dirty="0">
                <a:effectLst/>
                <a:latin typeface="Calibri" panose="020F0502020204030204" pitchFamily="34" charset="0"/>
                <a:cs typeface="Calibri" panose="020F0502020204030204" pitchFamily="34" charset="0"/>
              </a:rPr>
              <a:t>The aim of this project is to develop a run-time advertiser android application for the upliftment of the business of local vendors and shopkeepers.</a:t>
            </a:r>
          </a:p>
          <a:p>
            <a:pPr algn="just"/>
            <a:r>
              <a:rPr lang="en-US" sz="2000" dirty="0">
                <a:effectLst/>
                <a:latin typeface="Calibri" panose="020F0502020204030204" pitchFamily="34" charset="0"/>
                <a:cs typeface="Calibri" panose="020F0502020204030204" pitchFamily="34" charset="0"/>
              </a:rPr>
              <a:t>It focus on bridging the gap between the customer and the vendor.</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41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B2D-AD8E-4980-9BE0-80F5FC0233C8}"/>
              </a:ext>
            </a:extLst>
          </p:cNvPr>
          <p:cNvSpPr>
            <a:spLocks noGrp="1"/>
          </p:cNvSpPr>
          <p:nvPr>
            <p:ph type="title"/>
          </p:nvPr>
        </p:nvSpPr>
        <p:spPr/>
        <p:txBody>
          <a:bodyPr/>
          <a:lstStyle/>
          <a:p>
            <a:pPr algn="ctr"/>
            <a:r>
              <a:rPr lang="en-IN" dirty="0"/>
              <a:t>ABOUT THE APPLICATION</a:t>
            </a:r>
          </a:p>
        </p:txBody>
      </p:sp>
      <p:sp>
        <p:nvSpPr>
          <p:cNvPr id="3" name="Content Placeholder 2">
            <a:extLst>
              <a:ext uri="{FF2B5EF4-FFF2-40B4-BE49-F238E27FC236}">
                <a16:creationId xmlns:a16="http://schemas.microsoft.com/office/drawing/2014/main" id="{5D31DDCE-6AA0-4C45-9CB5-8D0B12D4EDEC}"/>
              </a:ext>
            </a:extLst>
          </p:cNvPr>
          <p:cNvSpPr>
            <a:spLocks noGrp="1"/>
          </p:cNvSpPr>
          <p:nvPr>
            <p:ph idx="1"/>
          </p:nvPr>
        </p:nvSpPr>
        <p:spPr>
          <a:xfrm>
            <a:off x="1141412" y="2249486"/>
            <a:ext cx="9905999" cy="3989995"/>
          </a:xfrm>
        </p:spPr>
        <p:txBody>
          <a:bodyPr>
            <a:normAutofit/>
          </a:bodyPr>
          <a:lstStyle/>
          <a:p>
            <a:pPr algn="just"/>
            <a:r>
              <a:rPr lang="en-US" sz="2000" dirty="0">
                <a:effectLst/>
                <a:latin typeface="Calibri" panose="020F0502020204030204" pitchFamily="34" charset="0"/>
                <a:cs typeface="Calibri" panose="020F0502020204030204" pitchFamily="34" charset="0"/>
              </a:rPr>
              <a:t>Grab All is an android application using Location Based Services (LBS). </a:t>
            </a:r>
          </a:p>
          <a:p>
            <a:pPr algn="just"/>
            <a:r>
              <a:rPr lang="en-US" sz="2000" dirty="0">
                <a:effectLst/>
                <a:latin typeface="Calibri" panose="020F0502020204030204" pitchFamily="34" charset="0"/>
                <a:cs typeface="Calibri" panose="020F0502020204030204" pitchFamily="34" charset="0"/>
              </a:rPr>
              <a:t>Here the user (customer) can view offers from the various nearby shops using this application.</a:t>
            </a:r>
          </a:p>
          <a:p>
            <a:pPr algn="just"/>
            <a:r>
              <a:rPr lang="en-US" sz="2000" dirty="0">
                <a:effectLst/>
                <a:latin typeface="Calibri" panose="020F0502020204030204" pitchFamily="34" charset="0"/>
                <a:cs typeface="Calibri" panose="020F0502020204030204" pitchFamily="34" charset="0"/>
              </a:rPr>
              <a:t>Once the user registers and logs in into the application it can set a specific range, then the offers of registered shops in that set range can be seen by the user.</a:t>
            </a:r>
          </a:p>
          <a:p>
            <a:pPr algn="just"/>
            <a:r>
              <a:rPr lang="en-US" sz="2000" dirty="0">
                <a:effectLst/>
                <a:latin typeface="Calibri" panose="020F0502020204030204" pitchFamily="34" charset="0"/>
                <a:cs typeface="Calibri" panose="020F0502020204030204" pitchFamily="34" charset="0"/>
              </a:rPr>
              <a:t>User can also view the categories of vendors who have registered there offers in the application.</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17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5091-47FA-4D60-9760-EFE9F081E14A}"/>
              </a:ext>
            </a:extLst>
          </p:cNvPr>
          <p:cNvSpPr>
            <a:spLocks noGrp="1"/>
          </p:cNvSpPr>
          <p:nvPr>
            <p:ph type="title"/>
          </p:nvPr>
        </p:nvSpPr>
        <p:spPr>
          <a:xfrm>
            <a:off x="1139826" y="-4763"/>
            <a:ext cx="9905998" cy="1478570"/>
          </a:xfrm>
        </p:spPr>
        <p:txBody>
          <a:bodyPr/>
          <a:lstStyle/>
          <a:p>
            <a:pPr algn="ctr"/>
            <a:r>
              <a:rPr lang="en-IN" dirty="0"/>
              <a:t>METHODOLOGY</a:t>
            </a:r>
            <a:br>
              <a:rPr lang="en-IN" dirty="0"/>
            </a:br>
            <a:endParaRPr lang="en-IN" dirty="0"/>
          </a:p>
        </p:txBody>
      </p:sp>
      <p:pic>
        <p:nvPicPr>
          <p:cNvPr id="6" name="Picture 5">
            <a:extLst>
              <a:ext uri="{FF2B5EF4-FFF2-40B4-BE49-F238E27FC236}">
                <a16:creationId xmlns:a16="http://schemas.microsoft.com/office/drawing/2014/main" id="{6151481A-0A2C-41AD-96AA-0461374F9831}"/>
              </a:ext>
            </a:extLst>
          </p:cNvPr>
          <p:cNvPicPr>
            <a:picLocks noChangeAspect="1"/>
          </p:cNvPicPr>
          <p:nvPr/>
        </p:nvPicPr>
        <p:blipFill>
          <a:blip r:embed="rId2"/>
          <a:stretch>
            <a:fillRect/>
          </a:stretch>
        </p:blipFill>
        <p:spPr>
          <a:xfrm>
            <a:off x="3856383" y="990807"/>
            <a:ext cx="4545495" cy="5724525"/>
          </a:xfrm>
          <a:prstGeom prst="rect">
            <a:avLst/>
          </a:prstGeom>
        </p:spPr>
      </p:pic>
    </p:spTree>
    <p:extLst>
      <p:ext uri="{BB962C8B-B14F-4D97-AF65-F5344CB8AC3E}">
        <p14:creationId xmlns:p14="http://schemas.microsoft.com/office/powerpoint/2010/main" val="10218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BFE8-820D-4983-A198-BFFD9CAEC452}"/>
              </a:ext>
            </a:extLst>
          </p:cNvPr>
          <p:cNvSpPr>
            <a:spLocks noGrp="1"/>
          </p:cNvSpPr>
          <p:nvPr>
            <p:ph type="title"/>
          </p:nvPr>
        </p:nvSpPr>
        <p:spPr>
          <a:xfrm>
            <a:off x="1141412" y="0"/>
            <a:ext cx="9905998" cy="1478570"/>
          </a:xfrm>
        </p:spPr>
        <p:txBody>
          <a:bodyPr/>
          <a:lstStyle/>
          <a:p>
            <a:pPr algn="ctr"/>
            <a:r>
              <a:rPr lang="en-IN" dirty="0"/>
              <a:t>Architecture</a:t>
            </a:r>
          </a:p>
        </p:txBody>
      </p:sp>
      <p:pic>
        <p:nvPicPr>
          <p:cNvPr id="7" name="Content Placeholder 6">
            <a:extLst>
              <a:ext uri="{FF2B5EF4-FFF2-40B4-BE49-F238E27FC236}">
                <a16:creationId xmlns:a16="http://schemas.microsoft.com/office/drawing/2014/main" id="{A84CA0E9-1D25-4149-B9FB-32A1048B4DC5}"/>
              </a:ext>
            </a:extLst>
          </p:cNvPr>
          <p:cNvPicPr>
            <a:picLocks noGrp="1" noChangeAspect="1"/>
          </p:cNvPicPr>
          <p:nvPr>
            <p:ph idx="1"/>
          </p:nvPr>
        </p:nvPicPr>
        <p:blipFill>
          <a:blip r:embed="rId2"/>
          <a:stretch>
            <a:fillRect/>
          </a:stretch>
        </p:blipFill>
        <p:spPr>
          <a:xfrm>
            <a:off x="2117939" y="2096097"/>
            <a:ext cx="7952944" cy="3469816"/>
          </a:xfrm>
        </p:spPr>
      </p:pic>
    </p:spTree>
    <p:extLst>
      <p:ext uri="{BB962C8B-B14F-4D97-AF65-F5344CB8AC3E}">
        <p14:creationId xmlns:p14="http://schemas.microsoft.com/office/powerpoint/2010/main" val="93504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BFE8-820D-4983-A198-BFFD9CAEC452}"/>
              </a:ext>
            </a:extLst>
          </p:cNvPr>
          <p:cNvSpPr>
            <a:spLocks noGrp="1"/>
          </p:cNvSpPr>
          <p:nvPr>
            <p:ph type="title"/>
          </p:nvPr>
        </p:nvSpPr>
        <p:spPr>
          <a:xfrm>
            <a:off x="1141412" y="0"/>
            <a:ext cx="9905998" cy="1478570"/>
          </a:xfrm>
        </p:spPr>
        <p:txBody>
          <a:bodyPr/>
          <a:lstStyle/>
          <a:p>
            <a:pPr algn="ctr"/>
            <a:r>
              <a:rPr lang="en-IN" dirty="0"/>
              <a:t>Architecture</a:t>
            </a:r>
          </a:p>
        </p:txBody>
      </p:sp>
      <p:sp>
        <p:nvSpPr>
          <p:cNvPr id="3" name="Content Placeholder 2">
            <a:extLst>
              <a:ext uri="{FF2B5EF4-FFF2-40B4-BE49-F238E27FC236}">
                <a16:creationId xmlns:a16="http://schemas.microsoft.com/office/drawing/2014/main" id="{B64D8CA6-1868-40BE-A42A-5441B91EBD51}"/>
              </a:ext>
            </a:extLst>
          </p:cNvPr>
          <p:cNvSpPr>
            <a:spLocks noGrp="1"/>
          </p:cNvSpPr>
          <p:nvPr>
            <p:ph idx="1"/>
          </p:nvPr>
        </p:nvSpPr>
        <p:spPr>
          <a:xfrm>
            <a:off x="1141411" y="1215816"/>
            <a:ext cx="9905999" cy="5642183"/>
          </a:xfrm>
        </p:spPr>
        <p:txBody>
          <a:bodyPr>
            <a:normAutofit/>
          </a:bodyPr>
          <a:lstStyle/>
          <a:p>
            <a:pPr algn="just"/>
            <a:r>
              <a:rPr lang="en-US" sz="2000" dirty="0">
                <a:effectLst/>
                <a:latin typeface="Calibri" panose="020F0502020204030204" pitchFamily="34" charset="0"/>
                <a:cs typeface="Calibri" panose="020F0502020204030204" pitchFamily="34" charset="0"/>
              </a:rPr>
              <a:t>Web services are followed by contact between the mobile client and the server-hosted website. A structured HTTP application layer protocol GET method request is sent to the API by the smartphone application which takes the arguments and instructions. </a:t>
            </a:r>
          </a:p>
          <a:p>
            <a:pPr algn="just"/>
            <a:r>
              <a:rPr lang="en-US" sz="2000" dirty="0">
                <a:effectLst/>
                <a:latin typeface="Calibri" panose="020F0502020204030204" pitchFamily="34" charset="0"/>
                <a:cs typeface="Calibri" panose="020F0502020204030204" pitchFamily="34" charset="0"/>
              </a:rPr>
              <a:t>The API connects to the database and queries the data required based on the arguments received. </a:t>
            </a:r>
          </a:p>
          <a:p>
            <a:pPr algn="just"/>
            <a:r>
              <a:rPr lang="en-US" sz="2000" dirty="0">
                <a:effectLst/>
                <a:latin typeface="Calibri" panose="020F0502020204030204" pitchFamily="34" charset="0"/>
                <a:cs typeface="Calibri" panose="020F0502020204030204" pitchFamily="34" charset="0"/>
              </a:rPr>
              <a:t>The API compiles an answer in the form of a standardized set of elements based on those instructions and arguments. Such elements contain information that the mobile application requires to show a list of locations which can be checked in more detail by the user.</a:t>
            </a:r>
          </a:p>
          <a:p>
            <a:pPr algn="just"/>
            <a:r>
              <a:rPr lang="en-US" sz="2000" dirty="0">
                <a:effectLst/>
                <a:latin typeface="Calibri" panose="020F0502020204030204" pitchFamily="34" charset="0"/>
                <a:cs typeface="Calibri" panose="020F0502020204030204" pitchFamily="34" charset="0"/>
              </a:rPr>
              <a:t>The diagram shown in previous slide Exemplifies a simplified definition of communication between our website and the smartphone app using web services.</a:t>
            </a:r>
          </a:p>
          <a:p>
            <a:pPr algn="just"/>
            <a:r>
              <a:rPr lang="en-US" sz="2000" dirty="0">
                <a:effectLst/>
                <a:latin typeface="Calibri" panose="020F0502020204030204" pitchFamily="34" charset="0"/>
                <a:cs typeface="Calibri" panose="020F0502020204030204" pitchFamily="34" charset="0"/>
              </a:rPr>
              <a:t>The diagram's server side represents a database abstraction, with a bidirectional relation between the API program and the database. </a:t>
            </a:r>
            <a:endParaRPr lang="en-IN" sz="2000" dirty="0">
              <a:effectLst/>
              <a:latin typeface="Calibri" panose="020F0502020204030204" pitchFamily="34" charset="0"/>
              <a:cs typeface="Calibri" panose="020F0502020204030204" pitchFamily="34" charset="0"/>
            </a:endParaRPr>
          </a:p>
          <a:p>
            <a:pPr marL="0" indent="0" algn="just">
              <a:buNone/>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944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811C-95ED-4125-9606-D2FA8C93F8E5}"/>
              </a:ext>
            </a:extLst>
          </p:cNvPr>
          <p:cNvSpPr>
            <a:spLocks noGrp="1"/>
          </p:cNvSpPr>
          <p:nvPr>
            <p:ph type="title"/>
          </p:nvPr>
        </p:nvSpPr>
        <p:spPr>
          <a:xfrm>
            <a:off x="1141412" y="0"/>
            <a:ext cx="9905998" cy="1478570"/>
          </a:xfrm>
        </p:spPr>
        <p:txBody>
          <a:bodyPr/>
          <a:lstStyle/>
          <a:p>
            <a:pPr algn="ctr"/>
            <a:r>
              <a:rPr lang="en-IN" dirty="0"/>
              <a:t>TECHNOLOGY</a:t>
            </a:r>
          </a:p>
        </p:txBody>
      </p:sp>
      <p:sp>
        <p:nvSpPr>
          <p:cNvPr id="3" name="Content Placeholder 2">
            <a:extLst>
              <a:ext uri="{FF2B5EF4-FFF2-40B4-BE49-F238E27FC236}">
                <a16:creationId xmlns:a16="http://schemas.microsoft.com/office/drawing/2014/main" id="{A61DD495-05FC-455F-885F-0DF23F3B9682}"/>
              </a:ext>
            </a:extLst>
          </p:cNvPr>
          <p:cNvSpPr>
            <a:spLocks noGrp="1"/>
          </p:cNvSpPr>
          <p:nvPr>
            <p:ph idx="1"/>
          </p:nvPr>
        </p:nvSpPr>
        <p:spPr>
          <a:xfrm>
            <a:off x="1141411" y="1472897"/>
            <a:ext cx="9905999" cy="5266787"/>
          </a:xfrm>
        </p:spPr>
        <p:txBody>
          <a:bodyPr>
            <a:normAutofit/>
          </a:bodyPr>
          <a:lstStyle/>
          <a:p>
            <a:pPr algn="just"/>
            <a:r>
              <a:rPr lang="en-IN" sz="1800" b="1" dirty="0">
                <a:latin typeface="Calibri" panose="020F0502020204030204" pitchFamily="34" charset="0"/>
                <a:cs typeface="Calibri" panose="020F0502020204030204" pitchFamily="34" charset="0"/>
              </a:rPr>
              <a:t>Android</a:t>
            </a:r>
            <a:r>
              <a:rPr lang="en-IN" sz="1800" dirty="0">
                <a:latin typeface="Calibri" panose="020F0502020204030204" pitchFamily="34" charset="0"/>
                <a:cs typeface="Calibri" panose="020F0502020204030204" pitchFamily="34" charset="0"/>
              </a:rPr>
              <a:t> - </a:t>
            </a:r>
            <a:r>
              <a:rPr lang="en-US" sz="1800" dirty="0">
                <a:effectLst/>
                <a:latin typeface="Calibri" panose="020F0502020204030204" pitchFamily="34" charset="0"/>
                <a:cs typeface="Calibri" panose="020F0502020204030204" pitchFamily="34" charset="0"/>
              </a:rPr>
              <a:t>Android is the main open source versatile application stage that in different markets can possibly make significant advances. Android has solid APIs, dependable documentation, and no expense of creation or conveyance. In Android, all applications have equivalent standing. Outsider and local Android applications are composed utilizing a similar APIs and are executed on a similar run time.</a:t>
            </a:r>
          </a:p>
          <a:p>
            <a:pPr algn="just"/>
            <a:r>
              <a:rPr lang="en-US" sz="1800" b="1" dirty="0">
                <a:effectLst/>
                <a:latin typeface="Calibri" panose="020F0502020204030204" pitchFamily="34" charset="0"/>
                <a:cs typeface="Calibri" panose="020F0502020204030204" pitchFamily="34" charset="0"/>
              </a:rPr>
              <a:t>Global Positioning System (GPS) – </a:t>
            </a:r>
            <a:r>
              <a:rPr lang="en-US" sz="1800" dirty="0">
                <a:effectLst/>
                <a:latin typeface="Calibri" panose="020F0502020204030204" pitchFamily="34" charset="0"/>
                <a:cs typeface="Calibri" panose="020F0502020204030204" pitchFamily="34" charset="0"/>
              </a:rPr>
              <a:t>GPS</a:t>
            </a:r>
            <a:r>
              <a:rPr lang="en-US" sz="1800" b="1" dirty="0">
                <a:effectLst/>
                <a:latin typeface="Calibri" panose="020F0502020204030204" pitchFamily="34" charset="0"/>
                <a:cs typeface="Calibri" panose="020F0502020204030204" pitchFamily="34" charset="0"/>
              </a:rPr>
              <a:t> </a:t>
            </a:r>
            <a:r>
              <a:rPr lang="en-US" sz="1800" dirty="0">
                <a:effectLst/>
                <a:latin typeface="Calibri" panose="020F0502020204030204" pitchFamily="34" charset="0"/>
                <a:cs typeface="Calibri" panose="020F0502020204030204" pitchFamily="34" charset="0"/>
              </a:rPr>
              <a:t>is a radio navigation system that allows people on  land, sea, or air users to determine their exact location, velocity, and time 24 hours a day, in all weather conditions, anywhere in the world. GPS takes help from GPRS and now and again, to stick point the present area precisely.</a:t>
            </a:r>
          </a:p>
          <a:p>
            <a:pPr algn="just"/>
            <a:r>
              <a:rPr lang="en-IN" sz="1800" b="1" dirty="0">
                <a:latin typeface="Calibri" panose="020F0502020204030204" pitchFamily="34" charset="0"/>
                <a:cs typeface="Calibri" panose="020F0502020204030204" pitchFamily="34" charset="0"/>
              </a:rPr>
              <a:t>MySQL - </a:t>
            </a:r>
            <a:r>
              <a:rPr lang="en-US" sz="1800" dirty="0">
                <a:effectLst/>
                <a:latin typeface="Calibri" panose="020F0502020204030204" pitchFamily="34" charset="0"/>
                <a:cs typeface="Calibri" panose="020F0502020204030204" pitchFamily="34" charset="0"/>
              </a:rPr>
              <a:t>MySQL is a Relational Database Management System (RDBMS) that runs as a server giving multi-client access to various databases. SQL was first evolved to work on information in databases that follow the social model. It is a programming language for questioning, altering and overseeing information. MySQL is the most well-known open source database apparatus. It is viewed as a simple and solid program contrasted with other database programming. MySQL offers different various projects that are database related.</a:t>
            </a:r>
            <a:endParaRPr lang="en-IN"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0424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811C-95ED-4125-9606-D2FA8C93F8E5}"/>
              </a:ext>
            </a:extLst>
          </p:cNvPr>
          <p:cNvSpPr>
            <a:spLocks noGrp="1"/>
          </p:cNvSpPr>
          <p:nvPr>
            <p:ph type="title"/>
          </p:nvPr>
        </p:nvSpPr>
        <p:spPr>
          <a:xfrm>
            <a:off x="1141412" y="0"/>
            <a:ext cx="9905998" cy="1478570"/>
          </a:xfrm>
        </p:spPr>
        <p:txBody>
          <a:bodyPr/>
          <a:lstStyle/>
          <a:p>
            <a:pPr algn="ctr"/>
            <a:r>
              <a:rPr lang="en-IN" dirty="0"/>
              <a:t>TECHNOLOGY</a:t>
            </a:r>
          </a:p>
        </p:txBody>
      </p:sp>
      <p:sp>
        <p:nvSpPr>
          <p:cNvPr id="3" name="Content Placeholder 2">
            <a:extLst>
              <a:ext uri="{FF2B5EF4-FFF2-40B4-BE49-F238E27FC236}">
                <a16:creationId xmlns:a16="http://schemas.microsoft.com/office/drawing/2014/main" id="{A61DD495-05FC-455F-885F-0DF23F3B9682}"/>
              </a:ext>
            </a:extLst>
          </p:cNvPr>
          <p:cNvSpPr>
            <a:spLocks noGrp="1"/>
          </p:cNvSpPr>
          <p:nvPr>
            <p:ph idx="1"/>
          </p:nvPr>
        </p:nvSpPr>
        <p:spPr>
          <a:xfrm>
            <a:off x="1141411" y="1472897"/>
            <a:ext cx="9905999" cy="5266787"/>
          </a:xfrm>
        </p:spPr>
        <p:txBody>
          <a:bodyPr>
            <a:normAutofit/>
          </a:bodyPr>
          <a:lstStyle/>
          <a:p>
            <a:pPr algn="just"/>
            <a:r>
              <a:rPr lang="en-US" sz="1800" b="1" dirty="0">
                <a:effectLst/>
                <a:latin typeface="Calibri" panose="020F0502020204030204" pitchFamily="34" charset="0"/>
                <a:cs typeface="Calibri" panose="020F0502020204030204" pitchFamily="34" charset="0"/>
              </a:rPr>
              <a:t>PHP (PHP - Hypertext Pre-processor)</a:t>
            </a:r>
            <a:r>
              <a:rPr lang="en-IN" sz="1800" dirty="0">
                <a:latin typeface="Calibri" panose="020F0502020204030204" pitchFamily="34" charset="0"/>
                <a:cs typeface="Calibri" panose="020F0502020204030204" pitchFamily="34" charset="0"/>
              </a:rPr>
              <a:t> - </a:t>
            </a:r>
            <a:r>
              <a:rPr lang="en-US" sz="1800" dirty="0">
                <a:effectLst/>
                <a:latin typeface="Calibri" panose="020F0502020204030204" pitchFamily="34" charset="0"/>
                <a:cs typeface="Calibri" panose="020F0502020204030204" pitchFamily="34" charset="0"/>
              </a:rPr>
              <a:t>PHP (PHP - Hypertext Pre-processor) is a specific scripting language, principally utilized for the advancement of dynamic site pages. Its key job is powerfully producing HTML code, yet it has numerous different applications. By utilizing PHP, it is possible to make a HTML page with progressive dynamic and organized substance.</a:t>
            </a:r>
          </a:p>
          <a:p>
            <a:pPr algn="just"/>
            <a:r>
              <a:rPr lang="en-IN" sz="1800" b="1" dirty="0">
                <a:latin typeface="Calibri" panose="020F0502020204030204" pitchFamily="34" charset="0"/>
                <a:cs typeface="Calibri" panose="020F0502020204030204" pitchFamily="34" charset="0"/>
              </a:rPr>
              <a:t>Web Services - </a:t>
            </a:r>
            <a:r>
              <a:rPr lang="en-US" sz="1800" dirty="0">
                <a:effectLst/>
                <a:latin typeface="Calibri" panose="020F0502020204030204" pitchFamily="34" charset="0"/>
                <a:cs typeface="Calibri" panose="020F0502020204030204" pitchFamily="34" charset="0"/>
              </a:rPr>
              <a:t>Web services innovation is changing the Internet, expanding with abilities to create the value-based web. This change is being powered by the program to program correspondence model of Web administrations based on existing and rising norms, for example, Hyper Text Transfer Protocol (HTTP), Extensible Markup Language (XML) etc. . </a:t>
            </a:r>
          </a:p>
        </p:txBody>
      </p:sp>
    </p:spTree>
    <p:extLst>
      <p:ext uri="{BB962C8B-B14F-4D97-AF65-F5344CB8AC3E}">
        <p14:creationId xmlns:p14="http://schemas.microsoft.com/office/powerpoint/2010/main" val="3269777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112</TotalTime>
  <Words>1277</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Grab All </vt:lpstr>
      <vt:lpstr>LOCATION BASED SERVICES</vt:lpstr>
      <vt:lpstr>PURPOSE</vt:lpstr>
      <vt:lpstr>ABOUT THE APPLICATION</vt:lpstr>
      <vt:lpstr>METHODOLOGY </vt:lpstr>
      <vt:lpstr>Architecture</vt:lpstr>
      <vt:lpstr>Architecture</vt:lpstr>
      <vt:lpstr>TECHNOLOGY</vt:lpstr>
      <vt:lpstr>TECHNOLOGY</vt:lpstr>
      <vt:lpstr>Client or user side process utilizing location based services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Grab All</dc:title>
  <dc:creator>areeb akhtar</dc:creator>
  <cp:lastModifiedBy>areeb akhtar</cp:lastModifiedBy>
  <cp:revision>14</cp:revision>
  <dcterms:created xsi:type="dcterms:W3CDTF">2020-06-26T21:13:33Z</dcterms:created>
  <dcterms:modified xsi:type="dcterms:W3CDTF">2020-06-26T23:06:07Z</dcterms:modified>
</cp:coreProperties>
</file>