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3" r:id="rId8"/>
    <p:sldId id="264" r:id="rId9"/>
    <p:sldId id="271" r:id="rId10"/>
    <p:sldId id="266" r:id="rId11"/>
    <p:sldId id="272" r:id="rId12"/>
    <p:sldId id="273" r:id="rId13"/>
    <p:sldId id="274" r:id="rId14"/>
    <p:sldId id="275" r:id="rId15"/>
    <p:sldId id="280" r:id="rId16"/>
    <p:sldId id="279" r:id="rId17"/>
    <p:sldId id="278" r:id="rId18"/>
    <p:sldId id="277" r:id="rId19"/>
    <p:sldId id="267" r:id="rId20"/>
    <p:sldId id="268" r:id="rId21"/>
    <p:sldId id="269"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1566"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4/6/2020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GRAB ALL</a:t>
            </a:r>
            <a:br>
              <a:rPr lang="en-US" dirty="0"/>
            </a:br>
            <a:endParaRPr lang="en-US" dirty="0"/>
          </a:p>
        </p:txBody>
      </p:sp>
      <p:sp>
        <p:nvSpPr>
          <p:cNvPr id="3" name="Subtitle 2"/>
          <p:cNvSpPr>
            <a:spLocks noGrp="1"/>
          </p:cNvSpPr>
          <p:nvPr>
            <p:ph type="subTitle" idx="1"/>
          </p:nvPr>
        </p:nvSpPr>
        <p:spPr/>
        <p:txBody>
          <a:bodyPr>
            <a:normAutofit fontScale="92500" lnSpcReduction="10000"/>
          </a:bodyPr>
          <a:lstStyle/>
          <a:p>
            <a:r>
              <a:rPr lang="en-US" dirty="0"/>
              <a:t>BY-</a:t>
            </a:r>
          </a:p>
          <a:p>
            <a:r>
              <a:rPr lang="en-US" dirty="0"/>
              <a:t>Areeb Akhtar(01)</a:t>
            </a:r>
          </a:p>
          <a:p>
            <a:r>
              <a:rPr lang="en-US" dirty="0"/>
              <a:t>Shubham Patil(28)</a:t>
            </a:r>
          </a:p>
          <a:p>
            <a:r>
              <a:rPr lang="en-US" dirty="0"/>
              <a:t>Himanshu </a:t>
            </a:r>
            <a:r>
              <a:rPr lang="en-US" dirty="0" err="1"/>
              <a:t>Wadekar</a:t>
            </a:r>
            <a:r>
              <a:rPr lang="en-US" dirty="0"/>
              <a:t>(70)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02" y="1752600"/>
            <a:ext cx="8229600" cy="1143000"/>
          </a:xfrm>
        </p:spPr>
        <p:txBody>
          <a:bodyPr>
            <a:normAutofit fontScale="90000"/>
          </a:bodyPr>
          <a:lstStyle/>
          <a:p>
            <a:br>
              <a:rPr lang="en-US" b="1" u="sng" dirty="0"/>
            </a:br>
            <a:br>
              <a:rPr lang="en-US" b="1" u="sng" dirty="0"/>
            </a:br>
            <a:br>
              <a:rPr lang="en-US" b="1" u="sng" dirty="0"/>
            </a:br>
            <a:br>
              <a:rPr lang="en-US" b="1" u="sng" dirty="0"/>
            </a:br>
            <a:br>
              <a:rPr lang="en-US" b="1" u="sng" dirty="0"/>
            </a:br>
            <a:br>
              <a:rPr lang="en-US" b="1" u="sng" dirty="0"/>
            </a:br>
            <a:br>
              <a:rPr lang="en-US" b="1" u="sng" dirty="0"/>
            </a:br>
            <a:br>
              <a:rPr lang="en-US" b="1" u="sng" dirty="0"/>
            </a:br>
            <a:br>
              <a:rPr lang="en-US" b="1" u="sng" dirty="0"/>
            </a:br>
            <a:r>
              <a:rPr lang="en-US" b="1" u="sng" dirty="0"/>
              <a:t>HARDWARE AND SOFTWARE REQUIREMENTS</a:t>
            </a:r>
            <a:br>
              <a:rPr lang="en-US" dirty="0"/>
            </a:br>
            <a:endParaRPr lang="en-US" dirty="0"/>
          </a:p>
        </p:txBody>
      </p:sp>
      <p:sp>
        <p:nvSpPr>
          <p:cNvPr id="3" name="Content Placeholder 2"/>
          <p:cNvSpPr>
            <a:spLocks noGrp="1"/>
          </p:cNvSpPr>
          <p:nvPr>
            <p:ph idx="1"/>
          </p:nvPr>
        </p:nvSpPr>
        <p:spPr>
          <a:xfrm>
            <a:off x="478302" y="2497015"/>
            <a:ext cx="8229600" cy="4389120"/>
          </a:xfrm>
        </p:spPr>
        <p:txBody>
          <a:bodyPr>
            <a:normAutofit/>
          </a:bodyPr>
          <a:lstStyle/>
          <a:p>
            <a:r>
              <a:rPr lang="en-US" b="1" dirty="0"/>
              <a:t>Hardware Requirements</a:t>
            </a:r>
          </a:p>
          <a:p>
            <a:pPr lvl="2"/>
            <a:r>
              <a:rPr lang="en-US" dirty="0"/>
              <a:t>256 MB RAM.</a:t>
            </a:r>
            <a:endParaRPr lang="en-US" sz="2000" dirty="0"/>
          </a:p>
          <a:p>
            <a:pPr lvl="2"/>
            <a:r>
              <a:rPr lang="en-US" dirty="0"/>
              <a:t>8 GB HDD.</a:t>
            </a:r>
            <a:endParaRPr lang="en-US" sz="2000" dirty="0"/>
          </a:p>
          <a:p>
            <a:pPr lvl="2"/>
            <a:r>
              <a:rPr lang="en-US" dirty="0"/>
              <a:t>Intel 1.66 GHz Processor Pentium 4</a:t>
            </a:r>
            <a:endParaRPr lang="en-US" sz="2000" dirty="0"/>
          </a:p>
          <a:p>
            <a:pPr lvl="2"/>
            <a:r>
              <a:rPr lang="en-US" dirty="0"/>
              <a:t>GPRS enabled Mobile Phone with Android.</a:t>
            </a:r>
            <a:endParaRPr lang="en-US" sz="2000" dirty="0"/>
          </a:p>
          <a:p>
            <a:pPr marL="342900" lvl="2" indent="-342900"/>
            <a:r>
              <a:rPr lang="en-US" sz="3200" b="1" dirty="0"/>
              <a:t>Software Requirements</a:t>
            </a:r>
          </a:p>
          <a:p>
            <a:pPr lvl="2"/>
            <a:r>
              <a:rPr lang="en-US" dirty="0"/>
              <a:t>Windows  </a:t>
            </a:r>
            <a:endParaRPr lang="en-US" sz="2000" dirty="0"/>
          </a:p>
          <a:p>
            <a:pPr lvl="2"/>
            <a:r>
              <a:rPr lang="en-US" dirty="0"/>
              <a:t>SDK for Android</a:t>
            </a:r>
            <a:endParaRPr lang="en-US" sz="2000" dirty="0"/>
          </a:p>
          <a:p>
            <a:pPr lvl="2"/>
            <a:r>
              <a:rPr lang="en-US" sz="2000" dirty="0"/>
              <a:t>Visual Studio (asp.net and database)</a:t>
            </a:r>
          </a:p>
          <a:p>
            <a:pPr lvl="2"/>
            <a:endParaRPr lang="en-US" sz="2000" dirty="0"/>
          </a:p>
          <a:p>
            <a:pPr lvl="2"/>
            <a:endParaRPr lang="en-US" sz="2000" dirty="0"/>
          </a:p>
          <a:p>
            <a:pPr lvl="2"/>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95400"/>
            <a:ext cx="3329116" cy="784830"/>
          </a:xfrm>
          <a:prstGeom prst="rect">
            <a:avLst/>
          </a:prstGeom>
          <a:noFill/>
        </p:spPr>
        <p:txBody>
          <a:bodyPr wrap="none" rtlCol="0">
            <a:spAutoFit/>
          </a:bodyPr>
          <a:lstStyle/>
          <a:p>
            <a:r>
              <a:rPr lang="en-US" sz="4500" b="1" u="sng" dirty="0">
                <a:solidFill>
                  <a:schemeClr val="tx2"/>
                </a:solidFill>
                <a:latin typeface="Calibri" panose="020F0502020204030204" pitchFamily="34" charset="0"/>
                <a:cs typeface="Calibri" panose="020F0502020204030204" pitchFamily="34" charset="0"/>
              </a:rPr>
              <a:t>ER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14600"/>
            <a:ext cx="9144000" cy="3825689"/>
          </a:xfrm>
          <a:prstGeom prst="rect">
            <a:avLst/>
          </a:prstGeom>
        </p:spPr>
      </p:pic>
    </p:spTree>
    <p:extLst>
      <p:ext uri="{BB962C8B-B14F-4D97-AF65-F5344CB8AC3E}">
        <p14:creationId xmlns:p14="http://schemas.microsoft.com/office/powerpoint/2010/main" val="426173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914400"/>
            <a:ext cx="5289333" cy="784830"/>
          </a:xfrm>
          <a:prstGeom prst="rect">
            <a:avLst/>
          </a:prstGeom>
          <a:noFill/>
        </p:spPr>
        <p:txBody>
          <a:bodyPr wrap="none" rtlCol="0">
            <a:spAutoFit/>
          </a:bodyPr>
          <a:lstStyle/>
          <a:p>
            <a:r>
              <a:rPr lang="en-US" sz="4500" b="1" u="sng" dirty="0">
                <a:solidFill>
                  <a:schemeClr val="tx2"/>
                </a:solidFill>
                <a:latin typeface="Calibri" panose="020F0502020204030204" pitchFamily="34" charset="0"/>
                <a:cs typeface="Calibri" panose="020F0502020204030204" pitchFamily="34" charset="0"/>
              </a:rPr>
              <a:t>SEQUENCE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2417928"/>
            <a:ext cx="12496800" cy="5265732"/>
          </a:xfrm>
          <a:prstGeom prst="rect">
            <a:avLst/>
          </a:prstGeom>
        </p:spPr>
      </p:pic>
      <p:sp>
        <p:nvSpPr>
          <p:cNvPr id="4" name="TextBox 3"/>
          <p:cNvSpPr txBox="1"/>
          <p:nvPr/>
        </p:nvSpPr>
        <p:spPr>
          <a:xfrm>
            <a:off x="381000" y="2017818"/>
            <a:ext cx="1393587" cy="400110"/>
          </a:xfrm>
          <a:prstGeom prst="rect">
            <a:avLst/>
          </a:prstGeom>
          <a:noFill/>
        </p:spPr>
        <p:txBody>
          <a:bodyPr wrap="none" rtlCol="0">
            <a:spAutoFit/>
          </a:bodyPr>
          <a:lstStyle/>
          <a:p>
            <a:r>
              <a:rPr lang="en-US" sz="2000" b="1" u="sng" dirty="0">
                <a:solidFill>
                  <a:schemeClr val="tx2"/>
                </a:solidFill>
                <a:latin typeface="Calibri" panose="020F0502020204030204" pitchFamily="34" charset="0"/>
                <a:cs typeface="Calibri" panose="020F0502020204030204" pitchFamily="34" charset="0"/>
              </a:rPr>
              <a:t>CUSTOMER</a:t>
            </a:r>
          </a:p>
        </p:txBody>
      </p:sp>
    </p:spTree>
    <p:extLst>
      <p:ext uri="{BB962C8B-B14F-4D97-AF65-F5344CB8AC3E}">
        <p14:creationId xmlns:p14="http://schemas.microsoft.com/office/powerpoint/2010/main" val="3335492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295400"/>
            <a:ext cx="1295547" cy="461665"/>
          </a:xfrm>
          <a:prstGeom prst="rect">
            <a:avLst/>
          </a:prstGeom>
          <a:noFill/>
        </p:spPr>
        <p:txBody>
          <a:bodyPr wrap="none" rtlCol="0">
            <a:spAutoFit/>
          </a:bodyPr>
          <a:lstStyle/>
          <a:p>
            <a:r>
              <a:rPr lang="en-US" sz="2400" b="1" u="sng" dirty="0">
                <a:solidFill>
                  <a:schemeClr val="tx2"/>
                </a:solidFill>
                <a:latin typeface="+mj-lt"/>
              </a:rPr>
              <a:t>VENDOR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12115800" cy="4935018"/>
          </a:xfrm>
          <a:prstGeom prst="rect">
            <a:avLst/>
          </a:prstGeom>
        </p:spPr>
      </p:pic>
    </p:spTree>
    <p:extLst>
      <p:ext uri="{BB962C8B-B14F-4D97-AF65-F5344CB8AC3E}">
        <p14:creationId xmlns:p14="http://schemas.microsoft.com/office/powerpoint/2010/main" val="720298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660400"/>
            <a:ext cx="2843463" cy="600286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609600"/>
            <a:ext cx="2867526" cy="6053667"/>
          </a:xfrm>
          <a:prstGeom prst="rect">
            <a:avLst/>
          </a:prstGeom>
        </p:spPr>
      </p:pic>
    </p:spTree>
    <p:extLst>
      <p:ext uri="{BB962C8B-B14F-4D97-AF65-F5344CB8AC3E}">
        <p14:creationId xmlns:p14="http://schemas.microsoft.com/office/powerpoint/2010/main" val="3827733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457200"/>
            <a:ext cx="2919663" cy="6163734"/>
          </a:xfrm>
          <a:prstGeom prst="rect">
            <a:avLst/>
          </a:prstGeom>
        </p:spPr>
      </p:pic>
    </p:spTree>
    <p:extLst>
      <p:ext uri="{BB962C8B-B14F-4D97-AF65-F5344CB8AC3E}">
        <p14:creationId xmlns:p14="http://schemas.microsoft.com/office/powerpoint/2010/main" val="930629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8505"/>
            <a:ext cx="9144000" cy="5140990"/>
          </a:xfrm>
          <a:prstGeom prst="rect">
            <a:avLst/>
          </a:prstGeom>
        </p:spPr>
      </p:pic>
    </p:spTree>
    <p:extLst>
      <p:ext uri="{BB962C8B-B14F-4D97-AF65-F5344CB8AC3E}">
        <p14:creationId xmlns:p14="http://schemas.microsoft.com/office/powerpoint/2010/main" val="1313495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8505"/>
            <a:ext cx="9144000" cy="5140990"/>
          </a:xfrm>
          <a:prstGeom prst="rect">
            <a:avLst/>
          </a:prstGeom>
        </p:spPr>
      </p:pic>
    </p:spTree>
    <p:extLst>
      <p:ext uri="{BB962C8B-B14F-4D97-AF65-F5344CB8AC3E}">
        <p14:creationId xmlns:p14="http://schemas.microsoft.com/office/powerpoint/2010/main" val="4081571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8505"/>
            <a:ext cx="9144000" cy="5140990"/>
          </a:xfrm>
          <a:prstGeom prst="rect">
            <a:avLst/>
          </a:prstGeom>
        </p:spPr>
      </p:pic>
    </p:spTree>
    <p:extLst>
      <p:ext uri="{BB962C8B-B14F-4D97-AF65-F5344CB8AC3E}">
        <p14:creationId xmlns:p14="http://schemas.microsoft.com/office/powerpoint/2010/main" val="2778585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normAutofit fontScale="90000"/>
          </a:bodyPr>
          <a:lstStyle/>
          <a:p>
            <a:r>
              <a:rPr lang="en-US" b="1" dirty="0"/>
              <a:t>CONCLUSION</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GB" dirty="0"/>
              <a:t>Initially mobile phones were developed only for voice communication but now days the scenario has changed, voice communication is just one aspect of a mobile phone. There are other aspects which are major focus of interest. Two such major factors are web browser and GPS services. Both of these functionalities are already implemented but are only in the hands of manufacturers not in the hand of users because of proprietary issues, the system does not allow the user to access the mobile hardware directly. But now, after the release of android based open source mobile phone a user can access the hardware directly and design customized native applications to develop Web and GPS enabled services and can program the other hardware components like camera etc. The LBS application can help user to find hospitals, school, gas filling station or any other facility of interest indicated by user within certain range. Just like a GPS device its location will also be updated as soon as user changes his/her position.</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i="1" dirty="0"/>
              <a:t>Problem Statement </a:t>
            </a:r>
            <a:br>
              <a:rPr lang="en-US" dirty="0"/>
            </a:br>
            <a:endParaRPr lang="en-US" dirty="0"/>
          </a:p>
        </p:txBody>
      </p:sp>
      <p:sp>
        <p:nvSpPr>
          <p:cNvPr id="3" name="Content Placeholder 2"/>
          <p:cNvSpPr>
            <a:spLocks noGrp="1"/>
          </p:cNvSpPr>
          <p:nvPr>
            <p:ph idx="1"/>
          </p:nvPr>
        </p:nvSpPr>
        <p:spPr/>
        <p:txBody>
          <a:bodyPr/>
          <a:lstStyle/>
          <a:p>
            <a:r>
              <a:rPr lang="en-IN" dirty="0"/>
              <a:t>Lots of local vendors/ shopkeepers are suffering losses due to various online websites. The main constraint is that, the people are not aware about the offers on the desired products and their prices. Also, they are unaware about the places where they could get the product. Also, there is no such online platform to connect local vendors with people.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dirty="0"/>
              <a:t>FUTURE SCOPE</a:t>
            </a:r>
            <a:br>
              <a:rPr lang="en-US" dirty="0"/>
            </a:br>
            <a:endParaRPr lang="en-US" dirty="0"/>
          </a:p>
        </p:txBody>
      </p:sp>
      <p:sp>
        <p:nvSpPr>
          <p:cNvPr id="3" name="Content Placeholder 2"/>
          <p:cNvSpPr>
            <a:spLocks noGrp="1"/>
          </p:cNvSpPr>
          <p:nvPr>
            <p:ph idx="1"/>
          </p:nvPr>
        </p:nvSpPr>
        <p:spPr/>
        <p:txBody>
          <a:bodyPr>
            <a:normAutofit/>
          </a:bodyPr>
          <a:lstStyle/>
          <a:p>
            <a:r>
              <a:rPr lang="en-US" sz="2000" dirty="0"/>
              <a:t>After going through the surveying, it can be gathered that there is a huge scope of application development in our project. Following the same notion, we can also develop application that can tackle following issues of the project:</a:t>
            </a:r>
          </a:p>
          <a:p>
            <a:r>
              <a:rPr lang="en-US" sz="2000" dirty="0"/>
              <a:t> </a:t>
            </a:r>
          </a:p>
          <a:p>
            <a:r>
              <a:rPr lang="en-US" sz="2000" dirty="0"/>
              <a:t>1) Location positioning technologies</a:t>
            </a:r>
          </a:p>
          <a:p>
            <a:r>
              <a:rPr lang="en-US" sz="2000" dirty="0"/>
              <a:t>2) Online Payment</a:t>
            </a:r>
          </a:p>
          <a:p>
            <a:r>
              <a:rPr lang="en-US" sz="2000" dirty="0"/>
              <a:t>3) Expanded Database (For large no. of users)</a:t>
            </a:r>
          </a:p>
          <a:p>
            <a:r>
              <a:rPr lang="en-US" sz="2000" dirty="0"/>
              <a:t>4) Data Security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u="sng" dirty="0"/>
              <a:t>REFERENCES</a:t>
            </a:r>
            <a:br>
              <a:rPr lang="en-US" dirty="0"/>
            </a:br>
            <a:endParaRPr lang="en-US" dirty="0"/>
          </a:p>
        </p:txBody>
      </p:sp>
      <p:sp>
        <p:nvSpPr>
          <p:cNvPr id="3" name="Content Placeholder 2"/>
          <p:cNvSpPr>
            <a:spLocks noGrp="1"/>
          </p:cNvSpPr>
          <p:nvPr>
            <p:ph idx="1"/>
          </p:nvPr>
        </p:nvSpPr>
        <p:spPr>
          <a:xfrm>
            <a:off x="457200" y="2453641"/>
            <a:ext cx="8229600" cy="4389120"/>
          </a:xfrm>
        </p:spPr>
        <p:txBody>
          <a:bodyPr/>
          <a:lstStyle/>
          <a:p>
            <a:pPr lvl="0"/>
            <a:r>
              <a:rPr lang="en-US" u="sng" dirty="0"/>
              <a:t>http://www.tutorialspoint.com</a:t>
            </a:r>
            <a:endParaRPr lang="en-US" dirty="0"/>
          </a:p>
          <a:p>
            <a:pPr lvl="0"/>
            <a:r>
              <a:rPr lang="en-US" u="sng" dirty="0"/>
              <a:t>http://www.uml.org</a:t>
            </a:r>
            <a:endParaRPr lang="en-US" dirty="0"/>
          </a:p>
          <a:p>
            <a:pPr lvl="0"/>
            <a:r>
              <a:rPr lang="en-US" u="sng" dirty="0"/>
              <a:t>http://www.smartdraw.com/resources/tutorials/uml-diagrams/</a:t>
            </a:r>
            <a:endParaRPr lang="en-US" dirty="0"/>
          </a:p>
          <a:p>
            <a:pPr lvl="0"/>
            <a:r>
              <a:rPr lang="en-US" u="sng" dirty="0"/>
              <a:t>http://en.wikipedia.org/wiki/Software_maintenance</a:t>
            </a:r>
            <a:endParaRPr lang="en-US" dirty="0"/>
          </a:p>
          <a:p>
            <a:pPr lvl="0"/>
            <a:r>
              <a:rPr lang="en-US" dirty="0"/>
              <a:t>http://stackoverflow.com/</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8800" dirty="0"/>
              <a:t>		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i="1" dirty="0"/>
              <a:t>Abstract</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The motivation for every location based information system is: “To assist with the exact information, at right place in real time with personalized setup and location sensitiveness”. In this era we are dealing with palmtops and Android, which are going to replace the bulky desktops even for computational purposes. We have vast number of applications and usage where a person sitting in a roadside café needs to get relevant data and information. Such needs can only be catered with the help of LBS. A very appealing application includes surveillance where instant information is needed to decide if the people being monitored are any real threat or an erroneous target. We need to Import them on mobile devices. We must ensure that a person when visiting places need not carry the travel guides with him. All the information must be available in his mobile device and also in user customized format.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b="1" i="1" dirty="0"/>
              <a:t>INTRODUCTION</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Location based service (LBS) is emerging as a killer application in mobile data services thanks to the rapid development in wireless communication and location positioning technologies. Users with location-aware wireless devices can query about their surroundings (e.g., finding the nearest restaurant, ATM, Hospitals or Medicals within 5 miles) at any place, anytime. While this ubiquitous computing paradigm brings great convenience for information access, the constraints of mobile environments, the spatial property of location-dependent data, and the mobility of mobile users pose a great challenge for the provision of location-based services to mobile users.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LBS have two major actions</a:t>
            </a:r>
            <a:endParaRPr lang="en-US" b="1" dirty="0"/>
          </a:p>
        </p:txBody>
      </p:sp>
      <p:sp>
        <p:nvSpPr>
          <p:cNvPr id="3" name="Content Placeholder 2"/>
          <p:cNvSpPr>
            <a:spLocks noGrp="1"/>
          </p:cNvSpPr>
          <p:nvPr>
            <p:ph idx="1"/>
          </p:nvPr>
        </p:nvSpPr>
        <p:spPr/>
        <p:txBody>
          <a:bodyPr>
            <a:normAutofit/>
          </a:bodyPr>
          <a:lstStyle/>
          <a:p>
            <a:r>
              <a:rPr lang="en-US" dirty="0"/>
              <a:t>1. Obtaining the location of user</a:t>
            </a:r>
          </a:p>
          <a:p>
            <a:r>
              <a:rPr lang="en-US" dirty="0"/>
              <a:t>2. Utilizing this information to provide a service.</a:t>
            </a:r>
          </a:p>
          <a:p>
            <a:pPr>
              <a:buNone/>
            </a:pPr>
            <a:r>
              <a:rPr lang="en-US" dirty="0"/>
              <a:t>	These 2 actions are used to answer these 4 questions (below) for a mobile user in a new, fast, and</a:t>
            </a:r>
          </a:p>
          <a:p>
            <a:r>
              <a:rPr lang="en-US" dirty="0"/>
              <a:t>more accurate way, to form the basis for LBS:</a:t>
            </a:r>
          </a:p>
          <a:p>
            <a:r>
              <a:rPr lang="en-US" dirty="0"/>
              <a:t>Where am I…?</a:t>
            </a:r>
          </a:p>
          <a:p>
            <a:r>
              <a:rPr lang="en-US" dirty="0"/>
              <a:t>Where is the nearest ...?.</a:t>
            </a:r>
          </a:p>
          <a:p>
            <a:r>
              <a:rPr lang="en-US" dirty="0"/>
              <a:t>Where is my ...?,</a:t>
            </a:r>
          </a:p>
          <a:p>
            <a:r>
              <a:rPr lang="en-US" dirty="0"/>
              <a:t>How do I get there?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lstStyle/>
          <a:p>
            <a:r>
              <a:rPr lang="en-US" dirty="0"/>
              <a:t> </a:t>
            </a:r>
            <a:r>
              <a:rPr lang="en-IN" b="1" dirty="0"/>
              <a:t>Challenges in Determining User Location </a:t>
            </a:r>
            <a:endParaRPr lang="en-US" dirty="0"/>
          </a:p>
          <a:p>
            <a:pPr lvl="2"/>
            <a:r>
              <a:rPr lang="en-US" b="1" dirty="0"/>
              <a:t>Accurate coordinates of location sources </a:t>
            </a:r>
          </a:p>
          <a:p>
            <a:pPr lvl="2"/>
            <a:r>
              <a:rPr lang="en-IN" b="1" dirty="0"/>
              <a:t> User movement </a:t>
            </a:r>
            <a:endParaRPr lang="en-US" dirty="0"/>
          </a:p>
          <a:p>
            <a:pPr lvl="2"/>
            <a:r>
              <a:rPr lang="en-US" b="1" dirty="0"/>
              <a:t>Varying accuracy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t>
            </a:r>
          </a:p>
        </p:txBody>
      </p:sp>
      <p:sp>
        <p:nvSpPr>
          <p:cNvPr id="3" name="Content Placeholder 2"/>
          <p:cNvSpPr>
            <a:spLocks noGrp="1"/>
          </p:cNvSpPr>
          <p:nvPr>
            <p:ph idx="1"/>
          </p:nvPr>
        </p:nvSpPr>
        <p:spPr/>
        <p:txBody>
          <a:bodyPr>
            <a:normAutofit fontScale="92500" lnSpcReduction="20000"/>
          </a:bodyPr>
          <a:lstStyle/>
          <a:p>
            <a:r>
              <a:rPr lang="en-IN" b="1" dirty="0"/>
              <a:t>Location Tracking</a:t>
            </a:r>
            <a:endParaRPr lang="en-US" dirty="0"/>
          </a:p>
          <a:p>
            <a:r>
              <a:rPr lang="en-IN" dirty="0"/>
              <a:t>This component stores the location trace of individual users. This represents a fundamental component in next-generation LBS as it contains the data that allows a user’s route to be determined and potentially predicted. In particular, this component would typically support the following functionality:</a:t>
            </a:r>
            <a:endParaRPr lang="en-US" dirty="0"/>
          </a:p>
          <a:p>
            <a:r>
              <a:rPr lang="en-IN" dirty="0"/>
              <a:t>Keep records on user’s current location.</a:t>
            </a:r>
            <a:endParaRPr lang="en-US" dirty="0"/>
          </a:p>
          <a:p>
            <a:r>
              <a:rPr lang="en-IN" dirty="0"/>
              <a:t>Notify the user when a specific offer is detected, or when the user moves in or out of an area.</a:t>
            </a:r>
            <a:endParaRPr lang="en-US" dirty="0"/>
          </a:p>
          <a:p>
            <a:r>
              <a:rPr lang="en-IN" dirty="0"/>
              <a:t>This supports location-based notifications being sent to users.</a:t>
            </a:r>
            <a:endParaRPr lang="en-US" dirty="0"/>
          </a:p>
          <a:p>
            <a:r>
              <a:rPr lang="en-IN" dirty="0"/>
              <a:t>Determine which offers are within a defined location. </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02" y="1143000"/>
            <a:ext cx="8229600" cy="1143000"/>
          </a:xfrm>
        </p:spPr>
        <p:txBody>
          <a:bodyPr>
            <a:normAutofit fontScale="90000"/>
          </a:bodyPr>
          <a:lstStyle/>
          <a:p>
            <a:r>
              <a:rPr lang="en-US" b="1" i="1" dirty="0"/>
              <a:t>Scope of project</a:t>
            </a:r>
            <a:br>
              <a:rPr lang="en-US" dirty="0"/>
            </a:br>
            <a:r>
              <a:rPr lang="en-US" dirty="0"/>
              <a:t> </a:t>
            </a:r>
          </a:p>
        </p:txBody>
      </p:sp>
      <p:sp>
        <p:nvSpPr>
          <p:cNvPr id="3" name="Content Placeholder 2"/>
          <p:cNvSpPr>
            <a:spLocks noGrp="1"/>
          </p:cNvSpPr>
          <p:nvPr>
            <p:ph idx="1"/>
          </p:nvPr>
        </p:nvSpPr>
        <p:spPr/>
        <p:txBody>
          <a:bodyPr>
            <a:normAutofit fontScale="77500" lnSpcReduction="20000"/>
          </a:bodyPr>
          <a:lstStyle/>
          <a:p>
            <a:r>
              <a:rPr lang="en-IN" dirty="0"/>
              <a:t>In our application, we have used Map Views as supported by Google APIs 10 or higher which would allow the use of app in devices starting from Gingerbread itself. We have used an </a:t>
            </a:r>
            <a:r>
              <a:rPr lang="en-IN" dirty="0" err="1"/>
              <a:t>.net</a:t>
            </a:r>
            <a:r>
              <a:rPr lang="en-IN" dirty="0"/>
              <a:t> Server with visual studio &amp; MSSQL support for remote database use. The data transaction from or to the database occurs with the help of JavaScript and in the form of XML objects. The android end of the app handles this XML objects through HTTP clients. Onboard compass &amp; map controllers are enabled. Locations are extracted from the device with the help of the GPS module available. A form of passive GPS use, the device decides on the best content with the information available from different providers. On touching the overlay on the map, options are asked ranging from extracting address to locating any other user on the same view. </a:t>
            </a:r>
            <a:endParaRPr lang="en-US" dirty="0"/>
          </a:p>
          <a:p>
            <a:pPr>
              <a:buNone/>
            </a:pPr>
            <a:r>
              <a:rPr lang="en-IN" dirty="0"/>
              <a:t> </a:t>
            </a:r>
            <a:endParaRPr lang="en-US" dirty="0"/>
          </a:p>
          <a:p>
            <a:r>
              <a:rPr lang="en-IN" dirty="0"/>
              <a:t>The main objective is to detect the offers in the range set.</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AB1D6-A42F-4AD4-932C-28F09EB400FE}"/>
              </a:ext>
            </a:extLst>
          </p:cNvPr>
          <p:cNvSpPr>
            <a:spLocks noGrp="1"/>
          </p:cNvSpPr>
          <p:nvPr>
            <p:ph type="title"/>
          </p:nvPr>
        </p:nvSpPr>
        <p:spPr/>
        <p:txBody>
          <a:bodyPr/>
          <a:lstStyle/>
          <a:p>
            <a:r>
              <a:rPr lang="en-IN" dirty="0"/>
              <a:t>System Diagram</a:t>
            </a:r>
          </a:p>
        </p:txBody>
      </p:sp>
      <p:sp>
        <p:nvSpPr>
          <p:cNvPr id="3" name="Content Placeholder 2">
            <a:extLst>
              <a:ext uri="{FF2B5EF4-FFF2-40B4-BE49-F238E27FC236}">
                <a16:creationId xmlns:a16="http://schemas.microsoft.com/office/drawing/2014/main" id="{5F41BD9C-2C11-4093-BD24-9E801FA26010}"/>
              </a:ext>
            </a:extLst>
          </p:cNvPr>
          <p:cNvSpPr>
            <a:spLocks noGrp="1"/>
          </p:cNvSpPr>
          <p:nvPr>
            <p:ph idx="1"/>
          </p:nvPr>
        </p:nvSpPr>
        <p:spPr>
          <a:xfrm>
            <a:off x="457200" y="2057400"/>
            <a:ext cx="8229600" cy="4267200"/>
          </a:xfrm>
        </p:spPr>
        <p:txBody>
          <a:bodyPr/>
          <a:lstStyle/>
          <a:p>
            <a:r>
              <a:rPr lang="en-IN" dirty="0"/>
              <a:t>Backend</a:t>
            </a:r>
          </a:p>
        </p:txBody>
      </p:sp>
      <p:sp>
        <p:nvSpPr>
          <p:cNvPr id="4" name="Rectangle 3">
            <a:extLst>
              <a:ext uri="{FF2B5EF4-FFF2-40B4-BE49-F238E27FC236}">
                <a16:creationId xmlns:a16="http://schemas.microsoft.com/office/drawing/2014/main" id="{688329FC-A556-45F5-B0EE-54C8B11145A8}"/>
              </a:ext>
            </a:extLst>
          </p:cNvPr>
          <p:cNvSpPr/>
          <p:nvPr/>
        </p:nvSpPr>
        <p:spPr>
          <a:xfrm>
            <a:off x="914400" y="2667000"/>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Webserver</a:t>
            </a:r>
          </a:p>
        </p:txBody>
      </p:sp>
      <p:sp>
        <p:nvSpPr>
          <p:cNvPr id="5" name="Rectangle 4">
            <a:extLst>
              <a:ext uri="{FF2B5EF4-FFF2-40B4-BE49-F238E27FC236}">
                <a16:creationId xmlns:a16="http://schemas.microsoft.com/office/drawing/2014/main" id="{A2EA3C20-CFE8-419F-81B4-61EAA99B60B0}"/>
              </a:ext>
            </a:extLst>
          </p:cNvPr>
          <p:cNvSpPr/>
          <p:nvPr/>
        </p:nvSpPr>
        <p:spPr>
          <a:xfrm>
            <a:off x="914400" y="5010913"/>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Database</a:t>
            </a:r>
          </a:p>
        </p:txBody>
      </p:sp>
      <p:sp>
        <p:nvSpPr>
          <p:cNvPr id="6" name="Rectangle 5">
            <a:extLst>
              <a:ext uri="{FF2B5EF4-FFF2-40B4-BE49-F238E27FC236}">
                <a16:creationId xmlns:a16="http://schemas.microsoft.com/office/drawing/2014/main" id="{D2E7CCBE-6AA6-4CD6-AE09-C392B5C7835B}"/>
              </a:ext>
            </a:extLst>
          </p:cNvPr>
          <p:cNvSpPr/>
          <p:nvPr/>
        </p:nvSpPr>
        <p:spPr>
          <a:xfrm>
            <a:off x="5715000" y="2667000"/>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Application</a:t>
            </a:r>
          </a:p>
        </p:txBody>
      </p:sp>
      <p:sp>
        <p:nvSpPr>
          <p:cNvPr id="7" name="Rectangle 6">
            <a:extLst>
              <a:ext uri="{FF2B5EF4-FFF2-40B4-BE49-F238E27FC236}">
                <a16:creationId xmlns:a16="http://schemas.microsoft.com/office/drawing/2014/main" id="{E96B6F74-A888-4543-B94B-0967352B19E7}"/>
              </a:ext>
            </a:extLst>
          </p:cNvPr>
          <p:cNvSpPr/>
          <p:nvPr/>
        </p:nvSpPr>
        <p:spPr>
          <a:xfrm>
            <a:off x="5715000" y="5010913"/>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Web Services</a:t>
            </a:r>
          </a:p>
        </p:txBody>
      </p:sp>
      <p:cxnSp>
        <p:nvCxnSpPr>
          <p:cNvPr id="9" name="Straight Arrow Connector 8">
            <a:extLst>
              <a:ext uri="{FF2B5EF4-FFF2-40B4-BE49-F238E27FC236}">
                <a16:creationId xmlns:a16="http://schemas.microsoft.com/office/drawing/2014/main" id="{8F952AA2-AB19-4F74-BC35-FEB4A01A1D04}"/>
              </a:ext>
            </a:extLst>
          </p:cNvPr>
          <p:cNvCxnSpPr>
            <a:cxnSpLocks/>
          </p:cNvCxnSpPr>
          <p:nvPr/>
        </p:nvCxnSpPr>
        <p:spPr>
          <a:xfrm flipV="1">
            <a:off x="1981200" y="3124200"/>
            <a:ext cx="0" cy="18867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E611C64-1858-4CE1-A129-118F486549E6}"/>
              </a:ext>
            </a:extLst>
          </p:cNvPr>
          <p:cNvCxnSpPr/>
          <p:nvPr/>
        </p:nvCxnSpPr>
        <p:spPr>
          <a:xfrm>
            <a:off x="3124200" y="5181600"/>
            <a:ext cx="2590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42CB025-4C92-48F1-8D87-839AD1CA4499}"/>
              </a:ext>
            </a:extLst>
          </p:cNvPr>
          <p:cNvCxnSpPr/>
          <p:nvPr/>
        </p:nvCxnSpPr>
        <p:spPr>
          <a:xfrm>
            <a:off x="6858000" y="3124200"/>
            <a:ext cx="0" cy="18867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968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216</TotalTime>
  <Words>939</Words>
  <Application>Microsoft Office PowerPoint</Application>
  <PresentationFormat>On-screen Show (4:3)</PresentationFormat>
  <Paragraphs>73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GRAB ALL </vt:lpstr>
      <vt:lpstr>Problem Statement  </vt:lpstr>
      <vt:lpstr>Abstract </vt:lpstr>
      <vt:lpstr>INTRODUCTION </vt:lpstr>
      <vt:lpstr>LBS have two major actions</vt:lpstr>
      <vt:lpstr>Challenges</vt:lpstr>
      <vt:lpstr>Function</vt:lpstr>
      <vt:lpstr>Scope of project  </vt:lpstr>
      <vt:lpstr>System Diagram</vt:lpstr>
      <vt:lpstr>         HARDWARE AND SOFTWARE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FUTURE SCOPE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Based Services using Android Mobile Operating System </dc:title>
  <dc:creator>Sandesh</dc:creator>
  <cp:lastModifiedBy>Unknown User</cp:lastModifiedBy>
  <cp:revision>28</cp:revision>
  <dcterms:created xsi:type="dcterms:W3CDTF">2006-08-16T00:00:00Z</dcterms:created>
  <dcterms:modified xsi:type="dcterms:W3CDTF">2020-04-06T05:41:56Z</dcterms:modified>
</cp:coreProperties>
</file>