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3" r:id="rId8"/>
    <p:sldId id="264" r:id="rId9"/>
    <p:sldId id="271" r:id="rId10"/>
    <p:sldId id="281" r:id="rId11"/>
    <p:sldId id="282" r:id="rId12"/>
    <p:sldId id="266" r:id="rId13"/>
    <p:sldId id="272" r:id="rId14"/>
    <p:sldId id="273" r:id="rId15"/>
    <p:sldId id="274" r:id="rId16"/>
    <p:sldId id="275" r:id="rId17"/>
    <p:sldId id="280" r:id="rId18"/>
    <p:sldId id="279" r:id="rId19"/>
    <p:sldId id="278" r:id="rId20"/>
    <p:sldId id="277" r:id="rId21"/>
    <p:sldId id="267" r:id="rId22"/>
    <p:sldId id="268" r:id="rId23"/>
    <p:sldId id="26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GRAB ALL</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a:t>BY-</a:t>
            </a:r>
          </a:p>
          <a:p>
            <a:r>
              <a:rPr lang="en-US" dirty="0"/>
              <a:t>Areeb Akhtar(01)</a:t>
            </a:r>
          </a:p>
          <a:p>
            <a:r>
              <a:rPr lang="en-US" dirty="0" err="1"/>
              <a:t>Shubham</a:t>
            </a:r>
            <a:r>
              <a:rPr lang="en-US" dirty="0"/>
              <a:t> </a:t>
            </a:r>
            <a:r>
              <a:rPr lang="en-US" dirty="0" err="1" smtClean="0"/>
              <a:t>Patil</a:t>
            </a:r>
            <a:r>
              <a:rPr lang="en-US" dirty="0" smtClean="0"/>
              <a:t>(16)</a:t>
            </a:r>
            <a:endParaRPr lang="en-US" dirty="0"/>
          </a:p>
          <a:p>
            <a:r>
              <a:rPr lang="en-US" dirty="0" err="1"/>
              <a:t>Himanshu</a:t>
            </a:r>
            <a:r>
              <a:rPr lang="en-US" dirty="0"/>
              <a:t> </a:t>
            </a:r>
            <a:r>
              <a:rPr lang="en-US" dirty="0" smtClean="0"/>
              <a:t>Wadekar(69)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029200" y="704088"/>
            <a:ext cx="3657600" cy="6001512"/>
          </a:xfrm>
          <a:prstGeom prst="rect">
            <a:avLst/>
          </a:prstGeom>
          <a:noFill/>
          <a:ln>
            <a:noFill/>
          </a:ln>
        </p:spPr>
      </p:pic>
    </p:spTree>
    <p:extLst>
      <p:ext uri="{BB962C8B-B14F-4D97-AF65-F5344CB8AC3E}">
        <p14:creationId xmlns:p14="http://schemas.microsoft.com/office/powerpoint/2010/main" val="16502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side diagram</a:t>
            </a:r>
            <a:endParaRPr lang="en-IN" dirty="0"/>
          </a:p>
        </p:txBody>
      </p:sp>
      <p:sp>
        <p:nvSpPr>
          <p:cNvPr id="3" name="Content Placeholder 2"/>
          <p:cNvSpPr>
            <a:spLocks noGrp="1"/>
          </p:cNvSpPr>
          <p:nvPr>
            <p:ph idx="1"/>
          </p:nvPr>
        </p:nvSpPr>
        <p:spPr>
          <a:xfrm>
            <a:off x="457200" y="1981200"/>
            <a:ext cx="8610600" cy="4389120"/>
          </a:xfrm>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162800" cy="4038599"/>
          </a:xfrm>
          <a:prstGeom prst="rect">
            <a:avLst/>
          </a:prstGeom>
          <a:noFill/>
          <a:ln>
            <a:noFill/>
          </a:ln>
        </p:spPr>
      </p:pic>
    </p:spTree>
    <p:extLst>
      <p:ext uri="{BB962C8B-B14F-4D97-AF65-F5344CB8AC3E}">
        <p14:creationId xmlns:p14="http://schemas.microsoft.com/office/powerpoint/2010/main" val="292046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752600"/>
            <a:ext cx="8229600" cy="1143000"/>
          </a:xfrm>
        </p:spPr>
        <p:txBody>
          <a:bodyPr>
            <a:normAutofit fontScale="90000"/>
          </a:bodyPr>
          <a:lstStyle/>
          <a:p>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HARDWARE AND SOFTWARE REQUIREMENTS</a:t>
            </a:r>
            <a:r>
              <a:rPr lang="en-US" dirty="0"/>
              <a:t/>
            </a:r>
            <a:br>
              <a:rPr lang="en-US" dirty="0"/>
            </a:br>
            <a:endParaRPr lang="en-US" dirty="0"/>
          </a:p>
        </p:txBody>
      </p:sp>
      <p:sp>
        <p:nvSpPr>
          <p:cNvPr id="3" name="Content Placeholder 2"/>
          <p:cNvSpPr>
            <a:spLocks noGrp="1"/>
          </p:cNvSpPr>
          <p:nvPr>
            <p:ph idx="1"/>
          </p:nvPr>
        </p:nvSpPr>
        <p:spPr>
          <a:xfrm>
            <a:off x="478302" y="2497015"/>
            <a:ext cx="8229600" cy="4389120"/>
          </a:xfrm>
        </p:spPr>
        <p:txBody>
          <a:bodyPr>
            <a:normAutofit/>
          </a:bodyPr>
          <a:lstStyle/>
          <a:p>
            <a:r>
              <a:rPr lang="en-US" b="1" dirty="0"/>
              <a:t>Hardware Requirements</a:t>
            </a:r>
          </a:p>
          <a:p>
            <a:pPr lvl="2"/>
            <a:r>
              <a:rPr lang="en-US" dirty="0"/>
              <a:t>256 MB RAM.</a:t>
            </a:r>
            <a:endParaRPr lang="en-US" sz="2000" dirty="0"/>
          </a:p>
          <a:p>
            <a:pPr lvl="2"/>
            <a:r>
              <a:rPr lang="en-US" dirty="0"/>
              <a:t>8 GB HDD.</a:t>
            </a:r>
            <a:endParaRPr lang="en-US" sz="2000" dirty="0"/>
          </a:p>
          <a:p>
            <a:pPr lvl="2"/>
            <a:r>
              <a:rPr lang="en-US" dirty="0"/>
              <a:t>Intel 1.66 GHz Processor Pentium 4</a:t>
            </a:r>
            <a:endParaRPr lang="en-US" sz="2000" dirty="0"/>
          </a:p>
          <a:p>
            <a:pPr lvl="2"/>
            <a:r>
              <a:rPr lang="en-US" dirty="0"/>
              <a:t>GPRS enabled Mobile Phone with Android.</a:t>
            </a:r>
            <a:endParaRPr lang="en-US" sz="2000" dirty="0"/>
          </a:p>
          <a:p>
            <a:pPr marL="342900" lvl="2" indent="-342900"/>
            <a:r>
              <a:rPr lang="en-US" sz="3200" b="1" dirty="0"/>
              <a:t>Software Requirements</a:t>
            </a:r>
          </a:p>
          <a:p>
            <a:pPr lvl="2"/>
            <a:r>
              <a:rPr lang="en-US" dirty="0"/>
              <a:t>Windows  </a:t>
            </a:r>
            <a:endParaRPr lang="en-US" sz="2000" dirty="0"/>
          </a:p>
          <a:p>
            <a:pPr lvl="2"/>
            <a:r>
              <a:rPr lang="en-US" dirty="0"/>
              <a:t>SDK for Android</a:t>
            </a:r>
            <a:endParaRPr lang="en-US" sz="2000" dirty="0"/>
          </a:p>
          <a:p>
            <a:pPr lvl="2"/>
            <a:r>
              <a:rPr lang="en-US" sz="2000" dirty="0"/>
              <a:t>Visual Studio (asp.net and database)</a:t>
            </a:r>
          </a:p>
          <a:p>
            <a:pPr lvl="2"/>
            <a:endParaRPr lang="en-US" sz="2000" dirty="0"/>
          </a:p>
          <a:p>
            <a:pPr lvl="2"/>
            <a:endParaRPr lang="en-US" sz="2000" dirty="0"/>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3329116"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ER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825689"/>
          </a:xfrm>
          <a:prstGeom prst="rect">
            <a:avLst/>
          </a:prstGeom>
        </p:spPr>
      </p:pic>
    </p:spTree>
    <p:extLst>
      <p:ext uri="{BB962C8B-B14F-4D97-AF65-F5344CB8AC3E}">
        <p14:creationId xmlns:p14="http://schemas.microsoft.com/office/powerpoint/2010/main" val="426173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14400"/>
            <a:ext cx="5289333"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SEQUENCE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417928"/>
            <a:ext cx="12496800" cy="5265732"/>
          </a:xfrm>
          <a:prstGeom prst="rect">
            <a:avLst/>
          </a:prstGeom>
        </p:spPr>
      </p:pic>
      <p:sp>
        <p:nvSpPr>
          <p:cNvPr id="4" name="TextBox 3"/>
          <p:cNvSpPr txBox="1"/>
          <p:nvPr/>
        </p:nvSpPr>
        <p:spPr>
          <a:xfrm>
            <a:off x="381000" y="2017818"/>
            <a:ext cx="1393587" cy="400110"/>
          </a:xfrm>
          <a:prstGeom prst="rect">
            <a:avLst/>
          </a:prstGeom>
          <a:noFill/>
        </p:spPr>
        <p:txBody>
          <a:bodyPr wrap="none" rtlCol="0">
            <a:spAutoFit/>
          </a:bodyPr>
          <a:lstStyle/>
          <a:p>
            <a:r>
              <a:rPr lang="en-US" sz="2000" b="1" u="sng" dirty="0">
                <a:solidFill>
                  <a:schemeClr val="tx2"/>
                </a:solidFill>
                <a:latin typeface="Calibri" panose="020F0502020204030204" pitchFamily="34" charset="0"/>
                <a:cs typeface="Calibri" panose="020F0502020204030204" pitchFamily="34" charset="0"/>
              </a:rPr>
              <a:t>CUSTOMER</a:t>
            </a:r>
          </a:p>
        </p:txBody>
      </p:sp>
    </p:spTree>
    <p:extLst>
      <p:ext uri="{BB962C8B-B14F-4D97-AF65-F5344CB8AC3E}">
        <p14:creationId xmlns:p14="http://schemas.microsoft.com/office/powerpoint/2010/main" val="333549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1295547" cy="461665"/>
          </a:xfrm>
          <a:prstGeom prst="rect">
            <a:avLst/>
          </a:prstGeom>
          <a:noFill/>
        </p:spPr>
        <p:txBody>
          <a:bodyPr wrap="none" rtlCol="0">
            <a:spAutoFit/>
          </a:bodyPr>
          <a:lstStyle/>
          <a:p>
            <a:r>
              <a:rPr lang="en-US" sz="2400" b="1" u="sng" dirty="0">
                <a:solidFill>
                  <a:schemeClr val="tx2"/>
                </a:solidFill>
                <a:latin typeface="+mj-lt"/>
              </a:rPr>
              <a:t>VENDOR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12115800" cy="4935018"/>
          </a:xfrm>
          <a:prstGeom prst="rect">
            <a:avLst/>
          </a:prstGeom>
        </p:spPr>
      </p:pic>
    </p:spTree>
    <p:extLst>
      <p:ext uri="{BB962C8B-B14F-4D97-AF65-F5344CB8AC3E}">
        <p14:creationId xmlns:p14="http://schemas.microsoft.com/office/powerpoint/2010/main" val="720298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660400"/>
            <a:ext cx="2843463" cy="600286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609600"/>
            <a:ext cx="2867526" cy="6053667"/>
          </a:xfrm>
          <a:prstGeom prst="rect">
            <a:avLst/>
          </a:prstGeom>
        </p:spPr>
      </p:pic>
    </p:spTree>
    <p:extLst>
      <p:ext uri="{BB962C8B-B14F-4D97-AF65-F5344CB8AC3E}">
        <p14:creationId xmlns:p14="http://schemas.microsoft.com/office/powerpoint/2010/main" val="382773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457200"/>
            <a:ext cx="2919663" cy="6163734"/>
          </a:xfrm>
          <a:prstGeom prst="rect">
            <a:avLst/>
          </a:prstGeom>
        </p:spPr>
      </p:pic>
    </p:spTree>
    <p:extLst>
      <p:ext uri="{BB962C8B-B14F-4D97-AF65-F5344CB8AC3E}">
        <p14:creationId xmlns:p14="http://schemas.microsoft.com/office/powerpoint/2010/main" val="93062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31349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408157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i="1" dirty="0"/>
              <a:t>Problem Statement </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Lots of local vendors/ shopkeepers are suffering losses due to various online websites. The main constraint is that, the people are not aware about the offers on the desired products and their prices. Also, they are unaware about the places where they could get the product. Also, there is no such online platform to connect local vendors with people.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277858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Earlier </a:t>
            </a:r>
            <a:r>
              <a:rPr lang="en-US" dirty="0"/>
              <a:t>the only use of mobile phone was voice communication, but now voice communication is just one aspect of a mobile phone. There are other major factors such as web browser and GPS services. With the consideration of these factors ‘Grab All’ is implemented. ‘Grab All’ helps to reduce the game between the vendor and the customer by providing the vendors a platform to reach out to all the customers in the nearby area. Also it makes the task of the customer easy, as the customer can easily find out from whom to buy the desired product and who the vendors are and also the vendors location. Hence the business of the local vendors is enhanced and the customer service is made easy.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a:t>FUTURE SCOPE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After going through the surveying, it can be gathered that there is a huge scope of application development in our project. Following the same notion, we can also develop application that can tackle following issues of the project:</a:t>
            </a:r>
          </a:p>
          <a:p>
            <a:r>
              <a:rPr lang="en-US" sz="2000" dirty="0"/>
              <a:t> </a:t>
            </a:r>
          </a:p>
          <a:p>
            <a:r>
              <a:rPr lang="en-US" sz="2000" dirty="0"/>
              <a:t>1) Location positioning technologies</a:t>
            </a:r>
          </a:p>
          <a:p>
            <a:r>
              <a:rPr lang="en-US" sz="2000" dirty="0"/>
              <a:t>2) Online Payment</a:t>
            </a:r>
          </a:p>
          <a:p>
            <a:r>
              <a:rPr lang="en-US" sz="2000" dirty="0"/>
              <a:t>3) Expanded Database (For large no. of users)</a:t>
            </a:r>
          </a:p>
          <a:p>
            <a:r>
              <a:rPr lang="en-US" sz="2000" dirty="0"/>
              <a:t>4) Data Security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a:t>REFERENCES</a:t>
            </a:r>
            <a:r>
              <a:rPr lang="en-US" dirty="0"/>
              <a:t/>
            </a:r>
            <a:br>
              <a:rPr lang="en-US" dirty="0"/>
            </a:br>
            <a:endParaRPr lang="en-US" dirty="0"/>
          </a:p>
        </p:txBody>
      </p:sp>
      <p:sp>
        <p:nvSpPr>
          <p:cNvPr id="3" name="Content Placeholder 2"/>
          <p:cNvSpPr>
            <a:spLocks noGrp="1"/>
          </p:cNvSpPr>
          <p:nvPr>
            <p:ph idx="1"/>
          </p:nvPr>
        </p:nvSpPr>
        <p:spPr>
          <a:xfrm>
            <a:off x="457200" y="2453641"/>
            <a:ext cx="8229600" cy="4389120"/>
          </a:xfrm>
        </p:spPr>
        <p:txBody>
          <a:bodyPr/>
          <a:lstStyle/>
          <a:p>
            <a:pPr lvl="0"/>
            <a:r>
              <a:rPr lang="en-US" u="sng" dirty="0"/>
              <a:t>http://www.tutorialspoint.com</a:t>
            </a:r>
            <a:endParaRPr lang="en-US" dirty="0"/>
          </a:p>
          <a:p>
            <a:pPr lvl="0"/>
            <a:r>
              <a:rPr lang="en-US" u="sng" dirty="0"/>
              <a:t>http://www.uml.org</a:t>
            </a:r>
            <a:endParaRPr lang="en-US" dirty="0"/>
          </a:p>
          <a:p>
            <a:pPr lvl="0"/>
            <a:r>
              <a:rPr lang="en-US" u="sng" dirty="0"/>
              <a:t>http://www.smartdraw.com/resources/tutorials/uml-diagrams/</a:t>
            </a:r>
            <a:endParaRPr lang="en-US" dirty="0"/>
          </a:p>
          <a:p>
            <a:pPr lvl="0"/>
            <a:r>
              <a:rPr lang="en-US" u="sng" dirty="0"/>
              <a:t>http://en.wikipedia.org/wiki/Software_maintenance</a:t>
            </a:r>
            <a:endParaRPr lang="en-US" dirty="0"/>
          </a:p>
          <a:p>
            <a:pPr lvl="0"/>
            <a:r>
              <a:rPr lang="en-US" dirty="0"/>
              <a:t>http://stackoverflow.com/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800"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i="1" dirty="0"/>
              <a:t>Abstract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motivation for every location based information system is: “To assist with the exact information, at right place in real time with personalized setup and location sensitiveness”. In this era we are dealing with palmtops and Android, which are going to replace the bulky desktops even for computational purposes. We have vast number of applications and usage where a person sitting in a roadside café needs to get relevant data and information. Such needs can only be catered with the help of LBS. A very appealing application includes surveillance where instant information is needed to decide if the people being monitored are any real threat or an erroneous target. We need to Import them on mobile devices. We must ensure that a person when visiting places need not carry the travel guides with him. All the information must be available in his mobile device and also in user customized format.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i="1" dirty="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Lots of local vendors/ shopkeepers are suffering losses due to various online websites. The main constraint is that, the people are not aware about the offers on the desired products and their prices. Also, they are unaware about the places where they could get the product. Also, there is no such online platform to connect local vendors with people. To solve this problem, we use location-based services. LBS can be characterized as "A remote IP administration that utilizes geographic data to serve a versatile client, any application administration that misuses the situation of a portable terminal." In mobile data services Location Based Services (LBS) is emerging as an important technology due to quick growth in wireless communication and location positioning technologies. Depending on the location of the mobile, Location Based Services (LBS) deliver information which plays a key role in this mobile information era. The LBS services has wide range of applications, such as health, entertainment, personal life, work, etc. It is also used to find out the persons or objects location, such as discovering about a restaurant or a grocery shop or a mall. LBS have two major actions, that is: Obtaining users location Provide a service by utilizing this information. The above actions can be used to obtain information such as: </a:t>
            </a:r>
            <a:endParaRPr lang="en-US" dirty="0" smtClean="0"/>
          </a:p>
          <a:p>
            <a:pPr marL="0" indent="0">
              <a:buNone/>
            </a:pPr>
            <a:endParaRPr lang="en-US" dirty="0" smtClean="0"/>
          </a:p>
          <a:p>
            <a:r>
              <a:rPr lang="en-US" dirty="0" smtClean="0"/>
              <a:t>1</a:t>
            </a:r>
            <a:r>
              <a:rPr lang="en-US" dirty="0"/>
              <a:t>. Where the user is? </a:t>
            </a:r>
            <a:endParaRPr lang="en-US" dirty="0" smtClean="0"/>
          </a:p>
          <a:p>
            <a:r>
              <a:rPr lang="en-US" dirty="0" smtClean="0"/>
              <a:t>2</a:t>
            </a:r>
            <a:r>
              <a:rPr lang="en-US" dirty="0"/>
              <a:t>. Where is the nearest place? </a:t>
            </a:r>
            <a:endParaRPr lang="en-US" dirty="0" smtClean="0"/>
          </a:p>
          <a:p>
            <a:r>
              <a:rPr lang="en-US" dirty="0" smtClean="0"/>
              <a:t>3</a:t>
            </a:r>
            <a:r>
              <a:rPr lang="en-US" dirty="0"/>
              <a:t>. How to reach the nearest place</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LBS have two major actions</a:t>
            </a:r>
            <a:endParaRPr lang="en-US" b="1" dirty="0"/>
          </a:p>
        </p:txBody>
      </p:sp>
      <p:sp>
        <p:nvSpPr>
          <p:cNvPr id="3" name="Content Placeholder 2"/>
          <p:cNvSpPr>
            <a:spLocks noGrp="1"/>
          </p:cNvSpPr>
          <p:nvPr>
            <p:ph idx="1"/>
          </p:nvPr>
        </p:nvSpPr>
        <p:spPr/>
        <p:txBody>
          <a:bodyPr>
            <a:normAutofit/>
          </a:bodyPr>
          <a:lstStyle/>
          <a:p>
            <a:r>
              <a:rPr lang="en-US" dirty="0"/>
              <a:t>1. Obtaining the location of user</a:t>
            </a:r>
          </a:p>
          <a:p>
            <a:r>
              <a:rPr lang="en-US" dirty="0"/>
              <a:t>2. Utilizing this information to provide a service.</a:t>
            </a:r>
          </a:p>
          <a:p>
            <a:pPr>
              <a:buNone/>
            </a:pPr>
            <a:r>
              <a:rPr lang="en-US" dirty="0"/>
              <a:t>	These 2 actions are used to answer these 4 questions (below) for a mobile user in a new, fast, and</a:t>
            </a:r>
          </a:p>
          <a:p>
            <a:r>
              <a:rPr lang="en-US" dirty="0"/>
              <a:t>more accurate way, to form the basis for LBS:</a:t>
            </a:r>
          </a:p>
          <a:p>
            <a:r>
              <a:rPr lang="en-US" dirty="0"/>
              <a:t>Where am I…?</a:t>
            </a:r>
          </a:p>
          <a:p>
            <a:r>
              <a:rPr lang="en-US" dirty="0"/>
              <a:t>Where is the nearest ...?.</a:t>
            </a:r>
          </a:p>
          <a:p>
            <a:r>
              <a:rPr lang="en-US" dirty="0"/>
              <a:t>Where is my ...?,</a:t>
            </a:r>
          </a:p>
          <a:p>
            <a:r>
              <a:rPr lang="en-US" dirty="0"/>
              <a:t>How do I get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 </a:t>
            </a:r>
            <a:r>
              <a:rPr lang="en-IN" b="1" dirty="0"/>
              <a:t>Challenges in Determining User Location </a:t>
            </a:r>
            <a:endParaRPr lang="en-US" dirty="0"/>
          </a:p>
          <a:p>
            <a:pPr lvl="2"/>
            <a:r>
              <a:rPr lang="en-US" b="1" dirty="0"/>
              <a:t>Accurate coordinates of location sources </a:t>
            </a:r>
          </a:p>
          <a:p>
            <a:pPr lvl="2"/>
            <a:r>
              <a:rPr lang="en-IN" b="1" dirty="0"/>
              <a:t> User movement </a:t>
            </a:r>
            <a:endParaRPr lang="en-US" dirty="0"/>
          </a:p>
          <a:p>
            <a:pPr lvl="2"/>
            <a:r>
              <a:rPr lang="en-US" b="1" dirty="0"/>
              <a:t>Varying accuracy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normAutofit fontScale="92500" lnSpcReduction="20000"/>
          </a:bodyPr>
          <a:lstStyle/>
          <a:p>
            <a:r>
              <a:rPr lang="en-IN" b="1" dirty="0"/>
              <a:t>Location Tracking</a:t>
            </a:r>
            <a:endParaRPr lang="en-US" dirty="0"/>
          </a:p>
          <a:p>
            <a:r>
              <a:rPr lang="en-IN" dirty="0"/>
              <a:t>This component stores the location trace of individual users. This represents a fundamental component in next-generation LBS as it contains the data that allows a user’s route to be determined and potentially predicted. In particular, this component would typically support the following functionality:</a:t>
            </a:r>
            <a:endParaRPr lang="en-US" dirty="0"/>
          </a:p>
          <a:p>
            <a:r>
              <a:rPr lang="en-IN" dirty="0"/>
              <a:t>Keep records on user’s current location.</a:t>
            </a:r>
            <a:endParaRPr lang="en-US" dirty="0"/>
          </a:p>
          <a:p>
            <a:r>
              <a:rPr lang="en-IN" dirty="0"/>
              <a:t>Notify the user when a specific offer is detected, or when the user moves in or out of an area.</a:t>
            </a:r>
            <a:endParaRPr lang="en-US" dirty="0"/>
          </a:p>
          <a:p>
            <a:r>
              <a:rPr lang="en-IN" dirty="0"/>
              <a:t>This supports location-based notifications being sent to users.</a:t>
            </a:r>
            <a:endParaRPr lang="en-US" dirty="0"/>
          </a:p>
          <a:p>
            <a:r>
              <a:rPr lang="en-IN" dirty="0"/>
              <a:t>Determine which offers are within a defined location.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143000"/>
            <a:ext cx="8229600" cy="1143000"/>
          </a:xfrm>
        </p:spPr>
        <p:txBody>
          <a:bodyPr>
            <a:normAutofit fontScale="90000"/>
          </a:bodyPr>
          <a:lstStyle/>
          <a:p>
            <a:r>
              <a:rPr lang="en-US" b="1" i="1" dirty="0"/>
              <a:t>Scope of project</a:t>
            </a:r>
            <a:r>
              <a:rPr lang="en-US" dirty="0"/>
              <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IN" dirty="0"/>
              <a:t>In our application, we have used Map Views as supported by Google APIs 10 or higher which would allow the use of app in devices starting from Gingerbread itself. We have used an </a:t>
            </a:r>
            <a:r>
              <a:rPr lang="en-IN" dirty="0" err="1"/>
              <a:t>.net</a:t>
            </a:r>
            <a:r>
              <a:rPr lang="en-IN" dirty="0"/>
              <a:t> Server with visual studio &amp; MSSQL support for remote database use. The data transaction from or to the database occurs with the help of JavaScript and in the form of XML objects. The android end of the app handles this XML objects through HTTP clients. Onboard compass &amp; map controllers are enabled. Locations are extracted from the device with the help of the GPS module available. A form of passive GPS use, the device decides on the best content with the information available from different providers. On touching the overlay on the map, options are asked ranging from extracting address to locating any other user on the same view. </a:t>
            </a:r>
            <a:endParaRPr lang="en-US" dirty="0"/>
          </a:p>
          <a:p>
            <a:pPr>
              <a:buNone/>
            </a:pPr>
            <a:r>
              <a:rPr lang="en-IN" dirty="0"/>
              <a:t> </a:t>
            </a:r>
            <a:endParaRPr lang="en-US" dirty="0"/>
          </a:p>
          <a:p>
            <a:r>
              <a:rPr lang="en-IN" dirty="0"/>
              <a:t>The main objective is to detect the offers in the range set.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B1D6-A42F-4AD4-932C-28F09EB400FE}"/>
              </a:ext>
            </a:extLst>
          </p:cNvPr>
          <p:cNvSpPr>
            <a:spLocks noGrp="1"/>
          </p:cNvSpPr>
          <p:nvPr>
            <p:ph type="title"/>
          </p:nvPr>
        </p:nvSpPr>
        <p:spPr/>
        <p:txBody>
          <a:bodyPr/>
          <a:lstStyle/>
          <a:p>
            <a:r>
              <a:rPr lang="en-IN" dirty="0"/>
              <a:t>System Diagram</a:t>
            </a:r>
          </a:p>
        </p:txBody>
      </p:sp>
      <p:sp>
        <p:nvSpPr>
          <p:cNvPr id="3" name="Content Placeholder 2">
            <a:extLst>
              <a:ext uri="{FF2B5EF4-FFF2-40B4-BE49-F238E27FC236}">
                <a16:creationId xmlns:a16="http://schemas.microsoft.com/office/drawing/2014/main" id="{5F41BD9C-2C11-4093-BD24-9E801FA26010}"/>
              </a:ext>
            </a:extLst>
          </p:cNvPr>
          <p:cNvSpPr>
            <a:spLocks noGrp="1"/>
          </p:cNvSpPr>
          <p:nvPr>
            <p:ph idx="1"/>
          </p:nvPr>
        </p:nvSpPr>
        <p:spPr>
          <a:xfrm>
            <a:off x="457200" y="2057400"/>
            <a:ext cx="8229600" cy="4267200"/>
          </a:xfrm>
        </p:spPr>
        <p:txBody>
          <a:bodyPr/>
          <a:lstStyle/>
          <a:p>
            <a:r>
              <a:rPr lang="en-IN" dirty="0"/>
              <a:t>Backend</a:t>
            </a:r>
          </a:p>
        </p:txBody>
      </p:sp>
      <p:sp>
        <p:nvSpPr>
          <p:cNvPr id="4" name="Rectangle 3">
            <a:extLst>
              <a:ext uri="{FF2B5EF4-FFF2-40B4-BE49-F238E27FC236}">
                <a16:creationId xmlns:a16="http://schemas.microsoft.com/office/drawing/2014/main" id="{688329FC-A556-45F5-B0EE-54C8B11145A8}"/>
              </a:ext>
            </a:extLst>
          </p:cNvPr>
          <p:cNvSpPr/>
          <p:nvPr/>
        </p:nvSpPr>
        <p:spPr>
          <a:xfrm>
            <a:off x="9144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Webserver</a:t>
            </a:r>
          </a:p>
        </p:txBody>
      </p:sp>
      <p:sp>
        <p:nvSpPr>
          <p:cNvPr id="5" name="Rectangle 4">
            <a:extLst>
              <a:ext uri="{FF2B5EF4-FFF2-40B4-BE49-F238E27FC236}">
                <a16:creationId xmlns:a16="http://schemas.microsoft.com/office/drawing/2014/main" id="{A2EA3C20-CFE8-419F-81B4-61EAA99B60B0}"/>
              </a:ext>
            </a:extLst>
          </p:cNvPr>
          <p:cNvSpPr/>
          <p:nvPr/>
        </p:nvSpPr>
        <p:spPr>
          <a:xfrm>
            <a:off x="9144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Database</a:t>
            </a:r>
          </a:p>
        </p:txBody>
      </p:sp>
      <p:sp>
        <p:nvSpPr>
          <p:cNvPr id="6" name="Rectangle 5">
            <a:extLst>
              <a:ext uri="{FF2B5EF4-FFF2-40B4-BE49-F238E27FC236}">
                <a16:creationId xmlns:a16="http://schemas.microsoft.com/office/drawing/2014/main" id="{D2E7CCBE-6AA6-4CD6-AE09-C392B5C7835B}"/>
              </a:ext>
            </a:extLst>
          </p:cNvPr>
          <p:cNvSpPr/>
          <p:nvPr/>
        </p:nvSpPr>
        <p:spPr>
          <a:xfrm>
            <a:off x="57150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Application</a:t>
            </a:r>
          </a:p>
        </p:txBody>
      </p:sp>
      <p:sp>
        <p:nvSpPr>
          <p:cNvPr id="7" name="Rectangle 6">
            <a:extLst>
              <a:ext uri="{FF2B5EF4-FFF2-40B4-BE49-F238E27FC236}">
                <a16:creationId xmlns:a16="http://schemas.microsoft.com/office/drawing/2014/main" id="{E96B6F74-A888-4543-B94B-0967352B19E7}"/>
              </a:ext>
            </a:extLst>
          </p:cNvPr>
          <p:cNvSpPr/>
          <p:nvPr/>
        </p:nvSpPr>
        <p:spPr>
          <a:xfrm>
            <a:off x="57150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 Services</a:t>
            </a:r>
          </a:p>
        </p:txBody>
      </p:sp>
      <p:cxnSp>
        <p:nvCxnSpPr>
          <p:cNvPr id="9" name="Straight Arrow Connector 8">
            <a:extLst>
              <a:ext uri="{FF2B5EF4-FFF2-40B4-BE49-F238E27FC236}">
                <a16:creationId xmlns:a16="http://schemas.microsoft.com/office/drawing/2014/main" id="{8F952AA2-AB19-4F74-BC35-FEB4A01A1D04}"/>
              </a:ext>
            </a:extLst>
          </p:cNvPr>
          <p:cNvCxnSpPr>
            <a:cxnSpLocks/>
          </p:cNvCxnSpPr>
          <p:nvPr/>
        </p:nvCxnSpPr>
        <p:spPr>
          <a:xfrm flipV="1">
            <a:off x="1981200" y="3124200"/>
            <a:ext cx="0" cy="18867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E611C64-1858-4CE1-A129-118F486549E6}"/>
              </a:ext>
            </a:extLst>
          </p:cNvPr>
          <p:cNvCxnSpPr/>
          <p:nvPr/>
        </p:nvCxnSpPr>
        <p:spPr>
          <a:xfrm>
            <a:off x="3124200" y="5181600"/>
            <a:ext cx="2590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2CB025-4C92-48F1-8D87-839AD1CA4499}"/>
              </a:ext>
            </a:extLst>
          </p:cNvPr>
          <p:cNvCxnSpPr/>
          <p:nvPr/>
        </p:nvCxnSpPr>
        <p:spPr>
          <a:xfrm>
            <a:off x="6858000" y="3124200"/>
            <a:ext cx="0" cy="1886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96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1182</Words>
  <Application>Microsoft Office PowerPoint</Application>
  <PresentationFormat>On-screen Show (4:3)</PresentationFormat>
  <Paragraphs>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Constantia</vt:lpstr>
      <vt:lpstr>Wingdings 2</vt:lpstr>
      <vt:lpstr>Flow</vt:lpstr>
      <vt:lpstr>GRAB ALL </vt:lpstr>
      <vt:lpstr>Problem Statement  </vt:lpstr>
      <vt:lpstr>Abstract </vt:lpstr>
      <vt:lpstr>INTRODUCTION </vt:lpstr>
      <vt:lpstr>LBS have two major actions</vt:lpstr>
      <vt:lpstr>Challenges</vt:lpstr>
      <vt:lpstr>Function</vt:lpstr>
      <vt:lpstr>Scope of project  </vt:lpstr>
      <vt:lpstr>System Diagram</vt:lpstr>
      <vt:lpstr>Flowchart</vt:lpstr>
      <vt:lpstr>Client side diagram</vt:lpstr>
      <vt:lpstr>         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Services using Android Mobile Operating System</dc:title>
  <dc:creator>Sandesh</dc:creator>
  <cp:lastModifiedBy>Himmanshu Wadekar</cp:lastModifiedBy>
  <cp:revision>32</cp:revision>
  <dcterms:created xsi:type="dcterms:W3CDTF">2006-08-16T00:00:00Z</dcterms:created>
  <dcterms:modified xsi:type="dcterms:W3CDTF">2020-04-08T10:04:57Z</dcterms:modified>
</cp:coreProperties>
</file>