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33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331" r:id="rId32"/>
    <p:sldId id="288" r:id="rId33"/>
    <p:sldId id="332" r:id="rId34"/>
    <p:sldId id="291" r:id="rId35"/>
    <p:sldId id="292" r:id="rId36"/>
    <p:sldId id="293" r:id="rId37"/>
    <p:sldId id="335" r:id="rId38"/>
    <p:sldId id="300" r:id="rId39"/>
    <p:sldId id="301" r:id="rId40"/>
    <p:sldId id="334" r:id="rId41"/>
    <p:sldId id="309" r:id="rId42"/>
    <p:sldId id="310" r:id="rId43"/>
    <p:sldId id="311" r:id="rId44"/>
    <p:sldId id="312" r:id="rId45"/>
    <p:sldId id="313" r:id="rId46"/>
    <p:sldId id="314" r:id="rId47"/>
    <p:sldId id="320" r:id="rId48"/>
    <p:sldId id="321" r:id="rId49"/>
    <p:sldId id="323" r:id="rId50"/>
    <p:sldId id="324" r:id="rId51"/>
    <p:sldId id="325" r:id="rId52"/>
    <p:sldId id="326" r:id="rId53"/>
    <p:sldId id="327" r:id="rId54"/>
    <p:sldId id="328" r:id="rId55"/>
    <p:sldId id="336" r:id="rId56"/>
    <p:sldId id="329" r:id="rId5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Corbel" panose="020B0503020204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h5jelaDAKB0MMKlP+trhhIVVjP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DE965-E85B-4334-93F1-06096FB8FDB9}">
  <a:tblStyle styleId="{9AADE965-E85B-4334-93F1-06096FB8FDB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3FA"/>
          </a:solidFill>
        </a:fill>
      </a:tcStyle>
    </a:wholeTbl>
    <a:band1H>
      <a:tcTxStyle/>
      <a:tcStyle>
        <a:tcBdr/>
        <a:fill>
          <a:solidFill>
            <a:srgbClr val="D0E7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E7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90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1" name="Google Shape;14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3" name="Google Shape;14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4" name="Google Shape;14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0" name="Google Shape;14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6" name="Google Shape;14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2" name="Google Shape;14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8" name="Google Shape;14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4" name="Google Shape;14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0" name="Google Shape;14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6" name="Google Shape;14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2" name="Google Shape;15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8" name="Google Shape;15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4" name="Google Shape;1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0" name="Google Shape;15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2" name="Google Shape;15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4" name="Google Shape;15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1" name="Google Shape;15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8" name="Google Shape;15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4" name="Google Shape;15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0" name="Google Shape;1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7" name="Google Shape;15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9" name="Google Shape;13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3" name="Google Shape;15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3" name="Google Shape;15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53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3" name="Google Shape;16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9" name="Google Shape;16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5" name="Google Shape;161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7" name="Google Shape;17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417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5" name="Google Shape;16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1" name="Google Shape;16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7" name="Google Shape;17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13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6" name="Google Shape;172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5" name="Google Shape;14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2" name="Google Shape;173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4" name="Google Shape;174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0" name="Google Shape;175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7" name="Google Shape;17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9" name="Google Shape;179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5" name="Google Shape;180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7" name="Google Shape;181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3" name="Google Shape;182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9" name="Google Shape;182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1" name="Google Shape;14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5" name="Google Shape;183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2" name="Google Shape;18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8" name="Google Shape;18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8" name="Google Shape;18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841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4" name="Google Shape;185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7" name="Google Shape;14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3" name="Google Shape;1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9" name="Google Shape;14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5" name="Google Shape;14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6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6" descr="Line graphic"/>
          <p:cNvGrpSpPr/>
          <p:nvPr/>
        </p:nvGrpSpPr>
        <p:grpSpPr>
          <a:xfrm>
            <a:off x="1188982" y="4724400"/>
            <a:ext cx="6475638" cy="64008"/>
            <a:chOff x="-4110038" y="2703513"/>
            <a:chExt cx="17394239" cy="160336"/>
          </a:xfrm>
        </p:grpSpPr>
        <p:sp>
          <p:nvSpPr>
            <p:cNvPr id="18" name="Google Shape;18;p76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76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7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76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7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76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76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76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76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7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76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76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7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76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7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76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76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76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76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7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76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76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7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76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7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76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76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76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76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7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76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76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7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76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7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76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76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76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76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7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76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76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7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76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7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76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76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76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76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7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76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76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7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76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7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76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76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76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76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7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76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76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7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76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7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76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76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76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76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7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76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76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7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76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7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76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76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76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7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7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76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76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7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76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7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76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76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76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7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7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76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76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7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76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7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76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76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76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76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7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76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76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7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76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7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76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76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76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76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7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76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76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7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76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7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76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76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76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76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7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76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76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7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76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85" descr="Line graphic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226" name="Google Shape;1226;p8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8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8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8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8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8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8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8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8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8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8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8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8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8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8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8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8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8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8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8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8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8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8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8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8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8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8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8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8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8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8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8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8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8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8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8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8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8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8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8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8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8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8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8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8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8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8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8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8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8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8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8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8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8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8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8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8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8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8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8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8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8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8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8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8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8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8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8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8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8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85"/>
          <p:cNvSpPr txBox="1">
            <a:spLocks noGrp="1"/>
          </p:cNvSpPr>
          <p:nvPr>
            <p:ph type="body" idx="1"/>
          </p:nvPr>
        </p:nvSpPr>
        <p:spPr>
          <a:xfrm rot="5400000">
            <a:off x="2438401" y="608707"/>
            <a:ext cx="4267200" cy="685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85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2" name="Google Shape;1302;p85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3" name="Google Shape;1303;p85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86"/>
          <p:cNvSpPr txBox="1">
            <a:spLocks noGrp="1"/>
          </p:cNvSpPr>
          <p:nvPr>
            <p:ph type="title"/>
          </p:nvPr>
        </p:nvSpPr>
        <p:spPr>
          <a:xfrm rot="5400000">
            <a:off x="5336843" y="2711029"/>
            <a:ext cx="5901747" cy="102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86" descr="Line graphic"/>
          <p:cNvGrpSpPr/>
          <p:nvPr/>
        </p:nvGrpSpPr>
        <p:grpSpPr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1307" name="Google Shape;1307;p8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8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8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86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8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86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8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86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86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86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8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8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86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8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86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8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86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86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86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8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8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8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86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8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86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8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86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86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86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8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8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8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86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8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86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8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86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86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86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8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8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86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8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86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8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86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86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86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8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8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8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86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8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86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8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86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86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86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8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8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86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8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86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86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86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86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8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8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8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86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86"/>
          <p:cNvSpPr txBox="1">
            <a:spLocks noGrp="1"/>
          </p:cNvSpPr>
          <p:nvPr>
            <p:ph type="body" idx="1"/>
          </p:nvPr>
        </p:nvSpPr>
        <p:spPr>
          <a:xfrm rot="5400000">
            <a:off x="936735" y="-202793"/>
            <a:ext cx="5898573" cy="68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86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3" name="Google Shape;1383;p86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4" name="Google Shape;1384;p86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77" descr="Line graphic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45" name="Google Shape;145;p7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7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7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7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7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7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7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7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7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7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7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7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7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7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7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7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7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7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7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7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7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7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7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7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7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7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7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7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7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7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7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7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7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7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7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7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7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7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7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7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7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7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7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7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7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7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7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7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7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7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7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7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7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7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7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7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7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7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7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7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7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7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7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7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7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7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7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7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7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7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77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1" name="Google Shape;221;p77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2" name="Google Shape;222;p77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8"/>
          <p:cNvSpPr txBox="1"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8" descr="Line graphic"/>
          <p:cNvGrpSpPr/>
          <p:nvPr/>
        </p:nvGrpSpPr>
        <p:grpSpPr>
          <a:xfrm>
            <a:off x="1188982" y="4724400"/>
            <a:ext cx="6475638" cy="64008"/>
            <a:chOff x="-4110038" y="2703513"/>
            <a:chExt cx="17394239" cy="160336"/>
          </a:xfrm>
        </p:grpSpPr>
        <p:sp>
          <p:nvSpPr>
            <p:cNvPr id="226" name="Google Shape;226;p7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7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7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7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7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7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7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7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7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7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7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7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7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7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7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7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7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7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7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7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7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7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7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7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7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7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7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7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7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7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7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7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7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7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7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7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7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7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7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7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7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7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7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7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7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7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7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7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7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7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7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7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7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7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7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7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7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7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78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7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7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7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7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7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7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7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7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7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7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7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7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7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7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7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7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7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7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7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7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7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7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7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7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7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7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7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7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7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7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7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7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7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7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7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7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7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7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7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7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7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7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7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7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7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7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7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7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7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7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7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7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7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7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7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7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7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7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7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7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7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7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7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9" name="Google Shape;349;p78"/>
          <p:cNvSpPr txBox="1"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78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1" name="Google Shape;351;p78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2" name="Google Shape;352;p78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5" name="Google Shape;355;p79" descr="Line graphic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356" name="Google Shape;356;p7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7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7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7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7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7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7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7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7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7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7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7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7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7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7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7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7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7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7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7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7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7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7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7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7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7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7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7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7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7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7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7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7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7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7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7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7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7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7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7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7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7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7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7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7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7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7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7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7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7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7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7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7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7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7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7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7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7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7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7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7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7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7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7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7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7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7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7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7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7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0" name="Google Shape;430;p79"/>
          <p:cNvSpPr txBox="1">
            <a:spLocks noGrp="1"/>
          </p:cNvSpPr>
          <p:nvPr>
            <p:ph type="body" idx="1"/>
          </p:nvPr>
        </p:nvSpPr>
        <p:spPr>
          <a:xfrm>
            <a:off x="1142107" y="1905000"/>
            <a:ext cx="3315563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1" name="Google Shape;431;p79"/>
          <p:cNvSpPr txBox="1">
            <a:spLocks noGrp="1"/>
          </p:cNvSpPr>
          <p:nvPr>
            <p:ph type="body" idx="2"/>
          </p:nvPr>
        </p:nvSpPr>
        <p:spPr>
          <a:xfrm>
            <a:off x="4686332" y="1905000"/>
            <a:ext cx="331556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2" name="Google Shape;432;p79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3" name="Google Shape;433;p79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4" name="Google Shape;434;p79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80" descr="Line graphic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438" name="Google Shape;438;p8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8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8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8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8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8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8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8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8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8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8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8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8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8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8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8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8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8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8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8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8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8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8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8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8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8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8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8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8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8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8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8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8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8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8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8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8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8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8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8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8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8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8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8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8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8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8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8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8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8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8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8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8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8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8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8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8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8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8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8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8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8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8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8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8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8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8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8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8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8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2" name="Google Shape;512;p80"/>
          <p:cNvSpPr txBox="1"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3" name="Google Shape;513;p80"/>
          <p:cNvSpPr txBox="1">
            <a:spLocks noGrp="1"/>
          </p:cNvSpPr>
          <p:nvPr>
            <p:ph type="body" idx="2"/>
          </p:nvPr>
        </p:nvSpPr>
        <p:spPr>
          <a:xfrm>
            <a:off x="1142107" y="2819400"/>
            <a:ext cx="3313277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4" name="Google Shape;514;p80"/>
          <p:cNvSpPr txBox="1">
            <a:spLocks noGrp="1"/>
          </p:cNvSpPr>
          <p:nvPr>
            <p:ph type="body" idx="3"/>
          </p:nvPr>
        </p:nvSpPr>
        <p:spPr>
          <a:xfrm>
            <a:off x="4688616" y="1905000"/>
            <a:ext cx="33132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5" name="Google Shape;515;p80"/>
          <p:cNvSpPr txBox="1">
            <a:spLocks noGrp="1"/>
          </p:cNvSpPr>
          <p:nvPr>
            <p:ph type="body" idx="4"/>
          </p:nvPr>
        </p:nvSpPr>
        <p:spPr>
          <a:xfrm>
            <a:off x="4688616" y="2819400"/>
            <a:ext cx="3313277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6" name="Google Shape;516;p80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7" name="Google Shape;517;p80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8" name="Google Shape;518;p80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1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81" descr="Line graphic"/>
          <p:cNvGrpSpPr/>
          <p:nvPr/>
        </p:nvGrpSpPr>
        <p:grpSpPr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522" name="Google Shape;522;p8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8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8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8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8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8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8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8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8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8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8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8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8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8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8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8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8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8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8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8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8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8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8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8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8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8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8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8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8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8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8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8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8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8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8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8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8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8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8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8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8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8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8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8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8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8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8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8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8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8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8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8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8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8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8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8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8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8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8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8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8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8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8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8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8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8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8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8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8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8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81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7" name="Google Shape;597;p81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8" name="Google Shape;598;p81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1" name="Google Shape;601;p82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2" name="Google Shape;602;p82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83"/>
          <p:cNvSpPr txBox="1">
            <a:spLocks noGrp="1"/>
          </p:cNvSpPr>
          <p:nvPr>
            <p:ph type="body" idx="1"/>
          </p:nvPr>
        </p:nvSpPr>
        <p:spPr>
          <a:xfrm>
            <a:off x="1142107" y="3429000"/>
            <a:ext cx="2057936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83"/>
          <p:cNvSpPr txBox="1">
            <a:spLocks noGrp="1"/>
          </p:cNvSpPr>
          <p:nvPr>
            <p:ph type="body" idx="2"/>
          </p:nvPr>
        </p:nvSpPr>
        <p:spPr>
          <a:xfrm>
            <a:off x="3533436" y="1905000"/>
            <a:ext cx="425306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83" descr="Box graphic"/>
          <p:cNvGrpSpPr/>
          <p:nvPr/>
        </p:nvGrpSpPr>
        <p:grpSpPr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08" name="Google Shape;608;p8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8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8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8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8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8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8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8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8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8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8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8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8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8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8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8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8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8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8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8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8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8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8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8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8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8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8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8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8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8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8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8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8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8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8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8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8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8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8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8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8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8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8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8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8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8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8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8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8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8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8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8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8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8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8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8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8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8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8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8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8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8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8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8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8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8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8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8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83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8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8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8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8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8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8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8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8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8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8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8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8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8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8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8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8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8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8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8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8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8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8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8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8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8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8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8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8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8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8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8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8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8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8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8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8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8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8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8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8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8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8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8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8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8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8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8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8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8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8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8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8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8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8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8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8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8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8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8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8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8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8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8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8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8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8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8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8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8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8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8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8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8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8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8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8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8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8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8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8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8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8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8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8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8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8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8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8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8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8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8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8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8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8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8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8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8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8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8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8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8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8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8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8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8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8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8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8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8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8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8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8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8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8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8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8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8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8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8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8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8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8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8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8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8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8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8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8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8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8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8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8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8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8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83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8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8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8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8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8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8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8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8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8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8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8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8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8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8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8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8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8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8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8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8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8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8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8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8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8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8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8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8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8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8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8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8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8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8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8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8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8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8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8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8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8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8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8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8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8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8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8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8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8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8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8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8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8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8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8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8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8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8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8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8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8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8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8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8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8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8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83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1" name="Google Shape;911;p83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2" name="Google Shape;912;p83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4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1309719" y="1884311"/>
            <a:ext cx="4253068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grpSp>
        <p:nvGrpSpPr>
          <p:cNvPr id="916" name="Google Shape;916;p84" descr="Box graphic"/>
          <p:cNvGrpSpPr/>
          <p:nvPr/>
        </p:nvGrpSpPr>
        <p:grpSpPr>
          <a:xfrm flipH="1">
            <a:off x="1085907" y="1630822"/>
            <a:ext cx="4719500" cy="4575885"/>
            <a:chOff x="4417839" y="1630821"/>
            <a:chExt cx="6291028" cy="4575885"/>
          </a:xfrm>
        </p:grpSpPr>
        <p:grpSp>
          <p:nvGrpSpPr>
            <p:cNvPr id="917" name="Google Shape;917;p84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84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8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8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8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8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8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8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8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8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8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8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8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8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8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8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8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8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8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8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8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8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8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8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8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8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8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8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8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8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8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8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8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8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8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8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8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8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8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8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8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8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8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8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8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8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8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8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8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8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8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8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8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8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8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8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8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8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8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8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8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8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8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8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8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8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8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8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84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8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8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8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8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8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8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8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8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8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8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8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8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8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8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8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8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8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8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8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8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8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8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8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8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8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8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8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8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8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8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8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8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8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8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8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8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8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8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8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8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8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8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8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8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8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8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8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8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8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8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8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8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8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8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8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8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8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8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8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8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8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8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8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8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8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8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84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84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8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8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8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8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8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8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8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8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8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8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8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8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8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8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8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8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8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8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8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8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8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8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8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8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8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8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8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8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8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8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8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8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8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8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8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8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8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8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8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8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8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8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8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8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8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8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8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8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8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8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8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8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8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8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8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8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8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8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8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8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8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8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8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8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8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8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84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8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8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8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8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8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8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8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8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8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8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8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8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8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8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8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8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8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8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8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8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8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8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8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8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8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8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8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8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8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8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8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8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8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8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8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8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8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8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8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8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8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8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8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8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8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8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8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8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8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8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8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8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8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8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8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8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8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8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8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8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8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8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8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8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8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8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84"/>
          <p:cNvSpPr txBox="1">
            <a:spLocks noGrp="1"/>
          </p:cNvSpPr>
          <p:nvPr>
            <p:ph type="body" idx="1"/>
          </p:nvPr>
        </p:nvSpPr>
        <p:spPr>
          <a:xfrm>
            <a:off x="5931014" y="3411748"/>
            <a:ext cx="2057936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84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1" name="Google Shape;1221;p84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2" name="Google Shape;1222;p84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75"/>
          <p:cNvSpPr txBox="1">
            <a:spLocks noGrp="1"/>
          </p:cNvSpPr>
          <p:nvPr>
            <p:ph type="ftr" idx="11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3" name="Google Shape;13;p75"/>
          <p:cNvSpPr txBox="1">
            <a:spLocks noGrp="1"/>
          </p:cNvSpPr>
          <p:nvPr>
            <p:ph type="dt" idx="10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4" name="Google Shape;14;p75"/>
          <p:cNvSpPr txBox="1">
            <a:spLocks noGrp="1"/>
          </p:cNvSpPr>
          <p:nvPr>
            <p:ph type="sldNum" idx="12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hello/Z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5000/logout" TargetMode="External"/><Relationship Id="rId4" Type="http://schemas.openxmlformats.org/officeDocument/2006/relationships/hyperlink" Target="http://localhost:5000/login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rkzeug.pocoo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ja.pocoo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sdomjobs.com/e-university/flask-tutorial-1355/flask-overview-17110.html" TargetMode="External"/><Relationship Id="rId4" Type="http://schemas.openxmlformats.org/officeDocument/2006/relationships/hyperlink" Target="https://flask.palletsprojects.com/en/1.1.x/quickstar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ask/flask_application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Middleware in Python</a:t>
            </a:r>
            <a:endParaRPr dirty="0"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Lesson 11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Flask Installation</a:t>
            </a:r>
            <a:endParaRPr dirty="0"/>
          </a:p>
        </p:txBody>
      </p:sp>
      <p:sp>
        <p:nvSpPr>
          <p:cNvPr id="1438" name="Google Shape;1438;p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  <a:buChar char="▪"/>
            </a:pPr>
            <a:r>
              <a:rPr lang="en-US" sz="2200" dirty="0">
                <a:solidFill>
                  <a:srgbClr val="FFFF00"/>
                </a:solidFill>
              </a:rPr>
              <a:t>Install virtualenv for development environment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040"/>
              <a:buNone/>
            </a:pPr>
            <a:r>
              <a:rPr lang="en-US" sz="2200" dirty="0"/>
              <a:t>     This command needs administrator privileges. Add </a:t>
            </a:r>
            <a:r>
              <a:rPr lang="en-US" sz="2200" b="1" dirty="0"/>
              <a:t>sudo</a:t>
            </a:r>
            <a:r>
              <a:rPr lang="en-US" sz="2200" dirty="0"/>
              <a:t> before </a:t>
            </a:r>
            <a:r>
              <a:rPr lang="en-US" sz="2200" b="1" dirty="0"/>
              <a:t>pip</a:t>
            </a:r>
            <a:r>
              <a:rPr lang="en-US" sz="2200" dirty="0"/>
              <a:t> on Linux/Mac OS. If you are on Windows, log in as Administrator. On Ubuntu </a:t>
            </a:r>
            <a:r>
              <a:rPr lang="en-US" sz="2200" b="1" dirty="0"/>
              <a:t>virtualenv</a:t>
            </a:r>
            <a:r>
              <a:rPr lang="en-US" sz="2200" dirty="0"/>
              <a:t> may be installed using its package manager.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040"/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FFFF00"/>
                </a:solidFill>
              </a:rPr>
              <a:t>sudo apt-get install virtualenv</a:t>
            </a:r>
            <a:endParaRPr sz="2200" dirty="0">
              <a:solidFill>
                <a:srgbClr val="FFFF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  <a:buNone/>
            </a:pPr>
            <a:r>
              <a:rPr lang="en-US" sz="2200" dirty="0">
                <a:solidFill>
                  <a:srgbClr val="FFFF00"/>
                </a:solidFill>
              </a:rPr>
              <a:t>     </a:t>
            </a:r>
            <a:r>
              <a:rPr lang="en-US" sz="2200" dirty="0"/>
              <a:t>Once installed, new virtual environment is created in a folder.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  <a:buNone/>
            </a:pPr>
            <a:r>
              <a:rPr lang="en-US" sz="2200" dirty="0">
                <a:solidFill>
                  <a:srgbClr val="FFFF00"/>
                </a:solidFill>
              </a:rPr>
              <a:t>     mkdir newproj 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  <a:buNone/>
            </a:pPr>
            <a:r>
              <a:rPr lang="en-US" sz="2200" dirty="0">
                <a:solidFill>
                  <a:srgbClr val="FFFF00"/>
                </a:solidFill>
              </a:rPr>
              <a:t>     cd newproj 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  <a:buNone/>
            </a:pPr>
            <a:r>
              <a:rPr lang="en-US" sz="2200" dirty="0">
                <a:solidFill>
                  <a:srgbClr val="FFFF00"/>
                </a:solidFill>
              </a:rPr>
              <a:t>     virtualenv venv</a:t>
            </a:r>
            <a:endParaRPr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3200"/>
            </a:pPr>
            <a:r>
              <a:rPr lang="en-US" dirty="0"/>
              <a:t>Flask Installation</a:t>
            </a:r>
            <a:endParaRPr dirty="0"/>
          </a:p>
        </p:txBody>
      </p:sp>
      <p:sp>
        <p:nvSpPr>
          <p:cNvPr id="1444" name="Google Shape;1444;p10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  <a:buChar char="▪"/>
            </a:pPr>
            <a:r>
              <a:rPr lang="en-US" sz="2200" dirty="0"/>
              <a:t>To activate the corresponding virtual environment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  <a:buChar char="▪"/>
            </a:pPr>
            <a:r>
              <a:rPr lang="en-US" sz="2200" dirty="0"/>
              <a:t>On </a:t>
            </a:r>
            <a:r>
              <a:rPr lang="en-US" sz="2200" dirty="0">
                <a:solidFill>
                  <a:schemeClr val="bg1"/>
                </a:solidFill>
              </a:rPr>
              <a:t>Linux/OS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X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2200" dirty="0">
                <a:solidFill>
                  <a:srgbClr val="FFFF00"/>
                </a:solidFill>
              </a:rPr>
              <a:t>venv/bin/activate</a:t>
            </a:r>
            <a:endParaRPr sz="2200" dirty="0">
              <a:solidFill>
                <a:srgbClr val="FFFF00"/>
              </a:solidFill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2200" dirty="0"/>
              <a:t>On Windows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2200" dirty="0">
                <a:solidFill>
                  <a:srgbClr val="FFFF00"/>
                </a:solidFill>
              </a:rPr>
              <a:t>venv\scripts\activate</a:t>
            </a:r>
            <a:endParaRPr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2200" dirty="0"/>
              <a:t>To install Flask in this virtual environment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1800" dirty="0">
                <a:solidFill>
                  <a:srgbClr val="FFFF00"/>
                </a:solidFill>
              </a:rPr>
              <a:t>pip install Flask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</a:pPr>
            <a:r>
              <a:rPr lang="en-US" sz="2200" dirty="0"/>
              <a:t>For system-wide installation, use the above command without the virtual environment setup</a:t>
            </a:r>
            <a:endParaRPr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2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</a:t>
            </a:r>
            <a:endParaRPr dirty="0"/>
          </a:p>
        </p:txBody>
      </p:sp>
      <p:sp>
        <p:nvSpPr>
          <p:cNvPr id="1457" name="Google Shape;1457;p12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In order to test the Flask installation, use the </a:t>
            </a:r>
            <a:r>
              <a:rPr lang="en-US" u="sng" dirty="0"/>
              <a:t>hello.py</a:t>
            </a:r>
            <a:r>
              <a:rPr lang="en-US" dirty="0"/>
              <a:t> file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Go to the source directory and run this program from command line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rgbClr val="FFFF00"/>
                </a:solidFill>
              </a:rPr>
              <a:t>	python hello.py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Open a web browser and load the following URL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dirty="0">
                <a:solidFill>
                  <a:srgbClr val="FFFF00"/>
                </a:solidFill>
              </a:rPr>
              <a:t>      	http:// 127.0.0.1:5000</a:t>
            </a:r>
          </a:p>
          <a:p>
            <a:pPr marL="342900">
              <a:lnSpc>
                <a:spcPct val="80000"/>
              </a:lnSpc>
              <a:buClr>
                <a:srgbClr val="FFFF00"/>
              </a:buClr>
              <a:buSzPts val="2400"/>
            </a:pPr>
            <a:r>
              <a:rPr lang="en-US" dirty="0"/>
              <a:t>To stop the program, press Ctrl+C on the command prompt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 – Output in a Web Browser</a:t>
            </a:r>
            <a:endParaRPr dirty="0"/>
          </a:p>
        </p:txBody>
      </p:sp>
      <p:pic>
        <p:nvPicPr>
          <p:cNvPr id="1463" name="Google Shape;1463;p13" descr="flask_prg_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1413" y="2296839"/>
            <a:ext cx="6861175" cy="348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4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3694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Program: Deciphering</a:t>
            </a:r>
            <a:endParaRPr dirty="0"/>
          </a:p>
        </p:txBody>
      </p:sp>
      <p:sp>
        <p:nvSpPr>
          <p:cNvPr id="1469" name="Google Shape;1469;p14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An object of Flask class is our </a:t>
            </a:r>
            <a:r>
              <a:rPr lang="en-US" sz="2220" b="1" dirty="0"/>
              <a:t>WSGI</a:t>
            </a:r>
            <a:r>
              <a:rPr lang="en-US" sz="2220" dirty="0"/>
              <a:t> application.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Flask constructor takes the name of </a:t>
            </a:r>
            <a:r>
              <a:rPr lang="en-US" sz="2220" b="1" dirty="0">
                <a:solidFill>
                  <a:srgbClr val="FFFF00"/>
                </a:solidFill>
              </a:rPr>
              <a:t>current module (__name__)</a:t>
            </a:r>
            <a:r>
              <a:rPr lang="en-US" sz="2220" dirty="0">
                <a:solidFill>
                  <a:srgbClr val="FFFF00"/>
                </a:solidFill>
              </a:rPr>
              <a:t> </a:t>
            </a:r>
            <a:r>
              <a:rPr lang="en-US" sz="2220" dirty="0"/>
              <a:t>as argument.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The </a:t>
            </a:r>
            <a:r>
              <a:rPr lang="en-US" sz="2220" b="1" dirty="0"/>
              <a:t>route()</a:t>
            </a:r>
            <a:r>
              <a:rPr lang="en-US" sz="2220" dirty="0"/>
              <a:t> function  is a decorator, which tells the application which URL should call the associated function.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    </a:t>
            </a:r>
            <a:r>
              <a:rPr lang="en-US" sz="2220" dirty="0">
                <a:solidFill>
                  <a:srgbClr val="FFFF00"/>
                </a:solidFill>
              </a:rPr>
              <a:t>app.route(rule, options)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The </a:t>
            </a:r>
            <a:r>
              <a:rPr lang="en-US" sz="2220" b="1" dirty="0">
                <a:solidFill>
                  <a:srgbClr val="FFFF00"/>
                </a:solidFill>
              </a:rPr>
              <a:t>rule</a:t>
            </a:r>
            <a:r>
              <a:rPr lang="en-US" sz="2220" dirty="0"/>
              <a:t> parameter represents URL binding with the function.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The </a:t>
            </a:r>
            <a:r>
              <a:rPr lang="en-US" sz="2220" b="1" dirty="0">
                <a:solidFill>
                  <a:srgbClr val="FFFF00"/>
                </a:solidFill>
              </a:rPr>
              <a:t>options</a:t>
            </a:r>
            <a:r>
              <a:rPr lang="en-US" sz="2220" dirty="0"/>
              <a:t> is a list of parameters to be forwarded to the underlying Rule object.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4075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Program: Deciphering</a:t>
            </a:r>
            <a:endParaRPr dirty="0"/>
          </a:p>
        </p:txBody>
      </p:sp>
      <p:sp>
        <p:nvSpPr>
          <p:cNvPr id="1475" name="Google Shape;1475;p1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Finally the </a:t>
            </a:r>
            <a:r>
              <a:rPr lang="en-US" b="1" dirty="0"/>
              <a:t>run()</a:t>
            </a:r>
            <a:r>
              <a:rPr lang="en-US" dirty="0"/>
              <a:t> method of Flask class runs the application on the local development server.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app.run(host, port, debug, options)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6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3694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Program: Deciphering</a:t>
            </a:r>
            <a:endParaRPr dirty="0"/>
          </a:p>
        </p:txBody>
      </p:sp>
      <p:graphicFrame>
        <p:nvGraphicFramePr>
          <p:cNvPr id="1481" name="Google Shape;1481;p16"/>
          <p:cNvGraphicFramePr/>
          <p:nvPr/>
        </p:nvGraphicFramePr>
        <p:xfrm>
          <a:off x="1447800" y="1905000"/>
          <a:ext cx="6861200" cy="4114775"/>
        </p:xfrm>
        <a:graphic>
          <a:graphicData uri="http://schemas.openxmlformats.org/drawingml/2006/table">
            <a:tbl>
              <a:tblPr firstRow="1" bandRow="1">
                <a:noFill/>
                <a:tableStyleId>{9AADE965-E85B-4334-93F1-06096FB8FDB9}</a:tableStyleId>
              </a:tblPr>
              <a:tblGrid>
                <a:gridCol w="34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Parameters 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host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Hostname to listen on. Defaults to 127.0.0.1 (local host). Set to ‘0.0.0.0’ to have server available externally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port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Defaults to 5000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debug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Defaults to false. If set to true, provides a debug information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options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 be forwarded to underlying Werkzeug server.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43039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First Flask Program: Deciphering</a:t>
            </a:r>
            <a:endParaRPr dirty="0"/>
          </a:p>
        </p:txBody>
      </p:sp>
      <p:sp>
        <p:nvSpPr>
          <p:cNvPr id="1487" name="Google Shape;1487;p1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2040"/>
              <a:buNone/>
            </a:pPr>
            <a:r>
              <a:rPr lang="en-US" sz="2040" b="1" u="sng" dirty="0"/>
              <a:t>Debug mode</a:t>
            </a:r>
            <a:endParaRPr b="1" u="sng" dirty="0"/>
          </a:p>
          <a:p>
            <a:pPr marL="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2040"/>
            </a:pPr>
            <a:r>
              <a:rPr lang="en-US" sz="2040" dirty="0"/>
              <a:t>A </a:t>
            </a:r>
            <a:r>
              <a:rPr lang="en-US" sz="2040" b="1" dirty="0">
                <a:solidFill>
                  <a:srgbClr val="FFFF00"/>
                </a:solidFill>
              </a:rPr>
              <a:t>Flask</a:t>
            </a:r>
            <a:r>
              <a:rPr lang="en-US" sz="2040" dirty="0"/>
              <a:t> application is started by calling the </a:t>
            </a:r>
            <a:r>
              <a:rPr lang="en-US" sz="2040" b="1" dirty="0"/>
              <a:t>run()</a:t>
            </a:r>
            <a:r>
              <a:rPr lang="en-US" sz="2040" dirty="0"/>
              <a:t> method. However, while the application is under development, it should be restarted manually for each change in the code. To avoid this inconvenience, enable </a:t>
            </a:r>
            <a:r>
              <a:rPr lang="en-US" sz="2040" b="1" dirty="0"/>
              <a:t>debug support</a:t>
            </a:r>
            <a:r>
              <a:rPr lang="en-US" sz="2040" dirty="0"/>
              <a:t>. The server will then reload itself if the code changes. It will also provide a useful debugger to track the errors if any, in the application.</a:t>
            </a:r>
            <a:endParaRPr dirty="0"/>
          </a:p>
          <a:p>
            <a:pPr marL="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2040"/>
            </a:pPr>
            <a:r>
              <a:rPr lang="en-US" sz="2040" dirty="0"/>
              <a:t>The </a:t>
            </a:r>
            <a:r>
              <a:rPr lang="en-US" sz="2040" b="1" dirty="0">
                <a:solidFill>
                  <a:srgbClr val="FFFF00"/>
                </a:solidFill>
              </a:rPr>
              <a:t>Debug</a:t>
            </a:r>
            <a:r>
              <a:rPr lang="en-US" sz="2040" dirty="0"/>
              <a:t> mode is enabled by setting the </a:t>
            </a:r>
            <a:r>
              <a:rPr lang="en-US" sz="2040" b="1" dirty="0"/>
              <a:t>debug</a:t>
            </a:r>
            <a:r>
              <a:rPr lang="en-US" sz="2040" dirty="0"/>
              <a:t> property of the </a:t>
            </a:r>
            <a:r>
              <a:rPr lang="en-US" sz="2040" b="1" dirty="0"/>
              <a:t>application</a:t>
            </a:r>
            <a:r>
              <a:rPr lang="en-US" sz="2040" dirty="0"/>
              <a:t> object to </a:t>
            </a:r>
            <a:r>
              <a:rPr lang="en-US" sz="2040" b="1" dirty="0"/>
              <a:t>True</a:t>
            </a:r>
            <a:r>
              <a:rPr lang="en-US" sz="2040" dirty="0"/>
              <a:t> before running or passing the debug parameter to the </a:t>
            </a:r>
            <a:r>
              <a:rPr lang="en-US" sz="2040" b="1" dirty="0"/>
              <a:t>run()</a:t>
            </a:r>
            <a:r>
              <a:rPr lang="en-US" sz="2040" dirty="0"/>
              <a:t> method.</a:t>
            </a:r>
            <a:endParaRPr dirty="0"/>
          </a:p>
          <a:p>
            <a:pPr marL="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</a:pPr>
            <a:r>
              <a:rPr lang="en-US" sz="2040" dirty="0">
                <a:solidFill>
                  <a:srgbClr val="FFFF00"/>
                </a:solidFill>
              </a:rPr>
              <a:t>app.debug = True </a:t>
            </a:r>
            <a:endParaRPr dirty="0"/>
          </a:p>
          <a:p>
            <a:pPr marL="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</a:pPr>
            <a:r>
              <a:rPr lang="en-US" sz="2040" dirty="0">
                <a:solidFill>
                  <a:srgbClr val="FFFF00"/>
                </a:solidFill>
              </a:rPr>
              <a:t>app.run() </a:t>
            </a:r>
            <a:endParaRPr dirty="0"/>
          </a:p>
          <a:p>
            <a:pPr marL="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040"/>
            </a:pPr>
            <a:r>
              <a:rPr lang="en-US" sz="2040" dirty="0">
                <a:solidFill>
                  <a:srgbClr val="FFFF00"/>
                </a:solidFill>
              </a:rPr>
              <a:t>app.run(debug = True)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8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URL Building and HTTP Methods</a:t>
            </a:r>
            <a:endParaRPr dirty="0"/>
          </a:p>
        </p:txBody>
      </p:sp>
      <p:sp>
        <p:nvSpPr>
          <p:cNvPr id="1493" name="Google Shape;1493;p18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URL Building</a:t>
            </a:r>
            <a:endParaRPr dirty="0"/>
          </a:p>
        </p:txBody>
      </p:sp>
      <p:sp>
        <p:nvSpPr>
          <p:cNvPr id="1499" name="Google Shape;1499;p1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The </a:t>
            </a:r>
            <a:r>
              <a:rPr lang="en-US" sz="2220" dirty="0">
                <a:solidFill>
                  <a:schemeClr val="bg1"/>
                </a:solidFill>
              </a:rPr>
              <a:t>url_for()</a:t>
            </a:r>
            <a:r>
              <a:rPr lang="en-US" sz="2220" dirty="0"/>
              <a:t> function is very useful for dynamically building a URL for a specific function.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The function accepts the name of a function as first argument, and one or more keyword arguments, each corresponding to the variable part of URL.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Please go through the url_building.py program and run it on command line</a:t>
            </a:r>
            <a:endParaRPr lang="en-US" dirty="0"/>
          </a:p>
          <a:p>
            <a:pPr marL="457200" lvl="1" indent="0">
              <a:spcBef>
                <a:spcPts val="1800"/>
              </a:spcBef>
              <a:buSzPts val="2220"/>
              <a:buNone/>
            </a:pPr>
            <a:r>
              <a:rPr lang="en-US" sz="1820" dirty="0">
                <a:solidFill>
                  <a:srgbClr val="FFFF00"/>
                </a:solidFill>
              </a:rPr>
              <a:t>python url_building.py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Noto Sans Symbols"/>
              <a:buChar char="▪"/>
            </a:pPr>
            <a:r>
              <a:rPr lang="en-US" sz="2220" dirty="0"/>
              <a:t>Once it is run successfully go to the browser and type</a:t>
            </a:r>
          </a:p>
          <a:p>
            <a:pPr marL="457200" lvl="1" indent="0">
              <a:spcBef>
                <a:spcPts val="1800"/>
              </a:spcBef>
              <a:buSzPts val="2220"/>
              <a:buNone/>
            </a:pPr>
            <a:r>
              <a:rPr lang="en-US" sz="1820" dirty="0">
                <a:solidFill>
                  <a:srgbClr val="FFFF00"/>
                </a:solidFill>
              </a:rPr>
              <a:t>http://localhost:5000/user/admin</a:t>
            </a:r>
            <a:endParaRPr sz="182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Topics Covered</a:t>
            </a:r>
            <a:endParaRPr dirty="0"/>
          </a:p>
        </p:txBody>
      </p:sp>
      <p:sp>
        <p:nvSpPr>
          <p:cNvPr id="1396" name="Google Shape;1396;p2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Flask Basics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URL Building and HTTP Methods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Templates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Cookies and Sessions in Flask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Message Flashing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Deployment using Flask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0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nsolas"/>
              <a:buNone/>
            </a:pPr>
            <a:r>
              <a:rPr lang="en-US" sz="2880" dirty="0"/>
              <a:t>URL Building</a:t>
            </a:r>
            <a:br>
              <a:rPr lang="en-US" sz="2880" dirty="0"/>
            </a:br>
            <a:r>
              <a:rPr lang="en-US" sz="2880" b="1" dirty="0">
                <a:solidFill>
                  <a:srgbClr val="FFFF00"/>
                </a:solidFill>
              </a:rPr>
              <a:t>http://localhost:5000/user/admin</a:t>
            </a:r>
            <a:endParaRPr sz="2880" dirty="0"/>
          </a:p>
        </p:txBody>
      </p:sp>
      <p:pic>
        <p:nvPicPr>
          <p:cNvPr id="1505" name="Google Shape;1505;p20" descr="url_building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286000"/>
            <a:ext cx="6861175" cy="34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1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nsolas"/>
              <a:buNone/>
            </a:pPr>
            <a:r>
              <a:rPr lang="en-US" sz="2880" dirty="0"/>
              <a:t>URL Building</a:t>
            </a:r>
            <a:br>
              <a:rPr lang="en-US" sz="2880" dirty="0"/>
            </a:br>
            <a:r>
              <a:rPr lang="en-US" sz="2880" b="1" dirty="0">
                <a:solidFill>
                  <a:srgbClr val="FFFF00"/>
                </a:solidFill>
              </a:rPr>
              <a:t>http://localhost:5000/user/admin</a:t>
            </a:r>
            <a:endParaRPr sz="2880" dirty="0"/>
          </a:p>
        </p:txBody>
      </p:sp>
      <p:sp>
        <p:nvSpPr>
          <p:cNvPr id="1511" name="Google Shape;1511;p21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url_building.py</a:t>
            </a:r>
            <a:r>
              <a:rPr lang="en-US" dirty="0"/>
              <a:t> script has a function </a:t>
            </a:r>
            <a:r>
              <a:rPr lang="en-US" b="1" dirty="0">
                <a:solidFill>
                  <a:srgbClr val="FFFF00"/>
                </a:solidFill>
              </a:rPr>
              <a:t>user(name</a:t>
            </a:r>
            <a:r>
              <a:rPr lang="en-US" b="1" dirty="0"/>
              <a:t>)</a:t>
            </a:r>
            <a:r>
              <a:rPr lang="en-US" dirty="0"/>
              <a:t> which accepts a value to its argument from the </a:t>
            </a:r>
            <a:r>
              <a:rPr lang="en-US" dirty="0">
                <a:solidFill>
                  <a:srgbClr val="FFFF00"/>
                </a:solidFill>
              </a:rPr>
              <a:t>URL</a:t>
            </a:r>
            <a:r>
              <a:rPr lang="en-US" dirty="0"/>
              <a:t>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 </a:t>
            </a:r>
            <a:r>
              <a:rPr lang="en-US" b="1" dirty="0">
                <a:solidFill>
                  <a:srgbClr val="FFFF00"/>
                </a:solidFill>
              </a:rPr>
              <a:t>User</a:t>
            </a:r>
            <a:r>
              <a:rPr lang="en-US" b="1" dirty="0"/>
              <a:t>()</a:t>
            </a:r>
            <a:r>
              <a:rPr lang="en-US" dirty="0"/>
              <a:t> function checks if an argument received matches </a:t>
            </a:r>
            <a:r>
              <a:rPr lang="en-US" b="1" dirty="0"/>
              <a:t>‘</a:t>
            </a:r>
            <a:r>
              <a:rPr lang="en-US" b="1" dirty="0">
                <a:solidFill>
                  <a:srgbClr val="FFFF00"/>
                </a:solidFill>
              </a:rPr>
              <a:t>admin</a:t>
            </a:r>
            <a:r>
              <a:rPr lang="en-US" b="1" dirty="0"/>
              <a:t>’</a:t>
            </a:r>
            <a:r>
              <a:rPr lang="en-US" dirty="0"/>
              <a:t> or not. If it matches, the application is redirected to the </a:t>
            </a:r>
            <a:r>
              <a:rPr lang="en-US" b="1" dirty="0">
                <a:solidFill>
                  <a:srgbClr val="FFFF00"/>
                </a:solidFill>
              </a:rPr>
              <a:t>hello_admin</a:t>
            </a:r>
            <a:r>
              <a:rPr lang="en-US" b="1" dirty="0"/>
              <a:t>()</a:t>
            </a:r>
            <a:r>
              <a:rPr lang="en-US" dirty="0"/>
              <a:t> function using </a:t>
            </a:r>
            <a:r>
              <a:rPr lang="en-US" b="1" dirty="0">
                <a:solidFill>
                  <a:srgbClr val="FFFF00"/>
                </a:solidFill>
              </a:rPr>
              <a:t>url_for</a:t>
            </a:r>
            <a:r>
              <a:rPr lang="en-US" b="1" dirty="0"/>
              <a:t>()</a:t>
            </a:r>
            <a:r>
              <a:rPr lang="en-US" dirty="0"/>
              <a:t>, otherwise to the </a:t>
            </a:r>
            <a:r>
              <a:rPr lang="en-US" b="1" dirty="0">
                <a:solidFill>
                  <a:srgbClr val="FFFF00"/>
                </a:solidFill>
              </a:rPr>
              <a:t>hello_guest()</a:t>
            </a:r>
            <a:r>
              <a:rPr lang="en-US" dirty="0"/>
              <a:t> function passing the received argument as guest parameter to it.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2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nsolas"/>
              <a:buNone/>
            </a:pPr>
            <a:r>
              <a:rPr lang="en-US" sz="2880" dirty="0"/>
              <a:t>URL Building</a:t>
            </a:r>
            <a:br>
              <a:rPr lang="en-US" sz="2880" dirty="0"/>
            </a:br>
            <a:r>
              <a:rPr lang="en-US" sz="2880" b="1" dirty="0">
                <a:solidFill>
                  <a:srgbClr val="FFFF00"/>
                </a:solidFill>
              </a:rPr>
              <a:t>http://localhost:5000/user/zll</a:t>
            </a:r>
            <a:endParaRPr sz="288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28FBD-9977-44F0-916E-DB2DE606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61557"/>
            <a:ext cx="7277100" cy="423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HTTP Methods</a:t>
            </a:r>
            <a:endParaRPr dirty="0"/>
          </a:p>
        </p:txBody>
      </p:sp>
      <p:sp>
        <p:nvSpPr>
          <p:cNvPr id="1523" name="Google Shape;1523;p23"/>
          <p:cNvSpPr txBox="1">
            <a:spLocks noGrp="1"/>
          </p:cNvSpPr>
          <p:nvPr>
            <p:ph type="body" idx="1"/>
          </p:nvPr>
        </p:nvSpPr>
        <p:spPr>
          <a:xfrm>
            <a:off x="1142108" y="1775460"/>
            <a:ext cx="685978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Http protocol is the foundation of data communication for the world wide web (www).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Different methods of data retrieval from specified URL are defined in this protocol.</a:t>
            </a:r>
            <a:endParaRPr dirty="0"/>
          </a:p>
        </p:txBody>
      </p:sp>
      <p:graphicFrame>
        <p:nvGraphicFramePr>
          <p:cNvPr id="4" name="Google Shape;1529;p24">
            <a:extLst>
              <a:ext uri="{FF2B5EF4-FFF2-40B4-BE49-F238E27FC236}">
                <a16:creationId xmlns:a16="http://schemas.microsoft.com/office/drawing/2014/main" id="{1153C88D-28D3-4212-A188-3F3B7D683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489311"/>
              </p:ext>
            </p:extLst>
          </p:nvPr>
        </p:nvGraphicFramePr>
        <p:xfrm>
          <a:off x="723900" y="3429000"/>
          <a:ext cx="7978140" cy="3302060"/>
        </p:xfrm>
        <a:graphic>
          <a:graphicData uri="http://schemas.openxmlformats.org/drawingml/2006/table">
            <a:tbl>
              <a:tblPr firstRow="1" bandRow="1">
                <a:noFill/>
                <a:tableStyleId>{9AADE965-E85B-4334-93F1-06096FB8FDB9}</a:tableStyleId>
              </a:tblPr>
              <a:tblGrid>
                <a:gridCol w="124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Methods 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GET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Sends data in unencrypted form to the server. Most common method.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HEAD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Same as GET, but without response body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POST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Used to send HTML form data to server. Data received by POST method is not cached by server.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PUT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Replaces all current representations of the target resource with the uploaded content.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DELETE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Removes all current representations of the target resource given by a URL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HTTP Methods (contd.)</a:t>
            </a:r>
            <a:endParaRPr dirty="0"/>
          </a:p>
        </p:txBody>
      </p:sp>
      <p:sp>
        <p:nvSpPr>
          <p:cNvPr id="1535" name="Google Shape;1535;p2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By default, the Flask route responds to the </a:t>
            </a:r>
            <a:r>
              <a:rPr lang="en-US" b="1" dirty="0"/>
              <a:t>GET</a:t>
            </a:r>
            <a:r>
              <a:rPr lang="en-US" dirty="0"/>
              <a:t> requests. However, this preference can be altered by providing methods argument to </a:t>
            </a:r>
            <a:r>
              <a:rPr lang="en-US" b="1" dirty="0"/>
              <a:t>route()</a:t>
            </a:r>
            <a:r>
              <a:rPr lang="en-US" dirty="0"/>
              <a:t> decorator.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For the </a:t>
            </a:r>
            <a:r>
              <a:rPr lang="en-US" b="1" dirty="0"/>
              <a:t>POST</a:t>
            </a:r>
            <a:r>
              <a:rPr lang="en-US" dirty="0"/>
              <a:t> method in URL routing, create an HTML form and use the </a:t>
            </a:r>
            <a:r>
              <a:rPr lang="en-US" b="1" dirty="0"/>
              <a:t>POST</a:t>
            </a:r>
            <a:r>
              <a:rPr lang="en-US" dirty="0"/>
              <a:t> method to send form data to a URL.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See the html file named login.html.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Now run http_method.py.</a:t>
            </a:r>
            <a:endParaRPr dirty="0"/>
          </a:p>
          <a:p>
            <a:pPr marL="274320" lvl="0" indent="-1219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HTTP Methods (contd.)</a:t>
            </a:r>
            <a:endParaRPr dirty="0"/>
          </a:p>
        </p:txBody>
      </p:sp>
      <p:sp>
        <p:nvSpPr>
          <p:cNvPr id="1547" name="Google Shape;1547;p2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After the development server starts running, open </a:t>
            </a:r>
            <a:r>
              <a:rPr lang="en-US" b="1" dirty="0"/>
              <a:t>login.html</a:t>
            </a:r>
            <a:r>
              <a:rPr lang="en-US" dirty="0"/>
              <a:t> in the browser.</a:t>
            </a:r>
            <a:endParaRPr dirty="0"/>
          </a:p>
        </p:txBody>
      </p:sp>
      <p:pic>
        <p:nvPicPr>
          <p:cNvPr id="1548" name="Google Shape;1548;p27" descr="http_method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971800"/>
            <a:ext cx="5791200" cy="293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8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HTTP Methods (contd.)</a:t>
            </a:r>
            <a:endParaRPr dirty="0"/>
          </a:p>
        </p:txBody>
      </p:sp>
      <p:sp>
        <p:nvSpPr>
          <p:cNvPr id="1554" name="Google Shape;1554;p28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Enter name in the text field and click </a:t>
            </a:r>
            <a:r>
              <a:rPr lang="en-US" b="1" dirty="0"/>
              <a:t>Submit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555" name="Google Shape;1555;p28" descr="http_metho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90800"/>
            <a:ext cx="7050794" cy="346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HTTP Methods (contd.)</a:t>
            </a:r>
            <a:endParaRPr dirty="0"/>
          </a:p>
        </p:txBody>
      </p:sp>
      <p:sp>
        <p:nvSpPr>
          <p:cNvPr id="1561" name="Google Shape;1561;p2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Form data is </a:t>
            </a:r>
            <a:r>
              <a:rPr lang="en-US" dirty="0">
                <a:solidFill>
                  <a:srgbClr val="FFFF00"/>
                </a:solidFill>
              </a:rPr>
              <a:t>POSTed</a:t>
            </a:r>
            <a:r>
              <a:rPr lang="en-US" dirty="0"/>
              <a:t> to the URL in action clause of form tag.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Char char="▪"/>
            </a:pPr>
            <a:r>
              <a:rPr lang="en-US" b="1" dirty="0">
                <a:solidFill>
                  <a:srgbClr val="FFFF00"/>
                </a:solidFill>
              </a:rPr>
              <a:t>http://localhost/login</a:t>
            </a:r>
            <a:r>
              <a:rPr lang="en-US" dirty="0"/>
              <a:t> is mapped to the </a:t>
            </a:r>
            <a:r>
              <a:rPr lang="en-US" b="1" dirty="0">
                <a:solidFill>
                  <a:srgbClr val="FFFF00"/>
                </a:solidFill>
              </a:rPr>
              <a:t>login</a:t>
            </a:r>
            <a:r>
              <a:rPr lang="en-US" b="1" dirty="0"/>
              <a:t>()</a:t>
            </a:r>
            <a:r>
              <a:rPr lang="en-US" dirty="0"/>
              <a:t> function. 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Since the server has received data by 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/>
              <a:t> method, value of ‘nm’ parameter obtained from the form data is obtained by −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user = request.form['nm'] </a:t>
            </a:r>
            <a:endParaRPr dirty="0">
              <a:solidFill>
                <a:srgbClr val="FFFF0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It is passed to </a:t>
            </a:r>
            <a:r>
              <a:rPr lang="en-US" b="1" dirty="0"/>
              <a:t>‘/</a:t>
            </a:r>
            <a:r>
              <a:rPr lang="en-US" b="1" dirty="0">
                <a:solidFill>
                  <a:srgbClr val="FFFF00"/>
                </a:solidFill>
              </a:rPr>
              <a:t>success</a:t>
            </a:r>
            <a:r>
              <a:rPr lang="en-US" b="1" dirty="0"/>
              <a:t>’</a:t>
            </a:r>
            <a:r>
              <a:rPr lang="en-US" dirty="0"/>
              <a:t> URL as variable part. The browser displays a </a:t>
            </a:r>
            <a:r>
              <a:rPr lang="en-US" b="1" dirty="0"/>
              <a:t>welcome</a:t>
            </a:r>
            <a:r>
              <a:rPr lang="en-US" dirty="0"/>
              <a:t> message in the window.</a:t>
            </a:r>
            <a:endParaRPr dirty="0"/>
          </a:p>
          <a:p>
            <a:pPr marL="274320" lvl="0" indent="-1219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0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Templates</a:t>
            </a:r>
            <a:endParaRPr dirty="0"/>
          </a:p>
        </p:txBody>
      </p:sp>
      <p:sp>
        <p:nvSpPr>
          <p:cNvPr id="1567" name="Google Shape;1567;p30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1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Templates: Why do We Need?</a:t>
            </a:r>
            <a:endParaRPr dirty="0"/>
          </a:p>
        </p:txBody>
      </p:sp>
      <p:sp>
        <p:nvSpPr>
          <p:cNvPr id="1573" name="Google Shape;1573;p31"/>
          <p:cNvSpPr txBox="1">
            <a:spLocks noGrp="1"/>
          </p:cNvSpPr>
          <p:nvPr>
            <p:ph type="body" idx="1"/>
          </p:nvPr>
        </p:nvSpPr>
        <p:spPr>
          <a:xfrm>
            <a:off x="1142107" y="1905000"/>
            <a:ext cx="774964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We can return HTML from a function that is bound to a certain URL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See the script tem1.py script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 </a:t>
            </a:r>
            <a:r>
              <a:rPr lang="en-US" b="1" dirty="0"/>
              <a:t>hello()</a:t>
            </a:r>
            <a:r>
              <a:rPr lang="en-US" dirty="0"/>
              <a:t> function renders ”Hello World” with </a:t>
            </a:r>
            <a:r>
              <a:rPr lang="en-US" b="1" dirty="0"/>
              <a:t>&lt;h1&gt;</a:t>
            </a:r>
            <a:r>
              <a:rPr lang="en-US" dirty="0"/>
              <a:t> tag.</a:t>
            </a:r>
            <a:endParaRPr dirty="0"/>
          </a:p>
        </p:txBody>
      </p:sp>
      <p:pic>
        <p:nvPicPr>
          <p:cNvPr id="1574" name="Google Shape;15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4191000"/>
            <a:ext cx="6391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Flask Basics </a:t>
            </a:r>
            <a:br>
              <a:rPr lang="en-US" dirty="0"/>
            </a:br>
            <a:endParaRPr dirty="0"/>
          </a:p>
        </p:txBody>
      </p:sp>
      <p:sp>
        <p:nvSpPr>
          <p:cNvPr id="1402" name="Google Shape;1402;p3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2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Templates: Why do We Need?</a:t>
            </a:r>
            <a:endParaRPr dirty="0"/>
          </a:p>
        </p:txBody>
      </p:sp>
      <p:sp>
        <p:nvSpPr>
          <p:cNvPr id="1580" name="Google Shape;1580;p32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>
                <a:solidFill>
                  <a:schemeClr val="bg1"/>
                </a:solidFill>
              </a:rPr>
              <a:t>To generate </a:t>
            </a:r>
            <a:r>
              <a:rPr lang="en-US" sz="2200" dirty="0">
                <a:solidFill>
                  <a:srgbClr val="FFFF00"/>
                </a:solidFill>
              </a:rPr>
              <a:t>HTML</a:t>
            </a:r>
            <a:r>
              <a:rPr lang="en-US" sz="2200" dirty="0"/>
              <a:t> content from Python is cumbersome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Consider if instead of sending “Hello World” we need to send “Hello &lt;User&gt;”, where &lt;User&gt; is the input provided by the end user.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In presence of variable data, conditional or loop based output we would require frequent escaping from HTML to Python and back.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We need templates to handle dynamically generated 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30D3-EABF-4514-80C8-2A920641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What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73A1-5B05-48CC-9D6D-7E5A6E638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 </a:t>
            </a:r>
            <a:r>
              <a:rPr lang="en-US" b="1" dirty="0"/>
              <a:t>‘</a:t>
            </a:r>
            <a:r>
              <a:rPr lang="en-US" b="1" dirty="0">
                <a:solidFill>
                  <a:srgbClr val="FFFF00"/>
                </a:solidFill>
              </a:rPr>
              <a:t>web templating system</a:t>
            </a:r>
            <a:r>
              <a:rPr lang="en-US" b="1" dirty="0"/>
              <a:t>’</a:t>
            </a:r>
            <a:r>
              <a:rPr lang="en-US" dirty="0"/>
              <a:t> refers to designing an HTML script in which the variable data can be inserted dynamically.</a:t>
            </a:r>
          </a:p>
          <a:p>
            <a:r>
              <a:rPr lang="en-US" dirty="0"/>
              <a:t>A web template contains </a:t>
            </a:r>
            <a:r>
              <a:rPr lang="en-US" dirty="0">
                <a:solidFill>
                  <a:srgbClr val="FFFF00"/>
                </a:solidFill>
              </a:rPr>
              <a:t>HTML</a:t>
            </a:r>
            <a:r>
              <a:rPr lang="en-US" dirty="0"/>
              <a:t> syntax with interspersed placeholders for variables and expressions (e.g. Python expressions) which are replaced by values when the template is rendered.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Templates: Jinja2</a:t>
            </a:r>
            <a:endParaRPr dirty="0"/>
          </a:p>
        </p:txBody>
      </p:sp>
      <p:sp>
        <p:nvSpPr>
          <p:cNvPr id="1586" name="Google Shape;1586;p33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334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220"/>
            </a:pPr>
            <a:r>
              <a:rPr lang="en-US" sz="2200" b="1" dirty="0">
                <a:solidFill>
                  <a:srgbClr val="FFFF00"/>
                </a:solidFill>
              </a:rPr>
              <a:t>Jinja2</a:t>
            </a:r>
            <a:r>
              <a:rPr lang="en-US" sz="2200" dirty="0"/>
              <a:t> is a template engine used with Flask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220"/>
            </a:pPr>
            <a:r>
              <a:rPr lang="en-US" sz="2200" dirty="0"/>
              <a:t>The render_html() function of Jinja2 supports rendering of HTML files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220"/>
              <a:buChar char="▪"/>
            </a:pPr>
            <a:r>
              <a:rPr lang="en-US" sz="2200" dirty="0"/>
              <a:t>We need following folder structure to use Jinja2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220"/>
              <a:buNone/>
            </a:pPr>
            <a:r>
              <a:rPr lang="en-US" sz="2200" dirty="0"/>
              <a:t>    &lt;Application Folder&gt;</a:t>
            </a:r>
            <a:endParaRPr sz="2200" dirty="0"/>
          </a:p>
          <a:p>
            <a:pPr marL="548640" lvl="1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50"/>
              <a:buChar char="–"/>
            </a:pPr>
            <a:r>
              <a:rPr lang="en-US" sz="2200" dirty="0"/>
              <a:t>Hello.py                       # this is the script file</a:t>
            </a:r>
            <a:endParaRPr sz="2200" dirty="0"/>
          </a:p>
          <a:p>
            <a:pPr marL="548640" lvl="1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50"/>
              <a:buChar char="–"/>
            </a:pPr>
            <a:r>
              <a:rPr lang="en-US" sz="2200" dirty="0"/>
              <a:t>Templates                  # folder with the HTML files</a:t>
            </a:r>
            <a:endParaRPr sz="2200" dirty="0"/>
          </a:p>
          <a:p>
            <a:pPr marL="891540" lvl="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665"/>
              <a:buFontTx/>
              <a:buChar char="-"/>
            </a:pPr>
            <a:r>
              <a:rPr lang="en-US" sz="2200" dirty="0"/>
              <a:t>hello.html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r>
              <a:rPr lang="en-US" sz="2200" dirty="0"/>
              <a:t>Run the sample tem2.py file</a:t>
            </a:r>
            <a:endParaRPr sz="2200" dirty="0"/>
          </a:p>
        </p:txBody>
      </p:sp>
      <p:pic>
        <p:nvPicPr>
          <p:cNvPr id="4" name="Google Shape;1593;p34">
            <a:extLst>
              <a:ext uri="{FF2B5EF4-FFF2-40B4-BE49-F238E27FC236}">
                <a16:creationId xmlns:a16="http://schemas.microsoft.com/office/drawing/2014/main" id="{6E7B33C0-7CB6-4A28-9195-BA7947ADAE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986370"/>
            <a:ext cx="6400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Templates: Jinja2</a:t>
            </a:r>
            <a:endParaRPr dirty="0"/>
          </a:p>
        </p:txBody>
      </p:sp>
      <p:sp>
        <p:nvSpPr>
          <p:cNvPr id="1586" name="Google Shape;1586;p33"/>
          <p:cNvSpPr txBox="1">
            <a:spLocks noGrp="1"/>
          </p:cNvSpPr>
          <p:nvPr>
            <p:ph type="body" idx="1"/>
          </p:nvPr>
        </p:nvSpPr>
        <p:spPr>
          <a:xfrm>
            <a:off x="1142107" y="1905000"/>
            <a:ext cx="7352353" cy="371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r>
              <a:rPr lang="en-US" sz="2200" dirty="0"/>
              <a:t>Run the sample tem2.py file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r>
              <a:rPr lang="en-US" sz="2200" dirty="0"/>
              <a:t>When the development server runs, open the browser window and type the URL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  <a:buNone/>
            </a:pPr>
            <a:r>
              <a:rPr lang="en-US" sz="2200" dirty="0"/>
              <a:t>      </a:t>
            </a:r>
            <a:r>
              <a:rPr lang="en-US" sz="2200" dirty="0">
                <a:hlinkClick r:id="rId3"/>
              </a:rPr>
              <a:t>http://localhost:5000/hello/ZLL</a:t>
            </a: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65"/>
            </a:pPr>
            <a:r>
              <a:rPr lang="en-US" sz="2200" dirty="0"/>
              <a:t>The variable part of URL is inserted at </a:t>
            </a:r>
            <a:r>
              <a:rPr lang="en-US" sz="2200" b="1" dirty="0"/>
              <a:t>{{name}}</a:t>
            </a:r>
            <a:r>
              <a:rPr lang="en-US" sz="2200" dirty="0"/>
              <a:t> placeholder</a:t>
            </a:r>
          </a:p>
        </p:txBody>
      </p:sp>
      <p:pic>
        <p:nvPicPr>
          <p:cNvPr id="4" name="Google Shape;1593;p34">
            <a:extLst>
              <a:ext uri="{FF2B5EF4-FFF2-40B4-BE49-F238E27FC236}">
                <a16:creationId xmlns:a16="http://schemas.microsoft.com/office/drawing/2014/main" id="{6E7B33C0-7CB6-4A28-9195-BA7947ADAE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477" y="2293621"/>
            <a:ext cx="6400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2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Cookies and Sessions in Flask</a:t>
            </a:r>
            <a:endParaRPr dirty="0"/>
          </a:p>
        </p:txBody>
      </p:sp>
      <p:sp>
        <p:nvSpPr>
          <p:cNvPr id="1606" name="Google Shape;1606;p36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Cookies</a:t>
            </a:r>
            <a:endParaRPr dirty="0"/>
          </a:p>
        </p:txBody>
      </p:sp>
      <p:sp>
        <p:nvSpPr>
          <p:cNvPr id="1612" name="Google Shape;1612;p3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A cookie is file stored on a client’s computer in the form of a text file. 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Its purpose is to remember and track data pertaining to a client’s website usage for better visitor experience and site statistics.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A </a:t>
            </a:r>
            <a:r>
              <a:rPr lang="en-US" b="1" dirty="0">
                <a:solidFill>
                  <a:srgbClr val="FFFF00"/>
                </a:solidFill>
              </a:rPr>
              <a:t>Request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object</a:t>
            </a:r>
            <a:r>
              <a:rPr lang="en-US" dirty="0"/>
              <a:t> contains a cookie’s attribute. It is a dictionary object of all the cookie variables and their corresponding values, a client has transmitted. In addition to it, a cookie also stores its expiry time, path and domain name of the site.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8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71180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Cookies: Writing/Reading in Flask</a:t>
            </a:r>
            <a:endParaRPr dirty="0"/>
          </a:p>
        </p:txBody>
      </p:sp>
      <p:sp>
        <p:nvSpPr>
          <p:cNvPr id="1618" name="Google Shape;1618;p38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en-US" sz="2200" b="1" u="sng" dirty="0"/>
              <a:t>Writing Cookies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In Flask, cookies are set on response object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Invoke </a:t>
            </a:r>
            <a:r>
              <a:rPr lang="en-US" sz="2200" b="1" dirty="0"/>
              <a:t>make_response()</a:t>
            </a:r>
            <a:r>
              <a:rPr lang="en-US" sz="2200" dirty="0"/>
              <a:t> function to get the response object from return value of a view function. 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Invoke the </a:t>
            </a:r>
            <a:r>
              <a:rPr lang="en-US" sz="2200" b="1" dirty="0"/>
              <a:t>set_cookie()</a:t>
            </a:r>
            <a:r>
              <a:rPr lang="en-US" sz="2200" dirty="0"/>
              <a:t> function of response object to store a cookie.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endParaRPr lang="en-US"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en-US" sz="2200" b="1" u="sng" dirty="0"/>
              <a:t>Reading Cookies</a:t>
            </a:r>
            <a:endParaRPr sz="2200" b="1" u="sng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The </a:t>
            </a:r>
            <a:r>
              <a:rPr lang="en-US" sz="2200" b="1" dirty="0"/>
              <a:t>get()</a:t>
            </a:r>
            <a:r>
              <a:rPr lang="en-US" sz="2200" dirty="0"/>
              <a:t> method of </a:t>
            </a:r>
            <a:r>
              <a:rPr lang="en-US" sz="2200" b="1" dirty="0"/>
              <a:t>request.cookies</a:t>
            </a:r>
            <a:r>
              <a:rPr lang="en-US" sz="2200" dirty="0"/>
              <a:t> attribute is used to read a cookie.</a:t>
            </a:r>
            <a:endParaRPr sz="2200"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Cookies: Demo</a:t>
            </a:r>
            <a:endParaRPr dirty="0"/>
          </a:p>
        </p:txBody>
      </p:sp>
      <p:sp>
        <p:nvSpPr>
          <p:cNvPr id="1760" name="Google Shape;1760;p5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708749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Run the development server (cookies_example.py)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Point the web-browser to </a:t>
            </a:r>
            <a:r>
              <a:rPr lang="en-US" sz="2200" dirty="0">
                <a:hlinkClick r:id="rId3"/>
              </a:rPr>
              <a:t>http://localhost:5000</a:t>
            </a:r>
            <a:endParaRPr lang="en-US"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We get a form to enter &lt;userID&gt;</a:t>
            </a:r>
          </a:p>
          <a:p>
            <a:pPr marL="274320" lvl="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Now, login by entering any &lt;userID&gt;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This will set the cookie with &lt;userID&gt; in the response object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User will be redirected to the readcookie.html page with a link to read the cookie.</a:t>
            </a:r>
          </a:p>
          <a:p>
            <a:pPr marL="274320" lvl="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Click on the link to read the cookie value and display the same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1270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86315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 based Sessions: What is it?</a:t>
            </a:r>
            <a:endParaRPr dirty="0"/>
          </a:p>
        </p:txBody>
      </p:sp>
      <p:sp>
        <p:nvSpPr>
          <p:cNvPr id="1668" name="Google Shape;1668;p4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A session is initiated when a user logs in and is typically terminated when the user logs out.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Data pertaining to a user, for a given session is only available to the user for that session across multiple requests.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6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 based Sessions</a:t>
            </a:r>
            <a:endParaRPr dirty="0"/>
          </a:p>
        </p:txBody>
      </p:sp>
      <p:sp>
        <p:nvSpPr>
          <p:cNvPr id="1674" name="Google Shape;1674;p46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The session object is a dictionary containing key-value pairs of session variables and associated values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Like </a:t>
            </a:r>
            <a:r>
              <a:rPr lang="en-US" sz="2200" dirty="0">
                <a:solidFill>
                  <a:srgbClr val="FFFF00"/>
                </a:solidFill>
              </a:rPr>
              <a:t>cookies,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session</a:t>
            </a:r>
            <a:r>
              <a:rPr lang="en-US" sz="2200" dirty="0"/>
              <a:t> data is also stored on the client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To set a </a:t>
            </a:r>
            <a:r>
              <a:rPr lang="en-US" sz="2200" b="1" dirty="0"/>
              <a:t>‘username’</a:t>
            </a:r>
            <a:r>
              <a:rPr lang="en-US" sz="2200" dirty="0"/>
              <a:t> in the session object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400"/>
              <a:buNone/>
            </a:pPr>
            <a:r>
              <a:rPr lang="en-US" sz="2200" dirty="0">
                <a:solidFill>
                  <a:srgbClr val="FFFF00"/>
                </a:solidFill>
              </a:rPr>
              <a:t>       session[‘username’] = ’zll’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To release a session variable use the pop() method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en-US" sz="2200" dirty="0"/>
              <a:t>       </a:t>
            </a:r>
            <a:r>
              <a:rPr lang="en-US" sz="2200" dirty="0">
                <a:solidFill>
                  <a:srgbClr val="FFFF00"/>
                </a:solidFill>
              </a:rPr>
              <a:t>session.pop('username', None)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>
                <a:solidFill>
                  <a:schemeClr val="bg1"/>
                </a:solidFill>
              </a:rPr>
              <a:t>Flask will serialize the session object into a cookie. Set the app.secret_key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23882-9ABC-47FE-8DE9-065C0AA2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41" y="5493139"/>
            <a:ext cx="5057578" cy="786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Introduction to Flask</a:t>
            </a:r>
            <a:endParaRPr b="1" dirty="0"/>
          </a:p>
        </p:txBody>
      </p:sp>
      <p:sp>
        <p:nvSpPr>
          <p:cNvPr id="1408" name="Google Shape;1408;p4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SzPts val="2040"/>
            </a:pPr>
            <a:r>
              <a:rPr lang="en-US" sz="2040" dirty="0"/>
              <a:t>Flask is a web framework. It provides tools, libraries and technologies that allow users to build web applications.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SzPts val="2040"/>
            </a:pPr>
            <a:endParaRPr lang="en-US" sz="2040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040"/>
            </a:pPr>
            <a:endParaRPr lang="en-US" sz="2040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040"/>
            </a:pPr>
            <a:r>
              <a:rPr lang="en-US" sz="2040" dirty="0"/>
              <a:t>Web application could be either some static web pages, or a blog, or a wiki, or commercial website.</a:t>
            </a:r>
            <a:endParaRPr dirty="0"/>
          </a:p>
          <a:p>
            <a:pPr marL="342900">
              <a:lnSpc>
                <a:spcPct val="80000"/>
              </a:lnSpc>
              <a:buSzPts val="2040"/>
            </a:pPr>
            <a:endParaRPr lang="en-US" sz="2040" dirty="0"/>
          </a:p>
          <a:p>
            <a:pPr marL="342900">
              <a:lnSpc>
                <a:spcPct val="80000"/>
              </a:lnSpc>
              <a:buSzPts val="2040"/>
            </a:pPr>
            <a:r>
              <a:rPr lang="en-US" sz="2040" dirty="0"/>
              <a:t>Flask was developed by </a:t>
            </a:r>
            <a:r>
              <a:rPr lang="en-US" sz="2040" b="1" u="sng" dirty="0"/>
              <a:t>Armin Ronacher</a:t>
            </a:r>
            <a:r>
              <a:rPr lang="en-US" sz="2040" dirty="0"/>
              <a:t>, who leads an international group of Python enthusiasts named </a:t>
            </a:r>
            <a:r>
              <a:rPr lang="en-US" sz="2040" b="1" u="sng" dirty="0"/>
              <a:t>Pocco</a:t>
            </a:r>
            <a:r>
              <a:rPr lang="en-US" sz="2040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Cookie based Sessions: Demo</a:t>
            </a:r>
            <a:endParaRPr dirty="0"/>
          </a:p>
        </p:txBody>
      </p:sp>
      <p:sp>
        <p:nvSpPr>
          <p:cNvPr id="1760" name="Google Shape;1760;p5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708749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Run the development server (session_example.py)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Point the web-browser to </a:t>
            </a:r>
            <a:r>
              <a:rPr lang="en-US" sz="2200" dirty="0">
                <a:hlinkClick r:id="rId3"/>
              </a:rPr>
              <a:t>http://localhost:5000</a:t>
            </a:r>
            <a:endParaRPr lang="en-US"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We get the message “You are not logged in” </a:t>
            </a:r>
          </a:p>
          <a:p>
            <a:pPr marL="274320" lvl="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Now, login with any username </a:t>
            </a:r>
            <a:r>
              <a:rPr lang="en-US" sz="2200" dirty="0">
                <a:hlinkClick r:id="rId4"/>
              </a:rPr>
              <a:t>http://localhost:5000/login</a:t>
            </a:r>
            <a:endParaRPr lang="en-US"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This will store the username in the session object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User will be redirected to the index page with the message “Logged in as &lt;username&gt;”</a:t>
            </a:r>
          </a:p>
          <a:p>
            <a:pPr marL="274320" lvl="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Now, logout </a:t>
            </a:r>
            <a:r>
              <a:rPr lang="en-US" sz="2200" dirty="0">
                <a:hlinkClick r:id="rId5"/>
              </a:rPr>
              <a:t>http://localhost:5000/logout</a:t>
            </a:r>
            <a:endParaRPr lang="en-US" sz="2200" dirty="0"/>
          </a:p>
          <a:p>
            <a:pPr marL="274320" lvl="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This will remove the username from the session object and user will be redirected to the index page with the message “You are not logged in”</a:t>
            </a:r>
          </a:p>
        </p:txBody>
      </p:sp>
    </p:spTree>
    <p:extLst>
      <p:ext uri="{BB962C8B-B14F-4D97-AF65-F5344CB8AC3E}">
        <p14:creationId xmlns:p14="http://schemas.microsoft.com/office/powerpoint/2010/main" val="496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4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Message Flashing </a:t>
            </a:r>
            <a:endParaRPr dirty="0"/>
          </a:p>
        </p:txBody>
      </p:sp>
      <p:sp>
        <p:nvSpPr>
          <p:cNvPr id="1729" name="Google Shape;1729;p54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5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Message Flashing </a:t>
            </a:r>
            <a:endParaRPr dirty="0"/>
          </a:p>
        </p:txBody>
      </p:sp>
      <p:sp>
        <p:nvSpPr>
          <p:cNvPr id="1735" name="Google Shape;1735;p5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In a GUI application we need to provide feedback to the user about the interaction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This can be achieved through messages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Flask makes it easy to generate such messages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6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Message Flashing (contd.)</a:t>
            </a:r>
            <a:endParaRPr dirty="0"/>
          </a:p>
        </p:txBody>
      </p:sp>
      <p:sp>
        <p:nvSpPr>
          <p:cNvPr id="1741" name="Google Shape;1741;p56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A Flask module contains </a:t>
            </a:r>
            <a:r>
              <a:rPr lang="en-US" sz="2200" b="1" dirty="0"/>
              <a:t>flash()</a:t>
            </a:r>
            <a:r>
              <a:rPr lang="en-US" sz="2200" dirty="0"/>
              <a:t> method. It passes the message to the next request, which generally is a template.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FFFF00"/>
                </a:solidFill>
              </a:rPr>
              <a:t>flash(message, category)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Tx/>
              <a:buChar char="-"/>
            </a:pPr>
            <a:r>
              <a:rPr lang="en-US" sz="1800" b="1" dirty="0"/>
              <a:t>message</a:t>
            </a:r>
            <a:r>
              <a:rPr lang="en-US" sz="1800" dirty="0"/>
              <a:t> parameter is the actual message to be flashed.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Tx/>
              <a:buChar char="-"/>
            </a:pPr>
            <a:r>
              <a:rPr lang="en-US" sz="1800" b="1" dirty="0"/>
              <a:t>category</a:t>
            </a:r>
            <a:r>
              <a:rPr lang="en-US" sz="1800" dirty="0"/>
              <a:t> parameter is optional. It can be either ‘error’, ‘info’ or ‘warning’.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Message Flashing (contd.)</a:t>
            </a:r>
            <a:endParaRPr dirty="0"/>
          </a:p>
        </p:txBody>
      </p:sp>
      <p:sp>
        <p:nvSpPr>
          <p:cNvPr id="1747" name="Google Shape;1747;p5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In order to extract messages, template calls </a:t>
            </a:r>
            <a:r>
              <a:rPr lang="en-US" sz="2200" b="1" dirty="0"/>
              <a:t>get_flashed_messages()</a:t>
            </a:r>
            <a:r>
              <a:rPr lang="en-US" sz="2200" dirty="0"/>
              <a:t>.</a:t>
            </a:r>
            <a:endParaRPr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400"/>
              <a:buNone/>
            </a:pPr>
            <a:r>
              <a:rPr lang="en-US" sz="2200" dirty="0">
                <a:solidFill>
                  <a:srgbClr val="FFFF00"/>
                </a:solidFill>
              </a:rPr>
              <a:t>     get_flashed_messages(with_categories, category_filter)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400"/>
              <a:buFontTx/>
              <a:buChar char="-"/>
            </a:pPr>
            <a:r>
              <a:rPr lang="en-US" sz="1400" dirty="0"/>
              <a:t>Both the parameters are optional. The first parameter is a tuple if received messages are having category.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400"/>
              <a:buFontTx/>
              <a:buChar char="-"/>
            </a:pPr>
            <a:r>
              <a:rPr lang="en-US" sz="1400" dirty="0"/>
              <a:t>The second parameter is useful to display only specific messages.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8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Message Flashing (contd.)</a:t>
            </a:r>
            <a:endParaRPr dirty="0"/>
          </a:p>
        </p:txBody>
      </p:sp>
      <p:sp>
        <p:nvSpPr>
          <p:cNvPr id="1753" name="Google Shape;1753;p58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 following code snippet flashes the received messages in a template.</a:t>
            </a:r>
            <a:endParaRPr dirty="0"/>
          </a:p>
        </p:txBody>
      </p:sp>
      <p:pic>
        <p:nvPicPr>
          <p:cNvPr id="1754" name="Google Shape;175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429000"/>
            <a:ext cx="6448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Message Flashing: Demo</a:t>
            </a:r>
            <a:endParaRPr dirty="0"/>
          </a:p>
        </p:txBody>
      </p:sp>
      <p:sp>
        <p:nvSpPr>
          <p:cNvPr id="1760" name="Google Shape;1760;p5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Run the development server (flask_for_message.py)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endParaRPr lang="en-US"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Login with username (admin) and password (admin)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endParaRPr lang="en-US" sz="22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Char char="▪"/>
            </a:pPr>
            <a:r>
              <a:rPr lang="en-US" sz="2200" dirty="0"/>
              <a:t>Following message will be flashed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sz="2200" dirty="0"/>
              <a:t>“Hello admin, you were successfully logged in. Happy browsing!”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endParaRPr lang="en-US" sz="2200" dirty="0"/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200" dirty="0"/>
              <a:t>If incorrect username or password is provided then an error message is displayed!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65"/>
          <p:cNvSpPr txBox="1"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Deployment using Flask</a:t>
            </a:r>
            <a:endParaRPr dirty="0"/>
          </a:p>
        </p:txBody>
      </p:sp>
      <p:sp>
        <p:nvSpPr>
          <p:cNvPr id="1802" name="Google Shape;1802;p65"/>
          <p:cNvSpPr txBox="1"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Topic 06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66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1808" name="Google Shape;1808;p66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For production environments, the  web application needs to be deployed on a real web server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</a:t>
            </a: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Flask can be easily deployed on popular Cloud Platforms such as Google Cloud Platform (GCP), Amazon Web Services (AWZ), Azure, etc.</a:t>
            </a: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endParaRPr lang="en-US" sz="2220" dirty="0"/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We can also deploy Flask applications with Apache with </a:t>
            </a:r>
            <a:r>
              <a:rPr lang="en-US" sz="2220" dirty="0">
                <a:solidFill>
                  <a:srgbClr val="FFFF00"/>
                </a:solidFill>
              </a:rPr>
              <a:t>mod_wsgi</a:t>
            </a:r>
            <a:endParaRPr sz="2220" dirty="0">
              <a:solidFill>
                <a:srgbClr val="FFFF00"/>
              </a:solidFill>
            </a:endParaRPr>
          </a:p>
          <a:p>
            <a:pPr marL="274320" lvl="0" indent="-13335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68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5312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 (contd.) </a:t>
            </a:r>
            <a:r>
              <a:rPr lang="en-US" dirty="0">
                <a:solidFill>
                  <a:srgbClr val="FFFF00"/>
                </a:solidFill>
              </a:rPr>
              <a:t>mod_wsgi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820" name="Google Shape;1820;p68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Assumption: Apache is already installed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mod_wsgi is an Apache module that provides a WSGI compliant interface for hosting Python based web applications on Apache server.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Install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pip install mod_wsgi</a:t>
            </a:r>
            <a:endParaRPr dirty="0">
              <a:solidFill>
                <a:srgbClr val="FFFF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To verify that the installation was successful, run the mod_wsgi-express script with the start-server command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mod_wsgi-express start-server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09511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Introduction to Flask (contd.)</a:t>
            </a:r>
            <a:endParaRPr dirty="0"/>
          </a:p>
        </p:txBody>
      </p:sp>
      <p:sp>
        <p:nvSpPr>
          <p:cNvPr id="1414" name="Google Shape;1414;p5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40"/>
            </a:pPr>
            <a:r>
              <a:rPr lang="en-US" sz="2040" dirty="0"/>
              <a:t>Flask is a micro-framework. </a:t>
            </a:r>
            <a:endParaRPr dirty="0"/>
          </a:p>
          <a:p>
            <a:pPr marL="342900">
              <a:lnSpc>
                <a:spcPct val="100000"/>
              </a:lnSpc>
              <a:spcAft>
                <a:spcPts val="600"/>
              </a:spcAft>
              <a:buSzPts val="2040"/>
            </a:pPr>
            <a:r>
              <a:rPr lang="en-US" sz="2040" dirty="0"/>
              <a:t>Micro-framework is, generally, a framework with little to no dependencies on external libraries. </a:t>
            </a:r>
            <a:endParaRPr dirty="0"/>
          </a:p>
          <a:p>
            <a:pPr marL="342900">
              <a:lnSpc>
                <a:spcPct val="100000"/>
              </a:lnSpc>
              <a:spcAft>
                <a:spcPts val="600"/>
              </a:spcAft>
              <a:buSzPts val="2040"/>
            </a:pPr>
            <a:r>
              <a:rPr lang="en-US" sz="2040" b="1" u="sng" dirty="0"/>
              <a:t>Pros:</a:t>
            </a:r>
            <a:r>
              <a:rPr lang="en-US" sz="2040" dirty="0"/>
              <a:t> The framework is light, with little dependencies to keep up with and watch for security bugs.</a:t>
            </a:r>
            <a:endParaRPr dirty="0"/>
          </a:p>
          <a:p>
            <a:pPr marL="342900">
              <a:lnSpc>
                <a:spcPct val="100000"/>
              </a:lnSpc>
              <a:spcAft>
                <a:spcPts val="600"/>
              </a:spcAft>
              <a:buSzPts val="2040"/>
            </a:pPr>
            <a:r>
              <a:rPr lang="en-US" sz="2040" b="1" u="sng" dirty="0"/>
              <a:t>Cons:</a:t>
            </a:r>
            <a:r>
              <a:rPr lang="en-US" sz="2040" dirty="0"/>
              <a:t> Sometimes we will have to do more work to accomplish a task or add a lot of dependencies by adding plug-in.</a:t>
            </a:r>
            <a:endParaRPr dirty="0"/>
          </a:p>
          <a:p>
            <a:pPr marL="342900">
              <a:lnSpc>
                <a:spcPct val="100000"/>
              </a:lnSpc>
              <a:spcAft>
                <a:spcPts val="600"/>
              </a:spcAft>
              <a:buSzPts val="2040"/>
            </a:pPr>
            <a:r>
              <a:rPr lang="en-US" sz="2040" dirty="0"/>
              <a:t>Flask is primarily dependent on,</a:t>
            </a:r>
            <a:endParaRPr dirty="0"/>
          </a:p>
          <a:p>
            <a:pPr marL="731520" lvl="1" indent="-27432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SzPts val="2040"/>
              <a:buChar char="▪"/>
            </a:pPr>
            <a:r>
              <a:rPr lang="en-US" sz="1640" u="sng" dirty="0">
                <a:solidFill>
                  <a:schemeClr val="hlink"/>
                </a:solidFill>
                <a:hlinkClick r:id="rId3"/>
              </a:rPr>
              <a:t>Werkzeug</a:t>
            </a:r>
            <a:r>
              <a:rPr lang="en-US" sz="1640" dirty="0"/>
              <a:t> a WSGI utility library</a:t>
            </a:r>
            <a:endParaRPr dirty="0"/>
          </a:p>
          <a:p>
            <a:pPr marL="731520" lvl="1" indent="-27432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SzPts val="2040"/>
              <a:buChar char="▪"/>
            </a:pPr>
            <a:r>
              <a:rPr lang="en-US" sz="1640" u="sng" dirty="0">
                <a:solidFill>
                  <a:schemeClr val="hlink"/>
                </a:solidFill>
                <a:hlinkClick r:id="rId4"/>
              </a:rPr>
              <a:t>jinja2</a:t>
            </a:r>
            <a:r>
              <a:rPr lang="en-US" sz="1640" dirty="0"/>
              <a:t> which is its template engine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9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 (contd.) </a:t>
            </a:r>
            <a:r>
              <a:rPr lang="en-US" dirty="0">
                <a:solidFill>
                  <a:srgbClr val="FFFF00"/>
                </a:solidFill>
              </a:rPr>
              <a:t>mod_wsgi</a:t>
            </a:r>
            <a:endParaRPr dirty="0"/>
          </a:p>
        </p:txBody>
      </p:sp>
      <p:sp>
        <p:nvSpPr>
          <p:cNvPr id="1826" name="Google Shape;1826;p69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This will start up Apache/mod_wsgi on port 8000. You can then verify that the installation worked by pointing your browser at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US" dirty="0">
                <a:solidFill>
                  <a:srgbClr val="FFFF00"/>
                </a:solidFill>
              </a:rPr>
              <a:t>     http://localhost:8000/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70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22465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Deployment: </a:t>
            </a:r>
            <a:r>
              <a:rPr lang="en-US" dirty="0">
                <a:solidFill>
                  <a:srgbClr val="FFFF00"/>
                </a:solidFill>
              </a:rPr>
              <a:t>Creating .wsgi file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832" name="Google Shape;1832;p70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There should be a </a:t>
            </a:r>
            <a:r>
              <a:rPr lang="en-US" b="1" dirty="0"/>
              <a:t>yourapplication.wsgi</a:t>
            </a:r>
            <a:r>
              <a:rPr lang="en-US" dirty="0"/>
              <a:t> file. This file contains the code </a:t>
            </a:r>
            <a:r>
              <a:rPr lang="en-US" b="1" dirty="0"/>
              <a:t>mod_wsgi,</a:t>
            </a:r>
            <a:r>
              <a:rPr lang="en-US" dirty="0"/>
              <a:t> which executes on startup to get the application object. For most applications, the following file should be sufficient −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from yourapplication import app as application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Make sure that your application and all the libraries that are in use are on the python load path.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71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07987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Deployment: </a:t>
            </a:r>
            <a:r>
              <a:rPr lang="en-US" dirty="0">
                <a:solidFill>
                  <a:srgbClr val="FFFF00"/>
                </a:solidFill>
              </a:rPr>
              <a:t>Configuring Apache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838" name="Google Shape;1838;p71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need to tell </a:t>
            </a:r>
            <a:r>
              <a:rPr lang="en-US" b="1" dirty="0"/>
              <a:t>mod_wsgi,</a:t>
            </a:r>
            <a:r>
              <a:rPr lang="en-US" dirty="0"/>
              <a:t> the location of your application.</a:t>
            </a:r>
            <a:endParaRPr dirty="0"/>
          </a:p>
        </p:txBody>
      </p:sp>
      <p:pic>
        <p:nvPicPr>
          <p:cNvPr id="1839" name="Google Shape;183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276600"/>
            <a:ext cx="64484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2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Deployment: </a:t>
            </a:r>
            <a:r>
              <a:rPr lang="en-US" dirty="0">
                <a:solidFill>
                  <a:srgbClr val="FFFF00"/>
                </a:solidFill>
              </a:rPr>
              <a:t>Standalone WSGI Containers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845" name="Google Shape;1845;p72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There are many popular servers written in Python that are WSGI HTTP server.</a:t>
            </a:r>
            <a:endParaRPr dirty="0"/>
          </a:p>
          <a:p>
            <a:pPr marL="800100" lvl="1">
              <a:buSzPts val="2400"/>
            </a:pPr>
            <a:r>
              <a:rPr lang="en-US" dirty="0"/>
              <a:t>Gunicorn</a:t>
            </a:r>
            <a:endParaRPr dirty="0"/>
          </a:p>
          <a:p>
            <a:pPr marL="800100" lvl="1">
              <a:buSzPts val="2400"/>
            </a:pPr>
            <a:r>
              <a:rPr lang="en-US" dirty="0"/>
              <a:t>Tornado</a:t>
            </a:r>
            <a:endParaRPr dirty="0"/>
          </a:p>
          <a:p>
            <a:pPr marL="800100" lvl="1">
              <a:buSzPts val="2400"/>
            </a:pPr>
            <a:r>
              <a:rPr lang="en-US" dirty="0"/>
              <a:t>Gevent</a:t>
            </a:r>
            <a:endParaRPr dirty="0"/>
          </a:p>
          <a:p>
            <a:pPr marL="800100" lvl="1">
              <a:buSzPts val="2400"/>
            </a:pPr>
            <a:r>
              <a:rPr lang="en-US" dirty="0"/>
              <a:t>Twisted Web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Practice Questions</a:t>
            </a:r>
            <a:endParaRPr dirty="0"/>
          </a:p>
        </p:txBody>
      </p:sp>
      <p:sp>
        <p:nvSpPr>
          <p:cNvPr id="1851" name="Google Shape;1851;p73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a web calculator with Flask.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3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851" name="Google Shape;1851;p73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har char="●"/>
            </a:pPr>
            <a:r>
              <a:rPr lang="en-US" dirty="0">
                <a:hlinkClick r:id="rId3"/>
              </a:rPr>
              <a:t>https://www.tutorialspoint.com/flask</a:t>
            </a:r>
            <a:endParaRPr lang="en-US" dirty="0"/>
          </a:p>
          <a:p>
            <a:pPr lvl="0">
              <a:spcBef>
                <a:spcPts val="0"/>
              </a:spcBef>
              <a:buChar char="●"/>
            </a:pPr>
            <a:r>
              <a:rPr lang="en-US" dirty="0">
                <a:hlinkClick r:id="rId4"/>
              </a:rPr>
              <a:t>https://flask.palletsprojects.com/en/1.1.x/quickstart/</a:t>
            </a:r>
            <a:endParaRPr lang="en-US" dirty="0"/>
          </a:p>
          <a:p>
            <a:pPr lvl="0">
              <a:spcBef>
                <a:spcPts val="0"/>
              </a:spcBef>
              <a:buChar char="●"/>
            </a:pPr>
            <a:r>
              <a:rPr lang="en-US">
                <a:hlinkClick r:id="rId5"/>
              </a:rPr>
              <a:t>https://www.wisdomjobs.com/e-university/flask-tutorial-1355/flask-overview-17110.html</a:t>
            </a:r>
            <a:endParaRPr lang="en-US"/>
          </a:p>
          <a:p>
            <a:pPr lvl="0">
              <a:spcBef>
                <a:spcPts val="0"/>
              </a:spcBef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6" name="Google Shape;185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308" y="1801812"/>
            <a:ext cx="3471384" cy="324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p74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Queries?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4CD3-6CFE-40FA-BD5D-6FDCE6B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74638"/>
            <a:ext cx="6927472" cy="1020762"/>
          </a:xfrm>
        </p:spPr>
        <p:txBody>
          <a:bodyPr/>
          <a:lstStyle/>
          <a:p>
            <a:r>
              <a:rPr lang="en-US" dirty="0"/>
              <a:t>Introduction to Flask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D95E-970A-46D3-8FB2-B51D4A1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08" y="5762180"/>
            <a:ext cx="6859786" cy="5334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Source: https://www.slideshare.net/GrahamDumpleton/secrets-of-a-wsgi-master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80134-851E-457E-B288-2EF4E63B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762544"/>
            <a:ext cx="7940040" cy="39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6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04939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Introduction to Flask (contd.)</a:t>
            </a:r>
            <a:endParaRPr dirty="0"/>
          </a:p>
        </p:txBody>
      </p:sp>
      <p:sp>
        <p:nvSpPr>
          <p:cNvPr id="1420" name="Google Shape;1420;p6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en-US" sz="2220" dirty="0"/>
              <a:t>Web Framework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    Web Application Framework or simply Web Framework represents a collection of libraries and modules that enables a web application developer to write applications without having to bother about low-level details such as protocols, thread management etc.</a:t>
            </a:r>
            <a:endParaRPr dirty="0"/>
          </a:p>
          <a:p>
            <a:pPr marL="274320" lvl="0" indent="-274320">
              <a:lnSpc>
                <a:spcPct val="80000"/>
              </a:lnSpc>
              <a:buSzPts val="2220"/>
            </a:pPr>
            <a:r>
              <a:rPr lang="en-US" sz="2220" dirty="0"/>
              <a:t>Web Server Gateway Interface (WSGI)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    (WSGI) has been adopted as a standard for Python web application development. WSGI is a specification for a universal interface between the web server and the web applications.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699605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Introduction to Flask (contd.)</a:t>
            </a:r>
            <a:endParaRPr dirty="0"/>
          </a:p>
        </p:txBody>
      </p:sp>
      <p:sp>
        <p:nvSpPr>
          <p:cNvPr id="1426" name="Google Shape;1426;p7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Werkzeug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It is a WSGI toolkit, which implements requests, response objects, and other utility functions. This enables building a web framework on top of it. The Flask framework uses Werkzeug as one of its bases.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Jinja2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     Jinja2 is a popular templating engine for Python. A web templating system combines a template with a certain data source to render dynamic web pages.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8"/>
          <p:cNvSpPr txBox="1">
            <a:spLocks noGrp="1"/>
          </p:cNvSpPr>
          <p:nvPr>
            <p:ph type="title"/>
          </p:nvPr>
        </p:nvSpPr>
        <p:spPr>
          <a:xfrm>
            <a:off x="1142108" y="274638"/>
            <a:ext cx="710273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Flask Installation</a:t>
            </a:r>
            <a:endParaRPr dirty="0"/>
          </a:p>
        </p:txBody>
      </p:sp>
      <p:sp>
        <p:nvSpPr>
          <p:cNvPr id="1432" name="Google Shape;1432;p8"/>
          <p:cNvSpPr txBox="1"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  <a:buChar char="▪"/>
            </a:pPr>
            <a:r>
              <a:rPr lang="en-US" sz="2220" dirty="0">
                <a:solidFill>
                  <a:srgbClr val="FFFF00"/>
                </a:solidFill>
              </a:rPr>
              <a:t>Before installing Flask, we need to setup a virtual environment</a:t>
            </a: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ts val="2220"/>
              <a:buChar char="▪"/>
            </a:pPr>
            <a:r>
              <a:rPr lang="en-US" sz="2220" b="1" dirty="0">
                <a:solidFill>
                  <a:srgbClr val="FFFF00"/>
                </a:solidFill>
              </a:rPr>
              <a:t>virtualenv</a:t>
            </a:r>
            <a:r>
              <a:rPr lang="en-US" sz="2220" dirty="0"/>
              <a:t> is a virtual Python environment builder. It helps a user to create multiple Python environments side-by-side. Thereby, it can avoid compatibility issues between the different versions of the libraries.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     The following command installs </a:t>
            </a:r>
            <a:r>
              <a:rPr lang="en-US" sz="2220" b="1" dirty="0">
                <a:solidFill>
                  <a:srgbClr val="FFFF00"/>
                </a:solidFill>
              </a:rPr>
              <a:t>virtualenv</a:t>
            </a:r>
            <a:endParaRPr sz="2220" b="1" dirty="0">
              <a:solidFill>
                <a:srgbClr val="FFFF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FFFF00"/>
              </a:buClr>
              <a:buSzPts val="2220"/>
              <a:buNone/>
            </a:pPr>
            <a:r>
              <a:rPr lang="en-US" sz="2220" dirty="0">
                <a:solidFill>
                  <a:srgbClr val="FFFF00"/>
                </a:solidFill>
              </a:rPr>
              <a:t>      pip install virtualenv</a:t>
            </a:r>
            <a:endParaRPr sz="2220" dirty="0">
              <a:solidFill>
                <a:srgbClr val="FFFF0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ts val="2220"/>
              <a:buNone/>
            </a:pPr>
            <a:r>
              <a:rPr lang="en-US" sz="2220" dirty="0">
                <a:solidFill>
                  <a:srgbClr val="FFFF00"/>
                </a:solidFill>
              </a:rPr>
              <a:t>    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rPr lang="en-US" sz="2220" dirty="0"/>
              <a:t>     </a:t>
            </a:r>
            <a:r>
              <a:rPr lang="en-US" sz="1300" dirty="0"/>
              <a:t>Source: </a:t>
            </a:r>
            <a:r>
              <a:rPr lang="en-US" sz="1300" u="sng" dirty="0">
                <a:solidFill>
                  <a:schemeClr val="hlink"/>
                </a:solidFill>
                <a:hlinkClick r:id="rId3"/>
              </a:rPr>
              <a:t>https://www.tutorialspoint.com/flask/flask_application.htm</a:t>
            </a:r>
            <a:endParaRPr sz="1300" dirty="0"/>
          </a:p>
          <a:p>
            <a:pPr marL="274320" lvl="0" indent="-13335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2818</Words>
  <Application>Microsoft Office PowerPoint</Application>
  <PresentationFormat>On-screen Show (4:3)</PresentationFormat>
  <Paragraphs>285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Corbel</vt:lpstr>
      <vt:lpstr>Calibri</vt:lpstr>
      <vt:lpstr>Noto Sans Symbols</vt:lpstr>
      <vt:lpstr>Consolas</vt:lpstr>
      <vt:lpstr>Chalkboard 16x9</vt:lpstr>
      <vt:lpstr>Middleware in Python</vt:lpstr>
      <vt:lpstr>Topics Covered</vt:lpstr>
      <vt:lpstr>Flask Basics  </vt:lpstr>
      <vt:lpstr>Introduction to Flask</vt:lpstr>
      <vt:lpstr>Introduction to Flask (contd.)</vt:lpstr>
      <vt:lpstr>Introduction to Flask (contd.)</vt:lpstr>
      <vt:lpstr>Introduction to Flask (contd.)</vt:lpstr>
      <vt:lpstr>Introduction to Flask (contd.)</vt:lpstr>
      <vt:lpstr>Flask Installation</vt:lpstr>
      <vt:lpstr>Flask Installation</vt:lpstr>
      <vt:lpstr>Flask Installation</vt:lpstr>
      <vt:lpstr>First Flask Program</vt:lpstr>
      <vt:lpstr>First Flask Program – Output in a Web Browser</vt:lpstr>
      <vt:lpstr>First Flask Program: Deciphering</vt:lpstr>
      <vt:lpstr>First Flask Program: Deciphering</vt:lpstr>
      <vt:lpstr>First Flask Program: Deciphering</vt:lpstr>
      <vt:lpstr>First Flask Program: Deciphering</vt:lpstr>
      <vt:lpstr>URL Building and HTTP Methods</vt:lpstr>
      <vt:lpstr>URL Building</vt:lpstr>
      <vt:lpstr>URL Building http://localhost:5000/user/admin</vt:lpstr>
      <vt:lpstr>URL Building http://localhost:5000/user/admin</vt:lpstr>
      <vt:lpstr>URL Building http://localhost:5000/user/zll</vt:lpstr>
      <vt:lpstr>HTTP Methods</vt:lpstr>
      <vt:lpstr>HTTP Methods (contd.)</vt:lpstr>
      <vt:lpstr>HTTP Methods (contd.)</vt:lpstr>
      <vt:lpstr>HTTP Methods (contd.)</vt:lpstr>
      <vt:lpstr>HTTP Methods (contd.)</vt:lpstr>
      <vt:lpstr>Templates</vt:lpstr>
      <vt:lpstr>Templates: Why do We Need?</vt:lpstr>
      <vt:lpstr>Templates: Why do We Need?</vt:lpstr>
      <vt:lpstr>Templates: What are they?</vt:lpstr>
      <vt:lpstr>Templates: Jinja2</vt:lpstr>
      <vt:lpstr>Templates: Jinja2</vt:lpstr>
      <vt:lpstr>Cookies and Sessions in Flask</vt:lpstr>
      <vt:lpstr>Cookies</vt:lpstr>
      <vt:lpstr>Cookies: Writing/Reading in Flask</vt:lpstr>
      <vt:lpstr>Cookies: Demo</vt:lpstr>
      <vt:lpstr>Cookie based Sessions: What is it?</vt:lpstr>
      <vt:lpstr>Cookie based Sessions</vt:lpstr>
      <vt:lpstr>Cookie based Sessions: Demo</vt:lpstr>
      <vt:lpstr>Message Flashing </vt:lpstr>
      <vt:lpstr>Message Flashing </vt:lpstr>
      <vt:lpstr>Message Flashing (contd.)</vt:lpstr>
      <vt:lpstr>Message Flashing (contd.)</vt:lpstr>
      <vt:lpstr>Message Flashing (contd.)</vt:lpstr>
      <vt:lpstr>Message Flashing: Demo</vt:lpstr>
      <vt:lpstr>Deployment using Flask</vt:lpstr>
      <vt:lpstr>Deployment</vt:lpstr>
      <vt:lpstr>Deployment (contd.) mod_wsgi</vt:lpstr>
      <vt:lpstr>Deployment (contd.) mod_wsgi</vt:lpstr>
      <vt:lpstr>Deployment: Creating .wsgi file</vt:lpstr>
      <vt:lpstr>Deployment: Configuring Apache</vt:lpstr>
      <vt:lpstr>Deployment: Standalone WSGI Containers</vt:lpstr>
      <vt:lpstr>Practice Questions</vt:lpstr>
      <vt:lpstr>References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in Python</dc:title>
  <dc:creator>lenovo</dc:creator>
  <cp:lastModifiedBy>Admin</cp:lastModifiedBy>
  <cp:revision>65</cp:revision>
  <dcterms:created xsi:type="dcterms:W3CDTF">2006-08-16T00:00:00Z</dcterms:created>
  <dcterms:modified xsi:type="dcterms:W3CDTF">2020-03-18T18:26:04Z</dcterms:modified>
</cp:coreProperties>
</file>