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8"/>
  </p:notesMasterIdLst>
  <p:sldIdLst>
    <p:sldId id="256" r:id="rId2"/>
    <p:sldId id="271" r:id="rId3"/>
    <p:sldId id="262" r:id="rId4"/>
    <p:sldId id="257" r:id="rId5"/>
    <p:sldId id="258" r:id="rId6"/>
    <p:sldId id="259" r:id="rId7"/>
    <p:sldId id="260" r:id="rId8"/>
    <p:sldId id="261"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443905-78F5-4091-B9F0-A028A6CFC654}">
          <p14:sldIdLst>
            <p14:sldId id="256"/>
            <p14:sldId id="271"/>
            <p14:sldId id="262"/>
          </p14:sldIdLst>
        </p14:section>
        <p14:section name="Untitled Section" id="{5CBC96E0-12DD-4872-865A-579B3D7237AB}">
          <p14:sldIdLst>
            <p14:sldId id="257"/>
            <p14:sldId id="258"/>
            <p14:sldId id="259"/>
            <p14:sldId id="260"/>
            <p14:sldId id="261"/>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83840"/>
  </p:normalViewPr>
  <p:slideViewPr>
    <p:cSldViewPr snapToGrid="0">
      <p:cViewPr varScale="1">
        <p:scale>
          <a:sx n="120" d="100"/>
          <a:sy n="120" d="100"/>
        </p:scale>
        <p:origin x="840" y="184"/>
      </p:cViewPr>
      <p:guideLst/>
    </p:cSldViewPr>
  </p:slideViewPr>
  <p:notesTextViewPr>
    <p:cViewPr>
      <p:scale>
        <a:sx n="135" d="100"/>
        <a:sy n="13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C5DC6-36C8-4284-B784-3FAED00370AA}" type="datetimeFigureOut">
              <a:rPr lang="en-US" smtClean="0"/>
              <a:t>9/5/22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A96E1-2421-4124-8FA8-2A7F0CE7938D}" type="slidenum">
              <a:rPr lang="en-US" smtClean="0"/>
              <a:t>‹#›</a:t>
            </a:fld>
            <a:endParaRPr lang="en-US"/>
          </a:p>
        </p:txBody>
      </p:sp>
    </p:spTree>
    <p:extLst>
      <p:ext uri="{BB962C8B-B14F-4D97-AF65-F5344CB8AC3E}">
        <p14:creationId xmlns:p14="http://schemas.microsoft.com/office/powerpoint/2010/main" val="1626682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computer? We can not call nay hardware a computer but there are specific requirements that needed to be fulfilled for a system to be called a computer.</a:t>
            </a:r>
          </a:p>
          <a:p>
            <a:endParaRPr lang="en-US" dirty="0"/>
          </a:p>
          <a:p>
            <a:r>
              <a:rPr lang="en-US" dirty="0"/>
              <a:t>Now when we put a software on top of hardware to control its operations through human interaction, this is when a combination of hardware becomes a computer. The main job of computer is to run programs that facilitate the user.</a:t>
            </a:r>
          </a:p>
        </p:txBody>
      </p:sp>
      <p:sp>
        <p:nvSpPr>
          <p:cNvPr id="4" name="Slide Number Placeholder 3"/>
          <p:cNvSpPr>
            <a:spLocks noGrp="1"/>
          </p:cNvSpPr>
          <p:nvPr>
            <p:ph type="sldNum" sz="quarter" idx="5"/>
          </p:nvPr>
        </p:nvSpPr>
        <p:spPr/>
        <p:txBody>
          <a:bodyPr/>
          <a:lstStyle/>
          <a:p>
            <a:fld id="{74BA96E1-2421-4124-8FA8-2A7F0CE7938D}" type="slidenum">
              <a:rPr lang="en-US" smtClean="0"/>
              <a:t>3</a:t>
            </a:fld>
            <a:endParaRPr lang="en-US"/>
          </a:p>
        </p:txBody>
      </p:sp>
    </p:spTree>
    <p:extLst>
      <p:ext uri="{BB962C8B-B14F-4D97-AF65-F5344CB8AC3E}">
        <p14:creationId xmlns:p14="http://schemas.microsoft.com/office/powerpoint/2010/main" val="225570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is a computer system organized in the hierarchy:</a:t>
            </a:r>
          </a:p>
          <a:p>
            <a:pPr marL="171450" indent="-171450">
              <a:buFontTx/>
              <a:buChar char="-"/>
            </a:pPr>
            <a:r>
              <a:rPr lang="en-US" dirty="0"/>
              <a:t>Hardware</a:t>
            </a:r>
          </a:p>
          <a:p>
            <a:pPr marL="171450" indent="-171450">
              <a:buFontTx/>
              <a:buChar char="-"/>
            </a:pPr>
            <a:r>
              <a:rPr lang="en-US" dirty="0"/>
              <a:t>Device Controllers</a:t>
            </a:r>
          </a:p>
          <a:p>
            <a:pPr marL="171450" indent="-171450">
              <a:buFontTx/>
              <a:buChar char="-"/>
            </a:pPr>
            <a:r>
              <a:rPr lang="en-US" dirty="0"/>
              <a:t>Device Driver</a:t>
            </a:r>
          </a:p>
          <a:p>
            <a:pPr marL="171450" indent="-171450">
              <a:buFontTx/>
              <a:buChar char="-"/>
            </a:pPr>
            <a:r>
              <a:rPr lang="en-US" dirty="0"/>
              <a:t>Operating System</a:t>
            </a:r>
          </a:p>
          <a:p>
            <a:pPr marL="171450" indent="-171450">
              <a:buFontTx/>
              <a:buChar char="-"/>
            </a:pPr>
            <a:r>
              <a:rPr lang="en-US" dirty="0"/>
              <a:t>System Software</a:t>
            </a:r>
          </a:p>
          <a:p>
            <a:pPr marL="171450" indent="-171450">
              <a:buFontTx/>
              <a:buChar char="-"/>
            </a:pPr>
            <a:r>
              <a:rPr lang="en-US" dirty="0"/>
              <a:t>Application Software</a:t>
            </a:r>
          </a:p>
          <a:p>
            <a:pPr marL="171450" indent="-171450">
              <a:buFontTx/>
              <a:buChar char="-"/>
            </a:pPr>
            <a:r>
              <a:rPr lang="en-US" dirty="0"/>
              <a:t>User</a:t>
            </a:r>
            <a:br>
              <a:rPr lang="en-US" dirty="0"/>
            </a:br>
            <a:br>
              <a:rPr lang="en-US" dirty="0"/>
            </a:br>
            <a:r>
              <a:rPr lang="en-US" dirty="0"/>
              <a:t>This is more of a deep understanding of the pyramid that forms the basics of a computer system.</a:t>
            </a:r>
          </a:p>
        </p:txBody>
      </p:sp>
      <p:sp>
        <p:nvSpPr>
          <p:cNvPr id="4" name="Slide Number Placeholder 3"/>
          <p:cNvSpPr>
            <a:spLocks noGrp="1"/>
          </p:cNvSpPr>
          <p:nvPr>
            <p:ph type="sldNum" sz="quarter" idx="5"/>
          </p:nvPr>
        </p:nvSpPr>
        <p:spPr/>
        <p:txBody>
          <a:bodyPr/>
          <a:lstStyle/>
          <a:p>
            <a:fld id="{74BA96E1-2421-4124-8FA8-2A7F0CE7938D}" type="slidenum">
              <a:rPr lang="en-US" smtClean="0"/>
              <a:t>4</a:t>
            </a:fld>
            <a:endParaRPr lang="en-US"/>
          </a:p>
        </p:txBody>
      </p:sp>
    </p:spTree>
    <p:extLst>
      <p:ext uri="{BB962C8B-B14F-4D97-AF65-F5344CB8AC3E}">
        <p14:creationId xmlns:p14="http://schemas.microsoft.com/office/powerpoint/2010/main" val="188129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steps that are carried out when executing any program in a computer system. So, first of all the program to be executed must be stored in computer’s storage device. Once we know which program to run, we load that program into system memory (RAM) from the secondary storage. Now that a program is ready for execution, we need to load the starting instruction into the processor for execution to begin but before we do that, the CPU state must be set appropriately (kernel or user).</a:t>
            </a:r>
          </a:p>
          <a:p>
            <a:r>
              <a:rPr lang="en-US" dirty="0"/>
              <a:t>All of these tasks are handled by the operating system and modern operating systems have made our job easier by carrying out multiple tasks in a shared environment. This increases the complexity of the system but results in more advanced systems that can handle much bigger tasks then initially possible.</a:t>
            </a:r>
          </a:p>
        </p:txBody>
      </p:sp>
      <p:sp>
        <p:nvSpPr>
          <p:cNvPr id="4" name="Slide Number Placeholder 3"/>
          <p:cNvSpPr>
            <a:spLocks noGrp="1"/>
          </p:cNvSpPr>
          <p:nvPr>
            <p:ph type="sldNum" sz="quarter" idx="5"/>
          </p:nvPr>
        </p:nvSpPr>
        <p:spPr/>
        <p:txBody>
          <a:bodyPr/>
          <a:lstStyle/>
          <a:p>
            <a:fld id="{74BA96E1-2421-4124-8FA8-2A7F0CE7938D}" type="slidenum">
              <a:rPr lang="en-US" smtClean="0"/>
              <a:t>7</a:t>
            </a:fld>
            <a:endParaRPr lang="en-US"/>
          </a:p>
        </p:txBody>
      </p:sp>
    </p:spTree>
    <p:extLst>
      <p:ext uri="{BB962C8B-B14F-4D97-AF65-F5344CB8AC3E}">
        <p14:creationId xmlns:p14="http://schemas.microsoft.com/office/powerpoint/2010/main" val="2473093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modern day personal computer systems. Here the priority is to carry out user tasks and not utilizing the full I/O potential or processor load. A major example is smartphones where only the tasks required by the user are performed and all other background tasks are kept to a minimum.</a:t>
            </a:r>
          </a:p>
          <a:p>
            <a:r>
              <a:rPr lang="en-US" dirty="0"/>
              <a:t>These systems do not need excessive hardware resources to carry out tasks as they are usually used in less complex environments, same like a laptop or smartphone where tasks and system load are usually smaller compared to that of servers or large distributed systems.</a:t>
            </a:r>
          </a:p>
          <a:p>
            <a:r>
              <a:rPr lang="en-US" dirty="0"/>
              <a:t>Similarly we do not expect user to dig deeper and access the areas of systems usually left to the professionals. The user here needs the task to be done rather than knowing how the task is done, so this form of information is usually hidden from the users.</a:t>
            </a:r>
          </a:p>
        </p:txBody>
      </p:sp>
      <p:sp>
        <p:nvSpPr>
          <p:cNvPr id="4" name="Slide Number Placeholder 3"/>
          <p:cNvSpPr>
            <a:spLocks noGrp="1"/>
          </p:cNvSpPr>
          <p:nvPr>
            <p:ph type="sldNum" sz="quarter" idx="5"/>
          </p:nvPr>
        </p:nvSpPr>
        <p:spPr/>
        <p:txBody>
          <a:bodyPr/>
          <a:lstStyle/>
          <a:p>
            <a:fld id="{74BA96E1-2421-4124-8FA8-2A7F0CE7938D}" type="slidenum">
              <a:rPr lang="en-US" smtClean="0"/>
              <a:t>9</a:t>
            </a:fld>
            <a:endParaRPr lang="en-US"/>
          </a:p>
        </p:txBody>
      </p:sp>
    </p:spTree>
    <p:extLst>
      <p:ext uri="{BB962C8B-B14F-4D97-AF65-F5344CB8AC3E}">
        <p14:creationId xmlns:p14="http://schemas.microsoft.com/office/powerpoint/2010/main" val="383457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day server systems, where resources are shared among many users or systems being used in industrial applications. Here the major requirement is to complete as much jobs as possible due to high running costs of these systems. So, it is more beneficial to execute a pool of jobs while system is running rather than firing up the system each time a job needs processing. However this may not be the case as these systems are usually designed and required by large computation environments and downtime is usually kept at a minimum.</a:t>
            </a:r>
          </a:p>
        </p:txBody>
      </p:sp>
      <p:sp>
        <p:nvSpPr>
          <p:cNvPr id="4" name="Slide Number Placeholder 3"/>
          <p:cNvSpPr>
            <a:spLocks noGrp="1"/>
          </p:cNvSpPr>
          <p:nvPr>
            <p:ph type="sldNum" sz="quarter" idx="5"/>
          </p:nvPr>
        </p:nvSpPr>
        <p:spPr/>
        <p:txBody>
          <a:bodyPr/>
          <a:lstStyle/>
          <a:p>
            <a:fld id="{74BA96E1-2421-4124-8FA8-2A7F0CE7938D}" type="slidenum">
              <a:rPr lang="en-US" smtClean="0"/>
              <a:t>12</a:t>
            </a:fld>
            <a:endParaRPr lang="en-US"/>
          </a:p>
        </p:txBody>
      </p:sp>
    </p:spTree>
    <p:extLst>
      <p:ext uri="{BB962C8B-B14F-4D97-AF65-F5344CB8AC3E}">
        <p14:creationId xmlns:p14="http://schemas.microsoft.com/office/powerpoint/2010/main" val="2732218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Client-server architecture is the major example where each system may handle multiple requests and allocate resources based in user’s needs.</a:t>
            </a:r>
          </a:p>
        </p:txBody>
      </p:sp>
      <p:sp>
        <p:nvSpPr>
          <p:cNvPr id="4" name="Slide Number Placeholder 3"/>
          <p:cNvSpPr>
            <a:spLocks noGrp="1"/>
          </p:cNvSpPr>
          <p:nvPr>
            <p:ph type="sldNum" sz="quarter" idx="5"/>
          </p:nvPr>
        </p:nvSpPr>
        <p:spPr/>
        <p:txBody>
          <a:bodyPr/>
          <a:lstStyle/>
          <a:p>
            <a:fld id="{74BA96E1-2421-4124-8FA8-2A7F0CE7938D}" type="slidenum">
              <a:rPr lang="en-US" smtClean="0"/>
              <a:t>13</a:t>
            </a:fld>
            <a:endParaRPr lang="en-US"/>
          </a:p>
        </p:txBody>
      </p:sp>
    </p:spTree>
    <p:extLst>
      <p:ext uri="{BB962C8B-B14F-4D97-AF65-F5344CB8AC3E}">
        <p14:creationId xmlns:p14="http://schemas.microsoft.com/office/powerpoint/2010/main" val="113023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system nowadays is some form of real time system where usually the system is executed as a soft real time system in usual state but may switch to a hard real time system when a need arises. A major example is the computer system, where it may carry out tasks as a soft system normally but in case of some form of system failure, the system may switch to acting as a hard real time system to protect user and computer’s resources.</a:t>
            </a:r>
          </a:p>
        </p:txBody>
      </p:sp>
      <p:sp>
        <p:nvSpPr>
          <p:cNvPr id="4" name="Slide Number Placeholder 3"/>
          <p:cNvSpPr>
            <a:spLocks noGrp="1"/>
          </p:cNvSpPr>
          <p:nvPr>
            <p:ph type="sldNum" sz="quarter" idx="5"/>
          </p:nvPr>
        </p:nvSpPr>
        <p:spPr/>
        <p:txBody>
          <a:bodyPr/>
          <a:lstStyle/>
          <a:p>
            <a:fld id="{74BA96E1-2421-4124-8FA8-2A7F0CE7938D}" type="slidenum">
              <a:rPr lang="en-US" smtClean="0"/>
              <a:t>16</a:t>
            </a:fld>
            <a:endParaRPr lang="en-US"/>
          </a:p>
        </p:txBody>
      </p:sp>
    </p:spTree>
    <p:extLst>
      <p:ext uri="{BB962C8B-B14F-4D97-AF65-F5344CB8AC3E}">
        <p14:creationId xmlns:p14="http://schemas.microsoft.com/office/powerpoint/2010/main" val="3255797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0834E93-9D16-46A5-9753-59238ADC7DAA}" type="datetime1">
              <a:rPr lang="en-US" smtClean="0"/>
              <a:t>9/5/22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3977136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5E3FDC-5F70-418A-8B15-1DB66BEE34C2}"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350007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4DD6B-4D76-438B-80FD-8DEDFC9C45E4}"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1742489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3FE14-0047-4557-AAB8-4A124C17D239}"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A09B2-D6A3-4C6D-807C-A08B64EDA7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7570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2BBB41-913D-4E34-BD6B-7D675B782C33}"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394201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D34BCB-B23E-4379-AFB1-6DCEDDD29EA9}" type="datetime1">
              <a:rPr lang="en-US" smtClean="0"/>
              <a:t>9/5/22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1465611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CBAFEB-C7DD-4055-8A0E-3FB2AE4BA0A2}" type="datetime1">
              <a:rPr lang="en-US" smtClean="0"/>
              <a:t>9/5/22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2396455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12062-51DD-41A3-B0ED-79D650DB5F11}" type="datetime1">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3604998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4C7E4-1356-42E6-A394-5B34D4B128F9}" type="datetime1">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23768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54519-D4E9-4FF8-818E-49549215E182}" type="datetime1">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353630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D7E147-4540-48BF-91D1-3925CE7FE58C}" type="datetime1">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52933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51C85-A177-4005-9F07-49D7B102AF9D}"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284010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D3CF42-1869-4061-984D-BE3A5E3CCD66}" type="datetime1">
              <a:rPr lang="en-US" smtClean="0"/>
              <a:t>9/5/22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246171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1FF02E-3AE2-47F1-A261-55604B155259}" type="datetime1">
              <a:rPr lang="en-US" smtClean="0"/>
              <a:t>9/5/22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346421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5536C-0527-4B4A-BC3A-CDABBE44CE56}" type="datetime1">
              <a:rPr lang="en-US" smtClean="0"/>
              <a:t>9/5/22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171540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B6CA60-56E5-41FF-95EF-66381317A2B5}"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80255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95A9C-1FCA-479A-AF69-4E20FC73B0EF}"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A09B2-D6A3-4C6D-807C-A08B64EDA734}" type="slidenum">
              <a:rPr lang="en-US" smtClean="0"/>
              <a:t>‹#›</a:t>
            </a:fld>
            <a:endParaRPr lang="en-US"/>
          </a:p>
        </p:txBody>
      </p:sp>
    </p:spTree>
    <p:extLst>
      <p:ext uri="{BB962C8B-B14F-4D97-AF65-F5344CB8AC3E}">
        <p14:creationId xmlns:p14="http://schemas.microsoft.com/office/powerpoint/2010/main" val="1378467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4AB342-66C8-405C-B652-8F787681E4B9}" type="datetime1">
              <a:rPr lang="en-US" smtClean="0"/>
              <a:t>9/5/22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4A09B2-D6A3-4C6D-807C-A08B64EDA734}" type="slidenum">
              <a:rPr lang="en-US" smtClean="0"/>
              <a:t>‹#›</a:t>
            </a:fld>
            <a:endParaRPr lang="en-US"/>
          </a:p>
        </p:txBody>
      </p:sp>
    </p:spTree>
    <p:extLst>
      <p:ext uri="{BB962C8B-B14F-4D97-AF65-F5344CB8AC3E}">
        <p14:creationId xmlns:p14="http://schemas.microsoft.com/office/powerpoint/2010/main" val="124872089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8EF3-7B55-489D-B41C-11DDEB6C7C4C}"/>
              </a:ext>
            </a:extLst>
          </p:cNvPr>
          <p:cNvSpPr>
            <a:spLocks noGrp="1"/>
          </p:cNvSpPr>
          <p:nvPr>
            <p:ph type="ctrTitle"/>
          </p:nvPr>
        </p:nvSpPr>
        <p:spPr/>
        <p:txBody>
          <a:bodyPr/>
          <a:lstStyle/>
          <a:p>
            <a:pPr algn="ctr"/>
            <a:r>
              <a:rPr lang="en-US" b="1" dirty="0">
                <a:solidFill>
                  <a:srgbClr val="FFFF00"/>
                </a:solidFill>
              </a:rPr>
              <a:t>Operating Systems </a:t>
            </a:r>
          </a:p>
        </p:txBody>
      </p:sp>
      <p:sp>
        <p:nvSpPr>
          <p:cNvPr id="3" name="Subtitle 2">
            <a:extLst>
              <a:ext uri="{FF2B5EF4-FFF2-40B4-BE49-F238E27FC236}">
                <a16:creationId xmlns:a16="http://schemas.microsoft.com/office/drawing/2014/main" id="{7572FB79-50B1-4864-9A3F-10CA9A1F730C}"/>
              </a:ext>
            </a:extLst>
          </p:cNvPr>
          <p:cNvSpPr>
            <a:spLocks noGrp="1"/>
          </p:cNvSpPr>
          <p:nvPr>
            <p:ph type="subTitle" idx="1"/>
          </p:nvPr>
        </p:nvSpPr>
        <p:spPr/>
        <p:txBody>
          <a:bodyPr>
            <a:normAutofit/>
          </a:bodyPr>
          <a:lstStyle/>
          <a:p>
            <a:pPr algn="ctr"/>
            <a:r>
              <a:rPr lang="en-US" sz="2800" b="1" dirty="0">
                <a:solidFill>
                  <a:schemeClr val="tx1"/>
                </a:solidFill>
              </a:rPr>
              <a:t>Lecture # 1</a:t>
            </a:r>
          </a:p>
          <a:p>
            <a:pPr algn="ctr"/>
            <a:r>
              <a:rPr lang="en-US" sz="2800" b="1" dirty="0">
                <a:solidFill>
                  <a:schemeClr val="tx1"/>
                </a:solidFill>
              </a:rPr>
              <a:t>Razi Uddin</a:t>
            </a:r>
          </a:p>
        </p:txBody>
      </p:sp>
    </p:spTree>
    <p:extLst>
      <p:ext uri="{BB962C8B-B14F-4D97-AF65-F5344CB8AC3E}">
        <p14:creationId xmlns:p14="http://schemas.microsoft.com/office/powerpoint/2010/main" val="80547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36DC-66AD-4E9D-8E4B-9682AF5BABD9}"/>
              </a:ext>
            </a:extLst>
          </p:cNvPr>
          <p:cNvSpPr>
            <a:spLocks noGrp="1"/>
          </p:cNvSpPr>
          <p:nvPr>
            <p:ph type="title"/>
          </p:nvPr>
        </p:nvSpPr>
        <p:spPr/>
        <p:txBody>
          <a:bodyPr/>
          <a:lstStyle/>
          <a:p>
            <a:r>
              <a:rPr lang="en-US" dirty="0">
                <a:solidFill>
                  <a:srgbClr val="FFFF00"/>
                </a:solidFill>
              </a:rPr>
              <a:t>Batch Systems </a:t>
            </a:r>
          </a:p>
        </p:txBody>
      </p:sp>
      <p:sp>
        <p:nvSpPr>
          <p:cNvPr id="3" name="Content Placeholder 2">
            <a:extLst>
              <a:ext uri="{FF2B5EF4-FFF2-40B4-BE49-F238E27FC236}">
                <a16:creationId xmlns:a16="http://schemas.microsoft.com/office/drawing/2014/main" id="{6C5F723C-A9AF-4BE1-A8B1-B7C7020CBF13}"/>
              </a:ext>
            </a:extLst>
          </p:cNvPr>
          <p:cNvSpPr>
            <a:spLocks noGrp="1"/>
          </p:cNvSpPr>
          <p:nvPr>
            <p:ph idx="1"/>
          </p:nvPr>
        </p:nvSpPr>
        <p:spPr/>
        <p:txBody>
          <a:bodyPr>
            <a:normAutofit fontScale="85000" lnSpcReduction="10000"/>
          </a:bodyPr>
          <a:lstStyle/>
          <a:p>
            <a:pPr algn="just">
              <a:buClr>
                <a:srgbClr val="FFFF00"/>
              </a:buClr>
            </a:pPr>
            <a:r>
              <a:rPr lang="en-US" dirty="0"/>
              <a:t>Early computers were large machines run from a console with card readers and tape drives as input devices and line printers, tape drives, and card punches as output devices. </a:t>
            </a:r>
          </a:p>
          <a:p>
            <a:pPr algn="just">
              <a:buClr>
                <a:srgbClr val="FFFF00"/>
              </a:buClr>
            </a:pPr>
            <a:r>
              <a:rPr lang="en-US" dirty="0"/>
              <a:t>User did not interact directly with the system; instead the user prepared a job, which consisted of the program, data, and some control information about the nature of the job.</a:t>
            </a:r>
          </a:p>
          <a:p>
            <a:pPr algn="just">
              <a:buClr>
                <a:srgbClr val="FFFF00"/>
              </a:buClr>
            </a:pPr>
            <a:r>
              <a:rPr lang="en-US" dirty="0"/>
              <a:t>The job was in the form of punch cards, and at some later time the output was generated by the system.</a:t>
            </a:r>
          </a:p>
          <a:p>
            <a:pPr algn="just">
              <a:buClr>
                <a:srgbClr val="FFFF00"/>
              </a:buClr>
            </a:pPr>
            <a:r>
              <a:rPr lang="en-US" dirty="0"/>
              <a:t>Output=&gt; result of the program + dump of the final memory and register contents for debugging</a:t>
            </a:r>
          </a:p>
        </p:txBody>
      </p:sp>
      <p:sp>
        <p:nvSpPr>
          <p:cNvPr id="4" name="Slide Number Placeholder 3">
            <a:extLst>
              <a:ext uri="{FF2B5EF4-FFF2-40B4-BE49-F238E27FC236}">
                <a16:creationId xmlns:a16="http://schemas.microsoft.com/office/drawing/2014/main" id="{6CCE61B2-64B4-4DD1-967C-173A49B7DFAA}"/>
              </a:ext>
            </a:extLst>
          </p:cNvPr>
          <p:cNvSpPr>
            <a:spLocks noGrp="1"/>
          </p:cNvSpPr>
          <p:nvPr>
            <p:ph type="sldNum" sz="quarter" idx="12"/>
          </p:nvPr>
        </p:nvSpPr>
        <p:spPr/>
        <p:txBody>
          <a:bodyPr/>
          <a:lstStyle/>
          <a:p>
            <a:fld id="{D34A09B2-D6A3-4C6D-807C-A08B64EDA734}" type="slidenum">
              <a:rPr lang="en-US" smtClean="0"/>
              <a:t>10</a:t>
            </a:fld>
            <a:endParaRPr lang="en-US"/>
          </a:p>
        </p:txBody>
      </p:sp>
    </p:spTree>
    <p:extLst>
      <p:ext uri="{BB962C8B-B14F-4D97-AF65-F5344CB8AC3E}">
        <p14:creationId xmlns:p14="http://schemas.microsoft.com/office/powerpoint/2010/main" val="3002081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36DC-66AD-4E9D-8E4B-9682AF5BABD9}"/>
              </a:ext>
            </a:extLst>
          </p:cNvPr>
          <p:cNvSpPr>
            <a:spLocks noGrp="1"/>
          </p:cNvSpPr>
          <p:nvPr>
            <p:ph type="title"/>
          </p:nvPr>
        </p:nvSpPr>
        <p:spPr/>
        <p:txBody>
          <a:bodyPr/>
          <a:lstStyle/>
          <a:p>
            <a:r>
              <a:rPr lang="en-US" dirty="0">
                <a:solidFill>
                  <a:srgbClr val="FFFF00"/>
                </a:solidFill>
              </a:rPr>
              <a:t>Batch Systems </a:t>
            </a:r>
          </a:p>
        </p:txBody>
      </p:sp>
      <p:sp>
        <p:nvSpPr>
          <p:cNvPr id="3" name="Content Placeholder 2">
            <a:extLst>
              <a:ext uri="{FF2B5EF4-FFF2-40B4-BE49-F238E27FC236}">
                <a16:creationId xmlns:a16="http://schemas.microsoft.com/office/drawing/2014/main" id="{6C5F723C-A9AF-4BE1-A8B1-B7C7020CBF13}"/>
              </a:ext>
            </a:extLst>
          </p:cNvPr>
          <p:cNvSpPr>
            <a:spLocks noGrp="1"/>
          </p:cNvSpPr>
          <p:nvPr>
            <p:ph idx="1"/>
          </p:nvPr>
        </p:nvSpPr>
        <p:spPr/>
        <p:txBody>
          <a:bodyPr>
            <a:normAutofit fontScale="92500" lnSpcReduction="10000"/>
          </a:bodyPr>
          <a:lstStyle/>
          <a:p>
            <a:pPr algn="just">
              <a:buClr>
                <a:srgbClr val="FFFF00"/>
              </a:buClr>
            </a:pPr>
            <a:r>
              <a:rPr lang="en-US" dirty="0"/>
              <a:t>To speed up processing, operators batched together jobs with similar needs and ran them through the computer as a group. For example, all FORTRAN programs were compiled one after the other. </a:t>
            </a:r>
          </a:p>
          <a:p>
            <a:pPr algn="just">
              <a:buClr>
                <a:srgbClr val="FFFF00"/>
              </a:buClr>
            </a:pPr>
            <a:r>
              <a:rPr lang="en-US" dirty="0"/>
              <a:t>The major task of such an operating system was to transfer control automatically from one job to the next. </a:t>
            </a:r>
          </a:p>
          <a:p>
            <a:pPr algn="just">
              <a:buClr>
                <a:srgbClr val="FFFF00"/>
              </a:buClr>
            </a:pPr>
            <a:r>
              <a:rPr lang="en-US" dirty="0"/>
              <a:t>The CPU is often idle because the speeds of the mechanical I/O devices such as a tape drive are slower than that of electronic devices. </a:t>
            </a:r>
          </a:p>
          <a:p>
            <a:pPr algn="just">
              <a:buClr>
                <a:srgbClr val="FFFF00"/>
              </a:buClr>
            </a:pPr>
            <a:r>
              <a:rPr lang="en-US" dirty="0"/>
              <a:t>Digital Equipment Corporation’s VMS is an example of a batch operating system.</a:t>
            </a:r>
          </a:p>
        </p:txBody>
      </p:sp>
      <p:sp>
        <p:nvSpPr>
          <p:cNvPr id="4" name="Slide Number Placeholder 3">
            <a:extLst>
              <a:ext uri="{FF2B5EF4-FFF2-40B4-BE49-F238E27FC236}">
                <a16:creationId xmlns:a16="http://schemas.microsoft.com/office/drawing/2014/main" id="{53DE58DC-FBED-47EB-AF0F-E382CFDA173F}"/>
              </a:ext>
            </a:extLst>
          </p:cNvPr>
          <p:cNvSpPr>
            <a:spLocks noGrp="1"/>
          </p:cNvSpPr>
          <p:nvPr>
            <p:ph type="sldNum" sz="quarter" idx="12"/>
          </p:nvPr>
        </p:nvSpPr>
        <p:spPr/>
        <p:txBody>
          <a:bodyPr/>
          <a:lstStyle/>
          <a:p>
            <a:fld id="{D34A09B2-D6A3-4C6D-807C-A08B64EDA734}" type="slidenum">
              <a:rPr lang="en-US" smtClean="0"/>
              <a:t>11</a:t>
            </a:fld>
            <a:endParaRPr lang="en-US"/>
          </a:p>
        </p:txBody>
      </p:sp>
    </p:spTree>
    <p:extLst>
      <p:ext uri="{BB962C8B-B14F-4D97-AF65-F5344CB8AC3E}">
        <p14:creationId xmlns:p14="http://schemas.microsoft.com/office/powerpoint/2010/main" val="305449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531D-610D-44EF-80C6-C5F96CE777AC}"/>
              </a:ext>
            </a:extLst>
          </p:cNvPr>
          <p:cNvSpPr>
            <a:spLocks noGrp="1"/>
          </p:cNvSpPr>
          <p:nvPr>
            <p:ph type="title"/>
          </p:nvPr>
        </p:nvSpPr>
        <p:spPr/>
        <p:txBody>
          <a:bodyPr/>
          <a:lstStyle/>
          <a:p>
            <a:r>
              <a:rPr lang="en-US" dirty="0">
                <a:solidFill>
                  <a:srgbClr val="FFFF00"/>
                </a:solidFill>
              </a:rPr>
              <a:t>Multi-programmed Systems</a:t>
            </a:r>
          </a:p>
        </p:txBody>
      </p:sp>
      <p:sp>
        <p:nvSpPr>
          <p:cNvPr id="3" name="Content Placeholder 2">
            <a:extLst>
              <a:ext uri="{FF2B5EF4-FFF2-40B4-BE49-F238E27FC236}">
                <a16:creationId xmlns:a16="http://schemas.microsoft.com/office/drawing/2014/main" id="{8388FF91-0BA7-402B-ADEB-356899F7ACD4}"/>
              </a:ext>
            </a:extLst>
          </p:cNvPr>
          <p:cNvSpPr>
            <a:spLocks noGrp="1"/>
          </p:cNvSpPr>
          <p:nvPr>
            <p:ph idx="1"/>
          </p:nvPr>
        </p:nvSpPr>
        <p:spPr>
          <a:xfrm>
            <a:off x="1141413" y="1997696"/>
            <a:ext cx="9905999" cy="4403104"/>
          </a:xfrm>
        </p:spPr>
        <p:txBody>
          <a:bodyPr>
            <a:normAutofit fontScale="92500" lnSpcReduction="20000"/>
          </a:bodyPr>
          <a:lstStyle/>
          <a:p>
            <a:pPr algn="just">
              <a:buClr>
                <a:srgbClr val="FFFF00"/>
              </a:buClr>
            </a:pPr>
            <a:r>
              <a:rPr lang="en-US" dirty="0"/>
              <a:t>Increases CPU utilization by organizing jobs so that the CPU always has one to execute.</a:t>
            </a:r>
          </a:p>
          <a:p>
            <a:pPr algn="just">
              <a:buClr>
                <a:srgbClr val="FFFF00"/>
              </a:buClr>
            </a:pPr>
            <a:r>
              <a:rPr lang="en-US" dirty="0"/>
              <a:t>The operating system keeps several jobs in memory simultaneously.</a:t>
            </a:r>
          </a:p>
          <a:p>
            <a:pPr algn="just">
              <a:buClr>
                <a:srgbClr val="FFFF00"/>
              </a:buClr>
            </a:pPr>
            <a:r>
              <a:rPr lang="en-US" dirty="0"/>
              <a:t>Since the number of jobs that can be kept simultaneously in memory is usually much smaller than the number of jobs that can be in the job pool. </a:t>
            </a:r>
          </a:p>
          <a:p>
            <a:pPr algn="just">
              <a:buClr>
                <a:srgbClr val="FFFF00"/>
              </a:buClr>
            </a:pPr>
            <a:r>
              <a:rPr lang="en-US" dirty="0"/>
              <a:t>The operating system picks and executes one of the jobs in the memory.</a:t>
            </a:r>
          </a:p>
          <a:p>
            <a:pPr algn="just">
              <a:buClr>
                <a:srgbClr val="FFFF00"/>
              </a:buClr>
            </a:pPr>
            <a:r>
              <a:rPr lang="en-US" dirty="0"/>
              <a:t>The job has to wait for some task such as an I/O operation to complete. </a:t>
            </a:r>
          </a:p>
          <a:p>
            <a:pPr algn="just">
              <a:buClr>
                <a:srgbClr val="FFFF00"/>
              </a:buClr>
            </a:pPr>
            <a:r>
              <a:rPr lang="en-US" dirty="0"/>
              <a:t>In a non-multi-programmed system, the CPU would sit idle. </a:t>
            </a:r>
          </a:p>
          <a:p>
            <a:pPr algn="just">
              <a:buClr>
                <a:srgbClr val="FFFF00"/>
              </a:buClr>
            </a:pPr>
            <a:r>
              <a:rPr lang="en-US" dirty="0"/>
              <a:t>In a multi-programmed system, the operating system simply switches to, and executes another job. </a:t>
            </a:r>
          </a:p>
        </p:txBody>
      </p:sp>
      <p:sp>
        <p:nvSpPr>
          <p:cNvPr id="4" name="Slide Number Placeholder 3">
            <a:extLst>
              <a:ext uri="{FF2B5EF4-FFF2-40B4-BE49-F238E27FC236}">
                <a16:creationId xmlns:a16="http://schemas.microsoft.com/office/drawing/2014/main" id="{8040E3F6-0B7D-43A7-AAC4-F8257CC61A59}"/>
              </a:ext>
            </a:extLst>
          </p:cNvPr>
          <p:cNvSpPr>
            <a:spLocks noGrp="1"/>
          </p:cNvSpPr>
          <p:nvPr>
            <p:ph type="sldNum" sz="quarter" idx="12"/>
          </p:nvPr>
        </p:nvSpPr>
        <p:spPr/>
        <p:txBody>
          <a:bodyPr/>
          <a:lstStyle/>
          <a:p>
            <a:fld id="{D34A09B2-D6A3-4C6D-807C-A08B64EDA734}" type="slidenum">
              <a:rPr lang="en-US" smtClean="0"/>
              <a:t>12</a:t>
            </a:fld>
            <a:endParaRPr lang="en-US"/>
          </a:p>
        </p:txBody>
      </p:sp>
    </p:spTree>
    <p:extLst>
      <p:ext uri="{BB962C8B-B14F-4D97-AF65-F5344CB8AC3E}">
        <p14:creationId xmlns:p14="http://schemas.microsoft.com/office/powerpoint/2010/main" val="332830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E064-9C2C-4FB7-A918-B88D0AEA0659}"/>
              </a:ext>
            </a:extLst>
          </p:cNvPr>
          <p:cNvSpPr>
            <a:spLocks noGrp="1"/>
          </p:cNvSpPr>
          <p:nvPr>
            <p:ph type="title"/>
          </p:nvPr>
        </p:nvSpPr>
        <p:spPr/>
        <p:txBody>
          <a:bodyPr/>
          <a:lstStyle/>
          <a:p>
            <a:r>
              <a:rPr lang="en-US" dirty="0">
                <a:solidFill>
                  <a:srgbClr val="FFFF00"/>
                </a:solidFill>
              </a:rPr>
              <a:t>Time-sharing systems</a:t>
            </a:r>
          </a:p>
        </p:txBody>
      </p:sp>
      <p:sp>
        <p:nvSpPr>
          <p:cNvPr id="3" name="Content Placeholder 2">
            <a:extLst>
              <a:ext uri="{FF2B5EF4-FFF2-40B4-BE49-F238E27FC236}">
                <a16:creationId xmlns:a16="http://schemas.microsoft.com/office/drawing/2014/main" id="{73DB4AAA-2C7C-41B3-A066-729748989F79}"/>
              </a:ext>
            </a:extLst>
          </p:cNvPr>
          <p:cNvSpPr>
            <a:spLocks noGrp="1"/>
          </p:cNvSpPr>
          <p:nvPr>
            <p:ph idx="1"/>
          </p:nvPr>
        </p:nvSpPr>
        <p:spPr>
          <a:xfrm>
            <a:off x="1141413" y="1995404"/>
            <a:ext cx="9905999" cy="4244078"/>
          </a:xfrm>
        </p:spPr>
        <p:txBody>
          <a:bodyPr>
            <a:normAutofit fontScale="85000" lnSpcReduction="10000"/>
          </a:bodyPr>
          <a:lstStyle/>
          <a:p>
            <a:pPr algn="just">
              <a:buClr>
                <a:srgbClr val="FFFF00"/>
              </a:buClr>
            </a:pPr>
            <a:r>
              <a:rPr lang="en-US" dirty="0"/>
              <a:t>Multi-user, multi-process, and interactive system.</a:t>
            </a:r>
          </a:p>
          <a:p>
            <a:pPr algn="just">
              <a:buClr>
                <a:srgbClr val="FFFF00"/>
              </a:buClr>
            </a:pPr>
            <a:r>
              <a:rPr lang="en-US" dirty="0"/>
              <a:t>Allows multiple users to use the computer simultaneously. </a:t>
            </a:r>
          </a:p>
          <a:p>
            <a:pPr algn="just">
              <a:buClr>
                <a:srgbClr val="FFFF00"/>
              </a:buClr>
            </a:pPr>
            <a:r>
              <a:rPr lang="en-US" dirty="0"/>
              <a:t>A user can run one or more processes at the same time and interact with his/her processes. </a:t>
            </a:r>
          </a:p>
          <a:p>
            <a:pPr algn="just">
              <a:buClr>
                <a:srgbClr val="FFFF00"/>
              </a:buClr>
            </a:pPr>
            <a:r>
              <a:rPr lang="en-US" dirty="0"/>
              <a:t>A time-shared system uses multiprogramming and CPU scheduling to provide each user with a small portion of a time-shared computer. </a:t>
            </a:r>
          </a:p>
          <a:p>
            <a:pPr algn="just">
              <a:buClr>
                <a:srgbClr val="FFFF00"/>
              </a:buClr>
            </a:pPr>
            <a:r>
              <a:rPr lang="en-US" dirty="0"/>
              <a:t>Each user has at least one separate program in memory. </a:t>
            </a:r>
          </a:p>
          <a:p>
            <a:pPr algn="just">
              <a:buClr>
                <a:srgbClr val="FFFF00"/>
              </a:buClr>
            </a:pPr>
            <a:r>
              <a:rPr lang="en-US" dirty="0"/>
              <a:t>To obtain a reasonable response time, jobs may have to be swapped in and out of the main memory. </a:t>
            </a:r>
          </a:p>
          <a:p>
            <a:pPr algn="just">
              <a:buClr>
                <a:srgbClr val="FFFF00"/>
              </a:buClr>
            </a:pPr>
            <a:r>
              <a:rPr lang="en-US" dirty="0"/>
              <a:t>UNIX, Linux, Windows NT Server, and Windows 2000 server are timesharing systems.</a:t>
            </a:r>
          </a:p>
        </p:txBody>
      </p:sp>
      <p:sp>
        <p:nvSpPr>
          <p:cNvPr id="4" name="Slide Number Placeholder 3">
            <a:extLst>
              <a:ext uri="{FF2B5EF4-FFF2-40B4-BE49-F238E27FC236}">
                <a16:creationId xmlns:a16="http://schemas.microsoft.com/office/drawing/2014/main" id="{AE3772EB-0B55-47A3-991C-09323782E6BC}"/>
              </a:ext>
            </a:extLst>
          </p:cNvPr>
          <p:cNvSpPr>
            <a:spLocks noGrp="1"/>
          </p:cNvSpPr>
          <p:nvPr>
            <p:ph type="sldNum" sz="quarter" idx="12"/>
          </p:nvPr>
        </p:nvSpPr>
        <p:spPr/>
        <p:txBody>
          <a:bodyPr/>
          <a:lstStyle/>
          <a:p>
            <a:fld id="{D34A09B2-D6A3-4C6D-807C-A08B64EDA734}" type="slidenum">
              <a:rPr lang="en-US" smtClean="0"/>
              <a:t>13</a:t>
            </a:fld>
            <a:endParaRPr lang="en-US"/>
          </a:p>
        </p:txBody>
      </p:sp>
    </p:spTree>
    <p:extLst>
      <p:ext uri="{BB962C8B-B14F-4D97-AF65-F5344CB8AC3E}">
        <p14:creationId xmlns:p14="http://schemas.microsoft.com/office/powerpoint/2010/main" val="22372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54CF-DFD5-43AC-9D18-22DFA2C03082}"/>
              </a:ext>
            </a:extLst>
          </p:cNvPr>
          <p:cNvSpPr>
            <a:spLocks noGrp="1"/>
          </p:cNvSpPr>
          <p:nvPr>
            <p:ph type="title"/>
          </p:nvPr>
        </p:nvSpPr>
        <p:spPr/>
        <p:txBody>
          <a:bodyPr/>
          <a:lstStyle/>
          <a:p>
            <a:r>
              <a:rPr lang="en-US" dirty="0">
                <a:solidFill>
                  <a:srgbClr val="FFFF00"/>
                </a:solidFill>
              </a:rPr>
              <a:t>Real time systems </a:t>
            </a:r>
          </a:p>
        </p:txBody>
      </p:sp>
      <p:sp>
        <p:nvSpPr>
          <p:cNvPr id="3" name="Content Placeholder 2">
            <a:extLst>
              <a:ext uri="{FF2B5EF4-FFF2-40B4-BE49-F238E27FC236}">
                <a16:creationId xmlns:a16="http://schemas.microsoft.com/office/drawing/2014/main" id="{5A481D34-3F9C-4173-A4EE-641C94E920D0}"/>
              </a:ext>
            </a:extLst>
          </p:cNvPr>
          <p:cNvSpPr>
            <a:spLocks noGrp="1"/>
          </p:cNvSpPr>
          <p:nvPr>
            <p:ph idx="1"/>
          </p:nvPr>
        </p:nvSpPr>
        <p:spPr/>
        <p:txBody>
          <a:bodyPr>
            <a:normAutofit fontScale="85000" lnSpcReduction="10000"/>
          </a:bodyPr>
          <a:lstStyle/>
          <a:p>
            <a:pPr algn="just">
              <a:buClr>
                <a:srgbClr val="FFFF00"/>
              </a:buClr>
            </a:pPr>
            <a:r>
              <a:rPr lang="en-US" dirty="0"/>
              <a:t>A real-time system has well-defined, fixed time constraints, and if the system does not produce output for input within the time constraints, the system will fail.</a:t>
            </a:r>
          </a:p>
          <a:p>
            <a:pPr algn="just">
              <a:buClr>
                <a:srgbClr val="FFFF00"/>
              </a:buClr>
            </a:pPr>
            <a:r>
              <a:rPr lang="en-US" dirty="0"/>
              <a:t>Real time systems come in two flavors: </a:t>
            </a:r>
            <a:r>
              <a:rPr lang="en-US" b="1" dirty="0">
                <a:solidFill>
                  <a:srgbClr val="FFFF00"/>
                </a:solidFill>
              </a:rPr>
              <a:t>hard</a:t>
            </a:r>
            <a:r>
              <a:rPr lang="en-US" dirty="0"/>
              <a:t> and </a:t>
            </a:r>
            <a:r>
              <a:rPr lang="en-US" b="1" dirty="0">
                <a:solidFill>
                  <a:srgbClr val="FFFF00"/>
                </a:solidFill>
              </a:rPr>
              <a:t>soft</a:t>
            </a:r>
            <a:r>
              <a:rPr lang="en-US" dirty="0"/>
              <a:t>. </a:t>
            </a:r>
          </a:p>
          <a:p>
            <a:pPr algn="just">
              <a:buClr>
                <a:srgbClr val="FFFF00"/>
              </a:buClr>
            </a:pPr>
            <a:r>
              <a:rPr lang="en-US" dirty="0"/>
              <a:t>A hard real-time system guarantees that critical tasks be completed on time.</a:t>
            </a:r>
          </a:p>
          <a:p>
            <a:pPr algn="just">
              <a:buClr>
                <a:srgbClr val="FFFF00"/>
              </a:buClr>
            </a:pPr>
            <a:r>
              <a:rPr lang="en-US" dirty="0"/>
              <a:t>A less restrictive type of real-time system is a soft real-time system, where a critical real-time task gets priority over other tasks, and retains that priority until it completes.</a:t>
            </a:r>
          </a:p>
          <a:p>
            <a:pPr algn="just">
              <a:buClr>
                <a:srgbClr val="FFFF00"/>
              </a:buClr>
            </a:pPr>
            <a:r>
              <a:rPr lang="en-US" dirty="0"/>
              <a:t>Example: Systems that control scientific experiments, medical imaging systems, industrial control systems, and certain display systems.</a:t>
            </a:r>
          </a:p>
          <a:p>
            <a:pPr algn="just">
              <a:buClr>
                <a:srgbClr val="FFFF00"/>
              </a:buClr>
            </a:pPr>
            <a:endParaRPr lang="en-US" dirty="0"/>
          </a:p>
        </p:txBody>
      </p:sp>
      <p:sp>
        <p:nvSpPr>
          <p:cNvPr id="4" name="Slide Number Placeholder 3">
            <a:extLst>
              <a:ext uri="{FF2B5EF4-FFF2-40B4-BE49-F238E27FC236}">
                <a16:creationId xmlns:a16="http://schemas.microsoft.com/office/drawing/2014/main" id="{6B6148AA-92ED-4580-B23D-EB4EE6520005}"/>
              </a:ext>
            </a:extLst>
          </p:cNvPr>
          <p:cNvSpPr>
            <a:spLocks noGrp="1"/>
          </p:cNvSpPr>
          <p:nvPr>
            <p:ph type="sldNum" sz="quarter" idx="12"/>
          </p:nvPr>
        </p:nvSpPr>
        <p:spPr/>
        <p:txBody>
          <a:bodyPr/>
          <a:lstStyle/>
          <a:p>
            <a:fld id="{D34A09B2-D6A3-4C6D-807C-A08B64EDA734}" type="slidenum">
              <a:rPr lang="en-US" smtClean="0"/>
              <a:t>14</a:t>
            </a:fld>
            <a:endParaRPr lang="en-US"/>
          </a:p>
        </p:txBody>
      </p:sp>
    </p:spTree>
    <p:extLst>
      <p:ext uri="{BB962C8B-B14F-4D97-AF65-F5344CB8AC3E}">
        <p14:creationId xmlns:p14="http://schemas.microsoft.com/office/powerpoint/2010/main" val="297104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232A-DFAF-4927-9060-227491125446}"/>
              </a:ext>
            </a:extLst>
          </p:cNvPr>
          <p:cNvSpPr>
            <a:spLocks noGrp="1"/>
          </p:cNvSpPr>
          <p:nvPr>
            <p:ph type="title"/>
          </p:nvPr>
        </p:nvSpPr>
        <p:spPr/>
        <p:txBody>
          <a:bodyPr/>
          <a:lstStyle/>
          <a:p>
            <a:r>
              <a:rPr lang="en-US" dirty="0">
                <a:solidFill>
                  <a:srgbClr val="FFFF00"/>
                </a:solidFill>
              </a:rPr>
              <a:t>hard real-time system</a:t>
            </a:r>
          </a:p>
        </p:txBody>
      </p:sp>
      <p:sp>
        <p:nvSpPr>
          <p:cNvPr id="3" name="Content Placeholder 2">
            <a:extLst>
              <a:ext uri="{FF2B5EF4-FFF2-40B4-BE49-F238E27FC236}">
                <a16:creationId xmlns:a16="http://schemas.microsoft.com/office/drawing/2014/main" id="{369D821E-38AE-4866-977F-C93617BF916B}"/>
              </a:ext>
            </a:extLst>
          </p:cNvPr>
          <p:cNvSpPr>
            <a:spLocks noGrp="1"/>
          </p:cNvSpPr>
          <p:nvPr>
            <p:ph idx="1"/>
          </p:nvPr>
        </p:nvSpPr>
        <p:spPr/>
        <p:txBody>
          <a:bodyPr/>
          <a:lstStyle/>
          <a:p>
            <a:pPr algn="just">
              <a:buClr>
                <a:srgbClr val="FFFF00"/>
              </a:buClr>
            </a:pPr>
            <a:r>
              <a:rPr lang="en-US" dirty="0"/>
              <a:t>Requires that all delays in the system be completed on time. </a:t>
            </a:r>
          </a:p>
          <a:p>
            <a:pPr algn="just">
              <a:buClr>
                <a:srgbClr val="FFFF00"/>
              </a:buClr>
            </a:pPr>
            <a:r>
              <a:rPr lang="en-US" dirty="0"/>
              <a:t>This goal requires that all delays in the system be bounded.</a:t>
            </a:r>
          </a:p>
          <a:p>
            <a:pPr algn="just">
              <a:buClr>
                <a:srgbClr val="FFFF00"/>
              </a:buClr>
            </a:pPr>
            <a:r>
              <a:rPr lang="en-US" dirty="0"/>
              <a:t>Secondary storage of any sort is usually limited or missing, with data instead of being stored in short-term memory or in read-only memory.</a:t>
            </a:r>
          </a:p>
          <a:p>
            <a:pPr algn="just">
              <a:buClr>
                <a:srgbClr val="FFFF00"/>
              </a:buClr>
            </a:pPr>
            <a:r>
              <a:rPr lang="en-US" dirty="0"/>
              <a:t>Most advanced operating system features are absent too.</a:t>
            </a:r>
          </a:p>
        </p:txBody>
      </p:sp>
      <p:sp>
        <p:nvSpPr>
          <p:cNvPr id="4" name="Slide Number Placeholder 3">
            <a:extLst>
              <a:ext uri="{FF2B5EF4-FFF2-40B4-BE49-F238E27FC236}">
                <a16:creationId xmlns:a16="http://schemas.microsoft.com/office/drawing/2014/main" id="{FD5CC011-F463-431F-996C-20BCECCC7B12}"/>
              </a:ext>
            </a:extLst>
          </p:cNvPr>
          <p:cNvSpPr>
            <a:spLocks noGrp="1"/>
          </p:cNvSpPr>
          <p:nvPr>
            <p:ph type="sldNum" sz="quarter" idx="12"/>
          </p:nvPr>
        </p:nvSpPr>
        <p:spPr/>
        <p:txBody>
          <a:bodyPr/>
          <a:lstStyle/>
          <a:p>
            <a:fld id="{D34A09B2-D6A3-4C6D-807C-A08B64EDA734}" type="slidenum">
              <a:rPr lang="en-US" smtClean="0"/>
              <a:t>15</a:t>
            </a:fld>
            <a:endParaRPr lang="en-US"/>
          </a:p>
        </p:txBody>
      </p:sp>
    </p:spTree>
    <p:extLst>
      <p:ext uri="{BB962C8B-B14F-4D97-AF65-F5344CB8AC3E}">
        <p14:creationId xmlns:p14="http://schemas.microsoft.com/office/powerpoint/2010/main" val="166504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232A-DFAF-4927-9060-227491125446}"/>
              </a:ext>
            </a:extLst>
          </p:cNvPr>
          <p:cNvSpPr>
            <a:spLocks noGrp="1"/>
          </p:cNvSpPr>
          <p:nvPr>
            <p:ph type="title"/>
          </p:nvPr>
        </p:nvSpPr>
        <p:spPr/>
        <p:txBody>
          <a:bodyPr/>
          <a:lstStyle/>
          <a:p>
            <a:r>
              <a:rPr lang="en-US" dirty="0">
                <a:solidFill>
                  <a:srgbClr val="FFFF00"/>
                </a:solidFill>
              </a:rPr>
              <a:t>Soft real-time system</a:t>
            </a:r>
          </a:p>
        </p:txBody>
      </p:sp>
      <p:sp>
        <p:nvSpPr>
          <p:cNvPr id="3" name="Content Placeholder 2">
            <a:extLst>
              <a:ext uri="{FF2B5EF4-FFF2-40B4-BE49-F238E27FC236}">
                <a16:creationId xmlns:a16="http://schemas.microsoft.com/office/drawing/2014/main" id="{369D821E-38AE-4866-977F-C93617BF916B}"/>
              </a:ext>
            </a:extLst>
          </p:cNvPr>
          <p:cNvSpPr>
            <a:spLocks noGrp="1"/>
          </p:cNvSpPr>
          <p:nvPr>
            <p:ph idx="1"/>
          </p:nvPr>
        </p:nvSpPr>
        <p:spPr/>
        <p:txBody>
          <a:bodyPr>
            <a:normAutofit fontScale="92500"/>
          </a:bodyPr>
          <a:lstStyle/>
          <a:p>
            <a:pPr algn="just">
              <a:buClr>
                <a:srgbClr val="FFFF00"/>
              </a:buClr>
            </a:pPr>
            <a:r>
              <a:rPr lang="en-US" dirty="0"/>
              <a:t>Where a critical real-time task gets priority over other tasks, and retains that priority until it completes.</a:t>
            </a:r>
          </a:p>
          <a:p>
            <a:pPr algn="just">
              <a:buClr>
                <a:srgbClr val="FFFF00"/>
              </a:buClr>
            </a:pPr>
            <a:r>
              <a:rPr lang="en-US" dirty="0"/>
              <a:t>As in hard real-time systems, the operating system kernel delays need to be bounded. </a:t>
            </a:r>
          </a:p>
          <a:p>
            <a:pPr algn="just">
              <a:buClr>
                <a:srgbClr val="FFFF00"/>
              </a:buClr>
            </a:pPr>
            <a:r>
              <a:rPr lang="en-US" dirty="0"/>
              <a:t>Soft real-time is an achievable goal that can be mixed with other types of systems, </a:t>
            </a:r>
          </a:p>
          <a:p>
            <a:pPr algn="just">
              <a:buClr>
                <a:srgbClr val="FFFF00"/>
              </a:buClr>
            </a:pPr>
            <a:r>
              <a:rPr lang="en-US" dirty="0"/>
              <a:t>Whereas hard real-time systems conflict with the operation of other systems such as time-sharing systems, the two cannot be mixed.</a:t>
            </a:r>
          </a:p>
        </p:txBody>
      </p:sp>
      <p:sp>
        <p:nvSpPr>
          <p:cNvPr id="4" name="Slide Number Placeholder 3">
            <a:extLst>
              <a:ext uri="{FF2B5EF4-FFF2-40B4-BE49-F238E27FC236}">
                <a16:creationId xmlns:a16="http://schemas.microsoft.com/office/drawing/2014/main" id="{E75D2680-3028-490C-B665-2AF2E573C8B4}"/>
              </a:ext>
            </a:extLst>
          </p:cNvPr>
          <p:cNvSpPr>
            <a:spLocks noGrp="1"/>
          </p:cNvSpPr>
          <p:nvPr>
            <p:ph type="sldNum" sz="quarter" idx="12"/>
          </p:nvPr>
        </p:nvSpPr>
        <p:spPr/>
        <p:txBody>
          <a:bodyPr/>
          <a:lstStyle/>
          <a:p>
            <a:fld id="{D34A09B2-D6A3-4C6D-807C-A08B64EDA734}" type="slidenum">
              <a:rPr lang="en-US" smtClean="0"/>
              <a:t>16</a:t>
            </a:fld>
            <a:endParaRPr lang="en-US"/>
          </a:p>
        </p:txBody>
      </p:sp>
    </p:spTree>
    <p:extLst>
      <p:ext uri="{BB962C8B-B14F-4D97-AF65-F5344CB8AC3E}">
        <p14:creationId xmlns:p14="http://schemas.microsoft.com/office/powerpoint/2010/main" val="260262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9A69-5F37-16AA-1592-4AAA0F44F200}"/>
              </a:ext>
            </a:extLst>
          </p:cNvPr>
          <p:cNvSpPr>
            <a:spLocks noGrp="1"/>
          </p:cNvSpPr>
          <p:nvPr>
            <p:ph type="title"/>
          </p:nvPr>
        </p:nvSpPr>
        <p:spPr/>
        <p:txBody>
          <a:bodyPr/>
          <a:lstStyle/>
          <a:p>
            <a:r>
              <a:rPr lang="en-US" dirty="0">
                <a:solidFill>
                  <a:srgbClr val="FFFF00"/>
                </a:solidFill>
              </a:rPr>
              <a:t>GOOGLE Classroom access code</a:t>
            </a:r>
          </a:p>
        </p:txBody>
      </p:sp>
      <p:sp>
        <p:nvSpPr>
          <p:cNvPr id="3" name="Content Placeholder 2">
            <a:extLst>
              <a:ext uri="{FF2B5EF4-FFF2-40B4-BE49-F238E27FC236}">
                <a16:creationId xmlns:a16="http://schemas.microsoft.com/office/drawing/2014/main" id="{29B9109E-D41F-C150-08BD-ACBB3CD1EACD}"/>
              </a:ext>
            </a:extLst>
          </p:cNvPr>
          <p:cNvSpPr>
            <a:spLocks noGrp="1"/>
          </p:cNvSpPr>
          <p:nvPr>
            <p:ph idx="1"/>
          </p:nvPr>
        </p:nvSpPr>
        <p:spPr/>
        <p:txBody>
          <a:bodyPr/>
          <a:lstStyle/>
          <a:p>
            <a:endParaRPr lang="en-US" dirty="0"/>
          </a:p>
          <a:p>
            <a:r>
              <a:rPr lang="en-US" sz="3600" dirty="0">
                <a:solidFill>
                  <a:schemeClr val="accent5">
                    <a:lumMod val="60000"/>
                    <a:lumOff val="40000"/>
                  </a:schemeClr>
                </a:solidFill>
              </a:rPr>
              <a:t>BDS-5A</a:t>
            </a:r>
            <a:r>
              <a:rPr lang="en-US" sz="3600" dirty="0"/>
              <a:t> Class Code: </a:t>
            </a:r>
            <a:r>
              <a:rPr lang="en-US" sz="3600" dirty="0">
                <a:solidFill>
                  <a:srgbClr val="FFFF00"/>
                </a:solidFill>
              </a:rPr>
              <a:t>q2a4quf</a:t>
            </a:r>
          </a:p>
          <a:p>
            <a:r>
              <a:rPr lang="en-US" sz="3600" dirty="0">
                <a:solidFill>
                  <a:schemeClr val="accent5">
                    <a:lumMod val="60000"/>
                    <a:lumOff val="40000"/>
                  </a:schemeClr>
                </a:solidFill>
              </a:rPr>
              <a:t>BSE-5A</a:t>
            </a:r>
            <a:r>
              <a:rPr lang="en-US" sz="3600" dirty="0"/>
              <a:t> Class Code: </a:t>
            </a:r>
            <a:r>
              <a:rPr lang="en-US" sz="3600" dirty="0">
                <a:solidFill>
                  <a:srgbClr val="FFFF00"/>
                </a:solidFill>
              </a:rPr>
              <a:t>agn6jj3</a:t>
            </a:r>
          </a:p>
          <a:p>
            <a:r>
              <a:rPr lang="en-US" sz="3600" dirty="0">
                <a:solidFill>
                  <a:schemeClr val="accent5">
                    <a:lumMod val="60000"/>
                    <a:lumOff val="40000"/>
                  </a:schemeClr>
                </a:solidFill>
              </a:rPr>
              <a:t>BSE-5B</a:t>
            </a:r>
            <a:r>
              <a:rPr lang="en-US" sz="3600" dirty="0"/>
              <a:t> Class Code: </a:t>
            </a:r>
            <a:r>
              <a:rPr lang="en-US" sz="3600" dirty="0">
                <a:solidFill>
                  <a:srgbClr val="FFFF00"/>
                </a:solidFill>
              </a:rPr>
              <a:t>55czht5</a:t>
            </a:r>
          </a:p>
          <a:p>
            <a:endParaRPr lang="en-US" dirty="0"/>
          </a:p>
        </p:txBody>
      </p:sp>
      <p:sp>
        <p:nvSpPr>
          <p:cNvPr id="4" name="Slide Number Placeholder 3">
            <a:extLst>
              <a:ext uri="{FF2B5EF4-FFF2-40B4-BE49-F238E27FC236}">
                <a16:creationId xmlns:a16="http://schemas.microsoft.com/office/drawing/2014/main" id="{BD88E0FB-DECB-0EB9-3A91-1D66CD5A6BD3}"/>
              </a:ext>
            </a:extLst>
          </p:cNvPr>
          <p:cNvSpPr>
            <a:spLocks noGrp="1"/>
          </p:cNvSpPr>
          <p:nvPr>
            <p:ph type="sldNum" sz="quarter" idx="12"/>
          </p:nvPr>
        </p:nvSpPr>
        <p:spPr/>
        <p:txBody>
          <a:bodyPr/>
          <a:lstStyle/>
          <a:p>
            <a:fld id="{D34A09B2-D6A3-4C6D-807C-A08B64EDA734}" type="slidenum">
              <a:rPr lang="en-US" smtClean="0"/>
              <a:t>2</a:t>
            </a:fld>
            <a:endParaRPr lang="en-US"/>
          </a:p>
        </p:txBody>
      </p:sp>
      <p:pic>
        <p:nvPicPr>
          <p:cNvPr id="6" name="Picture 5" descr="A picture containing text, clipart&#10;&#10;Description automatically generated">
            <a:extLst>
              <a:ext uri="{FF2B5EF4-FFF2-40B4-BE49-F238E27FC236}">
                <a16:creationId xmlns:a16="http://schemas.microsoft.com/office/drawing/2014/main" id="{ED29E19B-CB26-45A6-1BC0-FA26109D8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527" y="3088164"/>
            <a:ext cx="2364883"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557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8DEB-3DE3-4C8F-9D4D-AAD294044A42}"/>
              </a:ext>
            </a:extLst>
          </p:cNvPr>
          <p:cNvSpPr>
            <a:spLocks noGrp="1"/>
          </p:cNvSpPr>
          <p:nvPr>
            <p:ph type="title"/>
          </p:nvPr>
        </p:nvSpPr>
        <p:spPr/>
        <p:txBody>
          <a:bodyPr/>
          <a:lstStyle/>
          <a:p>
            <a:r>
              <a:rPr lang="en-US" dirty="0">
                <a:solidFill>
                  <a:srgbClr val="FFFF00"/>
                </a:solidFill>
              </a:rPr>
              <a:t>Purpose of computer system</a:t>
            </a:r>
          </a:p>
        </p:txBody>
      </p:sp>
      <p:sp>
        <p:nvSpPr>
          <p:cNvPr id="3" name="Content Placeholder 2">
            <a:extLst>
              <a:ext uri="{FF2B5EF4-FFF2-40B4-BE49-F238E27FC236}">
                <a16:creationId xmlns:a16="http://schemas.microsoft.com/office/drawing/2014/main" id="{F0B28A42-4FE7-4C30-B14E-DDF84A949722}"/>
              </a:ext>
            </a:extLst>
          </p:cNvPr>
          <p:cNvSpPr>
            <a:spLocks noGrp="1"/>
          </p:cNvSpPr>
          <p:nvPr>
            <p:ph idx="1"/>
          </p:nvPr>
        </p:nvSpPr>
        <p:spPr/>
        <p:txBody>
          <a:bodyPr/>
          <a:lstStyle/>
          <a:p>
            <a:pPr algn="just"/>
            <a:endParaRPr lang="en-US" dirty="0"/>
          </a:p>
          <a:p>
            <a:pPr marL="0" indent="0" algn="just">
              <a:buNone/>
            </a:pPr>
            <a:r>
              <a:rPr lang="en-US" dirty="0"/>
              <a:t>Computer systems consist of software and hardware that are combined to provide a tool to implement solutions for specific problems in an efficient manner and to execute programs.</a:t>
            </a:r>
          </a:p>
        </p:txBody>
      </p:sp>
      <p:sp>
        <p:nvSpPr>
          <p:cNvPr id="4" name="Slide Number Placeholder 3">
            <a:extLst>
              <a:ext uri="{FF2B5EF4-FFF2-40B4-BE49-F238E27FC236}">
                <a16:creationId xmlns:a16="http://schemas.microsoft.com/office/drawing/2014/main" id="{85BC7B6C-4D3B-4B91-ADDC-0032D86A56E8}"/>
              </a:ext>
            </a:extLst>
          </p:cNvPr>
          <p:cNvSpPr>
            <a:spLocks noGrp="1"/>
          </p:cNvSpPr>
          <p:nvPr>
            <p:ph type="sldNum" sz="quarter" idx="12"/>
          </p:nvPr>
        </p:nvSpPr>
        <p:spPr/>
        <p:txBody>
          <a:bodyPr/>
          <a:lstStyle/>
          <a:p>
            <a:fld id="{D34A09B2-D6A3-4C6D-807C-A08B64EDA734}" type="slidenum">
              <a:rPr lang="en-US" smtClean="0"/>
              <a:t>3</a:t>
            </a:fld>
            <a:endParaRPr lang="en-US"/>
          </a:p>
        </p:txBody>
      </p:sp>
    </p:spTree>
    <p:extLst>
      <p:ext uri="{BB962C8B-B14F-4D97-AF65-F5344CB8AC3E}">
        <p14:creationId xmlns:p14="http://schemas.microsoft.com/office/powerpoint/2010/main" val="249669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975C-CFFD-4437-A2D6-0E99A0F6EA48}"/>
              </a:ext>
            </a:extLst>
          </p:cNvPr>
          <p:cNvSpPr>
            <a:spLocks noGrp="1"/>
          </p:cNvSpPr>
          <p:nvPr>
            <p:ph type="title"/>
          </p:nvPr>
        </p:nvSpPr>
        <p:spPr/>
        <p:txBody>
          <a:bodyPr/>
          <a:lstStyle/>
          <a:p>
            <a:r>
              <a:rPr lang="en-US" dirty="0">
                <a:solidFill>
                  <a:srgbClr val="FFFF00"/>
                </a:solidFill>
              </a:rPr>
              <a:t>Computer System Organization</a:t>
            </a:r>
          </a:p>
        </p:txBody>
      </p:sp>
      <p:sp>
        <p:nvSpPr>
          <p:cNvPr id="3" name="Content Placeholder 2">
            <a:extLst>
              <a:ext uri="{FF2B5EF4-FFF2-40B4-BE49-F238E27FC236}">
                <a16:creationId xmlns:a16="http://schemas.microsoft.com/office/drawing/2014/main" id="{C663D853-DCD4-4D4D-8A74-7048BFADB6B1}"/>
              </a:ext>
            </a:extLst>
          </p:cNvPr>
          <p:cNvSpPr>
            <a:spLocks noGrp="1"/>
          </p:cNvSpPr>
          <p:nvPr>
            <p:ph idx="1"/>
          </p:nvPr>
        </p:nvSpPr>
        <p:spPr/>
        <p:txBody>
          <a:bodyPr/>
          <a:lstStyle/>
          <a:p>
            <a:pPr>
              <a:buClr>
                <a:srgbClr val="FFFF00"/>
              </a:buClr>
              <a:buFont typeface="Wingdings" panose="05000000000000000000" pitchFamily="2" charset="2"/>
              <a:buChar char="§"/>
            </a:pPr>
            <a:r>
              <a:rPr lang="en-US" dirty="0"/>
              <a:t>Hardware</a:t>
            </a:r>
          </a:p>
          <a:p>
            <a:pPr>
              <a:buClr>
                <a:srgbClr val="FFFF00"/>
              </a:buClr>
              <a:buFont typeface="Wingdings" panose="05000000000000000000" pitchFamily="2" charset="2"/>
              <a:buChar char="§"/>
            </a:pPr>
            <a:r>
              <a:rPr lang="en-US" dirty="0"/>
              <a:t>Operating System</a:t>
            </a:r>
          </a:p>
          <a:p>
            <a:pPr>
              <a:buClr>
                <a:srgbClr val="FFFF00"/>
              </a:buClr>
              <a:buFont typeface="Wingdings" panose="05000000000000000000" pitchFamily="2" charset="2"/>
              <a:buChar char="§"/>
            </a:pPr>
            <a:r>
              <a:rPr lang="en-US" dirty="0"/>
              <a:t>Application Programs</a:t>
            </a:r>
          </a:p>
          <a:p>
            <a:pPr>
              <a:buClr>
                <a:srgbClr val="FFFF00"/>
              </a:buClr>
              <a:buFont typeface="Wingdings" panose="05000000000000000000" pitchFamily="2" charset="2"/>
              <a:buChar char="§"/>
            </a:pPr>
            <a:r>
              <a:rPr lang="en-US" dirty="0"/>
              <a:t>Users</a:t>
            </a:r>
          </a:p>
        </p:txBody>
      </p:sp>
      <p:sp>
        <p:nvSpPr>
          <p:cNvPr id="4" name="Slide Number Placeholder 3">
            <a:extLst>
              <a:ext uri="{FF2B5EF4-FFF2-40B4-BE49-F238E27FC236}">
                <a16:creationId xmlns:a16="http://schemas.microsoft.com/office/drawing/2014/main" id="{2A53A36D-A720-40C7-BA7E-48FDC7364405}"/>
              </a:ext>
            </a:extLst>
          </p:cNvPr>
          <p:cNvSpPr>
            <a:spLocks noGrp="1"/>
          </p:cNvSpPr>
          <p:nvPr>
            <p:ph type="sldNum" sz="quarter" idx="12"/>
          </p:nvPr>
        </p:nvSpPr>
        <p:spPr/>
        <p:txBody>
          <a:bodyPr/>
          <a:lstStyle/>
          <a:p>
            <a:fld id="{D34A09B2-D6A3-4C6D-807C-A08B64EDA734}" type="slidenum">
              <a:rPr lang="en-US" smtClean="0"/>
              <a:t>4</a:t>
            </a:fld>
            <a:endParaRPr lang="en-US"/>
          </a:p>
        </p:txBody>
      </p:sp>
    </p:spTree>
    <p:extLst>
      <p:ext uri="{BB962C8B-B14F-4D97-AF65-F5344CB8AC3E}">
        <p14:creationId xmlns:p14="http://schemas.microsoft.com/office/powerpoint/2010/main" val="159611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0"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92" name="Group 11">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93" name="Rectangle 52">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54">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56" name="Rectangle 55">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Rectangle 58">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1"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16872F7-A281-4B3E-AB64-9286B60E6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3297" y="1136606"/>
            <a:ext cx="5703796" cy="4577297"/>
          </a:xfrm>
          <a:prstGeom prst="rect">
            <a:avLst/>
          </a:prstGeom>
        </p:spPr>
      </p:pic>
      <p:sp>
        <p:nvSpPr>
          <p:cNvPr id="2" name="Slide Number Placeholder 1">
            <a:extLst>
              <a:ext uri="{FF2B5EF4-FFF2-40B4-BE49-F238E27FC236}">
                <a16:creationId xmlns:a16="http://schemas.microsoft.com/office/drawing/2014/main" id="{2C8E7934-43AD-4F61-B50D-5308388151E4}"/>
              </a:ext>
            </a:extLst>
          </p:cNvPr>
          <p:cNvSpPr>
            <a:spLocks noGrp="1"/>
          </p:cNvSpPr>
          <p:nvPr>
            <p:ph type="sldNum" sz="quarter" idx="12"/>
          </p:nvPr>
        </p:nvSpPr>
        <p:spPr>
          <a:xfrm>
            <a:off x="10329723" y="6186488"/>
            <a:ext cx="771089" cy="365125"/>
          </a:xfrm>
        </p:spPr>
        <p:txBody>
          <a:bodyPr/>
          <a:lstStyle/>
          <a:p>
            <a:fld id="{D34A09B2-D6A3-4C6D-807C-A08B64EDA734}" type="slidenum">
              <a:rPr lang="en-US" smtClean="0"/>
              <a:t>5</a:t>
            </a:fld>
            <a:endParaRPr lang="en-US" dirty="0"/>
          </a:p>
        </p:txBody>
      </p:sp>
    </p:spTree>
    <p:extLst>
      <p:ext uri="{BB962C8B-B14F-4D97-AF65-F5344CB8AC3E}">
        <p14:creationId xmlns:p14="http://schemas.microsoft.com/office/powerpoint/2010/main" val="35742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25C9-50B6-4246-9053-9563F75C60C3}"/>
              </a:ext>
            </a:extLst>
          </p:cNvPr>
          <p:cNvSpPr>
            <a:spLocks noGrp="1"/>
          </p:cNvSpPr>
          <p:nvPr>
            <p:ph type="title"/>
          </p:nvPr>
        </p:nvSpPr>
        <p:spPr/>
        <p:txBody>
          <a:bodyPr/>
          <a:lstStyle/>
          <a:p>
            <a:r>
              <a:rPr lang="en-US" dirty="0">
                <a:solidFill>
                  <a:srgbClr val="FFFF00"/>
                </a:solidFill>
              </a:rPr>
              <a:t>Computer System Organization</a:t>
            </a:r>
          </a:p>
        </p:txBody>
      </p:sp>
      <p:pic>
        <p:nvPicPr>
          <p:cNvPr id="5" name="Content Placeholder 4" descr="Diagram&#10;&#10;Description automatically generated">
            <a:extLst>
              <a:ext uri="{FF2B5EF4-FFF2-40B4-BE49-F238E27FC236}">
                <a16:creationId xmlns:a16="http://schemas.microsoft.com/office/drawing/2014/main" id="{9C2AECA2-8DE0-4D5B-B2D7-6FCA450E3D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987" y="2438973"/>
            <a:ext cx="9308892" cy="3162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a:extLst>
              <a:ext uri="{FF2B5EF4-FFF2-40B4-BE49-F238E27FC236}">
                <a16:creationId xmlns:a16="http://schemas.microsoft.com/office/drawing/2014/main" id="{44D06EC9-66D8-4743-9EDF-1CEAB818FE9A}"/>
              </a:ext>
            </a:extLst>
          </p:cNvPr>
          <p:cNvSpPr>
            <a:spLocks noGrp="1"/>
          </p:cNvSpPr>
          <p:nvPr>
            <p:ph type="sldNum" sz="quarter" idx="12"/>
          </p:nvPr>
        </p:nvSpPr>
        <p:spPr/>
        <p:txBody>
          <a:bodyPr/>
          <a:lstStyle/>
          <a:p>
            <a:fld id="{D34A09B2-D6A3-4C6D-807C-A08B64EDA734}" type="slidenum">
              <a:rPr lang="en-US" smtClean="0"/>
              <a:t>6</a:t>
            </a:fld>
            <a:endParaRPr lang="en-US"/>
          </a:p>
        </p:txBody>
      </p:sp>
    </p:spTree>
    <p:extLst>
      <p:ext uri="{BB962C8B-B14F-4D97-AF65-F5344CB8AC3E}">
        <p14:creationId xmlns:p14="http://schemas.microsoft.com/office/powerpoint/2010/main" val="256111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27189-6F31-47BA-9A82-F270D2E58DF1}"/>
              </a:ext>
            </a:extLst>
          </p:cNvPr>
          <p:cNvSpPr>
            <a:spLocks noGrp="1"/>
          </p:cNvSpPr>
          <p:nvPr>
            <p:ph idx="1"/>
          </p:nvPr>
        </p:nvSpPr>
        <p:spPr>
          <a:xfrm>
            <a:off x="1143000" y="1232453"/>
            <a:ext cx="9905999" cy="4982818"/>
          </a:xfrm>
        </p:spPr>
        <p:txBody>
          <a:bodyPr/>
          <a:lstStyle/>
          <a:p>
            <a:pPr algn="just"/>
            <a:r>
              <a:rPr lang="en-US" dirty="0"/>
              <a:t>The primary purpose of a computer system is to generate executable programs and execute them. </a:t>
            </a:r>
          </a:p>
          <a:p>
            <a:pPr algn="just"/>
            <a:r>
              <a:rPr lang="en-US" dirty="0"/>
              <a:t>The following are some of the main issues involved in performing these tasks.</a:t>
            </a:r>
          </a:p>
          <a:p>
            <a:pPr marL="457200" indent="-457200" algn="just">
              <a:buClr>
                <a:srgbClr val="FFFF00"/>
              </a:buClr>
              <a:buFont typeface="+mj-lt"/>
              <a:buAutoNum type="arabicPeriod"/>
            </a:pPr>
            <a:r>
              <a:rPr lang="en-US" dirty="0"/>
              <a:t>Storing an executable on a secondary storage device such as hard disk </a:t>
            </a:r>
          </a:p>
          <a:p>
            <a:pPr marL="457200" indent="-457200" algn="just">
              <a:buClr>
                <a:srgbClr val="FFFF00"/>
              </a:buClr>
              <a:buFont typeface="+mj-lt"/>
              <a:buAutoNum type="arabicPeriod"/>
            </a:pPr>
            <a:r>
              <a:rPr lang="en-US" dirty="0"/>
              <a:t>Loading executable from disk into the main memory </a:t>
            </a:r>
          </a:p>
          <a:p>
            <a:pPr marL="457200" indent="-457200" algn="just">
              <a:buClr>
                <a:srgbClr val="FFFF00"/>
              </a:buClr>
              <a:buFont typeface="+mj-lt"/>
              <a:buAutoNum type="arabicPeriod"/>
            </a:pPr>
            <a:r>
              <a:rPr lang="en-US" dirty="0"/>
              <a:t>Setting the CPU state appropriately so that program execution could begin </a:t>
            </a:r>
          </a:p>
          <a:p>
            <a:pPr marL="457200" indent="-457200" algn="just">
              <a:buClr>
                <a:srgbClr val="FFFF00"/>
              </a:buClr>
              <a:buFont typeface="+mj-lt"/>
              <a:buAutoNum type="arabicPeriod"/>
            </a:pPr>
            <a:r>
              <a:rPr lang="en-US" dirty="0"/>
              <a:t>Creating multiple cooperating processes, synchronizing their access to shared data, and allowing them to communicate with each other</a:t>
            </a:r>
          </a:p>
        </p:txBody>
      </p:sp>
      <p:sp>
        <p:nvSpPr>
          <p:cNvPr id="2" name="Slide Number Placeholder 1">
            <a:extLst>
              <a:ext uri="{FF2B5EF4-FFF2-40B4-BE49-F238E27FC236}">
                <a16:creationId xmlns:a16="http://schemas.microsoft.com/office/drawing/2014/main" id="{B37B4E3D-2154-4F5E-BBE0-B2D391D83325}"/>
              </a:ext>
            </a:extLst>
          </p:cNvPr>
          <p:cNvSpPr>
            <a:spLocks noGrp="1"/>
          </p:cNvSpPr>
          <p:nvPr>
            <p:ph type="sldNum" sz="quarter" idx="12"/>
          </p:nvPr>
        </p:nvSpPr>
        <p:spPr/>
        <p:txBody>
          <a:bodyPr/>
          <a:lstStyle/>
          <a:p>
            <a:fld id="{D34A09B2-D6A3-4C6D-807C-A08B64EDA734}" type="slidenum">
              <a:rPr lang="en-US" smtClean="0"/>
              <a:t>7</a:t>
            </a:fld>
            <a:endParaRPr lang="en-US"/>
          </a:p>
        </p:txBody>
      </p:sp>
    </p:spTree>
    <p:extLst>
      <p:ext uri="{BB962C8B-B14F-4D97-AF65-F5344CB8AC3E}">
        <p14:creationId xmlns:p14="http://schemas.microsoft.com/office/powerpoint/2010/main" val="418932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875A-1BF3-4C62-923C-05DFEF3199AB}"/>
              </a:ext>
            </a:extLst>
          </p:cNvPr>
          <p:cNvSpPr>
            <a:spLocks noGrp="1"/>
          </p:cNvSpPr>
          <p:nvPr>
            <p:ph type="title"/>
          </p:nvPr>
        </p:nvSpPr>
        <p:spPr/>
        <p:txBody>
          <a:bodyPr/>
          <a:lstStyle/>
          <a:p>
            <a:r>
              <a:rPr lang="en-US" dirty="0">
                <a:solidFill>
                  <a:srgbClr val="FFFF00"/>
                </a:solidFill>
              </a:rPr>
              <a:t>What is an Operating System</a:t>
            </a:r>
          </a:p>
        </p:txBody>
      </p:sp>
      <p:sp>
        <p:nvSpPr>
          <p:cNvPr id="3" name="Content Placeholder 2">
            <a:extLst>
              <a:ext uri="{FF2B5EF4-FFF2-40B4-BE49-F238E27FC236}">
                <a16:creationId xmlns:a16="http://schemas.microsoft.com/office/drawing/2014/main" id="{A13011E5-FF67-4D15-9F9C-42EAE2DAB707}"/>
              </a:ext>
            </a:extLst>
          </p:cNvPr>
          <p:cNvSpPr>
            <a:spLocks noGrp="1"/>
          </p:cNvSpPr>
          <p:nvPr>
            <p:ph idx="1"/>
          </p:nvPr>
        </p:nvSpPr>
        <p:spPr/>
        <p:txBody>
          <a:bodyPr>
            <a:normAutofit fontScale="92500" lnSpcReduction="10000"/>
          </a:bodyPr>
          <a:lstStyle/>
          <a:p>
            <a:pPr>
              <a:buClr>
                <a:srgbClr val="FFFF00"/>
              </a:buClr>
            </a:pPr>
            <a:r>
              <a:rPr lang="en-US" dirty="0"/>
              <a:t>There are two views about this. </a:t>
            </a:r>
          </a:p>
          <a:p>
            <a:pPr>
              <a:buClr>
                <a:srgbClr val="FFFF00"/>
              </a:buClr>
            </a:pPr>
            <a:r>
              <a:rPr lang="en-US" dirty="0"/>
              <a:t>The top-down view is that it is a program that acts as an intermediary between a user of a computer and the computer hardware and makes the computer system convenient to use.</a:t>
            </a:r>
          </a:p>
          <a:p>
            <a:pPr>
              <a:buClr>
                <a:srgbClr val="FFFF00"/>
              </a:buClr>
            </a:pPr>
            <a:r>
              <a:rPr lang="en-US" dirty="0"/>
              <a:t>The bottom-up view is that it is a program, that allocates and deallocates computer system resources in an efficient fair, and secure manner- A resource manager</a:t>
            </a:r>
          </a:p>
          <a:p>
            <a:pPr>
              <a:buClr>
                <a:srgbClr val="FFFF00"/>
              </a:buClr>
            </a:pPr>
            <a:r>
              <a:rPr lang="en-US" dirty="0"/>
              <a:t>A slightly different view of an OS emphasizes the need to control the various I/O devices and programs. </a:t>
            </a:r>
          </a:p>
        </p:txBody>
      </p:sp>
      <p:sp>
        <p:nvSpPr>
          <p:cNvPr id="4" name="Slide Number Placeholder 3">
            <a:extLst>
              <a:ext uri="{FF2B5EF4-FFF2-40B4-BE49-F238E27FC236}">
                <a16:creationId xmlns:a16="http://schemas.microsoft.com/office/drawing/2014/main" id="{B112ECB0-FC71-4F84-B9FD-EB911ECB56CA}"/>
              </a:ext>
            </a:extLst>
          </p:cNvPr>
          <p:cNvSpPr>
            <a:spLocks noGrp="1"/>
          </p:cNvSpPr>
          <p:nvPr>
            <p:ph type="sldNum" sz="quarter" idx="12"/>
          </p:nvPr>
        </p:nvSpPr>
        <p:spPr/>
        <p:txBody>
          <a:bodyPr/>
          <a:lstStyle/>
          <a:p>
            <a:fld id="{D34A09B2-D6A3-4C6D-807C-A08B64EDA734}" type="slidenum">
              <a:rPr lang="en-US" smtClean="0"/>
              <a:t>8</a:t>
            </a:fld>
            <a:endParaRPr lang="en-US"/>
          </a:p>
        </p:txBody>
      </p:sp>
    </p:spTree>
    <p:extLst>
      <p:ext uri="{BB962C8B-B14F-4D97-AF65-F5344CB8AC3E}">
        <p14:creationId xmlns:p14="http://schemas.microsoft.com/office/powerpoint/2010/main" val="333776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5F7-6B5D-4EE2-AAFE-89C5884ACEFD}"/>
              </a:ext>
            </a:extLst>
          </p:cNvPr>
          <p:cNvSpPr>
            <a:spLocks noGrp="1"/>
          </p:cNvSpPr>
          <p:nvPr>
            <p:ph type="title"/>
          </p:nvPr>
        </p:nvSpPr>
        <p:spPr/>
        <p:txBody>
          <a:bodyPr/>
          <a:lstStyle/>
          <a:p>
            <a:r>
              <a:rPr lang="en-US" dirty="0">
                <a:solidFill>
                  <a:srgbClr val="FFFF00"/>
                </a:solidFill>
              </a:rPr>
              <a:t>Single-User Systems</a:t>
            </a:r>
          </a:p>
        </p:txBody>
      </p:sp>
      <p:sp>
        <p:nvSpPr>
          <p:cNvPr id="3" name="Content Placeholder 2">
            <a:extLst>
              <a:ext uri="{FF2B5EF4-FFF2-40B4-BE49-F238E27FC236}">
                <a16:creationId xmlns:a16="http://schemas.microsoft.com/office/drawing/2014/main" id="{127583CA-801F-402D-BF84-008EC9079B25}"/>
              </a:ext>
            </a:extLst>
          </p:cNvPr>
          <p:cNvSpPr>
            <a:spLocks noGrp="1"/>
          </p:cNvSpPr>
          <p:nvPr>
            <p:ph idx="1"/>
          </p:nvPr>
        </p:nvSpPr>
        <p:spPr>
          <a:xfrm>
            <a:off x="1141412" y="2249486"/>
            <a:ext cx="9905999" cy="4138061"/>
          </a:xfrm>
        </p:spPr>
        <p:txBody>
          <a:bodyPr>
            <a:normAutofit fontScale="92500"/>
          </a:bodyPr>
          <a:lstStyle/>
          <a:p>
            <a:pPr algn="just">
              <a:buClr>
                <a:srgbClr val="FFFF00"/>
              </a:buClr>
            </a:pPr>
            <a:r>
              <a:rPr lang="en-US" dirty="0"/>
              <a:t>Allows only one user to use the computer at a given time.</a:t>
            </a:r>
          </a:p>
          <a:p>
            <a:pPr algn="just">
              <a:buClr>
                <a:srgbClr val="FFFF00"/>
              </a:buClr>
            </a:pPr>
            <a:r>
              <a:rPr lang="en-US" dirty="0"/>
              <a:t>The goals of such systems are maximizing user convenience and responsiveness, instead of maximizing the utilization of the CPU and peripheral devices.</a:t>
            </a:r>
          </a:p>
          <a:p>
            <a:pPr algn="just">
              <a:buClr>
                <a:srgbClr val="FFFF00"/>
              </a:buClr>
            </a:pPr>
            <a:r>
              <a:rPr lang="en-US" dirty="0"/>
              <a:t>They can adopt technology developed for larger operating systems. </a:t>
            </a:r>
          </a:p>
          <a:p>
            <a:pPr algn="just">
              <a:buClr>
                <a:srgbClr val="FFFF00"/>
              </a:buClr>
            </a:pPr>
            <a:r>
              <a:rPr lang="en-US" dirty="0"/>
              <a:t>Often individuals have sole use of computers and do not need advanced CPU utilization and hardware protection features. </a:t>
            </a:r>
          </a:p>
          <a:p>
            <a:pPr algn="just">
              <a:buClr>
                <a:srgbClr val="FFFF00"/>
              </a:buClr>
            </a:pPr>
            <a:r>
              <a:rPr lang="en-US" dirty="0"/>
              <a:t>They may run different types of operating systems, including DOS, Windows, and MacOS. Linux and UNIX operating systems can also be run in single-user mode</a:t>
            </a:r>
          </a:p>
        </p:txBody>
      </p:sp>
      <p:sp>
        <p:nvSpPr>
          <p:cNvPr id="4" name="Slide Number Placeholder 3">
            <a:extLst>
              <a:ext uri="{FF2B5EF4-FFF2-40B4-BE49-F238E27FC236}">
                <a16:creationId xmlns:a16="http://schemas.microsoft.com/office/drawing/2014/main" id="{D49C52AF-F3B1-4D9A-86EC-B2366910DC37}"/>
              </a:ext>
            </a:extLst>
          </p:cNvPr>
          <p:cNvSpPr>
            <a:spLocks noGrp="1"/>
          </p:cNvSpPr>
          <p:nvPr>
            <p:ph type="sldNum" sz="quarter" idx="12"/>
          </p:nvPr>
        </p:nvSpPr>
        <p:spPr/>
        <p:txBody>
          <a:bodyPr/>
          <a:lstStyle/>
          <a:p>
            <a:fld id="{D34A09B2-D6A3-4C6D-807C-A08B64EDA734}" type="slidenum">
              <a:rPr lang="en-US" smtClean="0"/>
              <a:t>9</a:t>
            </a:fld>
            <a:endParaRPr lang="en-US"/>
          </a:p>
        </p:txBody>
      </p:sp>
    </p:spTree>
    <p:extLst>
      <p:ext uri="{BB962C8B-B14F-4D97-AF65-F5344CB8AC3E}">
        <p14:creationId xmlns:p14="http://schemas.microsoft.com/office/powerpoint/2010/main" val="1793005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1142</TotalTime>
  <Words>1676</Words>
  <Application>Microsoft Macintosh PowerPoint</Application>
  <PresentationFormat>Widescreen</PresentationFormat>
  <Paragraphs>117</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Tw Cen MT</vt:lpstr>
      <vt:lpstr>Wingdings</vt:lpstr>
      <vt:lpstr>Circuit</vt:lpstr>
      <vt:lpstr>Operating Systems </vt:lpstr>
      <vt:lpstr>GOOGLE Classroom access code</vt:lpstr>
      <vt:lpstr>Purpose of computer system</vt:lpstr>
      <vt:lpstr>Computer System Organization</vt:lpstr>
      <vt:lpstr>PowerPoint Presentation</vt:lpstr>
      <vt:lpstr>Computer System Organization</vt:lpstr>
      <vt:lpstr>PowerPoint Presentation</vt:lpstr>
      <vt:lpstr>What is an Operating System</vt:lpstr>
      <vt:lpstr>Single-User Systems</vt:lpstr>
      <vt:lpstr>Batch Systems </vt:lpstr>
      <vt:lpstr>Batch Systems </vt:lpstr>
      <vt:lpstr>Multi-programmed Systems</vt:lpstr>
      <vt:lpstr>Time-sharing systems</vt:lpstr>
      <vt:lpstr>Real time systems </vt:lpstr>
      <vt:lpstr>hard real-time system</vt:lpstr>
      <vt:lpstr>Soft real-time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dc:title>
  <dc:creator>Mr.Razi-uddin</dc:creator>
  <cp:lastModifiedBy>Abdul Saboor</cp:lastModifiedBy>
  <cp:revision>13</cp:revision>
  <dcterms:created xsi:type="dcterms:W3CDTF">2022-02-12T06:37:55Z</dcterms:created>
  <dcterms:modified xsi:type="dcterms:W3CDTF">2022-09-05T18:31:07Z</dcterms:modified>
</cp:coreProperties>
</file>