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NK RASTOGI" initials="SR" lastIdx="2" clrIdx="0">
    <p:extLst>
      <p:ext uri="{19B8F6BF-5375-455C-9EA6-DF929625EA0E}">
        <p15:presenceInfo xmlns:p15="http://schemas.microsoft.com/office/powerpoint/2012/main" userId="c520fb635b52ea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8F23"/>
    <a:srgbClr val="FC8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84" d="100"/>
          <a:sy n="84" d="100"/>
        </p:scale>
        <p:origin x="1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811CB-97D5-4E45-80DD-DBF30CCABC0E}" type="doc">
      <dgm:prSet loTypeId="urn:microsoft.com/office/officeart/2005/8/layout/chevron1" loCatId="process" qsTypeId="urn:microsoft.com/office/officeart/2005/8/quickstyle/simple1" qsCatId="simple" csTypeId="urn:microsoft.com/office/officeart/2005/8/colors/accent2_2" csCatId="accent2" phldr="1"/>
      <dgm:spPr/>
    </dgm:pt>
    <dgm:pt modelId="{E80EA1C1-239E-4334-B90D-00E78C3790BC}">
      <dgm:prSet phldrT="[Text]" custT="1"/>
      <dgm:spPr/>
      <dgm:t>
        <a:bodyPr/>
        <a:lstStyle/>
        <a:p>
          <a:r>
            <a:rPr lang="en-US" sz="2000" b="1" dirty="0">
              <a:solidFill>
                <a:schemeClr val="tx1"/>
              </a:solidFill>
            </a:rPr>
            <a:t>Data </a:t>
          </a:r>
        </a:p>
        <a:p>
          <a:r>
            <a:rPr lang="en-US" sz="2000" b="1" dirty="0">
              <a:solidFill>
                <a:schemeClr val="tx1"/>
              </a:solidFill>
            </a:rPr>
            <a:t>Processing</a:t>
          </a:r>
        </a:p>
      </dgm:t>
    </dgm:pt>
    <dgm:pt modelId="{99D741AB-64A5-4D34-BD18-C5E6DF1EFB8D}" type="parTrans" cxnId="{3294145A-8DD4-48A0-8DB2-3E86C46529A2}">
      <dgm:prSet/>
      <dgm:spPr/>
      <dgm:t>
        <a:bodyPr/>
        <a:lstStyle/>
        <a:p>
          <a:endParaRPr lang="en-US"/>
        </a:p>
      </dgm:t>
    </dgm:pt>
    <dgm:pt modelId="{D3E3C478-F0AF-491A-A800-61400C9EE61A}" type="sibTrans" cxnId="{3294145A-8DD4-48A0-8DB2-3E86C46529A2}">
      <dgm:prSet/>
      <dgm:spPr/>
      <dgm:t>
        <a:bodyPr/>
        <a:lstStyle/>
        <a:p>
          <a:endParaRPr lang="en-US"/>
        </a:p>
      </dgm:t>
    </dgm:pt>
    <dgm:pt modelId="{B0837816-61C1-44B9-AB7C-264A2DEBA199}">
      <dgm:prSet phldrT="[Text]" custT="1"/>
      <dgm:spPr/>
      <dgm:t>
        <a:bodyPr/>
        <a:lstStyle/>
        <a:p>
          <a:r>
            <a:rPr lang="en-US" sz="2000" b="1" dirty="0">
              <a:solidFill>
                <a:schemeClr val="tx1"/>
              </a:solidFill>
            </a:rPr>
            <a:t>Feature </a:t>
          </a:r>
        </a:p>
        <a:p>
          <a:r>
            <a:rPr lang="en-US" sz="2000" b="1" dirty="0">
              <a:solidFill>
                <a:schemeClr val="tx1"/>
              </a:solidFill>
            </a:rPr>
            <a:t>Engineering</a:t>
          </a:r>
        </a:p>
      </dgm:t>
    </dgm:pt>
    <dgm:pt modelId="{DC848675-6016-4928-93D8-41C36C435E29}" type="parTrans" cxnId="{272381EF-0604-403B-8AA4-93DC478A097B}">
      <dgm:prSet/>
      <dgm:spPr/>
      <dgm:t>
        <a:bodyPr/>
        <a:lstStyle/>
        <a:p>
          <a:endParaRPr lang="en-US"/>
        </a:p>
      </dgm:t>
    </dgm:pt>
    <dgm:pt modelId="{23DD0EB1-A0EF-4059-9706-8C9BB2ECACEE}" type="sibTrans" cxnId="{272381EF-0604-403B-8AA4-93DC478A097B}">
      <dgm:prSet/>
      <dgm:spPr/>
      <dgm:t>
        <a:bodyPr/>
        <a:lstStyle/>
        <a:p>
          <a:endParaRPr lang="en-US"/>
        </a:p>
      </dgm:t>
    </dgm:pt>
    <dgm:pt modelId="{20F45C3C-6F50-4710-9ED5-1C31338009DA}">
      <dgm:prSet phldrT="[Text]" custT="1"/>
      <dgm:spPr/>
      <dgm:t>
        <a:bodyPr/>
        <a:lstStyle/>
        <a:p>
          <a:r>
            <a:rPr lang="en-US" sz="2000" b="1" dirty="0">
              <a:solidFill>
                <a:schemeClr val="tx1"/>
              </a:solidFill>
            </a:rPr>
            <a:t>Machine Learning Model</a:t>
          </a:r>
        </a:p>
      </dgm:t>
    </dgm:pt>
    <dgm:pt modelId="{CFE6BB58-CDF3-4BF2-A322-DD7DFC99F9CA}" type="parTrans" cxnId="{6CF13E75-6E82-46AC-A7A8-9A90B4D3BB0F}">
      <dgm:prSet/>
      <dgm:spPr/>
      <dgm:t>
        <a:bodyPr/>
        <a:lstStyle/>
        <a:p>
          <a:endParaRPr lang="en-US"/>
        </a:p>
      </dgm:t>
    </dgm:pt>
    <dgm:pt modelId="{66A77EFD-F4A2-4907-A3F8-227244439147}" type="sibTrans" cxnId="{6CF13E75-6E82-46AC-A7A8-9A90B4D3BB0F}">
      <dgm:prSet/>
      <dgm:spPr/>
      <dgm:t>
        <a:bodyPr/>
        <a:lstStyle/>
        <a:p>
          <a:endParaRPr lang="en-US"/>
        </a:p>
      </dgm:t>
    </dgm:pt>
    <dgm:pt modelId="{AFB339F4-1C4A-47ED-A6C8-1B9D1A85CB5F}">
      <dgm:prSet phldrT="[Text]" custT="1"/>
      <dgm:spPr/>
      <dgm:t>
        <a:bodyPr/>
        <a:lstStyle/>
        <a:p>
          <a:r>
            <a:rPr lang="en-US" sz="2000" b="1" dirty="0">
              <a:solidFill>
                <a:schemeClr val="tx1"/>
              </a:solidFill>
            </a:rPr>
            <a:t>Predictions</a:t>
          </a:r>
        </a:p>
      </dgm:t>
    </dgm:pt>
    <dgm:pt modelId="{BD4E0579-D8FC-4B44-977C-056D167BC6F2}" type="parTrans" cxnId="{45626780-C5DD-4F57-B39B-47648F88AFEE}">
      <dgm:prSet/>
      <dgm:spPr/>
      <dgm:t>
        <a:bodyPr/>
        <a:lstStyle/>
        <a:p>
          <a:endParaRPr lang="en-US"/>
        </a:p>
      </dgm:t>
    </dgm:pt>
    <dgm:pt modelId="{2CE6A40E-4C89-4825-B1D2-2193AE6CDCEF}" type="sibTrans" cxnId="{45626780-C5DD-4F57-B39B-47648F88AFEE}">
      <dgm:prSet/>
      <dgm:spPr/>
      <dgm:t>
        <a:bodyPr/>
        <a:lstStyle/>
        <a:p>
          <a:endParaRPr lang="en-US"/>
        </a:p>
      </dgm:t>
    </dgm:pt>
    <dgm:pt modelId="{305695C9-FA0E-40A9-B12D-B01567ADD428}" type="pres">
      <dgm:prSet presAssocID="{262811CB-97D5-4E45-80DD-DBF30CCABC0E}" presName="Name0" presStyleCnt="0">
        <dgm:presLayoutVars>
          <dgm:dir/>
          <dgm:animLvl val="lvl"/>
          <dgm:resizeHandles val="exact"/>
        </dgm:presLayoutVars>
      </dgm:prSet>
      <dgm:spPr/>
    </dgm:pt>
    <dgm:pt modelId="{32DE38DC-FA9C-4BD1-BF79-CD25BA70B606}" type="pres">
      <dgm:prSet presAssocID="{E80EA1C1-239E-4334-B90D-00E78C3790BC}" presName="parTxOnly" presStyleLbl="node1" presStyleIdx="0" presStyleCnt="4">
        <dgm:presLayoutVars>
          <dgm:chMax val="0"/>
          <dgm:chPref val="0"/>
          <dgm:bulletEnabled val="1"/>
        </dgm:presLayoutVars>
      </dgm:prSet>
      <dgm:spPr/>
    </dgm:pt>
    <dgm:pt modelId="{A3BE1237-FAEC-41BB-B01B-E39F3F3E6CEC}" type="pres">
      <dgm:prSet presAssocID="{D3E3C478-F0AF-491A-A800-61400C9EE61A}" presName="parTxOnlySpace" presStyleCnt="0"/>
      <dgm:spPr/>
    </dgm:pt>
    <dgm:pt modelId="{0685074D-5812-4FF1-9DD2-3EDEEEDF26B7}" type="pres">
      <dgm:prSet presAssocID="{B0837816-61C1-44B9-AB7C-264A2DEBA199}" presName="parTxOnly" presStyleLbl="node1" presStyleIdx="1" presStyleCnt="4">
        <dgm:presLayoutVars>
          <dgm:chMax val="0"/>
          <dgm:chPref val="0"/>
          <dgm:bulletEnabled val="1"/>
        </dgm:presLayoutVars>
      </dgm:prSet>
      <dgm:spPr/>
    </dgm:pt>
    <dgm:pt modelId="{641AF0AA-935E-41F2-A895-1A8622670275}" type="pres">
      <dgm:prSet presAssocID="{23DD0EB1-A0EF-4059-9706-8C9BB2ECACEE}" presName="parTxOnlySpace" presStyleCnt="0"/>
      <dgm:spPr/>
    </dgm:pt>
    <dgm:pt modelId="{20AB5D12-7A1F-4834-9A2C-DBF470924D8B}" type="pres">
      <dgm:prSet presAssocID="{20F45C3C-6F50-4710-9ED5-1C31338009DA}" presName="parTxOnly" presStyleLbl="node1" presStyleIdx="2" presStyleCnt="4">
        <dgm:presLayoutVars>
          <dgm:chMax val="0"/>
          <dgm:chPref val="0"/>
          <dgm:bulletEnabled val="1"/>
        </dgm:presLayoutVars>
      </dgm:prSet>
      <dgm:spPr/>
    </dgm:pt>
    <dgm:pt modelId="{299DFA8B-A756-491F-9010-650EA45453A1}" type="pres">
      <dgm:prSet presAssocID="{66A77EFD-F4A2-4907-A3F8-227244439147}" presName="parTxOnlySpace" presStyleCnt="0"/>
      <dgm:spPr/>
    </dgm:pt>
    <dgm:pt modelId="{0F650EBD-E19F-488A-9FC6-BF41D3314582}" type="pres">
      <dgm:prSet presAssocID="{AFB339F4-1C4A-47ED-A6C8-1B9D1A85CB5F}" presName="parTxOnly" presStyleLbl="node1" presStyleIdx="3" presStyleCnt="4">
        <dgm:presLayoutVars>
          <dgm:chMax val="0"/>
          <dgm:chPref val="0"/>
          <dgm:bulletEnabled val="1"/>
        </dgm:presLayoutVars>
      </dgm:prSet>
      <dgm:spPr/>
    </dgm:pt>
  </dgm:ptLst>
  <dgm:cxnLst>
    <dgm:cxn modelId="{46506101-5146-4578-B0A6-2E3D668E79E5}" type="presOf" srcId="{20F45C3C-6F50-4710-9ED5-1C31338009DA}" destId="{20AB5D12-7A1F-4834-9A2C-DBF470924D8B}" srcOrd="0" destOrd="0" presId="urn:microsoft.com/office/officeart/2005/8/layout/chevron1"/>
    <dgm:cxn modelId="{9004CD41-94D8-4AFA-B8F4-2F6D73B26FF6}" type="presOf" srcId="{E80EA1C1-239E-4334-B90D-00E78C3790BC}" destId="{32DE38DC-FA9C-4BD1-BF79-CD25BA70B606}" srcOrd="0" destOrd="0" presId="urn:microsoft.com/office/officeart/2005/8/layout/chevron1"/>
    <dgm:cxn modelId="{EB217D42-8A30-4D72-A37B-0F8ED964EA5A}" type="presOf" srcId="{B0837816-61C1-44B9-AB7C-264A2DEBA199}" destId="{0685074D-5812-4FF1-9DD2-3EDEEEDF26B7}" srcOrd="0" destOrd="0" presId="urn:microsoft.com/office/officeart/2005/8/layout/chevron1"/>
    <dgm:cxn modelId="{6CF13E75-6E82-46AC-A7A8-9A90B4D3BB0F}" srcId="{262811CB-97D5-4E45-80DD-DBF30CCABC0E}" destId="{20F45C3C-6F50-4710-9ED5-1C31338009DA}" srcOrd="2" destOrd="0" parTransId="{CFE6BB58-CDF3-4BF2-A322-DD7DFC99F9CA}" sibTransId="{66A77EFD-F4A2-4907-A3F8-227244439147}"/>
    <dgm:cxn modelId="{3294145A-8DD4-48A0-8DB2-3E86C46529A2}" srcId="{262811CB-97D5-4E45-80DD-DBF30CCABC0E}" destId="{E80EA1C1-239E-4334-B90D-00E78C3790BC}" srcOrd="0" destOrd="0" parTransId="{99D741AB-64A5-4D34-BD18-C5E6DF1EFB8D}" sibTransId="{D3E3C478-F0AF-491A-A800-61400C9EE61A}"/>
    <dgm:cxn modelId="{45626780-C5DD-4F57-B39B-47648F88AFEE}" srcId="{262811CB-97D5-4E45-80DD-DBF30CCABC0E}" destId="{AFB339F4-1C4A-47ED-A6C8-1B9D1A85CB5F}" srcOrd="3" destOrd="0" parTransId="{BD4E0579-D8FC-4B44-977C-056D167BC6F2}" sibTransId="{2CE6A40E-4C89-4825-B1D2-2193AE6CDCEF}"/>
    <dgm:cxn modelId="{4AA0B9D5-2431-4176-8EA4-912F2D97928C}" type="presOf" srcId="{AFB339F4-1C4A-47ED-A6C8-1B9D1A85CB5F}" destId="{0F650EBD-E19F-488A-9FC6-BF41D3314582}" srcOrd="0" destOrd="0" presId="urn:microsoft.com/office/officeart/2005/8/layout/chevron1"/>
    <dgm:cxn modelId="{0574FDE7-8CF6-44E3-AEBF-39630669F115}" type="presOf" srcId="{262811CB-97D5-4E45-80DD-DBF30CCABC0E}" destId="{305695C9-FA0E-40A9-B12D-B01567ADD428}" srcOrd="0" destOrd="0" presId="urn:microsoft.com/office/officeart/2005/8/layout/chevron1"/>
    <dgm:cxn modelId="{272381EF-0604-403B-8AA4-93DC478A097B}" srcId="{262811CB-97D5-4E45-80DD-DBF30CCABC0E}" destId="{B0837816-61C1-44B9-AB7C-264A2DEBA199}" srcOrd="1" destOrd="0" parTransId="{DC848675-6016-4928-93D8-41C36C435E29}" sibTransId="{23DD0EB1-A0EF-4059-9706-8C9BB2ECACEE}"/>
    <dgm:cxn modelId="{7F4AE97D-0E11-40E2-A163-DBBEB85D39F9}" type="presParOf" srcId="{305695C9-FA0E-40A9-B12D-B01567ADD428}" destId="{32DE38DC-FA9C-4BD1-BF79-CD25BA70B606}" srcOrd="0" destOrd="0" presId="urn:microsoft.com/office/officeart/2005/8/layout/chevron1"/>
    <dgm:cxn modelId="{DF35E6A2-A6A9-4E8B-881F-77809349D9D7}" type="presParOf" srcId="{305695C9-FA0E-40A9-B12D-B01567ADD428}" destId="{A3BE1237-FAEC-41BB-B01B-E39F3F3E6CEC}" srcOrd="1" destOrd="0" presId="urn:microsoft.com/office/officeart/2005/8/layout/chevron1"/>
    <dgm:cxn modelId="{3282615A-10A1-47DB-B3E9-E9F9841CB36A}" type="presParOf" srcId="{305695C9-FA0E-40A9-B12D-B01567ADD428}" destId="{0685074D-5812-4FF1-9DD2-3EDEEEDF26B7}" srcOrd="2" destOrd="0" presId="urn:microsoft.com/office/officeart/2005/8/layout/chevron1"/>
    <dgm:cxn modelId="{C3C655DD-F9CE-46F7-9A3C-3DC1F67C6258}" type="presParOf" srcId="{305695C9-FA0E-40A9-B12D-B01567ADD428}" destId="{641AF0AA-935E-41F2-A895-1A8622670275}" srcOrd="3" destOrd="0" presId="urn:microsoft.com/office/officeart/2005/8/layout/chevron1"/>
    <dgm:cxn modelId="{66CAA84D-025A-4F31-95F2-505E70CED2A3}" type="presParOf" srcId="{305695C9-FA0E-40A9-B12D-B01567ADD428}" destId="{20AB5D12-7A1F-4834-9A2C-DBF470924D8B}" srcOrd="4" destOrd="0" presId="urn:microsoft.com/office/officeart/2005/8/layout/chevron1"/>
    <dgm:cxn modelId="{149BA8D4-637A-4BDB-9FAE-757E22C7F5DC}" type="presParOf" srcId="{305695C9-FA0E-40A9-B12D-B01567ADD428}" destId="{299DFA8B-A756-491F-9010-650EA45453A1}" srcOrd="5" destOrd="0" presId="urn:microsoft.com/office/officeart/2005/8/layout/chevron1"/>
    <dgm:cxn modelId="{814CF35A-73D4-411E-9A5B-D52C76C2169D}" type="presParOf" srcId="{305695C9-FA0E-40A9-B12D-B01567ADD428}" destId="{0F650EBD-E19F-488A-9FC6-BF41D3314582}" srcOrd="6"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E38DC-FA9C-4BD1-BF79-CD25BA70B606}">
      <dsp:nvSpPr>
        <dsp:cNvPr id="0" name=""/>
        <dsp:cNvSpPr/>
      </dsp:nvSpPr>
      <dsp:spPr>
        <a:xfrm>
          <a:off x="5251" y="2853044"/>
          <a:ext cx="3056861" cy="122274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Data </a:t>
          </a:r>
        </a:p>
        <a:p>
          <a:pPr marL="0" lvl="0" indent="0" algn="ctr" defTabSz="889000">
            <a:lnSpc>
              <a:spcPct val="90000"/>
            </a:lnSpc>
            <a:spcBef>
              <a:spcPct val="0"/>
            </a:spcBef>
            <a:spcAft>
              <a:spcPct val="35000"/>
            </a:spcAft>
            <a:buNone/>
          </a:pPr>
          <a:r>
            <a:rPr lang="en-US" sz="2000" b="1" kern="1200" dirty="0">
              <a:solidFill>
                <a:schemeClr val="tx1"/>
              </a:solidFill>
            </a:rPr>
            <a:t>Processing</a:t>
          </a:r>
        </a:p>
      </dsp:txBody>
      <dsp:txXfrm>
        <a:off x="616623" y="2853044"/>
        <a:ext cx="1834117" cy="1222744"/>
      </dsp:txXfrm>
    </dsp:sp>
    <dsp:sp modelId="{0685074D-5812-4FF1-9DD2-3EDEEEDF26B7}">
      <dsp:nvSpPr>
        <dsp:cNvPr id="0" name=""/>
        <dsp:cNvSpPr/>
      </dsp:nvSpPr>
      <dsp:spPr>
        <a:xfrm>
          <a:off x="2756426" y="2853044"/>
          <a:ext cx="3056861" cy="122274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Feature </a:t>
          </a:r>
        </a:p>
        <a:p>
          <a:pPr marL="0" lvl="0" indent="0" algn="ctr" defTabSz="889000">
            <a:lnSpc>
              <a:spcPct val="90000"/>
            </a:lnSpc>
            <a:spcBef>
              <a:spcPct val="0"/>
            </a:spcBef>
            <a:spcAft>
              <a:spcPct val="35000"/>
            </a:spcAft>
            <a:buNone/>
          </a:pPr>
          <a:r>
            <a:rPr lang="en-US" sz="2000" b="1" kern="1200" dirty="0">
              <a:solidFill>
                <a:schemeClr val="tx1"/>
              </a:solidFill>
            </a:rPr>
            <a:t>Engineering</a:t>
          </a:r>
        </a:p>
      </dsp:txBody>
      <dsp:txXfrm>
        <a:off x="3367798" y="2853044"/>
        <a:ext cx="1834117" cy="1222744"/>
      </dsp:txXfrm>
    </dsp:sp>
    <dsp:sp modelId="{20AB5D12-7A1F-4834-9A2C-DBF470924D8B}">
      <dsp:nvSpPr>
        <dsp:cNvPr id="0" name=""/>
        <dsp:cNvSpPr/>
      </dsp:nvSpPr>
      <dsp:spPr>
        <a:xfrm>
          <a:off x="5507602" y="2853044"/>
          <a:ext cx="3056861" cy="122274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Machine Learning Model</a:t>
          </a:r>
        </a:p>
      </dsp:txBody>
      <dsp:txXfrm>
        <a:off x="6118974" y="2853044"/>
        <a:ext cx="1834117" cy="1222744"/>
      </dsp:txXfrm>
    </dsp:sp>
    <dsp:sp modelId="{0F650EBD-E19F-488A-9FC6-BF41D3314582}">
      <dsp:nvSpPr>
        <dsp:cNvPr id="0" name=""/>
        <dsp:cNvSpPr/>
      </dsp:nvSpPr>
      <dsp:spPr>
        <a:xfrm>
          <a:off x="8258777" y="2853044"/>
          <a:ext cx="3056861" cy="122274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Predictions</a:t>
          </a:r>
        </a:p>
      </dsp:txBody>
      <dsp:txXfrm>
        <a:off x="8870149" y="2853044"/>
        <a:ext cx="1834117" cy="122274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0C21F1-0C87-4B4B-B507-15DCF63B1D99}"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3889905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C21F1-0C87-4B4B-B507-15DCF63B1D99}"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377850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C21F1-0C87-4B4B-B507-15DCF63B1D99}"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401326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0C21F1-0C87-4B4B-B507-15DCF63B1D99}"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385854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C21F1-0C87-4B4B-B507-15DCF63B1D99}" type="datetimeFigureOut">
              <a:rPr lang="en-US" smtClean="0"/>
              <a:t>28-Feb-21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295355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0C21F1-0C87-4B4B-B507-15DCF63B1D99}" type="datetimeFigureOut">
              <a:rPr lang="en-US" smtClean="0"/>
              <a:t>28-Feb-21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207392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0C21F1-0C87-4B4B-B507-15DCF63B1D99}" type="datetimeFigureOut">
              <a:rPr lang="en-US" smtClean="0"/>
              <a:t>28-Feb-21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41484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0C21F1-0C87-4B4B-B507-15DCF63B1D99}" type="datetimeFigureOut">
              <a:rPr lang="en-US" smtClean="0"/>
              <a:t>28-Feb-21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313550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0C21F1-0C87-4B4B-B507-15DCF63B1D99}" type="datetimeFigureOut">
              <a:rPr lang="en-US" smtClean="0"/>
              <a:t>28-Feb-21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898449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C21F1-0C87-4B4B-B507-15DCF63B1D99}" type="datetimeFigureOut">
              <a:rPr lang="en-US" smtClean="0"/>
              <a:t>28-Feb-21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377027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0C21F1-0C87-4B4B-B507-15DCF63B1D99}" type="datetimeFigureOut">
              <a:rPr lang="en-US" smtClean="0"/>
              <a:t>28-Feb-21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AF0EE-E047-45B2-A1BA-369B17AC684F}" type="slidenum">
              <a:rPr lang="en-US" smtClean="0"/>
              <a:t>‹#›</a:t>
            </a:fld>
            <a:endParaRPr lang="en-US"/>
          </a:p>
        </p:txBody>
      </p:sp>
    </p:spTree>
    <p:extLst>
      <p:ext uri="{BB962C8B-B14F-4D97-AF65-F5344CB8AC3E}">
        <p14:creationId xmlns:p14="http://schemas.microsoft.com/office/powerpoint/2010/main" val="110223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0C21F1-0C87-4B4B-B507-15DCF63B1D99}" type="datetimeFigureOut">
              <a:rPr lang="en-US" smtClean="0"/>
              <a:t>28-Feb-21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AF0EE-E047-45B2-A1BA-369B17AC684F}" type="slidenum">
              <a:rPr lang="en-US" smtClean="0"/>
              <a:t>‹#›</a:t>
            </a:fld>
            <a:endParaRPr lang="en-US"/>
          </a:p>
        </p:txBody>
      </p:sp>
    </p:spTree>
    <p:extLst>
      <p:ext uri="{BB962C8B-B14F-4D97-AF65-F5344CB8AC3E}">
        <p14:creationId xmlns:p14="http://schemas.microsoft.com/office/powerpoint/2010/main" val="517130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hyperlink" Target="mailto:shivank189738@st.jmi.ac.in"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mailto:areeb1810195@st.jmi.ac.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9325A-402E-465F-A12E-872204EE1A2D}"/>
              </a:ext>
            </a:extLst>
          </p:cNvPr>
          <p:cNvSpPr/>
          <p:nvPr/>
        </p:nvSpPr>
        <p:spPr>
          <a:xfrm>
            <a:off x="0" y="6414868"/>
            <a:ext cx="12192000" cy="443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33E420D-849C-4426-A9A3-610AA21C2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0935" y="-209999"/>
            <a:ext cx="3903164" cy="2023969"/>
          </a:xfrm>
          <a:prstGeom prst="rect">
            <a:avLst/>
          </a:prstGeom>
        </p:spPr>
      </p:pic>
      <p:sp>
        <p:nvSpPr>
          <p:cNvPr id="9" name="TextBox 8">
            <a:extLst>
              <a:ext uri="{FF2B5EF4-FFF2-40B4-BE49-F238E27FC236}">
                <a16:creationId xmlns:a16="http://schemas.microsoft.com/office/drawing/2014/main" id="{0D2DE5CD-2E1A-4BCE-ACB1-B74023748AB0}"/>
              </a:ext>
            </a:extLst>
          </p:cNvPr>
          <p:cNvSpPr txBox="1"/>
          <p:nvPr/>
        </p:nvSpPr>
        <p:spPr>
          <a:xfrm>
            <a:off x="528883" y="1226833"/>
            <a:ext cx="11134233" cy="1877437"/>
          </a:xfrm>
          <a:prstGeom prst="rect">
            <a:avLst/>
          </a:prstGeom>
          <a:noFill/>
        </p:spPr>
        <p:txBody>
          <a:bodyPr wrap="square" rtlCol="0">
            <a:spAutoFit/>
          </a:bodyPr>
          <a:lstStyle/>
          <a:p>
            <a:r>
              <a:rPr lang="en-US" sz="7200" b="1" dirty="0">
                <a:solidFill>
                  <a:schemeClr val="accent2"/>
                </a:solidFill>
              </a:rPr>
              <a:t>EXCELLENCE QUOTIENT 2021</a:t>
            </a:r>
          </a:p>
          <a:p>
            <a:r>
              <a:rPr lang="en-US" sz="4400" dirty="0">
                <a:solidFill>
                  <a:schemeClr val="accent2"/>
                </a:solidFill>
              </a:rPr>
              <a:t>                       Team: </a:t>
            </a:r>
            <a:r>
              <a:rPr lang="en-US" sz="4400" b="1" dirty="0">
                <a:solidFill>
                  <a:schemeClr val="accent2"/>
                </a:solidFill>
              </a:rPr>
              <a:t>Golden Arrows</a:t>
            </a:r>
            <a:endParaRPr lang="en-US" sz="4400" b="1" dirty="0"/>
          </a:p>
        </p:txBody>
      </p:sp>
      <p:sp>
        <p:nvSpPr>
          <p:cNvPr id="10" name="TextBox 9">
            <a:extLst>
              <a:ext uri="{FF2B5EF4-FFF2-40B4-BE49-F238E27FC236}">
                <a16:creationId xmlns:a16="http://schemas.microsoft.com/office/drawing/2014/main" id="{DFE5011A-F59D-4F93-9621-2372BC532734}"/>
              </a:ext>
            </a:extLst>
          </p:cNvPr>
          <p:cNvSpPr txBox="1"/>
          <p:nvPr/>
        </p:nvSpPr>
        <p:spPr>
          <a:xfrm>
            <a:off x="404192" y="4742753"/>
            <a:ext cx="7079672" cy="2554545"/>
          </a:xfrm>
          <a:prstGeom prst="rect">
            <a:avLst/>
          </a:prstGeom>
          <a:noFill/>
        </p:spPr>
        <p:txBody>
          <a:bodyPr wrap="square" rtlCol="0">
            <a:spAutoFit/>
          </a:bodyPr>
          <a:lstStyle/>
          <a:p>
            <a:r>
              <a:rPr lang="en-US" sz="2400" b="1" dirty="0"/>
              <a:t>Team Members</a:t>
            </a:r>
            <a:r>
              <a:rPr lang="en-US" sz="2400" dirty="0"/>
              <a:t>:</a:t>
            </a:r>
          </a:p>
          <a:p>
            <a:r>
              <a:rPr lang="en-US" sz="2400" dirty="0"/>
              <a:t>Shivank Rastogi(shivank189738@st.jmi.ac.in)</a:t>
            </a:r>
          </a:p>
          <a:p>
            <a:r>
              <a:rPr lang="en-US" sz="2400" dirty="0"/>
              <a:t>Areeb Bashir Lone(areeb1810195@st.jmi.ac.in)</a:t>
            </a:r>
          </a:p>
          <a:p>
            <a:r>
              <a:rPr lang="en-US" sz="2400" dirty="0"/>
              <a:t>Faculty of Engineering, Jamia Millia Islamia, New Delhi</a:t>
            </a:r>
          </a:p>
          <a:p>
            <a:endParaRPr lang="en-US" sz="3200" dirty="0">
              <a:solidFill>
                <a:schemeClr val="accent2"/>
              </a:solidFill>
            </a:endParaRPr>
          </a:p>
          <a:p>
            <a:endParaRPr lang="en-US" sz="3200" dirty="0">
              <a:solidFill>
                <a:schemeClr val="accent2"/>
              </a:solidFill>
            </a:endParaRPr>
          </a:p>
        </p:txBody>
      </p:sp>
      <p:sp>
        <p:nvSpPr>
          <p:cNvPr id="2" name="Rectangle 1">
            <a:extLst>
              <a:ext uri="{FF2B5EF4-FFF2-40B4-BE49-F238E27FC236}">
                <a16:creationId xmlns:a16="http://schemas.microsoft.com/office/drawing/2014/main" id="{DE7B67EE-DFB4-4A2A-9DF4-6384D1FA6F50}"/>
              </a:ext>
            </a:extLst>
          </p:cNvPr>
          <p:cNvSpPr/>
          <p:nvPr/>
        </p:nvSpPr>
        <p:spPr>
          <a:xfrm>
            <a:off x="-1" y="0"/>
            <a:ext cx="404193" cy="64148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3483E54-0083-4A9F-8A88-7BEBCBE64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862" y="4288803"/>
            <a:ext cx="2450953" cy="2347631"/>
          </a:xfrm>
          <a:prstGeom prst="rect">
            <a:avLst/>
          </a:prstGeom>
        </p:spPr>
      </p:pic>
    </p:spTree>
    <p:extLst>
      <p:ext uri="{BB962C8B-B14F-4D97-AF65-F5344CB8AC3E}">
        <p14:creationId xmlns:p14="http://schemas.microsoft.com/office/powerpoint/2010/main" val="2220836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9325A-402E-465F-A12E-872204EE1A2D}"/>
              </a:ext>
            </a:extLst>
          </p:cNvPr>
          <p:cNvSpPr/>
          <p:nvPr/>
        </p:nvSpPr>
        <p:spPr>
          <a:xfrm>
            <a:off x="0" y="6573078"/>
            <a:ext cx="10612192" cy="28492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33E420D-849C-4426-A9A3-610AA21C2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621" y="6401683"/>
            <a:ext cx="2383524" cy="627710"/>
          </a:xfrm>
          <a:prstGeom prst="rect">
            <a:avLst/>
          </a:prstGeom>
        </p:spPr>
      </p:pic>
      <p:sp>
        <p:nvSpPr>
          <p:cNvPr id="3" name="Arrow: Chevron 2">
            <a:extLst>
              <a:ext uri="{FF2B5EF4-FFF2-40B4-BE49-F238E27FC236}">
                <a16:creationId xmlns:a16="http://schemas.microsoft.com/office/drawing/2014/main" id="{33431D87-5FF7-4E9F-ACAB-78DAEC18F440}"/>
              </a:ext>
            </a:extLst>
          </p:cNvPr>
          <p:cNvSpPr/>
          <p:nvPr/>
        </p:nvSpPr>
        <p:spPr>
          <a:xfrm>
            <a:off x="4192068" y="7629"/>
            <a:ext cx="4359497"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From the Dataset</a:t>
            </a:r>
          </a:p>
        </p:txBody>
      </p:sp>
      <p:sp>
        <p:nvSpPr>
          <p:cNvPr id="7" name="Arrow: Chevron 6">
            <a:extLst>
              <a:ext uri="{FF2B5EF4-FFF2-40B4-BE49-F238E27FC236}">
                <a16:creationId xmlns:a16="http://schemas.microsoft.com/office/drawing/2014/main" id="{F0F94E38-1CDE-44B6-95B5-248A9297DF42}"/>
              </a:ext>
            </a:extLst>
          </p:cNvPr>
          <p:cNvSpPr/>
          <p:nvPr/>
        </p:nvSpPr>
        <p:spPr>
          <a:xfrm>
            <a:off x="8382000" y="7629"/>
            <a:ext cx="3809999" cy="4431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Forecasting Model</a:t>
            </a:r>
          </a:p>
        </p:txBody>
      </p:sp>
      <p:sp>
        <p:nvSpPr>
          <p:cNvPr id="1029" name="Arrow: Chevron 1028">
            <a:extLst>
              <a:ext uri="{FF2B5EF4-FFF2-40B4-BE49-F238E27FC236}">
                <a16:creationId xmlns:a16="http://schemas.microsoft.com/office/drawing/2014/main" id="{951DD2B1-59D3-431F-B104-ED0AD78F1A76}"/>
              </a:ext>
            </a:extLst>
          </p:cNvPr>
          <p:cNvSpPr/>
          <p:nvPr/>
        </p:nvSpPr>
        <p:spPr>
          <a:xfrm>
            <a:off x="0" y="7629"/>
            <a:ext cx="4384963"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Understanding the Problem</a:t>
            </a:r>
          </a:p>
        </p:txBody>
      </p:sp>
      <p:sp>
        <p:nvSpPr>
          <p:cNvPr id="9" name="Arrow: Pentagon 8">
            <a:extLst>
              <a:ext uri="{FF2B5EF4-FFF2-40B4-BE49-F238E27FC236}">
                <a16:creationId xmlns:a16="http://schemas.microsoft.com/office/drawing/2014/main" id="{A6AD4896-BA01-46FD-A5AF-A75021AB7304}"/>
              </a:ext>
            </a:extLst>
          </p:cNvPr>
          <p:cNvSpPr/>
          <p:nvPr/>
        </p:nvSpPr>
        <p:spPr>
          <a:xfrm>
            <a:off x="-1" y="673365"/>
            <a:ext cx="4384963" cy="443132"/>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Predictions</a:t>
            </a:r>
          </a:p>
        </p:txBody>
      </p:sp>
      <p:pic>
        <p:nvPicPr>
          <p:cNvPr id="11" name="Picture 10">
            <a:extLst>
              <a:ext uri="{FF2B5EF4-FFF2-40B4-BE49-F238E27FC236}">
                <a16:creationId xmlns:a16="http://schemas.microsoft.com/office/drawing/2014/main" id="{A1DC1D4D-6E06-489C-A38D-E087E6B6888C}"/>
              </a:ext>
            </a:extLst>
          </p:cNvPr>
          <p:cNvPicPr>
            <a:picLocks noChangeAspect="1"/>
          </p:cNvPicPr>
          <p:nvPr/>
        </p:nvPicPr>
        <p:blipFill rotWithShape="1">
          <a:blip r:embed="rId3">
            <a:extLst>
              <a:ext uri="{28A0092B-C50C-407E-A947-70E740481C1C}">
                <a14:useLocalDpi xmlns:a14="http://schemas.microsoft.com/office/drawing/2010/main" val="0"/>
              </a:ext>
            </a:extLst>
          </a:blip>
          <a:srcRect t="18772" r="8721" b="7676"/>
          <a:stretch/>
        </p:blipFill>
        <p:spPr>
          <a:xfrm>
            <a:off x="5956480" y="1723583"/>
            <a:ext cx="5537914" cy="3121146"/>
          </a:xfrm>
          <a:prstGeom prst="rect">
            <a:avLst/>
          </a:prstGeom>
        </p:spPr>
      </p:pic>
      <p:pic>
        <p:nvPicPr>
          <p:cNvPr id="5" name="Picture 4">
            <a:extLst>
              <a:ext uri="{FF2B5EF4-FFF2-40B4-BE49-F238E27FC236}">
                <a16:creationId xmlns:a16="http://schemas.microsoft.com/office/drawing/2014/main" id="{7FB1463B-6DC7-4F24-BC43-476BFB5C3672}"/>
              </a:ext>
            </a:extLst>
          </p:cNvPr>
          <p:cNvPicPr>
            <a:picLocks noChangeAspect="1"/>
          </p:cNvPicPr>
          <p:nvPr/>
        </p:nvPicPr>
        <p:blipFill rotWithShape="1">
          <a:blip r:embed="rId4">
            <a:extLst>
              <a:ext uri="{28A0092B-C50C-407E-A947-70E740481C1C}">
                <a14:useLocalDpi xmlns:a14="http://schemas.microsoft.com/office/drawing/2010/main" val="0"/>
              </a:ext>
            </a:extLst>
          </a:blip>
          <a:srcRect t="18386" r="8062" b="8072"/>
          <a:stretch/>
        </p:blipFill>
        <p:spPr>
          <a:xfrm>
            <a:off x="-1" y="1723583"/>
            <a:ext cx="5537914" cy="3121146"/>
          </a:xfrm>
          <a:prstGeom prst="rect">
            <a:avLst/>
          </a:prstGeom>
        </p:spPr>
      </p:pic>
      <p:sp>
        <p:nvSpPr>
          <p:cNvPr id="6" name="TextBox 5">
            <a:extLst>
              <a:ext uri="{FF2B5EF4-FFF2-40B4-BE49-F238E27FC236}">
                <a16:creationId xmlns:a16="http://schemas.microsoft.com/office/drawing/2014/main" id="{6448F070-4021-4136-B975-1016E7ACD91D}"/>
              </a:ext>
            </a:extLst>
          </p:cNvPr>
          <p:cNvSpPr txBox="1"/>
          <p:nvPr/>
        </p:nvSpPr>
        <p:spPr>
          <a:xfrm>
            <a:off x="929423" y="1354251"/>
            <a:ext cx="4608490" cy="369332"/>
          </a:xfrm>
          <a:prstGeom prst="rect">
            <a:avLst/>
          </a:prstGeom>
          <a:noFill/>
        </p:spPr>
        <p:txBody>
          <a:bodyPr wrap="square" rtlCol="0">
            <a:spAutoFit/>
          </a:bodyPr>
          <a:lstStyle/>
          <a:p>
            <a:r>
              <a:rPr lang="en-US" b="1" dirty="0"/>
              <a:t>Predicted Daily New Covid-19 Cases in USA</a:t>
            </a:r>
          </a:p>
        </p:txBody>
      </p:sp>
      <p:sp>
        <p:nvSpPr>
          <p:cNvPr id="10" name="TextBox 9">
            <a:extLst>
              <a:ext uri="{FF2B5EF4-FFF2-40B4-BE49-F238E27FC236}">
                <a16:creationId xmlns:a16="http://schemas.microsoft.com/office/drawing/2014/main" id="{FCC2A7BE-E515-43C6-999E-F55A7787E2C5}"/>
              </a:ext>
            </a:extLst>
          </p:cNvPr>
          <p:cNvSpPr txBox="1"/>
          <p:nvPr/>
        </p:nvSpPr>
        <p:spPr>
          <a:xfrm>
            <a:off x="6877322" y="1354251"/>
            <a:ext cx="4752304" cy="369332"/>
          </a:xfrm>
          <a:prstGeom prst="rect">
            <a:avLst/>
          </a:prstGeom>
          <a:noFill/>
        </p:spPr>
        <p:txBody>
          <a:bodyPr wrap="square" rtlCol="0">
            <a:spAutoFit/>
          </a:bodyPr>
          <a:lstStyle/>
          <a:p>
            <a:r>
              <a:rPr lang="en-US" b="1" dirty="0"/>
              <a:t>Predicted Total Covid-19 Cases in USA </a:t>
            </a:r>
          </a:p>
        </p:txBody>
      </p:sp>
      <p:sp>
        <p:nvSpPr>
          <p:cNvPr id="14" name="TextBox 13">
            <a:extLst>
              <a:ext uri="{FF2B5EF4-FFF2-40B4-BE49-F238E27FC236}">
                <a16:creationId xmlns:a16="http://schemas.microsoft.com/office/drawing/2014/main" id="{5383742E-F998-4AB0-B9CB-819BDFC27967}"/>
              </a:ext>
            </a:extLst>
          </p:cNvPr>
          <p:cNvSpPr txBox="1"/>
          <p:nvPr/>
        </p:nvSpPr>
        <p:spPr>
          <a:xfrm>
            <a:off x="-2" y="4756756"/>
            <a:ext cx="12191999" cy="2492990"/>
          </a:xfrm>
          <a:prstGeom prst="rect">
            <a:avLst/>
          </a:prstGeom>
          <a:noFill/>
        </p:spPr>
        <p:txBody>
          <a:bodyPr wrap="square" rtlCol="0">
            <a:spAutoFit/>
          </a:bodyPr>
          <a:lstStyle/>
          <a:p>
            <a:pPr marL="285750" indent="-285750">
              <a:buFont typeface="Arial" panose="020B0604020202020204" pitchFamily="34" charset="0"/>
              <a:buChar char="•"/>
            </a:pPr>
            <a:r>
              <a:rPr lang="en-US" sz="1600" dirty="0"/>
              <a:t>Our model is an Automatic ARIMA, one of the predictive models used for forecasting contagions  to predict the number of confirmed cases for next 15 days in all of the counties in USA.</a:t>
            </a:r>
          </a:p>
          <a:p>
            <a:pPr marL="285750" indent="-285750">
              <a:buFont typeface="Arial" panose="020B0604020202020204" pitchFamily="34" charset="0"/>
              <a:buChar char="•"/>
            </a:pPr>
            <a:r>
              <a:rPr lang="en-US" sz="1600" dirty="0"/>
              <a:t>The model gave satisfactory results with accuracy of 80-83%.The confirmed cases for the counties show an increasing trend in the first 15 days of February 2021</a:t>
            </a:r>
          </a:p>
          <a:p>
            <a:pPr marL="285750" indent="-285750">
              <a:buFont typeface="Arial" panose="020B0604020202020204" pitchFamily="34" charset="0"/>
              <a:buChar char="•"/>
            </a:pPr>
            <a:r>
              <a:rPr lang="en-US" sz="1600" dirty="0"/>
              <a:t>Auto ARIMA was applied to every single county and hyperparameters were calculated separately and chosen according to the lowest Akaike information criterion(AIC) score.</a:t>
            </a:r>
          </a:p>
          <a:p>
            <a:r>
              <a:rPr lang="en-US" sz="1600" dirty="0"/>
              <a:t>       (The model was affected due limited processing power which may have reduced the accuracy)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600" dirty="0"/>
          </a:p>
        </p:txBody>
      </p:sp>
      <p:cxnSp>
        <p:nvCxnSpPr>
          <p:cNvPr id="21" name="Straight Connector 20">
            <a:extLst>
              <a:ext uri="{FF2B5EF4-FFF2-40B4-BE49-F238E27FC236}">
                <a16:creationId xmlns:a16="http://schemas.microsoft.com/office/drawing/2014/main" id="{9A434F92-1517-4DCA-A5EF-5FC3A8E8091E}"/>
              </a:ext>
            </a:extLst>
          </p:cNvPr>
          <p:cNvCxnSpPr/>
          <p:nvPr/>
        </p:nvCxnSpPr>
        <p:spPr>
          <a:xfrm>
            <a:off x="1" y="4790332"/>
            <a:ext cx="12191999" cy="2632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72560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9325A-402E-465F-A12E-872204EE1A2D}"/>
              </a:ext>
            </a:extLst>
          </p:cNvPr>
          <p:cNvSpPr/>
          <p:nvPr/>
        </p:nvSpPr>
        <p:spPr>
          <a:xfrm>
            <a:off x="0" y="6573078"/>
            <a:ext cx="10612192" cy="28492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33E420D-849C-4426-A9A3-610AA21C2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621" y="6401683"/>
            <a:ext cx="2383524" cy="627710"/>
          </a:xfrm>
          <a:prstGeom prst="rect">
            <a:avLst/>
          </a:prstGeom>
        </p:spPr>
      </p:pic>
      <p:sp>
        <p:nvSpPr>
          <p:cNvPr id="2" name="TextBox 1">
            <a:extLst>
              <a:ext uri="{FF2B5EF4-FFF2-40B4-BE49-F238E27FC236}">
                <a16:creationId xmlns:a16="http://schemas.microsoft.com/office/drawing/2014/main" id="{D842BC8C-E9A1-4C71-9F30-77B05F7339F7}"/>
              </a:ext>
            </a:extLst>
          </p:cNvPr>
          <p:cNvSpPr txBox="1"/>
          <p:nvPr/>
        </p:nvSpPr>
        <p:spPr>
          <a:xfrm>
            <a:off x="3601792" y="1666271"/>
            <a:ext cx="8590208" cy="1323439"/>
          </a:xfrm>
          <a:prstGeom prst="rect">
            <a:avLst/>
          </a:prstGeom>
          <a:noFill/>
        </p:spPr>
        <p:txBody>
          <a:bodyPr wrap="square" rtlCol="0">
            <a:spAutoFit/>
          </a:bodyPr>
          <a:lstStyle/>
          <a:p>
            <a:r>
              <a:rPr lang="en-US" sz="8000" dirty="0"/>
              <a:t>Thank You!</a:t>
            </a:r>
          </a:p>
        </p:txBody>
      </p:sp>
      <p:sp>
        <p:nvSpPr>
          <p:cNvPr id="5" name="TextBox 4">
            <a:extLst>
              <a:ext uri="{FF2B5EF4-FFF2-40B4-BE49-F238E27FC236}">
                <a16:creationId xmlns:a16="http://schemas.microsoft.com/office/drawing/2014/main" id="{A37F0E0F-BA63-4D9F-AEC6-9196FCEE1CE1}"/>
              </a:ext>
            </a:extLst>
          </p:cNvPr>
          <p:cNvSpPr txBox="1"/>
          <p:nvPr/>
        </p:nvSpPr>
        <p:spPr>
          <a:xfrm>
            <a:off x="6549390" y="5115656"/>
            <a:ext cx="5425440" cy="1200329"/>
          </a:xfrm>
          <a:prstGeom prst="rect">
            <a:avLst/>
          </a:prstGeom>
          <a:noFill/>
          <a:ln>
            <a:solidFill>
              <a:schemeClr val="tx1"/>
            </a:solidFill>
            <a:prstDash val="sysDash"/>
          </a:ln>
        </p:spPr>
        <p:txBody>
          <a:bodyPr wrap="square" rtlCol="0">
            <a:spAutoFit/>
          </a:bodyPr>
          <a:lstStyle/>
          <a:p>
            <a:r>
              <a:rPr lang="en-US" b="1" u="sng" dirty="0"/>
              <a:t>Submitted By:</a:t>
            </a:r>
          </a:p>
          <a:p>
            <a:r>
              <a:rPr lang="en-US" dirty="0"/>
              <a:t>Shivank Rastogi(</a:t>
            </a:r>
            <a:r>
              <a:rPr lang="en-US" dirty="0">
                <a:hlinkClick r:id="rId3"/>
              </a:rPr>
              <a:t>shivank189738@st.jmi.ac.in</a:t>
            </a:r>
            <a:r>
              <a:rPr lang="en-US" dirty="0"/>
              <a:t>)</a:t>
            </a:r>
          </a:p>
          <a:p>
            <a:r>
              <a:rPr lang="en-US" dirty="0"/>
              <a:t>Areeb Bashir Lone(</a:t>
            </a:r>
            <a:r>
              <a:rPr lang="en-US" dirty="0">
                <a:hlinkClick r:id="rId4"/>
              </a:rPr>
              <a:t>areeb1810195@st.jmi.ac.in</a:t>
            </a:r>
            <a:r>
              <a:rPr lang="en-US" dirty="0"/>
              <a:t>)</a:t>
            </a:r>
          </a:p>
          <a:p>
            <a:r>
              <a:rPr lang="en-US" dirty="0"/>
              <a:t>Faculty of Engineering, Jamia Millia Islamia New Delhi</a:t>
            </a:r>
          </a:p>
        </p:txBody>
      </p:sp>
    </p:spTree>
    <p:extLst>
      <p:ext uri="{BB962C8B-B14F-4D97-AF65-F5344CB8AC3E}">
        <p14:creationId xmlns:p14="http://schemas.microsoft.com/office/powerpoint/2010/main" val="192889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Chevron 2">
            <a:extLst>
              <a:ext uri="{FF2B5EF4-FFF2-40B4-BE49-F238E27FC236}">
                <a16:creationId xmlns:a16="http://schemas.microsoft.com/office/drawing/2014/main" id="{33431D87-5FF7-4E9F-ACAB-78DAEC18F440}"/>
              </a:ext>
            </a:extLst>
          </p:cNvPr>
          <p:cNvSpPr/>
          <p:nvPr/>
        </p:nvSpPr>
        <p:spPr>
          <a:xfrm>
            <a:off x="4192068" y="12879"/>
            <a:ext cx="4359497"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From the Dataset</a:t>
            </a:r>
          </a:p>
        </p:txBody>
      </p:sp>
      <p:sp>
        <p:nvSpPr>
          <p:cNvPr id="7" name="Arrow: Chevron 6">
            <a:extLst>
              <a:ext uri="{FF2B5EF4-FFF2-40B4-BE49-F238E27FC236}">
                <a16:creationId xmlns:a16="http://schemas.microsoft.com/office/drawing/2014/main" id="{F0F94E38-1CDE-44B6-95B5-248A9297DF42}"/>
              </a:ext>
            </a:extLst>
          </p:cNvPr>
          <p:cNvSpPr/>
          <p:nvPr/>
        </p:nvSpPr>
        <p:spPr>
          <a:xfrm>
            <a:off x="8382000" y="12879"/>
            <a:ext cx="3809999"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Forecasting Model</a:t>
            </a:r>
          </a:p>
        </p:txBody>
      </p:sp>
      <p:pic>
        <p:nvPicPr>
          <p:cNvPr id="1028" name="Picture 4">
            <a:extLst>
              <a:ext uri="{FF2B5EF4-FFF2-40B4-BE49-F238E27FC236}">
                <a16:creationId xmlns:a16="http://schemas.microsoft.com/office/drawing/2014/main" id="{39D18010-73E2-47D9-BF82-4B44469B2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121" y="3238203"/>
            <a:ext cx="6302081" cy="311509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639DDBF4-BC5F-422F-BA8A-8AD80AAA697F}"/>
              </a:ext>
            </a:extLst>
          </p:cNvPr>
          <p:cNvCxnSpPr>
            <a:cxnSpLocks/>
          </p:cNvCxnSpPr>
          <p:nvPr/>
        </p:nvCxnSpPr>
        <p:spPr>
          <a:xfrm>
            <a:off x="5761121" y="456011"/>
            <a:ext cx="0" cy="34619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8BC5E145-3CAA-4833-B998-74BF447266B7}"/>
              </a:ext>
            </a:extLst>
          </p:cNvPr>
          <p:cNvSpPr txBox="1"/>
          <p:nvPr/>
        </p:nvSpPr>
        <p:spPr>
          <a:xfrm>
            <a:off x="212019" y="845464"/>
            <a:ext cx="5519051" cy="6186309"/>
          </a:xfrm>
          <a:prstGeom prst="rect">
            <a:avLst/>
          </a:prstGeom>
          <a:noFill/>
          <a:ln>
            <a:noFill/>
          </a:ln>
        </p:spPr>
        <p:txBody>
          <a:bodyPr wrap="square" rtlCol="0">
            <a:spAutoFit/>
          </a:bodyPr>
          <a:lstStyle/>
          <a:p>
            <a:pPr marL="342900" indent="-342900">
              <a:buFont typeface="+mj-lt"/>
              <a:buAutoNum type="arabicPeriod"/>
            </a:pPr>
            <a:r>
              <a:rPr lang="en-US" dirty="0"/>
              <a:t>The dataset contains daily Covid-19 Cases, Deaths due to Covid-19 in counties of all the states of USA.</a:t>
            </a:r>
          </a:p>
          <a:p>
            <a:pPr marL="342900" indent="-342900">
              <a:buFont typeface="+mj-lt"/>
              <a:buAutoNum type="arabicPeriod"/>
            </a:pPr>
            <a:r>
              <a:rPr lang="en-US" dirty="0"/>
              <a:t>Dataset contains Google Mobility Index, Apple Mobility Index for various categories of places like Grocery stores, Recreational places, Transit Station etc. for all counties of  all the states.</a:t>
            </a:r>
          </a:p>
          <a:p>
            <a:pPr marL="342900" indent="-342900">
              <a:buFont typeface="+mj-lt"/>
              <a:buAutoNum type="arabicPeriod"/>
            </a:pPr>
            <a:r>
              <a:rPr lang="en-US" u="sng" dirty="0"/>
              <a:t>Mobility Index</a:t>
            </a:r>
            <a:r>
              <a:rPr lang="en-US" dirty="0"/>
              <a:t>: This shows the movement trends by region across different categories of places. It show the changes in 2 different ways:</a:t>
            </a:r>
          </a:p>
          <a:p>
            <a:r>
              <a:rPr lang="en-US" dirty="0"/>
              <a:t>      Headline number: Compares mobility for the report         </a:t>
            </a:r>
          </a:p>
          <a:p>
            <a:r>
              <a:rPr lang="en-US" dirty="0"/>
              <a:t>      date to baseline day.</a:t>
            </a:r>
          </a:p>
          <a:p>
            <a:r>
              <a:rPr lang="en-US" dirty="0"/>
              <a:t>       Trend Graph: The percent changes in the 6 weeks </a:t>
            </a:r>
          </a:p>
          <a:p>
            <a:r>
              <a:rPr lang="en-US" dirty="0"/>
              <a:t>       before the report date. </a:t>
            </a:r>
          </a:p>
          <a:p>
            <a:r>
              <a:rPr lang="en-US" dirty="0"/>
              <a:t>4.  Dataset also stores the Electricity Consumption,</a:t>
            </a:r>
          </a:p>
          <a:p>
            <a:r>
              <a:rPr lang="en-US" dirty="0"/>
              <a:t>      Population Demography, Medical Infrastructure,</a:t>
            </a:r>
          </a:p>
          <a:p>
            <a:r>
              <a:rPr lang="en-US" dirty="0"/>
              <a:t>      Workforce Demography etc. for each County. </a:t>
            </a:r>
          </a:p>
          <a:p>
            <a:r>
              <a:rPr lang="en-US" dirty="0"/>
              <a:t>5. Using these information we have to build a Forecasting </a:t>
            </a:r>
          </a:p>
          <a:p>
            <a:r>
              <a:rPr lang="en-US" dirty="0"/>
              <a:t>     that will predict daily new Covid-19 cases at County </a:t>
            </a:r>
          </a:p>
          <a:p>
            <a:r>
              <a:rPr lang="en-US" dirty="0"/>
              <a:t>     level.</a:t>
            </a:r>
          </a:p>
          <a:p>
            <a:r>
              <a:rPr lang="en-US" dirty="0"/>
              <a:t> </a:t>
            </a:r>
          </a:p>
          <a:p>
            <a:endParaRPr lang="en-US" dirty="0"/>
          </a:p>
          <a:p>
            <a:r>
              <a:rPr lang="en-US" dirty="0"/>
              <a:t>   </a:t>
            </a:r>
          </a:p>
        </p:txBody>
      </p:sp>
      <p:cxnSp>
        <p:nvCxnSpPr>
          <p:cNvPr id="30" name="Straight Connector 29">
            <a:extLst>
              <a:ext uri="{FF2B5EF4-FFF2-40B4-BE49-F238E27FC236}">
                <a16:creationId xmlns:a16="http://schemas.microsoft.com/office/drawing/2014/main" id="{6AB6DD23-BD17-4487-A8E0-EA142D5500E7}"/>
              </a:ext>
            </a:extLst>
          </p:cNvPr>
          <p:cNvCxnSpPr>
            <a:cxnSpLocks/>
          </p:cNvCxnSpPr>
          <p:nvPr/>
        </p:nvCxnSpPr>
        <p:spPr>
          <a:xfrm>
            <a:off x="5761121" y="3918003"/>
            <a:ext cx="0" cy="262785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29" name="Arrow: Chevron 1028">
            <a:extLst>
              <a:ext uri="{FF2B5EF4-FFF2-40B4-BE49-F238E27FC236}">
                <a16:creationId xmlns:a16="http://schemas.microsoft.com/office/drawing/2014/main" id="{951DD2B1-59D3-431F-B104-ED0AD78F1A76}"/>
              </a:ext>
            </a:extLst>
          </p:cNvPr>
          <p:cNvSpPr/>
          <p:nvPr/>
        </p:nvSpPr>
        <p:spPr>
          <a:xfrm>
            <a:off x="0" y="12879"/>
            <a:ext cx="4384963" cy="4431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Understanding the Problem</a:t>
            </a:r>
          </a:p>
        </p:txBody>
      </p:sp>
      <p:pic>
        <p:nvPicPr>
          <p:cNvPr id="2" name="Picture 1">
            <a:extLst>
              <a:ext uri="{FF2B5EF4-FFF2-40B4-BE49-F238E27FC236}">
                <a16:creationId xmlns:a16="http://schemas.microsoft.com/office/drawing/2014/main" id="{A4FBCDD7-7BCA-4366-8024-D45B1E4B8533}"/>
              </a:ext>
            </a:extLst>
          </p:cNvPr>
          <p:cNvPicPr>
            <a:picLocks noChangeAspect="1"/>
          </p:cNvPicPr>
          <p:nvPr/>
        </p:nvPicPr>
        <p:blipFill>
          <a:blip r:embed="rId3"/>
          <a:stretch>
            <a:fillRect/>
          </a:stretch>
        </p:blipFill>
        <p:spPr>
          <a:xfrm>
            <a:off x="6287194" y="794421"/>
            <a:ext cx="5185539" cy="2251222"/>
          </a:xfrm>
          <a:prstGeom prst="rect">
            <a:avLst/>
          </a:prstGeom>
        </p:spPr>
      </p:pic>
      <p:pic>
        <p:nvPicPr>
          <p:cNvPr id="12" name="Picture 11">
            <a:extLst>
              <a:ext uri="{FF2B5EF4-FFF2-40B4-BE49-F238E27FC236}">
                <a16:creationId xmlns:a16="http://schemas.microsoft.com/office/drawing/2014/main" id="{73283A77-E58D-474A-B607-6D85BA62B8AA}"/>
              </a:ext>
            </a:extLst>
          </p:cNvPr>
          <p:cNvPicPr>
            <a:picLocks noChangeAspect="1"/>
          </p:cNvPicPr>
          <p:nvPr/>
        </p:nvPicPr>
        <p:blipFill>
          <a:blip r:embed="rId4"/>
          <a:stretch>
            <a:fillRect/>
          </a:stretch>
        </p:blipFill>
        <p:spPr>
          <a:xfrm>
            <a:off x="-8557" y="6559270"/>
            <a:ext cx="10626249" cy="298730"/>
          </a:xfrm>
          <a:prstGeom prst="rect">
            <a:avLst/>
          </a:prstGeom>
        </p:spPr>
      </p:pic>
      <p:pic>
        <p:nvPicPr>
          <p:cNvPr id="13" name="Picture 12">
            <a:extLst>
              <a:ext uri="{FF2B5EF4-FFF2-40B4-BE49-F238E27FC236}">
                <a16:creationId xmlns:a16="http://schemas.microsoft.com/office/drawing/2014/main" id="{B2091D1B-258A-450D-B35C-C8E62574F9E2}"/>
              </a:ext>
            </a:extLst>
          </p:cNvPr>
          <p:cNvPicPr>
            <a:picLocks noChangeAspect="1"/>
          </p:cNvPicPr>
          <p:nvPr/>
        </p:nvPicPr>
        <p:blipFill>
          <a:blip r:embed="rId5"/>
          <a:stretch>
            <a:fillRect/>
          </a:stretch>
        </p:blipFill>
        <p:spPr>
          <a:xfrm>
            <a:off x="10184560" y="6394664"/>
            <a:ext cx="2383743" cy="627942"/>
          </a:xfrm>
          <a:prstGeom prst="rect">
            <a:avLst/>
          </a:prstGeom>
        </p:spPr>
      </p:pic>
    </p:spTree>
    <p:extLst>
      <p:ext uri="{BB962C8B-B14F-4D97-AF65-F5344CB8AC3E}">
        <p14:creationId xmlns:p14="http://schemas.microsoft.com/office/powerpoint/2010/main" val="232874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Chevron 2">
            <a:extLst>
              <a:ext uri="{FF2B5EF4-FFF2-40B4-BE49-F238E27FC236}">
                <a16:creationId xmlns:a16="http://schemas.microsoft.com/office/drawing/2014/main" id="{33431D87-5FF7-4E9F-ACAB-78DAEC18F440}"/>
              </a:ext>
            </a:extLst>
          </p:cNvPr>
          <p:cNvSpPr/>
          <p:nvPr/>
        </p:nvSpPr>
        <p:spPr>
          <a:xfrm>
            <a:off x="4192068" y="23131"/>
            <a:ext cx="4359497" cy="4431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From the Dataset</a:t>
            </a:r>
          </a:p>
        </p:txBody>
      </p:sp>
      <p:sp>
        <p:nvSpPr>
          <p:cNvPr id="7" name="Arrow: Chevron 6">
            <a:extLst>
              <a:ext uri="{FF2B5EF4-FFF2-40B4-BE49-F238E27FC236}">
                <a16:creationId xmlns:a16="http://schemas.microsoft.com/office/drawing/2014/main" id="{F0F94E38-1CDE-44B6-95B5-248A9297DF42}"/>
              </a:ext>
            </a:extLst>
          </p:cNvPr>
          <p:cNvSpPr/>
          <p:nvPr/>
        </p:nvSpPr>
        <p:spPr>
          <a:xfrm>
            <a:off x="8382000" y="23131"/>
            <a:ext cx="3809999"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Forecasting Model</a:t>
            </a:r>
          </a:p>
        </p:txBody>
      </p:sp>
      <p:sp>
        <p:nvSpPr>
          <p:cNvPr id="1029" name="Arrow: Chevron 1028">
            <a:extLst>
              <a:ext uri="{FF2B5EF4-FFF2-40B4-BE49-F238E27FC236}">
                <a16:creationId xmlns:a16="http://schemas.microsoft.com/office/drawing/2014/main" id="{951DD2B1-59D3-431F-B104-ED0AD78F1A76}"/>
              </a:ext>
            </a:extLst>
          </p:cNvPr>
          <p:cNvSpPr/>
          <p:nvPr/>
        </p:nvSpPr>
        <p:spPr>
          <a:xfrm>
            <a:off x="0" y="23131"/>
            <a:ext cx="4384963"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Understanding the Problem</a:t>
            </a:r>
          </a:p>
        </p:txBody>
      </p:sp>
      <p:sp>
        <p:nvSpPr>
          <p:cNvPr id="5" name="Arrow: Pentagon 4">
            <a:extLst>
              <a:ext uri="{FF2B5EF4-FFF2-40B4-BE49-F238E27FC236}">
                <a16:creationId xmlns:a16="http://schemas.microsoft.com/office/drawing/2014/main" id="{1EC5EA0A-B83D-4A62-A010-5A695AFE3965}"/>
              </a:ext>
            </a:extLst>
          </p:cNvPr>
          <p:cNvSpPr/>
          <p:nvPr/>
        </p:nvSpPr>
        <p:spPr>
          <a:xfrm>
            <a:off x="0" y="528414"/>
            <a:ext cx="4460235" cy="345104"/>
          </a:xfrm>
          <a:prstGeom prst="homePlate">
            <a:avLst/>
          </a:prstGeom>
          <a:solidFill>
            <a:schemeClr val="accent1">
              <a:lumMod val="40000"/>
              <a:lumOff val="60000"/>
            </a:schemeClr>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Visualizing Growth Trajectory of Covid-19</a:t>
            </a:r>
          </a:p>
        </p:txBody>
      </p:sp>
      <p:pic>
        <p:nvPicPr>
          <p:cNvPr id="9" name="Picture 8">
            <a:extLst>
              <a:ext uri="{FF2B5EF4-FFF2-40B4-BE49-F238E27FC236}">
                <a16:creationId xmlns:a16="http://schemas.microsoft.com/office/drawing/2014/main" id="{C79081DE-0860-4F9C-8B22-1FB14027C2FD}"/>
              </a:ext>
            </a:extLst>
          </p:cNvPr>
          <p:cNvPicPr>
            <a:picLocks noChangeAspect="1"/>
          </p:cNvPicPr>
          <p:nvPr/>
        </p:nvPicPr>
        <p:blipFill rotWithShape="1">
          <a:blip r:embed="rId2">
            <a:extLst>
              <a:ext uri="{28A0092B-C50C-407E-A947-70E740481C1C}">
                <a14:useLocalDpi xmlns:a14="http://schemas.microsoft.com/office/drawing/2010/main" val="0"/>
              </a:ext>
            </a:extLst>
          </a:blip>
          <a:srcRect t="16956" r="7587" b="9300"/>
          <a:stretch/>
        </p:blipFill>
        <p:spPr>
          <a:xfrm>
            <a:off x="-684" y="1158376"/>
            <a:ext cx="5391494" cy="2097884"/>
          </a:xfrm>
          <a:prstGeom prst="rect">
            <a:avLst/>
          </a:prstGeom>
        </p:spPr>
      </p:pic>
      <p:pic>
        <p:nvPicPr>
          <p:cNvPr id="15" name="Picture 14">
            <a:extLst>
              <a:ext uri="{FF2B5EF4-FFF2-40B4-BE49-F238E27FC236}">
                <a16:creationId xmlns:a16="http://schemas.microsoft.com/office/drawing/2014/main" id="{76C1C559-F19C-4D38-BE22-4D39600CAF0C}"/>
              </a:ext>
            </a:extLst>
          </p:cNvPr>
          <p:cNvPicPr>
            <a:picLocks noChangeAspect="1"/>
          </p:cNvPicPr>
          <p:nvPr/>
        </p:nvPicPr>
        <p:blipFill rotWithShape="1">
          <a:blip r:embed="rId3">
            <a:extLst>
              <a:ext uri="{28A0092B-C50C-407E-A947-70E740481C1C}">
                <a14:useLocalDpi xmlns:a14="http://schemas.microsoft.com/office/drawing/2010/main" val="0"/>
              </a:ext>
            </a:extLst>
          </a:blip>
          <a:srcRect t="17517" r="7258" b="10430"/>
          <a:stretch/>
        </p:blipFill>
        <p:spPr>
          <a:xfrm>
            <a:off x="5880095" y="3761088"/>
            <a:ext cx="6236944" cy="2216285"/>
          </a:xfrm>
          <a:prstGeom prst="rect">
            <a:avLst/>
          </a:prstGeom>
        </p:spPr>
      </p:pic>
      <p:pic>
        <p:nvPicPr>
          <p:cNvPr id="17" name="Picture 16">
            <a:extLst>
              <a:ext uri="{FF2B5EF4-FFF2-40B4-BE49-F238E27FC236}">
                <a16:creationId xmlns:a16="http://schemas.microsoft.com/office/drawing/2014/main" id="{915E893D-3ED3-4817-8034-902F12F2D32B}"/>
              </a:ext>
            </a:extLst>
          </p:cNvPr>
          <p:cNvPicPr>
            <a:picLocks noChangeAspect="1"/>
          </p:cNvPicPr>
          <p:nvPr/>
        </p:nvPicPr>
        <p:blipFill rotWithShape="1">
          <a:blip r:embed="rId4">
            <a:extLst>
              <a:ext uri="{28A0092B-C50C-407E-A947-70E740481C1C}">
                <a14:useLocalDpi xmlns:a14="http://schemas.microsoft.com/office/drawing/2010/main" val="0"/>
              </a:ext>
            </a:extLst>
          </a:blip>
          <a:srcRect t="15827" r="7146" b="11054"/>
          <a:stretch/>
        </p:blipFill>
        <p:spPr>
          <a:xfrm>
            <a:off x="0" y="3474085"/>
            <a:ext cx="5351918" cy="2054011"/>
          </a:xfrm>
          <a:prstGeom prst="rect">
            <a:avLst/>
          </a:prstGeom>
        </p:spPr>
      </p:pic>
      <p:sp>
        <p:nvSpPr>
          <p:cNvPr id="18" name="TextBox 17">
            <a:extLst>
              <a:ext uri="{FF2B5EF4-FFF2-40B4-BE49-F238E27FC236}">
                <a16:creationId xmlns:a16="http://schemas.microsoft.com/office/drawing/2014/main" id="{976FF524-6B9C-4678-AAC5-61BF5B49CE50}"/>
              </a:ext>
            </a:extLst>
          </p:cNvPr>
          <p:cNvSpPr txBox="1"/>
          <p:nvPr/>
        </p:nvSpPr>
        <p:spPr>
          <a:xfrm>
            <a:off x="1368816" y="846268"/>
            <a:ext cx="2614286" cy="369332"/>
          </a:xfrm>
          <a:prstGeom prst="rect">
            <a:avLst/>
          </a:prstGeom>
          <a:noFill/>
        </p:spPr>
        <p:txBody>
          <a:bodyPr wrap="square" rtlCol="0">
            <a:spAutoFit/>
          </a:bodyPr>
          <a:lstStyle/>
          <a:p>
            <a:r>
              <a:rPr lang="en-US" b="1" u="sng" dirty="0"/>
              <a:t>Coivd-19 Cases in USA</a:t>
            </a:r>
            <a:endParaRPr lang="en-US" dirty="0"/>
          </a:p>
        </p:txBody>
      </p:sp>
      <p:sp>
        <p:nvSpPr>
          <p:cNvPr id="19" name="TextBox 18">
            <a:extLst>
              <a:ext uri="{FF2B5EF4-FFF2-40B4-BE49-F238E27FC236}">
                <a16:creationId xmlns:a16="http://schemas.microsoft.com/office/drawing/2014/main" id="{72773CCE-4E24-4279-8B30-07BE4F90EB4C}"/>
              </a:ext>
            </a:extLst>
          </p:cNvPr>
          <p:cNvSpPr txBox="1"/>
          <p:nvPr/>
        </p:nvSpPr>
        <p:spPr>
          <a:xfrm>
            <a:off x="7235331" y="3483472"/>
            <a:ext cx="5536329" cy="369332"/>
          </a:xfrm>
          <a:prstGeom prst="rect">
            <a:avLst/>
          </a:prstGeom>
          <a:noFill/>
        </p:spPr>
        <p:txBody>
          <a:bodyPr wrap="square" rtlCol="0">
            <a:spAutoFit/>
          </a:bodyPr>
          <a:lstStyle/>
          <a:p>
            <a:r>
              <a:rPr lang="en-US" b="1" u="sng" dirty="0"/>
              <a:t> Mortalities due to  Covid-19</a:t>
            </a:r>
            <a:r>
              <a:rPr lang="en-US" dirty="0"/>
              <a:t>:</a:t>
            </a:r>
          </a:p>
        </p:txBody>
      </p:sp>
      <p:sp>
        <p:nvSpPr>
          <p:cNvPr id="20" name="TextBox 19">
            <a:extLst>
              <a:ext uri="{FF2B5EF4-FFF2-40B4-BE49-F238E27FC236}">
                <a16:creationId xmlns:a16="http://schemas.microsoft.com/office/drawing/2014/main" id="{E45A4E8F-2CF3-4022-ACCC-39B8E8E0B54A}"/>
              </a:ext>
            </a:extLst>
          </p:cNvPr>
          <p:cNvSpPr txBox="1"/>
          <p:nvPr/>
        </p:nvSpPr>
        <p:spPr>
          <a:xfrm>
            <a:off x="1152122" y="3194236"/>
            <a:ext cx="3809997" cy="369332"/>
          </a:xfrm>
          <a:prstGeom prst="rect">
            <a:avLst/>
          </a:prstGeom>
          <a:noFill/>
        </p:spPr>
        <p:txBody>
          <a:bodyPr wrap="square" rtlCol="0">
            <a:spAutoFit/>
          </a:bodyPr>
          <a:lstStyle/>
          <a:p>
            <a:r>
              <a:rPr lang="en-US" dirty="0"/>
              <a:t> </a:t>
            </a:r>
            <a:r>
              <a:rPr lang="en-US" b="1" u="sng" dirty="0"/>
              <a:t>Daily New Covid-19 Cases</a:t>
            </a:r>
            <a:endParaRPr lang="en-US" dirty="0"/>
          </a:p>
        </p:txBody>
      </p:sp>
      <p:cxnSp>
        <p:nvCxnSpPr>
          <p:cNvPr id="22" name="Straight Connector 21">
            <a:extLst>
              <a:ext uri="{FF2B5EF4-FFF2-40B4-BE49-F238E27FC236}">
                <a16:creationId xmlns:a16="http://schemas.microsoft.com/office/drawing/2014/main" id="{6CC10AE8-7994-490B-A44B-1407E07F7FBB}"/>
              </a:ext>
            </a:extLst>
          </p:cNvPr>
          <p:cNvCxnSpPr>
            <a:cxnSpLocks/>
          </p:cNvCxnSpPr>
          <p:nvPr/>
        </p:nvCxnSpPr>
        <p:spPr>
          <a:xfrm>
            <a:off x="5538113" y="528414"/>
            <a:ext cx="31731" cy="604022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572DB3AC-7061-40AA-A339-CC57EAA88DBD}"/>
              </a:ext>
            </a:extLst>
          </p:cNvPr>
          <p:cNvSpPr txBox="1"/>
          <p:nvPr/>
        </p:nvSpPr>
        <p:spPr>
          <a:xfrm>
            <a:off x="13256" y="5422097"/>
            <a:ext cx="550764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Spikes in Daily New cases in Month of August and December.</a:t>
            </a:r>
          </a:p>
          <a:p>
            <a:pPr marL="285750" indent="-285750">
              <a:buFont typeface="Arial" panose="020B0604020202020204" pitchFamily="34" charset="0"/>
              <a:buChar char="•"/>
            </a:pPr>
            <a:r>
              <a:rPr lang="en-US" dirty="0"/>
              <a:t>Three Waves of Covid-19 can be inferred from Daily New cases </a:t>
            </a:r>
          </a:p>
          <a:p>
            <a:pPr marL="285750" indent="-285750">
              <a:buFont typeface="Arial" panose="020B0604020202020204" pitchFamily="34" charset="0"/>
              <a:buChar char="•"/>
            </a:pPr>
            <a:endParaRPr lang="en-US" dirty="0"/>
          </a:p>
        </p:txBody>
      </p:sp>
      <p:sp>
        <p:nvSpPr>
          <p:cNvPr id="25" name="TextBox 24">
            <a:extLst>
              <a:ext uri="{FF2B5EF4-FFF2-40B4-BE49-F238E27FC236}">
                <a16:creationId xmlns:a16="http://schemas.microsoft.com/office/drawing/2014/main" id="{29BD6CCF-B9AA-4312-BC54-3B72BF6B2024}"/>
              </a:ext>
            </a:extLst>
          </p:cNvPr>
          <p:cNvSpPr txBox="1"/>
          <p:nvPr/>
        </p:nvSpPr>
        <p:spPr>
          <a:xfrm>
            <a:off x="5703724" y="5913683"/>
            <a:ext cx="6236944" cy="646331"/>
          </a:xfrm>
          <a:prstGeom prst="rect">
            <a:avLst/>
          </a:prstGeom>
          <a:noFill/>
        </p:spPr>
        <p:txBody>
          <a:bodyPr wrap="square" rtlCol="0">
            <a:spAutoFit/>
          </a:bodyPr>
          <a:lstStyle/>
          <a:p>
            <a:pPr marL="285750" indent="-285750">
              <a:buFont typeface="Arial" panose="020B0604020202020204" pitchFamily="34" charset="0"/>
              <a:buChar char="•"/>
            </a:pPr>
            <a:r>
              <a:rPr lang="en-US" dirty="0"/>
              <a:t>Increase in Mortality rate in month of December.</a:t>
            </a:r>
          </a:p>
          <a:p>
            <a:pPr marL="285750" indent="-285750">
              <a:buFont typeface="Arial" panose="020B0604020202020204" pitchFamily="34" charset="0"/>
              <a:buChar char="•"/>
            </a:pPr>
            <a:r>
              <a:rPr lang="en-US" dirty="0"/>
              <a:t>There is dip in Mortality rate  from June.</a:t>
            </a:r>
          </a:p>
        </p:txBody>
      </p:sp>
      <p:pic>
        <p:nvPicPr>
          <p:cNvPr id="10" name="Picture 9">
            <a:extLst>
              <a:ext uri="{FF2B5EF4-FFF2-40B4-BE49-F238E27FC236}">
                <a16:creationId xmlns:a16="http://schemas.microsoft.com/office/drawing/2014/main" id="{3D496277-EA5B-4ACD-B52E-02538B1895E9}"/>
              </a:ext>
            </a:extLst>
          </p:cNvPr>
          <p:cNvPicPr>
            <a:picLocks noChangeAspect="1"/>
          </p:cNvPicPr>
          <p:nvPr/>
        </p:nvPicPr>
        <p:blipFill>
          <a:blip r:embed="rId5"/>
          <a:stretch>
            <a:fillRect/>
          </a:stretch>
        </p:blipFill>
        <p:spPr>
          <a:xfrm>
            <a:off x="-684" y="6551085"/>
            <a:ext cx="10626249" cy="298730"/>
          </a:xfrm>
          <a:prstGeom prst="rect">
            <a:avLst/>
          </a:prstGeom>
        </p:spPr>
      </p:pic>
      <p:pic>
        <p:nvPicPr>
          <p:cNvPr id="11" name="Picture 10">
            <a:extLst>
              <a:ext uri="{FF2B5EF4-FFF2-40B4-BE49-F238E27FC236}">
                <a16:creationId xmlns:a16="http://schemas.microsoft.com/office/drawing/2014/main" id="{06071812-EBAD-4753-AADA-975BF4C43005}"/>
              </a:ext>
            </a:extLst>
          </p:cNvPr>
          <p:cNvPicPr>
            <a:picLocks noChangeAspect="1"/>
          </p:cNvPicPr>
          <p:nvPr/>
        </p:nvPicPr>
        <p:blipFill>
          <a:blip r:embed="rId6"/>
          <a:stretch>
            <a:fillRect/>
          </a:stretch>
        </p:blipFill>
        <p:spPr>
          <a:xfrm>
            <a:off x="10155390" y="6374185"/>
            <a:ext cx="2383743" cy="627942"/>
          </a:xfrm>
          <a:prstGeom prst="rect">
            <a:avLst/>
          </a:prstGeom>
        </p:spPr>
      </p:pic>
      <p:pic>
        <p:nvPicPr>
          <p:cNvPr id="2" name="Picture 1">
            <a:extLst>
              <a:ext uri="{FF2B5EF4-FFF2-40B4-BE49-F238E27FC236}">
                <a16:creationId xmlns:a16="http://schemas.microsoft.com/office/drawing/2014/main" id="{32EB73A5-8276-411E-8309-C068825C8536}"/>
              </a:ext>
            </a:extLst>
          </p:cNvPr>
          <p:cNvPicPr>
            <a:picLocks noChangeAspect="1"/>
          </p:cNvPicPr>
          <p:nvPr/>
        </p:nvPicPr>
        <p:blipFill>
          <a:blip r:embed="rId7"/>
          <a:stretch>
            <a:fillRect/>
          </a:stretch>
        </p:blipFill>
        <p:spPr>
          <a:xfrm>
            <a:off x="5655820" y="896937"/>
            <a:ext cx="6466544" cy="1949133"/>
          </a:xfrm>
          <a:prstGeom prst="rect">
            <a:avLst/>
          </a:prstGeom>
        </p:spPr>
      </p:pic>
      <p:pic>
        <p:nvPicPr>
          <p:cNvPr id="4" name="Picture 3">
            <a:extLst>
              <a:ext uri="{FF2B5EF4-FFF2-40B4-BE49-F238E27FC236}">
                <a16:creationId xmlns:a16="http://schemas.microsoft.com/office/drawing/2014/main" id="{4F760050-9E7F-4138-83CC-54285038F91D}"/>
              </a:ext>
            </a:extLst>
          </p:cNvPr>
          <p:cNvPicPr>
            <a:picLocks noChangeAspect="1"/>
          </p:cNvPicPr>
          <p:nvPr/>
        </p:nvPicPr>
        <p:blipFill>
          <a:blip r:embed="rId8"/>
          <a:stretch>
            <a:fillRect/>
          </a:stretch>
        </p:blipFill>
        <p:spPr>
          <a:xfrm>
            <a:off x="7235331" y="474545"/>
            <a:ext cx="4608975" cy="493819"/>
          </a:xfrm>
          <a:prstGeom prst="rect">
            <a:avLst/>
          </a:prstGeom>
        </p:spPr>
      </p:pic>
      <p:pic>
        <p:nvPicPr>
          <p:cNvPr id="6" name="Picture 5">
            <a:extLst>
              <a:ext uri="{FF2B5EF4-FFF2-40B4-BE49-F238E27FC236}">
                <a16:creationId xmlns:a16="http://schemas.microsoft.com/office/drawing/2014/main" id="{AD4BD4C1-0D72-4A69-BFF7-4AD022335459}"/>
              </a:ext>
            </a:extLst>
          </p:cNvPr>
          <p:cNvPicPr>
            <a:picLocks noChangeAspect="1"/>
          </p:cNvPicPr>
          <p:nvPr/>
        </p:nvPicPr>
        <p:blipFill>
          <a:blip r:embed="rId9"/>
          <a:stretch>
            <a:fillRect/>
          </a:stretch>
        </p:blipFill>
        <p:spPr>
          <a:xfrm>
            <a:off x="6024992" y="2765713"/>
            <a:ext cx="5322269" cy="768163"/>
          </a:xfrm>
          <a:prstGeom prst="rect">
            <a:avLst/>
          </a:prstGeom>
        </p:spPr>
      </p:pic>
    </p:spTree>
    <p:extLst>
      <p:ext uri="{BB962C8B-B14F-4D97-AF65-F5344CB8AC3E}">
        <p14:creationId xmlns:p14="http://schemas.microsoft.com/office/powerpoint/2010/main" val="253838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Chevron 2">
            <a:extLst>
              <a:ext uri="{FF2B5EF4-FFF2-40B4-BE49-F238E27FC236}">
                <a16:creationId xmlns:a16="http://schemas.microsoft.com/office/drawing/2014/main" id="{33431D87-5FF7-4E9F-ACAB-78DAEC18F440}"/>
              </a:ext>
            </a:extLst>
          </p:cNvPr>
          <p:cNvSpPr/>
          <p:nvPr/>
        </p:nvSpPr>
        <p:spPr>
          <a:xfrm>
            <a:off x="4192068" y="7629"/>
            <a:ext cx="4359497" cy="4431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From the Dataset</a:t>
            </a:r>
          </a:p>
        </p:txBody>
      </p:sp>
      <p:sp>
        <p:nvSpPr>
          <p:cNvPr id="7" name="Arrow: Chevron 6">
            <a:extLst>
              <a:ext uri="{FF2B5EF4-FFF2-40B4-BE49-F238E27FC236}">
                <a16:creationId xmlns:a16="http://schemas.microsoft.com/office/drawing/2014/main" id="{F0F94E38-1CDE-44B6-95B5-248A9297DF42}"/>
              </a:ext>
            </a:extLst>
          </p:cNvPr>
          <p:cNvSpPr/>
          <p:nvPr/>
        </p:nvSpPr>
        <p:spPr>
          <a:xfrm>
            <a:off x="8382000" y="7629"/>
            <a:ext cx="3809999"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Forecasting Model</a:t>
            </a:r>
          </a:p>
        </p:txBody>
      </p:sp>
      <p:sp>
        <p:nvSpPr>
          <p:cNvPr id="1029" name="Arrow: Chevron 1028">
            <a:extLst>
              <a:ext uri="{FF2B5EF4-FFF2-40B4-BE49-F238E27FC236}">
                <a16:creationId xmlns:a16="http://schemas.microsoft.com/office/drawing/2014/main" id="{951DD2B1-59D3-431F-B104-ED0AD78F1A76}"/>
              </a:ext>
            </a:extLst>
          </p:cNvPr>
          <p:cNvSpPr/>
          <p:nvPr/>
        </p:nvSpPr>
        <p:spPr>
          <a:xfrm>
            <a:off x="0" y="7629"/>
            <a:ext cx="4384963"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Understanding the Problem</a:t>
            </a:r>
          </a:p>
        </p:txBody>
      </p:sp>
      <p:pic>
        <p:nvPicPr>
          <p:cNvPr id="2" name="Picture 1">
            <a:extLst>
              <a:ext uri="{FF2B5EF4-FFF2-40B4-BE49-F238E27FC236}">
                <a16:creationId xmlns:a16="http://schemas.microsoft.com/office/drawing/2014/main" id="{7F572D0D-DA48-4D5E-976F-259E0625EB32}"/>
              </a:ext>
            </a:extLst>
          </p:cNvPr>
          <p:cNvPicPr>
            <a:picLocks noChangeAspect="1"/>
          </p:cNvPicPr>
          <p:nvPr/>
        </p:nvPicPr>
        <p:blipFill>
          <a:blip r:embed="rId2"/>
          <a:stretch>
            <a:fillRect/>
          </a:stretch>
        </p:blipFill>
        <p:spPr>
          <a:xfrm>
            <a:off x="-355188" y="1746460"/>
            <a:ext cx="6101543" cy="3443823"/>
          </a:xfrm>
          <a:prstGeom prst="rect">
            <a:avLst/>
          </a:prstGeom>
        </p:spPr>
      </p:pic>
      <p:sp>
        <p:nvSpPr>
          <p:cNvPr id="12" name="Arrow: Pentagon 11">
            <a:extLst>
              <a:ext uri="{FF2B5EF4-FFF2-40B4-BE49-F238E27FC236}">
                <a16:creationId xmlns:a16="http://schemas.microsoft.com/office/drawing/2014/main" id="{586EA324-A69F-4299-AD9E-1E35A999852C}"/>
              </a:ext>
            </a:extLst>
          </p:cNvPr>
          <p:cNvSpPr/>
          <p:nvPr/>
        </p:nvSpPr>
        <p:spPr>
          <a:xfrm>
            <a:off x="21065" y="517200"/>
            <a:ext cx="3039128" cy="369332"/>
          </a:xfrm>
          <a:prstGeom prst="homePlate">
            <a:avLst/>
          </a:prstGeom>
          <a:solidFill>
            <a:schemeClr val="accent1">
              <a:lumMod val="40000"/>
              <a:lumOff val="60000"/>
            </a:schemeClr>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Impact of Covid-19 in USA</a:t>
            </a:r>
          </a:p>
        </p:txBody>
      </p:sp>
      <p:sp>
        <p:nvSpPr>
          <p:cNvPr id="13" name="TextBox 12">
            <a:extLst>
              <a:ext uri="{FF2B5EF4-FFF2-40B4-BE49-F238E27FC236}">
                <a16:creationId xmlns:a16="http://schemas.microsoft.com/office/drawing/2014/main" id="{84B0A374-82CC-432A-9EE5-388DAF2AC4AE}"/>
              </a:ext>
            </a:extLst>
          </p:cNvPr>
          <p:cNvSpPr txBox="1"/>
          <p:nvPr/>
        </p:nvSpPr>
        <p:spPr>
          <a:xfrm>
            <a:off x="1031914" y="1201410"/>
            <a:ext cx="3863662" cy="369332"/>
          </a:xfrm>
          <a:prstGeom prst="rect">
            <a:avLst/>
          </a:prstGeom>
          <a:noFill/>
        </p:spPr>
        <p:txBody>
          <a:bodyPr wrap="square" rtlCol="0">
            <a:spAutoFit/>
          </a:bodyPr>
          <a:lstStyle/>
          <a:p>
            <a:r>
              <a:rPr lang="en-US" b="1" u="sng" dirty="0"/>
              <a:t>Covid-19 Cases in States of USA</a:t>
            </a:r>
            <a:r>
              <a:rPr lang="en-US" dirty="0"/>
              <a:t>:</a:t>
            </a:r>
          </a:p>
        </p:txBody>
      </p:sp>
      <p:sp>
        <p:nvSpPr>
          <p:cNvPr id="15" name="TextBox 14">
            <a:extLst>
              <a:ext uri="{FF2B5EF4-FFF2-40B4-BE49-F238E27FC236}">
                <a16:creationId xmlns:a16="http://schemas.microsoft.com/office/drawing/2014/main" id="{3949C89C-2F00-46BB-AB3E-B3E2AC7F2DAD}"/>
              </a:ext>
            </a:extLst>
          </p:cNvPr>
          <p:cNvSpPr txBox="1"/>
          <p:nvPr/>
        </p:nvSpPr>
        <p:spPr>
          <a:xfrm>
            <a:off x="498043" y="5423254"/>
            <a:ext cx="4467741" cy="646331"/>
          </a:xfrm>
          <a:prstGeom prst="rect">
            <a:avLst/>
          </a:prstGeom>
          <a:noFill/>
          <a:ln>
            <a:solidFill>
              <a:schemeClr val="tx1"/>
            </a:solidFill>
            <a:prstDash val="dash"/>
          </a:ln>
        </p:spPr>
        <p:txBody>
          <a:bodyPr wrap="square" rtlCol="0">
            <a:spAutoFit/>
          </a:bodyPr>
          <a:lstStyle/>
          <a:p>
            <a:r>
              <a:rPr lang="en-US" b="1" dirty="0"/>
              <a:t>Texas, California, New York, Florida </a:t>
            </a:r>
            <a:r>
              <a:rPr lang="en-US" dirty="0"/>
              <a:t>are worst effected states in USA</a:t>
            </a:r>
          </a:p>
        </p:txBody>
      </p:sp>
      <p:cxnSp>
        <p:nvCxnSpPr>
          <p:cNvPr id="18" name="Straight Connector 17">
            <a:extLst>
              <a:ext uri="{FF2B5EF4-FFF2-40B4-BE49-F238E27FC236}">
                <a16:creationId xmlns:a16="http://schemas.microsoft.com/office/drawing/2014/main" id="{B94523C1-D17C-4DF1-8D43-0DCFDB003AD1}"/>
              </a:ext>
            </a:extLst>
          </p:cNvPr>
          <p:cNvCxnSpPr>
            <a:cxnSpLocks/>
          </p:cNvCxnSpPr>
          <p:nvPr/>
        </p:nvCxnSpPr>
        <p:spPr>
          <a:xfrm>
            <a:off x="5458304" y="411389"/>
            <a:ext cx="28984" cy="61710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Arrow: Pentagon 22">
            <a:extLst>
              <a:ext uri="{FF2B5EF4-FFF2-40B4-BE49-F238E27FC236}">
                <a16:creationId xmlns:a16="http://schemas.microsoft.com/office/drawing/2014/main" id="{E65A6769-C5E8-4DC3-BE4E-B5BA5D822DDC}"/>
              </a:ext>
            </a:extLst>
          </p:cNvPr>
          <p:cNvSpPr/>
          <p:nvPr/>
        </p:nvSpPr>
        <p:spPr>
          <a:xfrm>
            <a:off x="5636117" y="3353296"/>
            <a:ext cx="3225679" cy="361190"/>
          </a:xfrm>
          <a:prstGeom prst="homePlate">
            <a:avLst/>
          </a:prstGeom>
          <a:solidFill>
            <a:schemeClr val="accent1">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t>Population Demography</a:t>
            </a:r>
          </a:p>
        </p:txBody>
      </p:sp>
      <p:pic>
        <p:nvPicPr>
          <p:cNvPr id="25" name="Picture 24">
            <a:extLst>
              <a:ext uri="{FF2B5EF4-FFF2-40B4-BE49-F238E27FC236}">
                <a16:creationId xmlns:a16="http://schemas.microsoft.com/office/drawing/2014/main" id="{4BD651EA-4873-4D5E-8A3B-F8096E2487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9722" y="3389940"/>
            <a:ext cx="4205233" cy="3310429"/>
          </a:xfrm>
          <a:prstGeom prst="rect">
            <a:avLst/>
          </a:prstGeom>
        </p:spPr>
      </p:pic>
      <p:sp>
        <p:nvSpPr>
          <p:cNvPr id="5" name="TextBox 4">
            <a:extLst>
              <a:ext uri="{FF2B5EF4-FFF2-40B4-BE49-F238E27FC236}">
                <a16:creationId xmlns:a16="http://schemas.microsoft.com/office/drawing/2014/main" id="{2CFD1077-FC5A-4B32-9F2C-244C9F2E3163}"/>
              </a:ext>
            </a:extLst>
          </p:cNvPr>
          <p:cNvSpPr txBox="1"/>
          <p:nvPr/>
        </p:nvSpPr>
        <p:spPr>
          <a:xfrm>
            <a:off x="5746355" y="4224270"/>
            <a:ext cx="2279822" cy="1200329"/>
          </a:xfrm>
          <a:prstGeom prst="rect">
            <a:avLst/>
          </a:prstGeom>
          <a:noFill/>
          <a:ln>
            <a:solidFill>
              <a:schemeClr val="tx1"/>
            </a:solidFill>
            <a:prstDash val="dash"/>
          </a:ln>
        </p:spPr>
        <p:txBody>
          <a:bodyPr wrap="square" rtlCol="0">
            <a:spAutoFit/>
          </a:bodyPr>
          <a:lstStyle/>
          <a:p>
            <a:pPr marL="285750" indent="-285750">
              <a:buFont typeface="Arial" panose="020B0604020202020204" pitchFamily="34" charset="0"/>
              <a:buChar char="•"/>
            </a:pPr>
            <a:r>
              <a:rPr lang="en-US" dirty="0"/>
              <a:t>76.1% are White</a:t>
            </a:r>
          </a:p>
          <a:p>
            <a:pPr marL="285750" indent="-285750">
              <a:buFont typeface="Arial" panose="020B0604020202020204" pitchFamily="34" charset="0"/>
              <a:buChar char="•"/>
            </a:pPr>
            <a:r>
              <a:rPr lang="en-US" dirty="0"/>
              <a:t>8.7% are Black</a:t>
            </a:r>
          </a:p>
          <a:p>
            <a:pPr marL="285750" indent="-285750">
              <a:buFont typeface="Arial" panose="020B0604020202020204" pitchFamily="34" charset="0"/>
              <a:buChar char="•"/>
            </a:pPr>
            <a:r>
              <a:rPr lang="en-US" dirty="0"/>
              <a:t>8.5% are Hispanic</a:t>
            </a:r>
          </a:p>
          <a:p>
            <a:pPr marL="285750" indent="-285750">
              <a:buFont typeface="Arial" panose="020B0604020202020204" pitchFamily="34" charset="0"/>
              <a:buChar char="•"/>
            </a:pPr>
            <a:r>
              <a:rPr lang="en-US" dirty="0"/>
              <a:t>6.7% are Others</a:t>
            </a:r>
          </a:p>
        </p:txBody>
      </p:sp>
      <p:pic>
        <p:nvPicPr>
          <p:cNvPr id="11" name="Picture 10">
            <a:extLst>
              <a:ext uri="{FF2B5EF4-FFF2-40B4-BE49-F238E27FC236}">
                <a16:creationId xmlns:a16="http://schemas.microsoft.com/office/drawing/2014/main" id="{9A96A87C-DEDC-4F85-9CEA-67448432789B}"/>
              </a:ext>
            </a:extLst>
          </p:cNvPr>
          <p:cNvPicPr>
            <a:picLocks noChangeAspect="1"/>
          </p:cNvPicPr>
          <p:nvPr/>
        </p:nvPicPr>
        <p:blipFill>
          <a:blip r:embed="rId4"/>
          <a:stretch>
            <a:fillRect/>
          </a:stretch>
        </p:blipFill>
        <p:spPr>
          <a:xfrm>
            <a:off x="0" y="6589946"/>
            <a:ext cx="10626249" cy="298730"/>
          </a:xfrm>
          <a:prstGeom prst="rect">
            <a:avLst/>
          </a:prstGeom>
        </p:spPr>
      </p:pic>
      <p:pic>
        <p:nvPicPr>
          <p:cNvPr id="14" name="Picture 13">
            <a:extLst>
              <a:ext uri="{FF2B5EF4-FFF2-40B4-BE49-F238E27FC236}">
                <a16:creationId xmlns:a16="http://schemas.microsoft.com/office/drawing/2014/main" id="{7B3E081F-DD6C-4B7D-99C2-0BC183769300}"/>
              </a:ext>
            </a:extLst>
          </p:cNvPr>
          <p:cNvPicPr>
            <a:picLocks noChangeAspect="1"/>
          </p:cNvPicPr>
          <p:nvPr/>
        </p:nvPicPr>
        <p:blipFill>
          <a:blip r:embed="rId5"/>
          <a:stretch>
            <a:fillRect/>
          </a:stretch>
        </p:blipFill>
        <p:spPr>
          <a:xfrm>
            <a:off x="10133731" y="6423042"/>
            <a:ext cx="2383743" cy="627942"/>
          </a:xfrm>
          <a:prstGeom prst="rect">
            <a:avLst/>
          </a:prstGeom>
        </p:spPr>
      </p:pic>
      <p:pic>
        <p:nvPicPr>
          <p:cNvPr id="8" name="Picture 7">
            <a:extLst>
              <a:ext uri="{FF2B5EF4-FFF2-40B4-BE49-F238E27FC236}">
                <a16:creationId xmlns:a16="http://schemas.microsoft.com/office/drawing/2014/main" id="{34B862BD-F392-4F1B-9AC9-65855FF9369E}"/>
              </a:ext>
            </a:extLst>
          </p:cNvPr>
          <p:cNvPicPr>
            <a:picLocks noChangeAspect="1"/>
          </p:cNvPicPr>
          <p:nvPr/>
        </p:nvPicPr>
        <p:blipFill rotWithShape="1">
          <a:blip r:embed="rId6">
            <a:extLst>
              <a:ext uri="{28A0092B-C50C-407E-A947-70E740481C1C}">
                <a14:useLocalDpi xmlns:a14="http://schemas.microsoft.com/office/drawing/2010/main" val="0"/>
              </a:ext>
            </a:extLst>
          </a:blip>
          <a:srcRect t="5046" r="4248"/>
          <a:stretch/>
        </p:blipFill>
        <p:spPr>
          <a:xfrm>
            <a:off x="6017941" y="989743"/>
            <a:ext cx="4450584" cy="2335366"/>
          </a:xfrm>
          <a:prstGeom prst="rect">
            <a:avLst/>
          </a:prstGeom>
        </p:spPr>
      </p:pic>
      <p:sp>
        <p:nvSpPr>
          <p:cNvPr id="9" name="TextBox 8">
            <a:extLst>
              <a:ext uri="{FF2B5EF4-FFF2-40B4-BE49-F238E27FC236}">
                <a16:creationId xmlns:a16="http://schemas.microsoft.com/office/drawing/2014/main" id="{A8E30188-C16C-49CB-89A9-45150FC39D3A}"/>
              </a:ext>
            </a:extLst>
          </p:cNvPr>
          <p:cNvSpPr txBox="1"/>
          <p:nvPr/>
        </p:nvSpPr>
        <p:spPr>
          <a:xfrm>
            <a:off x="6749369" y="555580"/>
            <a:ext cx="4576233" cy="369332"/>
          </a:xfrm>
          <a:prstGeom prst="rect">
            <a:avLst/>
          </a:prstGeom>
          <a:noFill/>
        </p:spPr>
        <p:txBody>
          <a:bodyPr wrap="square" rtlCol="0">
            <a:spAutoFit/>
          </a:bodyPr>
          <a:lstStyle/>
          <a:p>
            <a:r>
              <a:rPr lang="en-US" b="1" u="sng" dirty="0"/>
              <a:t>Number of ICU Beds Occupied</a:t>
            </a:r>
          </a:p>
        </p:txBody>
      </p:sp>
      <p:sp>
        <p:nvSpPr>
          <p:cNvPr id="16" name="TextBox 15">
            <a:extLst>
              <a:ext uri="{FF2B5EF4-FFF2-40B4-BE49-F238E27FC236}">
                <a16:creationId xmlns:a16="http://schemas.microsoft.com/office/drawing/2014/main" id="{16706C08-6611-4099-8B08-2356FC51161E}"/>
              </a:ext>
            </a:extLst>
          </p:cNvPr>
          <p:cNvSpPr txBox="1"/>
          <p:nvPr/>
        </p:nvSpPr>
        <p:spPr>
          <a:xfrm>
            <a:off x="10602634" y="1237607"/>
            <a:ext cx="1422321" cy="1323439"/>
          </a:xfrm>
          <a:prstGeom prst="rect">
            <a:avLst/>
          </a:prstGeom>
          <a:noFill/>
          <a:ln>
            <a:solidFill>
              <a:schemeClr val="tx1"/>
            </a:solidFill>
            <a:prstDash val="dash"/>
          </a:ln>
        </p:spPr>
        <p:txBody>
          <a:bodyPr wrap="square" rtlCol="0">
            <a:spAutoFit/>
          </a:bodyPr>
          <a:lstStyle/>
          <a:p>
            <a:pPr marL="285750" indent="-285750">
              <a:buFont typeface="Arial" panose="020B0604020202020204" pitchFamily="34" charset="0"/>
              <a:buChar char="•"/>
            </a:pPr>
            <a:r>
              <a:rPr lang="en-US" sz="1600" dirty="0"/>
              <a:t>Maximum number of ICU beds occupied in  Aug’20 </a:t>
            </a:r>
          </a:p>
        </p:txBody>
      </p:sp>
    </p:spTree>
    <p:extLst>
      <p:ext uri="{BB962C8B-B14F-4D97-AF65-F5344CB8AC3E}">
        <p14:creationId xmlns:p14="http://schemas.microsoft.com/office/powerpoint/2010/main" val="267370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9325A-402E-465F-A12E-872204EE1A2D}"/>
              </a:ext>
            </a:extLst>
          </p:cNvPr>
          <p:cNvSpPr/>
          <p:nvPr/>
        </p:nvSpPr>
        <p:spPr>
          <a:xfrm>
            <a:off x="0" y="6573078"/>
            <a:ext cx="10455965" cy="273365"/>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33E420D-849C-4426-A9A3-610AA21C2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4006" y="6406082"/>
            <a:ext cx="2383524" cy="627710"/>
          </a:xfrm>
          <a:prstGeom prst="rect">
            <a:avLst/>
          </a:prstGeom>
        </p:spPr>
      </p:pic>
      <p:sp>
        <p:nvSpPr>
          <p:cNvPr id="3" name="Arrow: Chevron 2">
            <a:extLst>
              <a:ext uri="{FF2B5EF4-FFF2-40B4-BE49-F238E27FC236}">
                <a16:creationId xmlns:a16="http://schemas.microsoft.com/office/drawing/2014/main" id="{33431D87-5FF7-4E9F-ACAB-78DAEC18F440}"/>
              </a:ext>
            </a:extLst>
          </p:cNvPr>
          <p:cNvSpPr/>
          <p:nvPr/>
        </p:nvSpPr>
        <p:spPr>
          <a:xfrm>
            <a:off x="4192068" y="7629"/>
            <a:ext cx="4359497" cy="4431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From the Dataset</a:t>
            </a:r>
          </a:p>
        </p:txBody>
      </p:sp>
      <p:sp>
        <p:nvSpPr>
          <p:cNvPr id="7" name="Arrow: Chevron 6">
            <a:extLst>
              <a:ext uri="{FF2B5EF4-FFF2-40B4-BE49-F238E27FC236}">
                <a16:creationId xmlns:a16="http://schemas.microsoft.com/office/drawing/2014/main" id="{F0F94E38-1CDE-44B6-95B5-248A9297DF42}"/>
              </a:ext>
            </a:extLst>
          </p:cNvPr>
          <p:cNvSpPr/>
          <p:nvPr/>
        </p:nvSpPr>
        <p:spPr>
          <a:xfrm>
            <a:off x="8382000" y="7629"/>
            <a:ext cx="3809999"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Forecasting Model</a:t>
            </a:r>
          </a:p>
        </p:txBody>
      </p:sp>
      <p:sp>
        <p:nvSpPr>
          <p:cNvPr id="1029" name="Arrow: Chevron 1028">
            <a:extLst>
              <a:ext uri="{FF2B5EF4-FFF2-40B4-BE49-F238E27FC236}">
                <a16:creationId xmlns:a16="http://schemas.microsoft.com/office/drawing/2014/main" id="{951DD2B1-59D3-431F-B104-ED0AD78F1A76}"/>
              </a:ext>
            </a:extLst>
          </p:cNvPr>
          <p:cNvSpPr/>
          <p:nvPr/>
        </p:nvSpPr>
        <p:spPr>
          <a:xfrm>
            <a:off x="0" y="7629"/>
            <a:ext cx="4384963"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Understanding the Problem</a:t>
            </a:r>
          </a:p>
        </p:txBody>
      </p:sp>
      <p:pic>
        <p:nvPicPr>
          <p:cNvPr id="11" name="Picture 10">
            <a:extLst>
              <a:ext uri="{FF2B5EF4-FFF2-40B4-BE49-F238E27FC236}">
                <a16:creationId xmlns:a16="http://schemas.microsoft.com/office/drawing/2014/main" id="{9FD4A465-8CE9-4927-92ED-628BA956A7BE}"/>
              </a:ext>
            </a:extLst>
          </p:cNvPr>
          <p:cNvPicPr>
            <a:picLocks noChangeAspect="1"/>
          </p:cNvPicPr>
          <p:nvPr/>
        </p:nvPicPr>
        <p:blipFill rotWithShape="1">
          <a:blip r:embed="rId3">
            <a:extLst>
              <a:ext uri="{28A0092B-C50C-407E-A947-70E740481C1C}">
                <a14:useLocalDpi xmlns:a14="http://schemas.microsoft.com/office/drawing/2010/main" val="0"/>
              </a:ext>
            </a:extLst>
          </a:blip>
          <a:srcRect t="48046" r="4292" b="-36"/>
          <a:stretch/>
        </p:blipFill>
        <p:spPr>
          <a:xfrm>
            <a:off x="6211306" y="974382"/>
            <a:ext cx="5546501" cy="4919291"/>
          </a:xfrm>
          <a:prstGeom prst="rect">
            <a:avLst/>
          </a:prstGeom>
        </p:spPr>
      </p:pic>
      <p:pic>
        <p:nvPicPr>
          <p:cNvPr id="14" name="Picture 13">
            <a:extLst>
              <a:ext uri="{FF2B5EF4-FFF2-40B4-BE49-F238E27FC236}">
                <a16:creationId xmlns:a16="http://schemas.microsoft.com/office/drawing/2014/main" id="{886A07B7-6946-410B-B24F-D7C704F37550}"/>
              </a:ext>
            </a:extLst>
          </p:cNvPr>
          <p:cNvPicPr>
            <a:picLocks noChangeAspect="1"/>
          </p:cNvPicPr>
          <p:nvPr/>
        </p:nvPicPr>
        <p:blipFill rotWithShape="1">
          <a:blip r:embed="rId4"/>
          <a:srcRect b="52031"/>
          <a:stretch/>
        </p:blipFill>
        <p:spPr>
          <a:xfrm>
            <a:off x="-1680" y="757339"/>
            <a:ext cx="5834130" cy="5090112"/>
          </a:xfrm>
          <a:prstGeom prst="rect">
            <a:avLst/>
          </a:prstGeom>
        </p:spPr>
      </p:pic>
      <p:sp>
        <p:nvSpPr>
          <p:cNvPr id="2" name="Arrow: Pentagon 1">
            <a:extLst>
              <a:ext uri="{FF2B5EF4-FFF2-40B4-BE49-F238E27FC236}">
                <a16:creationId xmlns:a16="http://schemas.microsoft.com/office/drawing/2014/main" id="{5E73E527-CCC0-48DF-BAFE-A60CC052FE35}"/>
              </a:ext>
            </a:extLst>
          </p:cNvPr>
          <p:cNvSpPr/>
          <p:nvPr/>
        </p:nvSpPr>
        <p:spPr>
          <a:xfrm>
            <a:off x="0" y="494710"/>
            <a:ext cx="3090930" cy="300022"/>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Poverty Breakdown by States</a:t>
            </a:r>
          </a:p>
        </p:txBody>
      </p:sp>
      <p:sp>
        <p:nvSpPr>
          <p:cNvPr id="5" name="TextBox 4">
            <a:extLst>
              <a:ext uri="{FF2B5EF4-FFF2-40B4-BE49-F238E27FC236}">
                <a16:creationId xmlns:a16="http://schemas.microsoft.com/office/drawing/2014/main" id="{8F86AA95-CA6C-4A6F-A35F-CDB2847B13BD}"/>
              </a:ext>
            </a:extLst>
          </p:cNvPr>
          <p:cNvSpPr txBox="1"/>
          <p:nvPr/>
        </p:nvSpPr>
        <p:spPr>
          <a:xfrm>
            <a:off x="201310" y="5796171"/>
            <a:ext cx="6878251" cy="1061829"/>
          </a:xfrm>
          <a:prstGeom prst="rect">
            <a:avLst/>
          </a:prstGeom>
          <a:noFill/>
        </p:spPr>
        <p:txBody>
          <a:bodyPr wrap="square" rtlCol="0">
            <a:spAutoFit/>
          </a:bodyPr>
          <a:lstStyle/>
          <a:p>
            <a:pPr marL="285750" indent="-285750">
              <a:buFont typeface="Arial" panose="020B0604020202020204" pitchFamily="34" charset="0"/>
              <a:buChar char="•"/>
            </a:pPr>
            <a:r>
              <a:rPr lang="en-US" sz="1500" dirty="0"/>
              <a:t>Poverty in age group from 0-17  is highest Mississippi.</a:t>
            </a:r>
          </a:p>
          <a:p>
            <a:pPr marL="285750" indent="-285750">
              <a:buFont typeface="Arial" panose="020B0604020202020204" pitchFamily="34" charset="0"/>
              <a:buChar char="•"/>
            </a:pPr>
            <a:r>
              <a:rPr lang="en-US" sz="1500" dirty="0"/>
              <a:t>Poverty in Families of children(5-17 yr old) is highest in Mississippi.</a:t>
            </a:r>
          </a:p>
          <a:p>
            <a:pPr marL="285750" indent="-285750">
              <a:buFont typeface="Arial" panose="020B0604020202020204" pitchFamily="34" charset="0"/>
              <a:buChar char="•"/>
            </a:pPr>
            <a:r>
              <a:rPr lang="en-US" sz="1500" dirty="0"/>
              <a:t>Poverty in all age group is highest in Mississippi.</a:t>
            </a:r>
          </a:p>
          <a:p>
            <a:endParaRPr lang="en-US" dirty="0"/>
          </a:p>
        </p:txBody>
      </p:sp>
      <p:cxnSp>
        <p:nvCxnSpPr>
          <p:cNvPr id="9" name="Straight Arrow Connector 8">
            <a:extLst>
              <a:ext uri="{FF2B5EF4-FFF2-40B4-BE49-F238E27FC236}">
                <a16:creationId xmlns:a16="http://schemas.microsoft.com/office/drawing/2014/main" id="{DE2B393D-11BB-4A42-B1F3-6CC20CF5C464}"/>
              </a:ext>
            </a:extLst>
          </p:cNvPr>
          <p:cNvCxnSpPr>
            <a:cxnSpLocks/>
          </p:cNvCxnSpPr>
          <p:nvPr/>
        </p:nvCxnSpPr>
        <p:spPr>
          <a:xfrm>
            <a:off x="5756030" y="6233375"/>
            <a:ext cx="239629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F6635ECC-DE62-4F7A-971F-B7F984F2B42A}"/>
              </a:ext>
            </a:extLst>
          </p:cNvPr>
          <p:cNvSpPr/>
          <p:nvPr/>
        </p:nvSpPr>
        <p:spPr>
          <a:xfrm>
            <a:off x="112004" y="5847451"/>
            <a:ext cx="5644026" cy="679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2A28231-F922-4432-B78D-9D56E1AFE824}"/>
              </a:ext>
            </a:extLst>
          </p:cNvPr>
          <p:cNvSpPr txBox="1"/>
          <p:nvPr/>
        </p:nvSpPr>
        <p:spPr>
          <a:xfrm>
            <a:off x="8180691" y="6039907"/>
            <a:ext cx="3809999" cy="369332"/>
          </a:xfrm>
          <a:prstGeom prst="rect">
            <a:avLst/>
          </a:prstGeom>
          <a:noFill/>
          <a:ln>
            <a:solidFill>
              <a:schemeClr val="tx1"/>
            </a:solidFill>
          </a:ln>
        </p:spPr>
        <p:txBody>
          <a:bodyPr wrap="square" rtlCol="0">
            <a:spAutoFit/>
          </a:bodyPr>
          <a:lstStyle/>
          <a:p>
            <a:r>
              <a:rPr lang="en-US" b="1" dirty="0"/>
              <a:t>Mississippi</a:t>
            </a:r>
            <a:r>
              <a:rPr lang="en-US" dirty="0"/>
              <a:t> has the highest poverty</a:t>
            </a:r>
          </a:p>
        </p:txBody>
      </p:sp>
      <p:pic>
        <p:nvPicPr>
          <p:cNvPr id="17" name="Picture 16">
            <a:extLst>
              <a:ext uri="{FF2B5EF4-FFF2-40B4-BE49-F238E27FC236}">
                <a16:creationId xmlns:a16="http://schemas.microsoft.com/office/drawing/2014/main" id="{6FAB4838-9745-4937-87DA-9B299D095724}"/>
              </a:ext>
            </a:extLst>
          </p:cNvPr>
          <p:cNvPicPr>
            <a:picLocks noChangeAspect="1"/>
          </p:cNvPicPr>
          <p:nvPr/>
        </p:nvPicPr>
        <p:blipFill rotWithShape="1">
          <a:blip r:embed="rId5"/>
          <a:srcRect b="96176"/>
          <a:stretch/>
        </p:blipFill>
        <p:spPr>
          <a:xfrm>
            <a:off x="6211306" y="799682"/>
            <a:ext cx="5546501" cy="185064"/>
          </a:xfrm>
          <a:prstGeom prst="rect">
            <a:avLst/>
          </a:prstGeom>
        </p:spPr>
      </p:pic>
    </p:spTree>
    <p:extLst>
      <p:ext uri="{BB962C8B-B14F-4D97-AF65-F5344CB8AC3E}">
        <p14:creationId xmlns:p14="http://schemas.microsoft.com/office/powerpoint/2010/main" val="308025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9325A-402E-465F-A12E-872204EE1A2D}"/>
              </a:ext>
            </a:extLst>
          </p:cNvPr>
          <p:cNvSpPr/>
          <p:nvPr/>
        </p:nvSpPr>
        <p:spPr>
          <a:xfrm>
            <a:off x="0" y="6573078"/>
            <a:ext cx="10612192" cy="28492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33E420D-849C-4426-A9A3-610AA21C2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621" y="6401683"/>
            <a:ext cx="2383524" cy="627710"/>
          </a:xfrm>
          <a:prstGeom prst="rect">
            <a:avLst/>
          </a:prstGeom>
        </p:spPr>
      </p:pic>
      <p:sp>
        <p:nvSpPr>
          <p:cNvPr id="3" name="Arrow: Chevron 2">
            <a:extLst>
              <a:ext uri="{FF2B5EF4-FFF2-40B4-BE49-F238E27FC236}">
                <a16:creationId xmlns:a16="http://schemas.microsoft.com/office/drawing/2014/main" id="{33431D87-5FF7-4E9F-ACAB-78DAEC18F440}"/>
              </a:ext>
            </a:extLst>
          </p:cNvPr>
          <p:cNvSpPr/>
          <p:nvPr/>
        </p:nvSpPr>
        <p:spPr>
          <a:xfrm>
            <a:off x="4192068" y="7629"/>
            <a:ext cx="4359497" cy="4431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From the Dataset</a:t>
            </a:r>
          </a:p>
        </p:txBody>
      </p:sp>
      <p:sp>
        <p:nvSpPr>
          <p:cNvPr id="7" name="Arrow: Chevron 6">
            <a:extLst>
              <a:ext uri="{FF2B5EF4-FFF2-40B4-BE49-F238E27FC236}">
                <a16:creationId xmlns:a16="http://schemas.microsoft.com/office/drawing/2014/main" id="{F0F94E38-1CDE-44B6-95B5-248A9297DF42}"/>
              </a:ext>
            </a:extLst>
          </p:cNvPr>
          <p:cNvSpPr/>
          <p:nvPr/>
        </p:nvSpPr>
        <p:spPr>
          <a:xfrm>
            <a:off x="8382000" y="7629"/>
            <a:ext cx="3809999"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Forecasting Model</a:t>
            </a:r>
          </a:p>
        </p:txBody>
      </p:sp>
      <p:sp>
        <p:nvSpPr>
          <p:cNvPr id="1029" name="Arrow: Chevron 1028">
            <a:extLst>
              <a:ext uri="{FF2B5EF4-FFF2-40B4-BE49-F238E27FC236}">
                <a16:creationId xmlns:a16="http://schemas.microsoft.com/office/drawing/2014/main" id="{951DD2B1-59D3-431F-B104-ED0AD78F1A76}"/>
              </a:ext>
            </a:extLst>
          </p:cNvPr>
          <p:cNvSpPr/>
          <p:nvPr/>
        </p:nvSpPr>
        <p:spPr>
          <a:xfrm>
            <a:off x="0" y="7629"/>
            <a:ext cx="4384963"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Understanding the Problem</a:t>
            </a:r>
          </a:p>
        </p:txBody>
      </p:sp>
      <p:pic>
        <p:nvPicPr>
          <p:cNvPr id="23" name="Picture 22">
            <a:extLst>
              <a:ext uri="{FF2B5EF4-FFF2-40B4-BE49-F238E27FC236}">
                <a16:creationId xmlns:a16="http://schemas.microsoft.com/office/drawing/2014/main" id="{16A6C333-CFF7-4027-8797-4029BBAA2ED2}"/>
              </a:ext>
            </a:extLst>
          </p:cNvPr>
          <p:cNvPicPr>
            <a:picLocks noChangeAspect="1"/>
          </p:cNvPicPr>
          <p:nvPr/>
        </p:nvPicPr>
        <p:blipFill rotWithShape="1">
          <a:blip r:embed="rId3">
            <a:extLst>
              <a:ext uri="{28A0092B-C50C-407E-A947-70E740481C1C}">
                <a14:useLocalDpi xmlns:a14="http://schemas.microsoft.com/office/drawing/2010/main" val="0"/>
              </a:ext>
            </a:extLst>
          </a:blip>
          <a:srcRect t="9774"/>
          <a:stretch/>
        </p:blipFill>
        <p:spPr>
          <a:xfrm>
            <a:off x="-32263" y="1167653"/>
            <a:ext cx="3636853" cy="2289287"/>
          </a:xfrm>
          <a:prstGeom prst="rect">
            <a:avLst/>
          </a:prstGeom>
        </p:spPr>
      </p:pic>
      <p:pic>
        <p:nvPicPr>
          <p:cNvPr id="25" name="Picture 24">
            <a:extLst>
              <a:ext uri="{FF2B5EF4-FFF2-40B4-BE49-F238E27FC236}">
                <a16:creationId xmlns:a16="http://schemas.microsoft.com/office/drawing/2014/main" id="{A739C776-A989-437F-96E3-BAC140EE6269}"/>
              </a:ext>
            </a:extLst>
          </p:cNvPr>
          <p:cNvPicPr>
            <a:picLocks noChangeAspect="1"/>
          </p:cNvPicPr>
          <p:nvPr/>
        </p:nvPicPr>
        <p:blipFill rotWithShape="1">
          <a:blip r:embed="rId4">
            <a:extLst>
              <a:ext uri="{28A0092B-C50C-407E-A947-70E740481C1C}">
                <a14:useLocalDpi xmlns:a14="http://schemas.microsoft.com/office/drawing/2010/main" val="0"/>
              </a:ext>
            </a:extLst>
          </a:blip>
          <a:srcRect t="4685"/>
          <a:stretch/>
        </p:blipFill>
        <p:spPr>
          <a:xfrm>
            <a:off x="0" y="3746742"/>
            <a:ext cx="3636853" cy="2781789"/>
          </a:xfrm>
          <a:prstGeom prst="rect">
            <a:avLst/>
          </a:prstGeom>
        </p:spPr>
      </p:pic>
      <p:pic>
        <p:nvPicPr>
          <p:cNvPr id="27" name="Picture 26">
            <a:extLst>
              <a:ext uri="{FF2B5EF4-FFF2-40B4-BE49-F238E27FC236}">
                <a16:creationId xmlns:a16="http://schemas.microsoft.com/office/drawing/2014/main" id="{6F45FCDC-2FDF-4619-A9C5-1412E7ACDE24}"/>
              </a:ext>
            </a:extLst>
          </p:cNvPr>
          <p:cNvPicPr>
            <a:picLocks noChangeAspect="1"/>
          </p:cNvPicPr>
          <p:nvPr/>
        </p:nvPicPr>
        <p:blipFill rotWithShape="1">
          <a:blip r:embed="rId5">
            <a:extLst>
              <a:ext uri="{28A0092B-C50C-407E-A947-70E740481C1C}">
                <a14:useLocalDpi xmlns:a14="http://schemas.microsoft.com/office/drawing/2010/main" val="0"/>
              </a:ext>
            </a:extLst>
          </a:blip>
          <a:srcRect t="5886"/>
          <a:stretch/>
        </p:blipFill>
        <p:spPr>
          <a:xfrm>
            <a:off x="3761144" y="3767317"/>
            <a:ext cx="3421999" cy="2740638"/>
          </a:xfrm>
          <a:prstGeom prst="rect">
            <a:avLst/>
          </a:prstGeom>
        </p:spPr>
      </p:pic>
      <p:pic>
        <p:nvPicPr>
          <p:cNvPr id="29" name="Picture 28">
            <a:extLst>
              <a:ext uri="{FF2B5EF4-FFF2-40B4-BE49-F238E27FC236}">
                <a16:creationId xmlns:a16="http://schemas.microsoft.com/office/drawing/2014/main" id="{4774C56B-2256-4CBB-94BA-13C1A994C0DD}"/>
              </a:ext>
            </a:extLst>
          </p:cNvPr>
          <p:cNvPicPr>
            <a:picLocks noChangeAspect="1"/>
          </p:cNvPicPr>
          <p:nvPr/>
        </p:nvPicPr>
        <p:blipFill rotWithShape="1">
          <a:blip r:embed="rId6">
            <a:extLst>
              <a:ext uri="{28A0092B-C50C-407E-A947-70E740481C1C}">
                <a14:useLocalDpi xmlns:a14="http://schemas.microsoft.com/office/drawing/2010/main" val="0"/>
              </a:ext>
            </a:extLst>
          </a:blip>
          <a:srcRect t="5829"/>
          <a:stretch/>
        </p:blipFill>
        <p:spPr>
          <a:xfrm>
            <a:off x="3761144" y="1174723"/>
            <a:ext cx="3297708" cy="2220976"/>
          </a:xfrm>
          <a:prstGeom prst="rect">
            <a:avLst/>
          </a:prstGeom>
        </p:spPr>
      </p:pic>
      <p:pic>
        <p:nvPicPr>
          <p:cNvPr id="30" name="Picture 29">
            <a:extLst>
              <a:ext uri="{FF2B5EF4-FFF2-40B4-BE49-F238E27FC236}">
                <a16:creationId xmlns:a16="http://schemas.microsoft.com/office/drawing/2014/main" id="{C6CFB0B4-554E-42FC-93CC-3EA39FF36CFD}"/>
              </a:ext>
            </a:extLst>
          </p:cNvPr>
          <p:cNvPicPr>
            <a:picLocks noChangeAspect="1"/>
          </p:cNvPicPr>
          <p:nvPr/>
        </p:nvPicPr>
        <p:blipFill rotWithShape="1">
          <a:blip r:embed="rId7"/>
          <a:srcRect t="3611" r="16687"/>
          <a:stretch/>
        </p:blipFill>
        <p:spPr>
          <a:xfrm>
            <a:off x="7183142" y="1054019"/>
            <a:ext cx="4915429" cy="2286506"/>
          </a:xfrm>
          <a:prstGeom prst="rect">
            <a:avLst/>
          </a:prstGeom>
        </p:spPr>
      </p:pic>
      <p:sp>
        <p:nvSpPr>
          <p:cNvPr id="2" name="Arrow: Pentagon 1">
            <a:extLst>
              <a:ext uri="{FF2B5EF4-FFF2-40B4-BE49-F238E27FC236}">
                <a16:creationId xmlns:a16="http://schemas.microsoft.com/office/drawing/2014/main" id="{AD170241-C01B-4D31-B91B-F858A4A9B1E4}"/>
              </a:ext>
            </a:extLst>
          </p:cNvPr>
          <p:cNvSpPr/>
          <p:nvPr/>
        </p:nvSpPr>
        <p:spPr>
          <a:xfrm>
            <a:off x="0" y="516392"/>
            <a:ext cx="4649273" cy="284922"/>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Inferences from Electricity Consumption  </a:t>
            </a:r>
          </a:p>
        </p:txBody>
      </p:sp>
      <p:sp>
        <p:nvSpPr>
          <p:cNvPr id="5" name="TextBox 4">
            <a:extLst>
              <a:ext uri="{FF2B5EF4-FFF2-40B4-BE49-F238E27FC236}">
                <a16:creationId xmlns:a16="http://schemas.microsoft.com/office/drawing/2014/main" id="{E64DEF89-96CB-4838-8567-FFD98B3E9481}"/>
              </a:ext>
            </a:extLst>
          </p:cNvPr>
          <p:cNvSpPr txBox="1"/>
          <p:nvPr/>
        </p:nvSpPr>
        <p:spPr>
          <a:xfrm>
            <a:off x="765479" y="866945"/>
            <a:ext cx="3118313" cy="307777"/>
          </a:xfrm>
          <a:prstGeom prst="rect">
            <a:avLst/>
          </a:prstGeom>
          <a:noFill/>
        </p:spPr>
        <p:txBody>
          <a:bodyPr wrap="square" rtlCol="0">
            <a:spAutoFit/>
          </a:bodyPr>
          <a:lstStyle/>
          <a:p>
            <a:r>
              <a:rPr lang="en-US" sz="1400" b="1" dirty="0"/>
              <a:t>Transportation Electricity Sales</a:t>
            </a:r>
          </a:p>
        </p:txBody>
      </p:sp>
      <p:sp>
        <p:nvSpPr>
          <p:cNvPr id="9" name="TextBox 8">
            <a:extLst>
              <a:ext uri="{FF2B5EF4-FFF2-40B4-BE49-F238E27FC236}">
                <a16:creationId xmlns:a16="http://schemas.microsoft.com/office/drawing/2014/main" id="{E641F531-62D5-4E04-9AE2-C8B7491C2722}"/>
              </a:ext>
            </a:extLst>
          </p:cNvPr>
          <p:cNvSpPr txBox="1"/>
          <p:nvPr/>
        </p:nvSpPr>
        <p:spPr>
          <a:xfrm>
            <a:off x="692859" y="3449871"/>
            <a:ext cx="2485619" cy="307777"/>
          </a:xfrm>
          <a:prstGeom prst="rect">
            <a:avLst/>
          </a:prstGeom>
          <a:noFill/>
        </p:spPr>
        <p:txBody>
          <a:bodyPr wrap="square" rtlCol="0">
            <a:spAutoFit/>
          </a:bodyPr>
          <a:lstStyle/>
          <a:p>
            <a:r>
              <a:rPr lang="en-US" sz="1400" b="1" dirty="0"/>
              <a:t>Residential Electricity Sales</a:t>
            </a:r>
          </a:p>
        </p:txBody>
      </p:sp>
      <p:sp>
        <p:nvSpPr>
          <p:cNvPr id="10" name="TextBox 9">
            <a:extLst>
              <a:ext uri="{FF2B5EF4-FFF2-40B4-BE49-F238E27FC236}">
                <a16:creationId xmlns:a16="http://schemas.microsoft.com/office/drawing/2014/main" id="{966DAEB5-8CDC-493F-84A9-D0187C749C35}"/>
              </a:ext>
            </a:extLst>
          </p:cNvPr>
          <p:cNvSpPr txBox="1"/>
          <p:nvPr/>
        </p:nvSpPr>
        <p:spPr>
          <a:xfrm>
            <a:off x="4354182" y="900130"/>
            <a:ext cx="2492355" cy="307777"/>
          </a:xfrm>
          <a:prstGeom prst="rect">
            <a:avLst/>
          </a:prstGeom>
          <a:noFill/>
        </p:spPr>
        <p:txBody>
          <a:bodyPr wrap="square" rtlCol="0">
            <a:spAutoFit/>
          </a:bodyPr>
          <a:lstStyle/>
          <a:p>
            <a:r>
              <a:rPr lang="en-US" sz="1400" b="1" dirty="0"/>
              <a:t>Commercial Electricity Sales</a:t>
            </a:r>
          </a:p>
        </p:txBody>
      </p:sp>
      <p:sp>
        <p:nvSpPr>
          <p:cNvPr id="11" name="TextBox 10">
            <a:extLst>
              <a:ext uri="{FF2B5EF4-FFF2-40B4-BE49-F238E27FC236}">
                <a16:creationId xmlns:a16="http://schemas.microsoft.com/office/drawing/2014/main" id="{4337211E-DE57-4527-A959-0D91FD5DFA2F}"/>
              </a:ext>
            </a:extLst>
          </p:cNvPr>
          <p:cNvSpPr txBox="1"/>
          <p:nvPr/>
        </p:nvSpPr>
        <p:spPr>
          <a:xfrm>
            <a:off x="4493093" y="3484056"/>
            <a:ext cx="2485622" cy="307777"/>
          </a:xfrm>
          <a:prstGeom prst="rect">
            <a:avLst/>
          </a:prstGeom>
          <a:noFill/>
        </p:spPr>
        <p:txBody>
          <a:bodyPr wrap="square" rtlCol="0">
            <a:spAutoFit/>
          </a:bodyPr>
          <a:lstStyle/>
          <a:p>
            <a:r>
              <a:rPr lang="en-US" sz="1400" b="1" dirty="0"/>
              <a:t>Industrial Electricity Sales</a:t>
            </a:r>
          </a:p>
        </p:txBody>
      </p:sp>
      <p:sp>
        <p:nvSpPr>
          <p:cNvPr id="12" name="TextBox 11">
            <a:extLst>
              <a:ext uri="{FF2B5EF4-FFF2-40B4-BE49-F238E27FC236}">
                <a16:creationId xmlns:a16="http://schemas.microsoft.com/office/drawing/2014/main" id="{95D7B106-0EF4-44FB-8A6C-5550B61E3F14}"/>
              </a:ext>
            </a:extLst>
          </p:cNvPr>
          <p:cNvSpPr txBox="1"/>
          <p:nvPr/>
        </p:nvSpPr>
        <p:spPr>
          <a:xfrm>
            <a:off x="8899710" y="827273"/>
            <a:ext cx="2640169" cy="307777"/>
          </a:xfrm>
          <a:prstGeom prst="rect">
            <a:avLst/>
          </a:prstGeom>
          <a:noFill/>
        </p:spPr>
        <p:txBody>
          <a:bodyPr wrap="square" rtlCol="0">
            <a:spAutoFit/>
          </a:bodyPr>
          <a:lstStyle/>
          <a:p>
            <a:r>
              <a:rPr lang="en-US" sz="1400" b="1" dirty="0"/>
              <a:t>Daily New Covid-19 Cases</a:t>
            </a:r>
          </a:p>
        </p:txBody>
      </p:sp>
      <p:cxnSp>
        <p:nvCxnSpPr>
          <p:cNvPr id="15" name="Straight Connector 14">
            <a:extLst>
              <a:ext uri="{FF2B5EF4-FFF2-40B4-BE49-F238E27FC236}">
                <a16:creationId xmlns:a16="http://schemas.microsoft.com/office/drawing/2014/main" id="{061D51DB-77C5-4407-B0F6-4EA726BFD342}"/>
              </a:ext>
            </a:extLst>
          </p:cNvPr>
          <p:cNvCxnSpPr>
            <a:cxnSpLocks/>
          </p:cNvCxnSpPr>
          <p:nvPr/>
        </p:nvCxnSpPr>
        <p:spPr>
          <a:xfrm flipV="1">
            <a:off x="9195516" y="3097530"/>
            <a:ext cx="0" cy="1093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9AF55E9C-9AF5-423F-B547-632F0F6382C1}"/>
              </a:ext>
            </a:extLst>
          </p:cNvPr>
          <p:cNvCxnSpPr/>
          <p:nvPr/>
        </p:nvCxnSpPr>
        <p:spPr>
          <a:xfrm flipV="1">
            <a:off x="9930899" y="2975020"/>
            <a:ext cx="0" cy="23181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89C09770-E368-4AC3-83F5-21B6D0DDD952}"/>
              </a:ext>
            </a:extLst>
          </p:cNvPr>
          <p:cNvCxnSpPr>
            <a:cxnSpLocks/>
          </p:cNvCxnSpPr>
          <p:nvPr/>
        </p:nvCxnSpPr>
        <p:spPr>
          <a:xfrm>
            <a:off x="8538679" y="3148884"/>
            <a:ext cx="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092BF853-B60E-44AB-9483-B06FA9132465}"/>
              </a:ext>
            </a:extLst>
          </p:cNvPr>
          <p:cNvCxnSpPr>
            <a:cxnSpLocks/>
          </p:cNvCxnSpPr>
          <p:nvPr/>
        </p:nvCxnSpPr>
        <p:spPr>
          <a:xfrm flipV="1">
            <a:off x="10827752" y="2975020"/>
            <a:ext cx="0" cy="23181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A6838EFE-A7C9-4047-B523-52CE1E70833C}"/>
              </a:ext>
            </a:extLst>
          </p:cNvPr>
          <p:cNvSpPr txBox="1"/>
          <p:nvPr/>
        </p:nvSpPr>
        <p:spPr>
          <a:xfrm>
            <a:off x="7334604" y="3413382"/>
            <a:ext cx="4936080" cy="3662541"/>
          </a:xfrm>
          <a:prstGeom prst="rect">
            <a:avLst/>
          </a:prstGeom>
          <a:noFill/>
        </p:spPr>
        <p:txBody>
          <a:bodyPr wrap="square" rtlCol="0">
            <a:spAutoFit/>
          </a:bodyPr>
          <a:lstStyle/>
          <a:p>
            <a:r>
              <a:rPr lang="en-US" sz="1200" dirty="0"/>
              <a:t>Majority of States in USA had lockdowns from March’20-May’20.</a:t>
            </a:r>
          </a:p>
          <a:p>
            <a:pPr marL="342900" indent="-342900">
              <a:buFont typeface="+mj-lt"/>
              <a:buAutoNum type="arabicPeriod"/>
            </a:pPr>
            <a:r>
              <a:rPr lang="en-US" sz="1200" b="1" dirty="0"/>
              <a:t>Transportation Electricity Sales</a:t>
            </a:r>
            <a:r>
              <a:rPr lang="en-US" sz="1200" dirty="0"/>
              <a:t>: Due to lockdown, consumption/sales in month of April’20 have significantly gone down.</a:t>
            </a:r>
          </a:p>
          <a:p>
            <a:pPr marL="285750" indent="-285750">
              <a:buFont typeface="Arial" panose="020B0604020202020204" pitchFamily="34" charset="0"/>
              <a:buChar char="•"/>
            </a:pPr>
            <a:r>
              <a:rPr lang="en-US" sz="1200" dirty="0"/>
              <a:t> As Transportation Elec. Sales increases corona cases also increases in month of July’20 to Sept.’20 </a:t>
            </a:r>
          </a:p>
          <a:p>
            <a:r>
              <a:rPr lang="en-US" sz="1200" b="1" dirty="0"/>
              <a:t>2.    Commercial Electricity Sales</a:t>
            </a:r>
            <a:r>
              <a:rPr lang="en-US" sz="1200" dirty="0"/>
              <a:t>: Due to lockdown consumption/sales </a:t>
            </a:r>
          </a:p>
          <a:p>
            <a:r>
              <a:rPr lang="en-US" sz="1200" dirty="0"/>
              <a:t>        of commercial electricity decreased</a:t>
            </a:r>
          </a:p>
          <a:p>
            <a:pPr marL="285750" indent="-285750">
              <a:buFont typeface="Arial" panose="020B0604020202020204" pitchFamily="34" charset="0"/>
              <a:buChar char="•"/>
            </a:pPr>
            <a:r>
              <a:rPr lang="en-US" sz="1200" dirty="0"/>
              <a:t>From Jun’20-Sept’20 Both Covid-19 Cases and Commercial elec. Consumption/sales increases.</a:t>
            </a:r>
          </a:p>
          <a:p>
            <a:r>
              <a:rPr lang="en-US" sz="1200" b="1" dirty="0"/>
              <a:t>3.    Residential Electricity Sales: </a:t>
            </a:r>
            <a:r>
              <a:rPr lang="en-US" sz="1200" dirty="0"/>
              <a:t>No major change in residential</a:t>
            </a:r>
          </a:p>
          <a:p>
            <a:r>
              <a:rPr lang="en-US" sz="1200" dirty="0"/>
              <a:t>        electricity consumption/sales during lockdown period.</a:t>
            </a:r>
          </a:p>
          <a:p>
            <a:pPr marL="285750" indent="-285750">
              <a:buFont typeface="Arial" panose="020B0604020202020204" pitchFamily="34" charset="0"/>
              <a:buChar char="•"/>
            </a:pPr>
            <a:r>
              <a:rPr lang="en-US" sz="1200" dirty="0"/>
              <a:t>From Jun’20 to Sept’20 as Covid-19 cases increases residential electricity consumption/sales also increases because of more people staying indoor. </a:t>
            </a:r>
          </a:p>
          <a:p>
            <a:pPr marL="228600" indent="-228600">
              <a:buAutoNum type="arabicPeriod" startAt="4"/>
            </a:pPr>
            <a:r>
              <a:rPr lang="en-US" sz="1200" b="1" dirty="0"/>
              <a:t>Industrial Electricity Sales</a:t>
            </a:r>
            <a:r>
              <a:rPr lang="en-US" sz="1200" dirty="0"/>
              <a:t>: There is no significant change in Industrial</a:t>
            </a:r>
          </a:p>
          <a:p>
            <a:r>
              <a:rPr lang="en-US" sz="1200" dirty="0"/>
              <a:t>       electricity consumption. We can conclude industry operations was not </a:t>
            </a:r>
          </a:p>
          <a:p>
            <a:r>
              <a:rPr lang="en-US" sz="1200" dirty="0"/>
              <a:t>       affected by covid-19. </a:t>
            </a:r>
          </a:p>
          <a:p>
            <a:r>
              <a:rPr lang="en-US" sz="1400" dirty="0"/>
              <a:t> </a:t>
            </a:r>
          </a:p>
          <a:p>
            <a:r>
              <a:rPr lang="en-US" sz="1400" dirty="0"/>
              <a:t>        </a:t>
            </a:r>
          </a:p>
        </p:txBody>
      </p:sp>
      <p:cxnSp>
        <p:nvCxnSpPr>
          <p:cNvPr id="1025" name="Straight Connector 1024">
            <a:extLst>
              <a:ext uri="{FF2B5EF4-FFF2-40B4-BE49-F238E27FC236}">
                <a16:creationId xmlns:a16="http://schemas.microsoft.com/office/drawing/2014/main" id="{DCFF11E6-7254-483B-9268-041EC5B8080A}"/>
              </a:ext>
            </a:extLst>
          </p:cNvPr>
          <p:cNvCxnSpPr>
            <a:cxnSpLocks/>
          </p:cNvCxnSpPr>
          <p:nvPr/>
        </p:nvCxnSpPr>
        <p:spPr>
          <a:xfrm flipH="1" flipV="1">
            <a:off x="7276563" y="3456456"/>
            <a:ext cx="4915438" cy="4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8" name="Straight Connector 1027">
            <a:extLst>
              <a:ext uri="{FF2B5EF4-FFF2-40B4-BE49-F238E27FC236}">
                <a16:creationId xmlns:a16="http://schemas.microsoft.com/office/drawing/2014/main" id="{79B00CAE-2F82-44F3-B605-03CFECD3F2F4}"/>
              </a:ext>
            </a:extLst>
          </p:cNvPr>
          <p:cNvCxnSpPr>
            <a:cxnSpLocks/>
          </p:cNvCxnSpPr>
          <p:nvPr/>
        </p:nvCxnSpPr>
        <p:spPr>
          <a:xfrm>
            <a:off x="7276563" y="3449871"/>
            <a:ext cx="0" cy="312320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386ED10B-A511-42B7-A3BA-91EFEE1CB2DE}"/>
              </a:ext>
            </a:extLst>
          </p:cNvPr>
          <p:cNvSpPr txBox="1"/>
          <p:nvPr/>
        </p:nvSpPr>
        <p:spPr>
          <a:xfrm>
            <a:off x="120460" y="3607835"/>
            <a:ext cx="451939" cy="215444"/>
          </a:xfrm>
          <a:prstGeom prst="rect">
            <a:avLst/>
          </a:prstGeom>
          <a:noFill/>
        </p:spPr>
        <p:txBody>
          <a:bodyPr wrap="square" rtlCol="0">
            <a:spAutoFit/>
          </a:bodyPr>
          <a:lstStyle/>
          <a:p>
            <a:r>
              <a:rPr lang="en-US" sz="800" dirty="0"/>
              <a:t>1e7</a:t>
            </a:r>
          </a:p>
        </p:txBody>
      </p:sp>
      <p:pic>
        <p:nvPicPr>
          <p:cNvPr id="16" name="Picture 15">
            <a:extLst>
              <a:ext uri="{FF2B5EF4-FFF2-40B4-BE49-F238E27FC236}">
                <a16:creationId xmlns:a16="http://schemas.microsoft.com/office/drawing/2014/main" id="{C9D8C708-5AB8-4681-911E-9E894FFA6826}"/>
              </a:ext>
            </a:extLst>
          </p:cNvPr>
          <p:cNvPicPr>
            <a:picLocks noChangeAspect="1"/>
          </p:cNvPicPr>
          <p:nvPr/>
        </p:nvPicPr>
        <p:blipFill>
          <a:blip r:embed="rId8"/>
          <a:stretch>
            <a:fillRect/>
          </a:stretch>
        </p:blipFill>
        <p:spPr>
          <a:xfrm>
            <a:off x="3883792" y="1033567"/>
            <a:ext cx="451143" cy="237765"/>
          </a:xfrm>
          <a:prstGeom prst="rect">
            <a:avLst/>
          </a:prstGeom>
        </p:spPr>
      </p:pic>
      <p:pic>
        <p:nvPicPr>
          <p:cNvPr id="17" name="Picture 16">
            <a:extLst>
              <a:ext uri="{FF2B5EF4-FFF2-40B4-BE49-F238E27FC236}">
                <a16:creationId xmlns:a16="http://schemas.microsoft.com/office/drawing/2014/main" id="{F18FA080-B5C1-458D-9853-4A7405DC7527}"/>
              </a:ext>
            </a:extLst>
          </p:cNvPr>
          <p:cNvPicPr>
            <a:picLocks noChangeAspect="1"/>
          </p:cNvPicPr>
          <p:nvPr/>
        </p:nvPicPr>
        <p:blipFill>
          <a:blip r:embed="rId8"/>
          <a:stretch>
            <a:fillRect/>
          </a:stretch>
        </p:blipFill>
        <p:spPr>
          <a:xfrm>
            <a:off x="3883791" y="3615873"/>
            <a:ext cx="451143" cy="237765"/>
          </a:xfrm>
          <a:prstGeom prst="rect">
            <a:avLst/>
          </a:prstGeom>
        </p:spPr>
      </p:pic>
    </p:spTree>
    <p:extLst>
      <p:ext uri="{BB962C8B-B14F-4D97-AF65-F5344CB8AC3E}">
        <p14:creationId xmlns:p14="http://schemas.microsoft.com/office/powerpoint/2010/main" val="320803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9325A-402E-465F-A12E-872204EE1A2D}"/>
              </a:ext>
            </a:extLst>
          </p:cNvPr>
          <p:cNvSpPr/>
          <p:nvPr/>
        </p:nvSpPr>
        <p:spPr>
          <a:xfrm>
            <a:off x="0" y="6573078"/>
            <a:ext cx="10612192" cy="28492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33E420D-849C-4426-A9A3-610AA21C2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621" y="6401683"/>
            <a:ext cx="2383524" cy="627710"/>
          </a:xfrm>
          <a:prstGeom prst="rect">
            <a:avLst/>
          </a:prstGeom>
        </p:spPr>
      </p:pic>
      <p:sp>
        <p:nvSpPr>
          <p:cNvPr id="3" name="Arrow: Chevron 2">
            <a:extLst>
              <a:ext uri="{FF2B5EF4-FFF2-40B4-BE49-F238E27FC236}">
                <a16:creationId xmlns:a16="http://schemas.microsoft.com/office/drawing/2014/main" id="{33431D87-5FF7-4E9F-ACAB-78DAEC18F440}"/>
              </a:ext>
            </a:extLst>
          </p:cNvPr>
          <p:cNvSpPr/>
          <p:nvPr/>
        </p:nvSpPr>
        <p:spPr>
          <a:xfrm>
            <a:off x="4192068" y="7629"/>
            <a:ext cx="4359497" cy="4431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From the Dataset</a:t>
            </a:r>
          </a:p>
        </p:txBody>
      </p:sp>
      <p:sp>
        <p:nvSpPr>
          <p:cNvPr id="7" name="Arrow: Chevron 6">
            <a:extLst>
              <a:ext uri="{FF2B5EF4-FFF2-40B4-BE49-F238E27FC236}">
                <a16:creationId xmlns:a16="http://schemas.microsoft.com/office/drawing/2014/main" id="{F0F94E38-1CDE-44B6-95B5-248A9297DF42}"/>
              </a:ext>
            </a:extLst>
          </p:cNvPr>
          <p:cNvSpPr/>
          <p:nvPr/>
        </p:nvSpPr>
        <p:spPr>
          <a:xfrm>
            <a:off x="8382000" y="7629"/>
            <a:ext cx="3809999"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Forecasting Model</a:t>
            </a:r>
          </a:p>
        </p:txBody>
      </p:sp>
      <p:sp>
        <p:nvSpPr>
          <p:cNvPr id="1029" name="Arrow: Chevron 1028">
            <a:extLst>
              <a:ext uri="{FF2B5EF4-FFF2-40B4-BE49-F238E27FC236}">
                <a16:creationId xmlns:a16="http://schemas.microsoft.com/office/drawing/2014/main" id="{951DD2B1-59D3-431F-B104-ED0AD78F1A76}"/>
              </a:ext>
            </a:extLst>
          </p:cNvPr>
          <p:cNvSpPr/>
          <p:nvPr/>
        </p:nvSpPr>
        <p:spPr>
          <a:xfrm>
            <a:off x="0" y="7629"/>
            <a:ext cx="4384963"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Understanding the Problem</a:t>
            </a:r>
          </a:p>
        </p:txBody>
      </p:sp>
      <p:sp>
        <p:nvSpPr>
          <p:cNvPr id="6" name="Arrow: Pentagon 5">
            <a:extLst>
              <a:ext uri="{FF2B5EF4-FFF2-40B4-BE49-F238E27FC236}">
                <a16:creationId xmlns:a16="http://schemas.microsoft.com/office/drawing/2014/main" id="{C6FB8150-007C-4A57-A060-18B5FCCC2C20}"/>
              </a:ext>
            </a:extLst>
          </p:cNvPr>
          <p:cNvSpPr/>
          <p:nvPr/>
        </p:nvSpPr>
        <p:spPr>
          <a:xfrm>
            <a:off x="0" y="528934"/>
            <a:ext cx="3477296" cy="284922"/>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Medical Infrastructure Utilized</a:t>
            </a:r>
          </a:p>
        </p:txBody>
      </p:sp>
      <p:pic>
        <p:nvPicPr>
          <p:cNvPr id="14" name="Picture 13">
            <a:extLst>
              <a:ext uri="{FF2B5EF4-FFF2-40B4-BE49-F238E27FC236}">
                <a16:creationId xmlns:a16="http://schemas.microsoft.com/office/drawing/2014/main" id="{CAC72FC1-AB45-442F-BB97-95276A127BA7}"/>
              </a:ext>
            </a:extLst>
          </p:cNvPr>
          <p:cNvPicPr>
            <a:picLocks noChangeAspect="1"/>
          </p:cNvPicPr>
          <p:nvPr/>
        </p:nvPicPr>
        <p:blipFill rotWithShape="1">
          <a:blip r:embed="rId3">
            <a:extLst>
              <a:ext uri="{28A0092B-C50C-407E-A947-70E740481C1C}">
                <a14:useLocalDpi xmlns:a14="http://schemas.microsoft.com/office/drawing/2010/main" val="0"/>
              </a:ext>
            </a:extLst>
          </a:blip>
          <a:srcRect t="6766"/>
          <a:stretch/>
        </p:blipFill>
        <p:spPr>
          <a:xfrm>
            <a:off x="-165333" y="1164301"/>
            <a:ext cx="6537149" cy="3296655"/>
          </a:xfrm>
          <a:prstGeom prst="rect">
            <a:avLst/>
          </a:prstGeom>
        </p:spPr>
      </p:pic>
      <p:pic>
        <p:nvPicPr>
          <p:cNvPr id="17" name="Picture 16">
            <a:extLst>
              <a:ext uri="{FF2B5EF4-FFF2-40B4-BE49-F238E27FC236}">
                <a16:creationId xmlns:a16="http://schemas.microsoft.com/office/drawing/2014/main" id="{B7EAEE68-0F3C-470B-9B39-2CE7377BCA08}"/>
              </a:ext>
            </a:extLst>
          </p:cNvPr>
          <p:cNvPicPr>
            <a:picLocks noChangeAspect="1"/>
          </p:cNvPicPr>
          <p:nvPr/>
        </p:nvPicPr>
        <p:blipFill rotWithShape="1">
          <a:blip r:embed="rId4">
            <a:extLst>
              <a:ext uri="{28A0092B-C50C-407E-A947-70E740481C1C}">
                <a14:useLocalDpi xmlns:a14="http://schemas.microsoft.com/office/drawing/2010/main" val="0"/>
              </a:ext>
            </a:extLst>
          </a:blip>
          <a:srcRect t="8164" b="91"/>
          <a:stretch/>
        </p:blipFill>
        <p:spPr>
          <a:xfrm>
            <a:off x="6371816" y="1181860"/>
            <a:ext cx="5674410" cy="3279096"/>
          </a:xfrm>
          <a:prstGeom prst="rect">
            <a:avLst/>
          </a:prstGeom>
        </p:spPr>
      </p:pic>
      <p:sp>
        <p:nvSpPr>
          <p:cNvPr id="1026" name="TextBox 1025">
            <a:extLst>
              <a:ext uri="{FF2B5EF4-FFF2-40B4-BE49-F238E27FC236}">
                <a16:creationId xmlns:a16="http://schemas.microsoft.com/office/drawing/2014/main" id="{DAD16BBD-612B-4C6E-8C97-5502BA6429FD}"/>
              </a:ext>
            </a:extLst>
          </p:cNvPr>
          <p:cNvSpPr txBox="1"/>
          <p:nvPr/>
        </p:nvSpPr>
        <p:spPr>
          <a:xfrm>
            <a:off x="1357641" y="4549676"/>
            <a:ext cx="8791980" cy="2308324"/>
          </a:xfrm>
          <a:prstGeom prst="rect">
            <a:avLst/>
          </a:prstGeom>
          <a:noFill/>
          <a:ln w="19050">
            <a:noFill/>
            <a:prstDash val="dash"/>
          </a:ln>
        </p:spPr>
        <p:txBody>
          <a:bodyPr wrap="square" rtlCol="0">
            <a:spAutoFit/>
          </a:bodyPr>
          <a:lstStyle/>
          <a:p>
            <a:pPr marL="342900" indent="-342900">
              <a:buFont typeface="+mj-lt"/>
              <a:buAutoNum type="arabicPeriod"/>
            </a:pPr>
            <a:r>
              <a:rPr lang="en-US" dirty="0"/>
              <a:t>From the graph “ Adults Patients Hospitalized”: There is steep increment in Number of Adults patients hospitalized in July’20 which began to decrease from Sep’20.</a:t>
            </a:r>
          </a:p>
          <a:p>
            <a:pPr marL="342900" indent="-342900">
              <a:buAutoNum type="arabicPeriod" startAt="2"/>
            </a:pPr>
            <a:r>
              <a:rPr lang="en-US" dirty="0"/>
              <a:t>From Nov’20 We can see Second Wave. </a:t>
            </a:r>
          </a:p>
          <a:p>
            <a:pPr marL="342900" indent="-342900">
              <a:buAutoNum type="arabicPeriod" startAt="2"/>
            </a:pPr>
            <a:r>
              <a:rPr lang="en-US" dirty="0"/>
              <a:t>Number of Suspected pediatric patients hospitalized is comparable to   </a:t>
            </a:r>
          </a:p>
          <a:p>
            <a:r>
              <a:rPr lang="en-US" dirty="0"/>
              <a:t>       number of confirmed pediatric patient hospitalized where as in case of Adult patients</a:t>
            </a:r>
          </a:p>
          <a:p>
            <a:r>
              <a:rPr lang="en-US" dirty="0"/>
              <a:t>       number of suspected patient hospitalized is quite smaller than confirmed patients</a:t>
            </a:r>
          </a:p>
          <a:p>
            <a:r>
              <a:rPr lang="en-US" dirty="0"/>
              <a:t>       hospitalized.</a:t>
            </a:r>
          </a:p>
          <a:p>
            <a:pPr marL="342900" indent="-342900">
              <a:buFont typeface="Arial" panose="020B0604020202020204" pitchFamily="34" charset="0"/>
              <a:buChar char="•"/>
            </a:pPr>
            <a:endParaRPr lang="en-US" dirty="0"/>
          </a:p>
        </p:txBody>
      </p:sp>
      <p:sp>
        <p:nvSpPr>
          <p:cNvPr id="1030" name="TextBox 1029">
            <a:extLst>
              <a:ext uri="{FF2B5EF4-FFF2-40B4-BE49-F238E27FC236}">
                <a16:creationId xmlns:a16="http://schemas.microsoft.com/office/drawing/2014/main" id="{C666F59D-157B-4808-A02E-027AB2C15017}"/>
              </a:ext>
            </a:extLst>
          </p:cNvPr>
          <p:cNvSpPr txBox="1"/>
          <p:nvPr/>
        </p:nvSpPr>
        <p:spPr>
          <a:xfrm>
            <a:off x="8286757" y="800458"/>
            <a:ext cx="3054626" cy="338554"/>
          </a:xfrm>
          <a:prstGeom prst="rect">
            <a:avLst/>
          </a:prstGeom>
          <a:noFill/>
        </p:spPr>
        <p:txBody>
          <a:bodyPr wrap="square" rtlCol="0">
            <a:spAutoFit/>
          </a:bodyPr>
          <a:lstStyle/>
          <a:p>
            <a:r>
              <a:rPr lang="en-US" sz="1600" b="1" dirty="0"/>
              <a:t>Pediatric Patients Hospitalized</a:t>
            </a:r>
          </a:p>
        </p:txBody>
      </p:sp>
      <p:sp>
        <p:nvSpPr>
          <p:cNvPr id="1031" name="TextBox 1030">
            <a:extLst>
              <a:ext uri="{FF2B5EF4-FFF2-40B4-BE49-F238E27FC236}">
                <a16:creationId xmlns:a16="http://schemas.microsoft.com/office/drawing/2014/main" id="{26F531C9-D2D1-4FB8-BD09-95283C11CEB6}"/>
              </a:ext>
            </a:extLst>
          </p:cNvPr>
          <p:cNvSpPr txBox="1"/>
          <p:nvPr/>
        </p:nvSpPr>
        <p:spPr>
          <a:xfrm>
            <a:off x="1811554" y="800458"/>
            <a:ext cx="3331484" cy="338554"/>
          </a:xfrm>
          <a:prstGeom prst="rect">
            <a:avLst/>
          </a:prstGeom>
          <a:noFill/>
        </p:spPr>
        <p:txBody>
          <a:bodyPr wrap="square" rtlCol="0">
            <a:spAutoFit/>
          </a:bodyPr>
          <a:lstStyle/>
          <a:p>
            <a:r>
              <a:rPr lang="en-US" sz="1600" b="1" dirty="0"/>
              <a:t>Adult Patients Hospitalized</a:t>
            </a:r>
          </a:p>
        </p:txBody>
      </p:sp>
      <p:cxnSp>
        <p:nvCxnSpPr>
          <p:cNvPr id="10" name="Straight Connector 9">
            <a:extLst>
              <a:ext uri="{FF2B5EF4-FFF2-40B4-BE49-F238E27FC236}">
                <a16:creationId xmlns:a16="http://schemas.microsoft.com/office/drawing/2014/main" id="{B04B0F43-C750-4D76-A92B-EC6FC5DB9685}"/>
              </a:ext>
            </a:extLst>
          </p:cNvPr>
          <p:cNvCxnSpPr/>
          <p:nvPr/>
        </p:nvCxnSpPr>
        <p:spPr>
          <a:xfrm>
            <a:off x="1357641" y="4549676"/>
            <a:ext cx="897507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3B2FB2EA-9595-438A-B2B4-460E41131DDE}"/>
              </a:ext>
            </a:extLst>
          </p:cNvPr>
          <p:cNvCxnSpPr>
            <a:cxnSpLocks/>
          </p:cNvCxnSpPr>
          <p:nvPr/>
        </p:nvCxnSpPr>
        <p:spPr>
          <a:xfrm>
            <a:off x="1357641" y="4549676"/>
            <a:ext cx="0" cy="20234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F2BD659-84BB-45FF-8461-85E7EFC66574}"/>
              </a:ext>
            </a:extLst>
          </p:cNvPr>
          <p:cNvCxnSpPr/>
          <p:nvPr/>
        </p:nvCxnSpPr>
        <p:spPr>
          <a:xfrm>
            <a:off x="10355580" y="4549676"/>
            <a:ext cx="0" cy="202340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256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9325A-402E-465F-A12E-872204EE1A2D}"/>
              </a:ext>
            </a:extLst>
          </p:cNvPr>
          <p:cNvSpPr/>
          <p:nvPr/>
        </p:nvSpPr>
        <p:spPr>
          <a:xfrm>
            <a:off x="0" y="6573078"/>
            <a:ext cx="10612192" cy="28492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33E420D-849C-4426-A9A3-610AA21C2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621" y="6401683"/>
            <a:ext cx="2383524" cy="627710"/>
          </a:xfrm>
          <a:prstGeom prst="rect">
            <a:avLst/>
          </a:prstGeom>
        </p:spPr>
      </p:pic>
      <p:sp>
        <p:nvSpPr>
          <p:cNvPr id="3" name="Arrow: Chevron 2">
            <a:extLst>
              <a:ext uri="{FF2B5EF4-FFF2-40B4-BE49-F238E27FC236}">
                <a16:creationId xmlns:a16="http://schemas.microsoft.com/office/drawing/2014/main" id="{33431D87-5FF7-4E9F-ACAB-78DAEC18F440}"/>
              </a:ext>
            </a:extLst>
          </p:cNvPr>
          <p:cNvSpPr/>
          <p:nvPr/>
        </p:nvSpPr>
        <p:spPr>
          <a:xfrm>
            <a:off x="4192068" y="7629"/>
            <a:ext cx="4359497"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From the Dataset</a:t>
            </a:r>
          </a:p>
        </p:txBody>
      </p:sp>
      <p:sp>
        <p:nvSpPr>
          <p:cNvPr id="7" name="Arrow: Chevron 6">
            <a:extLst>
              <a:ext uri="{FF2B5EF4-FFF2-40B4-BE49-F238E27FC236}">
                <a16:creationId xmlns:a16="http://schemas.microsoft.com/office/drawing/2014/main" id="{F0F94E38-1CDE-44B6-95B5-248A9297DF42}"/>
              </a:ext>
            </a:extLst>
          </p:cNvPr>
          <p:cNvSpPr/>
          <p:nvPr/>
        </p:nvSpPr>
        <p:spPr>
          <a:xfrm>
            <a:off x="8382000" y="7629"/>
            <a:ext cx="3809999" cy="4431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Forecasting Model</a:t>
            </a:r>
          </a:p>
        </p:txBody>
      </p:sp>
      <p:sp>
        <p:nvSpPr>
          <p:cNvPr id="1029" name="Arrow: Chevron 1028">
            <a:extLst>
              <a:ext uri="{FF2B5EF4-FFF2-40B4-BE49-F238E27FC236}">
                <a16:creationId xmlns:a16="http://schemas.microsoft.com/office/drawing/2014/main" id="{951DD2B1-59D3-431F-B104-ED0AD78F1A76}"/>
              </a:ext>
            </a:extLst>
          </p:cNvPr>
          <p:cNvSpPr/>
          <p:nvPr/>
        </p:nvSpPr>
        <p:spPr>
          <a:xfrm>
            <a:off x="0" y="7629"/>
            <a:ext cx="4384963"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Understanding the Problem</a:t>
            </a:r>
          </a:p>
        </p:txBody>
      </p:sp>
      <p:sp>
        <p:nvSpPr>
          <p:cNvPr id="16" name="Arrow: Pentagon 15">
            <a:extLst>
              <a:ext uri="{FF2B5EF4-FFF2-40B4-BE49-F238E27FC236}">
                <a16:creationId xmlns:a16="http://schemas.microsoft.com/office/drawing/2014/main" id="{8D4FD684-38A2-4BC3-A99F-8B835DF38EAE}"/>
              </a:ext>
            </a:extLst>
          </p:cNvPr>
          <p:cNvSpPr/>
          <p:nvPr/>
        </p:nvSpPr>
        <p:spPr>
          <a:xfrm>
            <a:off x="9648" y="540390"/>
            <a:ext cx="3065173" cy="443132"/>
          </a:xfrm>
          <a:prstGeom prst="homePlat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Our Forecasting Model</a:t>
            </a:r>
          </a:p>
        </p:txBody>
      </p:sp>
      <p:graphicFrame>
        <p:nvGraphicFramePr>
          <p:cNvPr id="20" name="Diagram 19">
            <a:extLst>
              <a:ext uri="{FF2B5EF4-FFF2-40B4-BE49-F238E27FC236}">
                <a16:creationId xmlns:a16="http://schemas.microsoft.com/office/drawing/2014/main" id="{762A02D4-A0A9-4B4D-84F3-8FE9D945A8C2}"/>
              </a:ext>
            </a:extLst>
          </p:cNvPr>
          <p:cNvGraphicFramePr/>
          <p:nvPr>
            <p:extLst>
              <p:ext uri="{D42A27DB-BD31-4B8C-83A1-F6EECF244321}">
                <p14:modId xmlns:p14="http://schemas.microsoft.com/office/powerpoint/2010/main" val="1083950361"/>
              </p:ext>
            </p:extLst>
          </p:nvPr>
        </p:nvGraphicFramePr>
        <p:xfrm>
          <a:off x="251777" y="-38194"/>
          <a:ext cx="11320891" cy="6928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24" name="Straight Connector 23">
            <a:extLst>
              <a:ext uri="{FF2B5EF4-FFF2-40B4-BE49-F238E27FC236}">
                <a16:creationId xmlns:a16="http://schemas.microsoft.com/office/drawing/2014/main" id="{78B06C73-1795-46ED-9AD9-9DDD920DFA56}"/>
              </a:ext>
            </a:extLst>
          </p:cNvPr>
          <p:cNvCxnSpPr>
            <a:cxnSpLocks/>
          </p:cNvCxnSpPr>
          <p:nvPr/>
        </p:nvCxnSpPr>
        <p:spPr>
          <a:xfrm flipV="1">
            <a:off x="1416676" y="2472745"/>
            <a:ext cx="0" cy="33484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Flowchart: Connector 24">
            <a:extLst>
              <a:ext uri="{FF2B5EF4-FFF2-40B4-BE49-F238E27FC236}">
                <a16:creationId xmlns:a16="http://schemas.microsoft.com/office/drawing/2014/main" id="{78931C06-B250-46E3-8613-E444F51709D6}"/>
              </a:ext>
            </a:extLst>
          </p:cNvPr>
          <p:cNvSpPr/>
          <p:nvPr/>
        </p:nvSpPr>
        <p:spPr>
          <a:xfrm>
            <a:off x="1291116" y="2271885"/>
            <a:ext cx="251119" cy="20085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6AB277D-A3B9-4C3B-B24B-CF083DF37E1A}"/>
              </a:ext>
            </a:extLst>
          </p:cNvPr>
          <p:cNvSpPr txBox="1"/>
          <p:nvPr/>
        </p:nvSpPr>
        <p:spPr>
          <a:xfrm>
            <a:off x="251777" y="1159645"/>
            <a:ext cx="2540040" cy="1077218"/>
          </a:xfrm>
          <a:prstGeom prst="rect">
            <a:avLst/>
          </a:prstGeom>
          <a:noFill/>
          <a:ln>
            <a:solidFill>
              <a:schemeClr val="tx1"/>
            </a:solidFill>
            <a:prstDash val="dash"/>
          </a:ln>
        </p:spPr>
        <p:txBody>
          <a:bodyPr wrap="square" rtlCol="0">
            <a:spAutoFit/>
          </a:bodyPr>
          <a:lstStyle/>
          <a:p>
            <a:pPr marL="285750" indent="-285750">
              <a:buFont typeface="Arial" panose="020B0604020202020204" pitchFamily="34" charset="0"/>
              <a:buChar char="•"/>
            </a:pPr>
            <a:r>
              <a:rPr lang="en-US" sz="1600" dirty="0"/>
              <a:t>Preprocess the data removing </a:t>
            </a:r>
            <a:r>
              <a:rPr lang="en-US" sz="1600" dirty="0" err="1"/>
              <a:t>NaN</a:t>
            </a:r>
            <a:r>
              <a:rPr lang="en-US" sz="1600" dirty="0"/>
              <a:t> value and assign numerical values to categorical features.</a:t>
            </a:r>
          </a:p>
        </p:txBody>
      </p:sp>
      <p:sp>
        <p:nvSpPr>
          <p:cNvPr id="27" name="TextBox 26">
            <a:extLst>
              <a:ext uri="{FF2B5EF4-FFF2-40B4-BE49-F238E27FC236}">
                <a16:creationId xmlns:a16="http://schemas.microsoft.com/office/drawing/2014/main" id="{72208273-B90F-447E-8F04-C2DF03F35B39}"/>
              </a:ext>
            </a:extLst>
          </p:cNvPr>
          <p:cNvSpPr txBox="1"/>
          <p:nvPr/>
        </p:nvSpPr>
        <p:spPr>
          <a:xfrm>
            <a:off x="3071268" y="4716878"/>
            <a:ext cx="2889161" cy="1323439"/>
          </a:xfrm>
          <a:prstGeom prst="rect">
            <a:avLst/>
          </a:prstGeom>
          <a:noFill/>
          <a:ln>
            <a:solidFill>
              <a:schemeClr val="tx1"/>
            </a:solidFill>
            <a:prstDash val="dash"/>
          </a:ln>
        </p:spPr>
        <p:txBody>
          <a:bodyPr wrap="square" rtlCol="0">
            <a:spAutoFit/>
          </a:bodyPr>
          <a:lstStyle/>
          <a:p>
            <a:pPr marL="285750" indent="-285750">
              <a:buFont typeface="Arial" panose="020B0604020202020204" pitchFamily="34" charset="0"/>
              <a:buChar char="•"/>
            </a:pPr>
            <a:r>
              <a:rPr lang="en-US" sz="1600" dirty="0"/>
              <a:t>Data was modified to obtain a Data Frame similar to submission template so that it is compatible with Auto ARIMA model</a:t>
            </a:r>
          </a:p>
        </p:txBody>
      </p:sp>
      <p:pic>
        <p:nvPicPr>
          <p:cNvPr id="28" name="Picture 27">
            <a:extLst>
              <a:ext uri="{FF2B5EF4-FFF2-40B4-BE49-F238E27FC236}">
                <a16:creationId xmlns:a16="http://schemas.microsoft.com/office/drawing/2014/main" id="{B5753391-F84B-4EF3-A383-03DDE79C1C4D}"/>
              </a:ext>
            </a:extLst>
          </p:cNvPr>
          <p:cNvPicPr>
            <a:picLocks noChangeAspect="1"/>
          </p:cNvPicPr>
          <p:nvPr/>
        </p:nvPicPr>
        <p:blipFill>
          <a:blip r:embed="rId8"/>
          <a:stretch>
            <a:fillRect/>
          </a:stretch>
        </p:blipFill>
        <p:spPr>
          <a:xfrm>
            <a:off x="4503656" y="4041437"/>
            <a:ext cx="12193" cy="475529"/>
          </a:xfrm>
          <a:prstGeom prst="rect">
            <a:avLst/>
          </a:prstGeom>
        </p:spPr>
      </p:pic>
      <p:pic>
        <p:nvPicPr>
          <p:cNvPr id="29" name="Picture 28">
            <a:extLst>
              <a:ext uri="{FF2B5EF4-FFF2-40B4-BE49-F238E27FC236}">
                <a16:creationId xmlns:a16="http://schemas.microsoft.com/office/drawing/2014/main" id="{A9D556DE-FFC5-4FCA-9B4E-33BB56AD98D5}"/>
              </a:ext>
            </a:extLst>
          </p:cNvPr>
          <p:cNvPicPr>
            <a:picLocks noChangeAspect="1"/>
          </p:cNvPicPr>
          <p:nvPr/>
        </p:nvPicPr>
        <p:blipFill>
          <a:blip r:embed="rId9"/>
          <a:stretch>
            <a:fillRect/>
          </a:stretch>
        </p:blipFill>
        <p:spPr>
          <a:xfrm>
            <a:off x="4384963" y="4515693"/>
            <a:ext cx="249958" cy="201185"/>
          </a:xfrm>
          <a:prstGeom prst="rect">
            <a:avLst/>
          </a:prstGeom>
        </p:spPr>
      </p:pic>
      <p:sp>
        <p:nvSpPr>
          <p:cNvPr id="30" name="TextBox 29">
            <a:extLst>
              <a:ext uri="{FF2B5EF4-FFF2-40B4-BE49-F238E27FC236}">
                <a16:creationId xmlns:a16="http://schemas.microsoft.com/office/drawing/2014/main" id="{A0748DDE-3D2B-411A-A9AE-AB01E615D036}"/>
              </a:ext>
            </a:extLst>
          </p:cNvPr>
          <p:cNvSpPr txBox="1"/>
          <p:nvPr/>
        </p:nvSpPr>
        <p:spPr>
          <a:xfrm>
            <a:off x="5177319" y="652775"/>
            <a:ext cx="3939862" cy="1569660"/>
          </a:xfrm>
          <a:prstGeom prst="rect">
            <a:avLst/>
          </a:prstGeom>
          <a:noFill/>
          <a:ln>
            <a:solidFill>
              <a:schemeClr val="tx1"/>
            </a:solidFill>
            <a:prstDash val="dash"/>
          </a:ln>
        </p:spPr>
        <p:txBody>
          <a:bodyPr wrap="square" rtlCol="0">
            <a:spAutoFit/>
          </a:bodyPr>
          <a:lstStyle/>
          <a:p>
            <a:pPr marL="285750" indent="-285750">
              <a:buFont typeface="Arial" panose="020B0604020202020204" pitchFamily="34" charset="0"/>
              <a:buChar char="•"/>
            </a:pPr>
            <a:r>
              <a:rPr lang="en-US" sz="1600" dirty="0"/>
              <a:t>Auto ARIMA is used for building this forecasting model that will predict number of confirmed covid-19 cases for first 15 days of Feb’21.</a:t>
            </a:r>
          </a:p>
          <a:p>
            <a:pPr marL="285750" indent="-285750">
              <a:buFont typeface="Arial" panose="020B0604020202020204" pitchFamily="34" charset="0"/>
              <a:buChar char="•"/>
            </a:pPr>
            <a:r>
              <a:rPr lang="en-US" sz="1600" dirty="0"/>
              <a:t> ARIMA stands for Auto-Regressive Integrated Moving Averages.</a:t>
            </a:r>
          </a:p>
        </p:txBody>
      </p:sp>
      <p:cxnSp>
        <p:nvCxnSpPr>
          <p:cNvPr id="1030" name="Straight Connector 1029">
            <a:extLst>
              <a:ext uri="{FF2B5EF4-FFF2-40B4-BE49-F238E27FC236}">
                <a16:creationId xmlns:a16="http://schemas.microsoft.com/office/drawing/2014/main" id="{45D946CE-DF19-40DD-8A45-E4085EF02287}"/>
              </a:ext>
            </a:extLst>
          </p:cNvPr>
          <p:cNvCxnSpPr/>
          <p:nvPr/>
        </p:nvCxnSpPr>
        <p:spPr>
          <a:xfrm flipV="1">
            <a:off x="7134896" y="2472744"/>
            <a:ext cx="0" cy="3348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32" name="Picture 1031">
            <a:extLst>
              <a:ext uri="{FF2B5EF4-FFF2-40B4-BE49-F238E27FC236}">
                <a16:creationId xmlns:a16="http://schemas.microsoft.com/office/drawing/2014/main" id="{E88AF881-E69B-4AA8-A990-82EB0878B9B6}"/>
              </a:ext>
            </a:extLst>
          </p:cNvPr>
          <p:cNvPicPr>
            <a:picLocks noChangeAspect="1"/>
          </p:cNvPicPr>
          <p:nvPr/>
        </p:nvPicPr>
        <p:blipFill>
          <a:blip r:embed="rId9"/>
          <a:stretch>
            <a:fillRect/>
          </a:stretch>
        </p:blipFill>
        <p:spPr>
          <a:xfrm>
            <a:off x="7009917" y="2271559"/>
            <a:ext cx="249958" cy="201185"/>
          </a:xfrm>
          <a:prstGeom prst="rect">
            <a:avLst/>
          </a:prstGeom>
        </p:spPr>
      </p:pic>
      <p:sp>
        <p:nvSpPr>
          <p:cNvPr id="1034" name="TextBox 1033">
            <a:extLst>
              <a:ext uri="{FF2B5EF4-FFF2-40B4-BE49-F238E27FC236}">
                <a16:creationId xmlns:a16="http://schemas.microsoft.com/office/drawing/2014/main" id="{992C510B-F678-4C69-84D2-F4B56F379B28}"/>
              </a:ext>
            </a:extLst>
          </p:cNvPr>
          <p:cNvSpPr txBox="1"/>
          <p:nvPr/>
        </p:nvSpPr>
        <p:spPr>
          <a:xfrm>
            <a:off x="9002332" y="4716878"/>
            <a:ext cx="2241985" cy="1077218"/>
          </a:xfrm>
          <a:prstGeom prst="rect">
            <a:avLst/>
          </a:prstGeom>
          <a:noFill/>
          <a:ln>
            <a:solidFill>
              <a:schemeClr val="tx1"/>
            </a:solidFill>
            <a:prstDash val="dash"/>
          </a:ln>
        </p:spPr>
        <p:txBody>
          <a:bodyPr wrap="square" rtlCol="0">
            <a:spAutoFit/>
          </a:bodyPr>
          <a:lstStyle/>
          <a:p>
            <a:pPr marL="285750" indent="-285750">
              <a:buFont typeface="Arial" panose="020B0604020202020204" pitchFamily="34" charset="0"/>
              <a:buChar char="•"/>
            </a:pPr>
            <a:r>
              <a:rPr lang="en-US" sz="1600" dirty="0"/>
              <a:t>Predicts the number of Covid-19 cases for the first 15 days of Feb’21.</a:t>
            </a:r>
          </a:p>
        </p:txBody>
      </p:sp>
      <p:cxnSp>
        <p:nvCxnSpPr>
          <p:cNvPr id="1037" name="Straight Connector 1036">
            <a:extLst>
              <a:ext uri="{FF2B5EF4-FFF2-40B4-BE49-F238E27FC236}">
                <a16:creationId xmlns:a16="http://schemas.microsoft.com/office/drawing/2014/main" id="{7A28CFA4-2E64-46C5-945C-2D043F2CEBCD}"/>
              </a:ext>
            </a:extLst>
          </p:cNvPr>
          <p:cNvCxnSpPr>
            <a:cxnSpLocks/>
          </p:cNvCxnSpPr>
          <p:nvPr/>
        </p:nvCxnSpPr>
        <p:spPr>
          <a:xfrm>
            <a:off x="10019763" y="4041437"/>
            <a:ext cx="0" cy="47425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40" name="Picture 1039">
            <a:extLst>
              <a:ext uri="{FF2B5EF4-FFF2-40B4-BE49-F238E27FC236}">
                <a16:creationId xmlns:a16="http://schemas.microsoft.com/office/drawing/2014/main" id="{8E4483CD-606F-43FE-812A-C7DE8F9D9BCF}"/>
              </a:ext>
            </a:extLst>
          </p:cNvPr>
          <p:cNvPicPr>
            <a:picLocks noChangeAspect="1"/>
          </p:cNvPicPr>
          <p:nvPr/>
        </p:nvPicPr>
        <p:blipFill>
          <a:blip r:embed="rId9"/>
          <a:stretch>
            <a:fillRect/>
          </a:stretch>
        </p:blipFill>
        <p:spPr>
          <a:xfrm>
            <a:off x="9890538" y="4528713"/>
            <a:ext cx="249958" cy="201185"/>
          </a:xfrm>
          <a:prstGeom prst="rect">
            <a:avLst/>
          </a:prstGeom>
        </p:spPr>
      </p:pic>
    </p:spTree>
    <p:extLst>
      <p:ext uri="{BB962C8B-B14F-4D97-AF65-F5344CB8AC3E}">
        <p14:creationId xmlns:p14="http://schemas.microsoft.com/office/powerpoint/2010/main" val="154907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9325A-402E-465F-A12E-872204EE1A2D}"/>
              </a:ext>
            </a:extLst>
          </p:cNvPr>
          <p:cNvSpPr/>
          <p:nvPr/>
        </p:nvSpPr>
        <p:spPr>
          <a:xfrm>
            <a:off x="0" y="6573078"/>
            <a:ext cx="10612192" cy="284922"/>
          </a:xfrm>
          <a:prstGeom prst="rect">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33E420D-849C-4426-A9A3-610AA21C2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9621" y="6401683"/>
            <a:ext cx="2383524" cy="627710"/>
          </a:xfrm>
          <a:prstGeom prst="rect">
            <a:avLst/>
          </a:prstGeom>
        </p:spPr>
      </p:pic>
      <p:sp>
        <p:nvSpPr>
          <p:cNvPr id="3" name="Arrow: Chevron 2">
            <a:extLst>
              <a:ext uri="{FF2B5EF4-FFF2-40B4-BE49-F238E27FC236}">
                <a16:creationId xmlns:a16="http://schemas.microsoft.com/office/drawing/2014/main" id="{33431D87-5FF7-4E9F-ACAB-78DAEC18F440}"/>
              </a:ext>
            </a:extLst>
          </p:cNvPr>
          <p:cNvSpPr/>
          <p:nvPr/>
        </p:nvSpPr>
        <p:spPr>
          <a:xfrm>
            <a:off x="4192068" y="7629"/>
            <a:ext cx="4359497"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Insights From the Dataset</a:t>
            </a:r>
          </a:p>
        </p:txBody>
      </p:sp>
      <p:sp>
        <p:nvSpPr>
          <p:cNvPr id="7" name="Arrow: Chevron 6">
            <a:extLst>
              <a:ext uri="{FF2B5EF4-FFF2-40B4-BE49-F238E27FC236}">
                <a16:creationId xmlns:a16="http://schemas.microsoft.com/office/drawing/2014/main" id="{F0F94E38-1CDE-44B6-95B5-248A9297DF42}"/>
              </a:ext>
            </a:extLst>
          </p:cNvPr>
          <p:cNvSpPr/>
          <p:nvPr/>
        </p:nvSpPr>
        <p:spPr>
          <a:xfrm>
            <a:off x="8382000" y="7629"/>
            <a:ext cx="3809999" cy="4431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Forecasting Model</a:t>
            </a:r>
          </a:p>
        </p:txBody>
      </p:sp>
      <p:sp>
        <p:nvSpPr>
          <p:cNvPr id="1029" name="Arrow: Chevron 1028">
            <a:extLst>
              <a:ext uri="{FF2B5EF4-FFF2-40B4-BE49-F238E27FC236}">
                <a16:creationId xmlns:a16="http://schemas.microsoft.com/office/drawing/2014/main" id="{951DD2B1-59D3-431F-B104-ED0AD78F1A76}"/>
              </a:ext>
            </a:extLst>
          </p:cNvPr>
          <p:cNvSpPr/>
          <p:nvPr/>
        </p:nvSpPr>
        <p:spPr>
          <a:xfrm>
            <a:off x="0" y="7629"/>
            <a:ext cx="4384963" cy="443132"/>
          </a:xfrm>
          <a:prstGeom prst="chevron">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Understanding the Problem</a:t>
            </a:r>
          </a:p>
        </p:txBody>
      </p:sp>
      <p:sp>
        <p:nvSpPr>
          <p:cNvPr id="10" name="Rectangle 9">
            <a:extLst>
              <a:ext uri="{FF2B5EF4-FFF2-40B4-BE49-F238E27FC236}">
                <a16:creationId xmlns:a16="http://schemas.microsoft.com/office/drawing/2014/main" id="{D97F47A6-350F-4CA0-98FA-2CEDAF432E0D}"/>
              </a:ext>
            </a:extLst>
          </p:cNvPr>
          <p:cNvSpPr/>
          <p:nvPr/>
        </p:nvSpPr>
        <p:spPr>
          <a:xfrm>
            <a:off x="237891" y="528402"/>
            <a:ext cx="2205496" cy="901521"/>
          </a:xfrm>
          <a:prstGeom prst="rect">
            <a:avLst/>
          </a:prstGeom>
          <a:solidFill>
            <a:srgbClr val="FB8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Stationary Identification</a:t>
            </a:r>
          </a:p>
        </p:txBody>
      </p:sp>
      <p:sp>
        <p:nvSpPr>
          <p:cNvPr id="11" name="Rectangle 10">
            <a:extLst>
              <a:ext uri="{FF2B5EF4-FFF2-40B4-BE49-F238E27FC236}">
                <a16:creationId xmlns:a16="http://schemas.microsoft.com/office/drawing/2014/main" id="{84AA3CE6-2266-4CCA-95B8-681928A87E49}"/>
              </a:ext>
            </a:extLst>
          </p:cNvPr>
          <p:cNvSpPr/>
          <p:nvPr/>
        </p:nvSpPr>
        <p:spPr>
          <a:xfrm>
            <a:off x="237891" y="1670965"/>
            <a:ext cx="2205500" cy="1028166"/>
          </a:xfrm>
          <a:prstGeom prst="rect">
            <a:avLst/>
          </a:prstGeom>
          <a:solidFill>
            <a:srgbClr val="FB8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Stationary Treatment</a:t>
            </a:r>
          </a:p>
        </p:txBody>
      </p:sp>
      <p:sp>
        <p:nvSpPr>
          <p:cNvPr id="13" name="Rectangle 12">
            <a:extLst>
              <a:ext uri="{FF2B5EF4-FFF2-40B4-BE49-F238E27FC236}">
                <a16:creationId xmlns:a16="http://schemas.microsoft.com/office/drawing/2014/main" id="{5B3E53D8-1D3B-4935-B617-BF17AECF4B6A}"/>
              </a:ext>
            </a:extLst>
          </p:cNvPr>
          <p:cNvSpPr/>
          <p:nvPr/>
        </p:nvSpPr>
        <p:spPr>
          <a:xfrm>
            <a:off x="2794343" y="1691847"/>
            <a:ext cx="1963755" cy="1028166"/>
          </a:xfrm>
          <a:prstGeom prst="rect">
            <a:avLst/>
          </a:prstGeom>
          <a:solidFill>
            <a:srgbClr val="FB8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 </a:t>
            </a:r>
          </a:p>
          <a:p>
            <a:pPr algn="ctr"/>
            <a:r>
              <a:rPr lang="en-US" b="1" dirty="0">
                <a:solidFill>
                  <a:schemeClr val="tx1"/>
                </a:solidFill>
              </a:rPr>
              <a:t>Identification</a:t>
            </a:r>
          </a:p>
        </p:txBody>
      </p:sp>
      <p:sp>
        <p:nvSpPr>
          <p:cNvPr id="14" name="Rectangle 13">
            <a:extLst>
              <a:ext uri="{FF2B5EF4-FFF2-40B4-BE49-F238E27FC236}">
                <a16:creationId xmlns:a16="http://schemas.microsoft.com/office/drawing/2014/main" id="{0D0B08DE-35FB-4D63-B874-63F6896BF9BC}"/>
              </a:ext>
            </a:extLst>
          </p:cNvPr>
          <p:cNvSpPr/>
          <p:nvPr/>
        </p:nvSpPr>
        <p:spPr>
          <a:xfrm>
            <a:off x="5109050" y="1691847"/>
            <a:ext cx="2206557" cy="995321"/>
          </a:xfrm>
          <a:prstGeom prst="rect">
            <a:avLst/>
          </a:prstGeom>
          <a:solidFill>
            <a:srgbClr val="FB8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Hyperparameter</a:t>
            </a:r>
          </a:p>
          <a:p>
            <a:pPr algn="ctr"/>
            <a:r>
              <a:rPr lang="en-US" b="1" dirty="0">
                <a:solidFill>
                  <a:schemeClr val="tx1"/>
                </a:solidFill>
              </a:rPr>
              <a:t>Estimation</a:t>
            </a:r>
          </a:p>
        </p:txBody>
      </p:sp>
      <p:sp>
        <p:nvSpPr>
          <p:cNvPr id="16" name="Rectangle 15">
            <a:extLst>
              <a:ext uri="{FF2B5EF4-FFF2-40B4-BE49-F238E27FC236}">
                <a16:creationId xmlns:a16="http://schemas.microsoft.com/office/drawing/2014/main" id="{5E03F53C-6EC0-4B5E-9F8B-BBB8A6347BEF}"/>
              </a:ext>
            </a:extLst>
          </p:cNvPr>
          <p:cNvSpPr/>
          <p:nvPr/>
        </p:nvSpPr>
        <p:spPr>
          <a:xfrm>
            <a:off x="7666559" y="1695290"/>
            <a:ext cx="1963755" cy="1024723"/>
          </a:xfrm>
          <a:prstGeom prst="rect">
            <a:avLst/>
          </a:prstGeom>
          <a:solidFill>
            <a:srgbClr val="FB8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White Noise Test</a:t>
            </a:r>
          </a:p>
        </p:txBody>
      </p:sp>
      <p:sp>
        <p:nvSpPr>
          <p:cNvPr id="17" name="Rectangle 16">
            <a:extLst>
              <a:ext uri="{FF2B5EF4-FFF2-40B4-BE49-F238E27FC236}">
                <a16:creationId xmlns:a16="http://schemas.microsoft.com/office/drawing/2014/main" id="{E59FCE84-6F31-479F-A66D-117508C048B6}"/>
              </a:ext>
            </a:extLst>
          </p:cNvPr>
          <p:cNvSpPr/>
          <p:nvPr/>
        </p:nvSpPr>
        <p:spPr>
          <a:xfrm>
            <a:off x="9931641" y="1738001"/>
            <a:ext cx="1963755" cy="935858"/>
          </a:xfrm>
          <a:prstGeom prst="rect">
            <a:avLst/>
          </a:prstGeom>
          <a:solidFill>
            <a:srgbClr val="FB8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 Forecasting</a:t>
            </a:r>
          </a:p>
        </p:txBody>
      </p:sp>
      <p:sp>
        <p:nvSpPr>
          <p:cNvPr id="18" name="Rectangle 17">
            <a:extLst>
              <a:ext uri="{FF2B5EF4-FFF2-40B4-BE49-F238E27FC236}">
                <a16:creationId xmlns:a16="http://schemas.microsoft.com/office/drawing/2014/main" id="{305DE46D-EDAB-4253-9A2B-6B238C712385}"/>
              </a:ext>
            </a:extLst>
          </p:cNvPr>
          <p:cNvSpPr/>
          <p:nvPr/>
        </p:nvSpPr>
        <p:spPr>
          <a:xfrm>
            <a:off x="7693535" y="3022294"/>
            <a:ext cx="2013271" cy="915826"/>
          </a:xfrm>
          <a:prstGeom prst="rect">
            <a:avLst/>
          </a:prstGeom>
          <a:solidFill>
            <a:srgbClr val="FB8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Model Improvement</a:t>
            </a:r>
          </a:p>
        </p:txBody>
      </p:sp>
      <p:cxnSp>
        <p:nvCxnSpPr>
          <p:cNvPr id="20" name="Straight Arrow Connector 19">
            <a:extLst>
              <a:ext uri="{FF2B5EF4-FFF2-40B4-BE49-F238E27FC236}">
                <a16:creationId xmlns:a16="http://schemas.microsoft.com/office/drawing/2014/main" id="{5CC80B26-2A85-4C0F-A342-81322922F89F}"/>
              </a:ext>
            </a:extLst>
          </p:cNvPr>
          <p:cNvCxnSpPr>
            <a:cxnSpLocks/>
          </p:cNvCxnSpPr>
          <p:nvPr/>
        </p:nvCxnSpPr>
        <p:spPr>
          <a:xfrm>
            <a:off x="1275768" y="1429923"/>
            <a:ext cx="0" cy="261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ACD2A22-D126-4A62-8FA2-5352044B1D1C}"/>
              </a:ext>
            </a:extLst>
          </p:cNvPr>
          <p:cNvCxnSpPr>
            <a:cxnSpLocks/>
          </p:cNvCxnSpPr>
          <p:nvPr/>
        </p:nvCxnSpPr>
        <p:spPr>
          <a:xfrm flipV="1">
            <a:off x="7288631" y="2175353"/>
            <a:ext cx="404904" cy="4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163C0EC-9F30-4138-ADF2-4D36AF24D763}"/>
              </a:ext>
            </a:extLst>
          </p:cNvPr>
          <p:cNvCxnSpPr>
            <a:cxnSpLocks/>
          </p:cNvCxnSpPr>
          <p:nvPr/>
        </p:nvCxnSpPr>
        <p:spPr>
          <a:xfrm>
            <a:off x="2443387" y="2185048"/>
            <a:ext cx="3223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5" name="Straight Arrow Connector 1024">
            <a:extLst>
              <a:ext uri="{FF2B5EF4-FFF2-40B4-BE49-F238E27FC236}">
                <a16:creationId xmlns:a16="http://schemas.microsoft.com/office/drawing/2014/main" id="{54BE8FCC-322E-464D-8DE4-A6AED76250AA}"/>
              </a:ext>
            </a:extLst>
          </p:cNvPr>
          <p:cNvCxnSpPr>
            <a:cxnSpLocks/>
          </p:cNvCxnSpPr>
          <p:nvPr/>
        </p:nvCxnSpPr>
        <p:spPr>
          <a:xfrm>
            <a:off x="4743863" y="2185048"/>
            <a:ext cx="36518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1" name="Straight Arrow Connector 1030">
            <a:extLst>
              <a:ext uri="{FF2B5EF4-FFF2-40B4-BE49-F238E27FC236}">
                <a16:creationId xmlns:a16="http://schemas.microsoft.com/office/drawing/2014/main" id="{592359D4-159C-41FC-81E1-CC7D17980B8B}"/>
              </a:ext>
            </a:extLst>
          </p:cNvPr>
          <p:cNvCxnSpPr>
            <a:cxnSpLocks/>
          </p:cNvCxnSpPr>
          <p:nvPr/>
        </p:nvCxnSpPr>
        <p:spPr>
          <a:xfrm>
            <a:off x="8700170" y="2699131"/>
            <a:ext cx="0" cy="3231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3" name="Straight Arrow Connector 1032">
            <a:extLst>
              <a:ext uri="{FF2B5EF4-FFF2-40B4-BE49-F238E27FC236}">
                <a16:creationId xmlns:a16="http://schemas.microsoft.com/office/drawing/2014/main" id="{886A192C-1982-4D37-8BF1-DA6CA22EB1EC}"/>
              </a:ext>
            </a:extLst>
          </p:cNvPr>
          <p:cNvCxnSpPr>
            <a:cxnSpLocks/>
          </p:cNvCxnSpPr>
          <p:nvPr/>
        </p:nvCxnSpPr>
        <p:spPr>
          <a:xfrm>
            <a:off x="9630314" y="2185048"/>
            <a:ext cx="3013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5" name="Connector: Elbow 1034">
            <a:extLst>
              <a:ext uri="{FF2B5EF4-FFF2-40B4-BE49-F238E27FC236}">
                <a16:creationId xmlns:a16="http://schemas.microsoft.com/office/drawing/2014/main" id="{2DC582BC-9BA8-4A97-8992-9A83D6E59F81}"/>
              </a:ext>
            </a:extLst>
          </p:cNvPr>
          <p:cNvCxnSpPr>
            <a:cxnSpLocks/>
            <a:endCxn id="14" idx="2"/>
          </p:cNvCxnSpPr>
          <p:nvPr/>
        </p:nvCxnSpPr>
        <p:spPr>
          <a:xfrm rot="10800000">
            <a:off x="6212329" y="2687168"/>
            <a:ext cx="1433566" cy="9098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036" name="TextBox 1035">
            <a:extLst>
              <a:ext uri="{FF2B5EF4-FFF2-40B4-BE49-F238E27FC236}">
                <a16:creationId xmlns:a16="http://schemas.microsoft.com/office/drawing/2014/main" id="{69FCBB48-995F-4DF0-9860-6A2E236EDE01}"/>
              </a:ext>
            </a:extLst>
          </p:cNvPr>
          <p:cNvSpPr txBox="1"/>
          <p:nvPr/>
        </p:nvSpPr>
        <p:spPr>
          <a:xfrm>
            <a:off x="9612180" y="1952014"/>
            <a:ext cx="521872" cy="253916"/>
          </a:xfrm>
          <a:prstGeom prst="rect">
            <a:avLst/>
          </a:prstGeom>
          <a:noFill/>
        </p:spPr>
        <p:txBody>
          <a:bodyPr wrap="square" rtlCol="0">
            <a:spAutoFit/>
          </a:bodyPr>
          <a:lstStyle/>
          <a:p>
            <a:r>
              <a:rPr lang="en-US" sz="1050" b="1" dirty="0"/>
              <a:t>Yes</a:t>
            </a:r>
          </a:p>
        </p:txBody>
      </p:sp>
      <p:sp>
        <p:nvSpPr>
          <p:cNvPr id="1037" name="TextBox 1036">
            <a:extLst>
              <a:ext uri="{FF2B5EF4-FFF2-40B4-BE49-F238E27FC236}">
                <a16:creationId xmlns:a16="http://schemas.microsoft.com/office/drawing/2014/main" id="{25740B57-6304-4BBB-A7D0-C4D1938E4944}"/>
              </a:ext>
            </a:extLst>
          </p:cNvPr>
          <p:cNvSpPr txBox="1"/>
          <p:nvPr/>
        </p:nvSpPr>
        <p:spPr>
          <a:xfrm>
            <a:off x="8679506" y="2713318"/>
            <a:ext cx="1157085" cy="253916"/>
          </a:xfrm>
          <a:prstGeom prst="rect">
            <a:avLst/>
          </a:prstGeom>
          <a:noFill/>
        </p:spPr>
        <p:txBody>
          <a:bodyPr wrap="square" rtlCol="0">
            <a:spAutoFit/>
          </a:bodyPr>
          <a:lstStyle/>
          <a:p>
            <a:r>
              <a:rPr lang="en-US" sz="1050" b="1" dirty="0"/>
              <a:t>No</a:t>
            </a:r>
          </a:p>
        </p:txBody>
      </p:sp>
      <p:sp>
        <p:nvSpPr>
          <p:cNvPr id="1038" name="TextBox 1037">
            <a:extLst>
              <a:ext uri="{FF2B5EF4-FFF2-40B4-BE49-F238E27FC236}">
                <a16:creationId xmlns:a16="http://schemas.microsoft.com/office/drawing/2014/main" id="{8012143C-C734-44D4-B0AB-B30C28E27E10}"/>
              </a:ext>
            </a:extLst>
          </p:cNvPr>
          <p:cNvSpPr txBox="1"/>
          <p:nvPr/>
        </p:nvSpPr>
        <p:spPr>
          <a:xfrm>
            <a:off x="4514739" y="475351"/>
            <a:ext cx="4433025" cy="584775"/>
          </a:xfrm>
          <a:prstGeom prst="rect">
            <a:avLst/>
          </a:prstGeom>
          <a:noFill/>
        </p:spPr>
        <p:txBody>
          <a:bodyPr wrap="square" rtlCol="0">
            <a:spAutoFit/>
          </a:bodyPr>
          <a:lstStyle/>
          <a:p>
            <a:r>
              <a:rPr lang="en-US" sz="3200" b="1" u="sng" dirty="0"/>
              <a:t>Auto-ARIMA Model:</a:t>
            </a:r>
          </a:p>
        </p:txBody>
      </p:sp>
      <p:cxnSp>
        <p:nvCxnSpPr>
          <p:cNvPr id="1061" name="Straight Connector 1060">
            <a:extLst>
              <a:ext uri="{FF2B5EF4-FFF2-40B4-BE49-F238E27FC236}">
                <a16:creationId xmlns:a16="http://schemas.microsoft.com/office/drawing/2014/main" id="{3EA8BC65-0D25-4AA7-B908-AB4F2B80CF3D}"/>
              </a:ext>
            </a:extLst>
          </p:cNvPr>
          <p:cNvCxnSpPr>
            <a:cxnSpLocks/>
          </p:cNvCxnSpPr>
          <p:nvPr/>
        </p:nvCxnSpPr>
        <p:spPr>
          <a:xfrm flipV="1">
            <a:off x="0" y="4002473"/>
            <a:ext cx="12192000" cy="2366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64" name="TextBox 1063">
            <a:extLst>
              <a:ext uri="{FF2B5EF4-FFF2-40B4-BE49-F238E27FC236}">
                <a16:creationId xmlns:a16="http://schemas.microsoft.com/office/drawing/2014/main" id="{CA75A53A-265F-4237-A56B-5BBFADBBD4B2}"/>
              </a:ext>
            </a:extLst>
          </p:cNvPr>
          <p:cNvSpPr txBox="1"/>
          <p:nvPr/>
        </p:nvSpPr>
        <p:spPr>
          <a:xfrm>
            <a:off x="-1" y="4164240"/>
            <a:ext cx="12080383" cy="2554545"/>
          </a:xfrm>
          <a:prstGeom prst="rect">
            <a:avLst/>
          </a:prstGeom>
          <a:noFill/>
        </p:spPr>
        <p:txBody>
          <a:bodyPr wrap="square" rtlCol="0">
            <a:spAutoFit/>
          </a:bodyPr>
          <a:lstStyle/>
          <a:p>
            <a:pPr marL="285750" indent="-285750">
              <a:buFont typeface="Arial" panose="020B0604020202020204" pitchFamily="34" charset="0"/>
              <a:buChar char="•"/>
            </a:pPr>
            <a:r>
              <a:rPr lang="en-US" sz="1600" b="1" dirty="0"/>
              <a:t>Problem Identification </a:t>
            </a:r>
            <a:r>
              <a:rPr lang="en-US" sz="1600" dirty="0"/>
              <a:t>: We identified the problem as a time series forecasting problem. It observes the values of cases in each county at equal intervals of time and predicts future values based on past values. </a:t>
            </a:r>
          </a:p>
          <a:p>
            <a:pPr marL="285750" indent="-285750">
              <a:buFont typeface="Arial" panose="020B0604020202020204" pitchFamily="34" charset="0"/>
              <a:buChar char="•"/>
            </a:pPr>
            <a:r>
              <a:rPr lang="en-US" sz="1600" b="1" dirty="0"/>
              <a:t>Model</a:t>
            </a:r>
            <a:r>
              <a:rPr lang="en-US" sz="1600" dirty="0"/>
              <a:t> : Our model is an Automatic ARIMA model, One of the time forecasting models used for forecasting contagions. Unlike the basic ARIMA model, where we need to provide the values of Hyperparameters(p, d and q)  and use statistical techniques to generate these values by performing the difference to eliminate the non-stationarity, In Auto ARIMA, the model itself will generate the optimal values of Hyperparameters(p, d and q)which would be suitable for the data set to provide better forecasting. Auto ARIMA was applied to every single county and hyperparameters were calculated separately and chosen according to the lowest Akaike information criterion(AIC) score.</a:t>
            </a:r>
          </a:p>
          <a:p>
            <a:pPr marL="285750" indent="-285750">
              <a:buFont typeface="Arial" panose="020B0604020202020204" pitchFamily="34" charset="0"/>
              <a:buChar char="•"/>
            </a:pPr>
            <a:r>
              <a:rPr lang="en-US" sz="1600" b="1" dirty="0"/>
              <a:t>Working</a:t>
            </a:r>
            <a:r>
              <a:rPr lang="en-US" sz="1600" dirty="0"/>
              <a:t> : The model studies the values of cases from each county, generates the Hyperparameters for every county and then predicts the number of  Covid-19 cases in every county of USA for the first 15 days of February’21.</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9984969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1345</TotalTime>
  <Words>1180</Words>
  <Application>Microsoft Office PowerPoint</Application>
  <PresentationFormat>Widescreen</PresentationFormat>
  <Paragraphs>142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SHIVANK RASTOGI</dc:creator>
  <cp:lastModifiedBy>SHIVANK RASTOGI</cp:lastModifiedBy>
  <cp:revision>107</cp:revision>
  <dcterms:created xsi:type="dcterms:W3CDTF">2021-02-25T12:59:54Z</dcterms:created>
  <dcterms:modified xsi:type="dcterms:W3CDTF">2021-02-28T13:46:08Z</dcterms:modified>
</cp:coreProperties>
</file>