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431" r:id="rId4"/>
    <p:sldId id="1605" r:id="rId5"/>
    <p:sldId id="1606" r:id="rId6"/>
    <p:sldId id="1607" r:id="rId7"/>
    <p:sldId id="1604" r:id="rId8"/>
    <p:sldId id="1608" r:id="rId9"/>
    <p:sldId id="1609" r:id="rId10"/>
    <p:sldId id="267" r:id="rId11"/>
    <p:sldId id="282" r:id="rId12"/>
    <p:sldId id="1610" r:id="rId13"/>
    <p:sldId id="280" r:id="rId14"/>
    <p:sldId id="1602" r:id="rId15"/>
    <p:sldId id="1612" r:id="rId16"/>
    <p:sldId id="1613" r:id="rId17"/>
    <p:sldId id="279" r:id="rId18"/>
    <p:sldId id="1614" r:id="rId19"/>
    <p:sldId id="1601" r:id="rId20"/>
    <p:sldId id="1598" r:id="rId21"/>
    <p:sldId id="1599" r:id="rId22"/>
    <p:sldId id="283" r:id="rId23"/>
    <p:sldId id="16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2CF33-B556-4D14-AF35-9187BBD6F278}" v="105" dt="2022-12-12T14:20:31.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94637" autoAdjust="0"/>
  </p:normalViewPr>
  <p:slideViewPr>
    <p:cSldViewPr snapToGrid="0">
      <p:cViewPr varScale="1">
        <p:scale>
          <a:sx n="113" d="100"/>
          <a:sy n="113" d="100"/>
        </p:scale>
        <p:origin x="11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ie Basukoski" userId="e3d18c0a-56dd-4e3c-9116-f7bf1a415a3b" providerId="ADAL" clId="{0492CF33-B556-4D14-AF35-9187BBD6F278}"/>
    <pc:docChg chg="undo redo custSel addSld delSld modSld sldOrd">
      <pc:chgData name="Artie Basukoski" userId="e3d18c0a-56dd-4e3c-9116-f7bf1a415a3b" providerId="ADAL" clId="{0492CF33-B556-4D14-AF35-9187BBD6F278}" dt="2022-12-12T14:30:25.503" v="1362" actId="20577"/>
      <pc:docMkLst>
        <pc:docMk/>
      </pc:docMkLst>
      <pc:sldChg chg="modSp mod">
        <pc:chgData name="Artie Basukoski" userId="e3d18c0a-56dd-4e3c-9116-f7bf1a415a3b" providerId="ADAL" clId="{0492CF33-B556-4D14-AF35-9187BBD6F278}" dt="2022-12-12T13:53:05.002" v="716" actId="20577"/>
        <pc:sldMkLst>
          <pc:docMk/>
          <pc:sldMk cId="1516369454" sldId="258"/>
        </pc:sldMkLst>
        <pc:spChg chg="mod">
          <ac:chgData name="Artie Basukoski" userId="e3d18c0a-56dd-4e3c-9116-f7bf1a415a3b" providerId="ADAL" clId="{0492CF33-B556-4D14-AF35-9187BBD6F278}" dt="2022-12-12T13:53:05.002" v="716" actId="20577"/>
          <ac:spMkLst>
            <pc:docMk/>
            <pc:sldMk cId="1516369454" sldId="258"/>
            <ac:spMk id="3" creationId="{70EA4DA0-B0DA-4A9D-9050-A4D077FE1E47}"/>
          </ac:spMkLst>
        </pc:spChg>
      </pc:sldChg>
      <pc:sldChg chg="modSp mod">
        <pc:chgData name="Artie Basukoski" userId="e3d18c0a-56dd-4e3c-9116-f7bf1a415a3b" providerId="ADAL" clId="{0492CF33-B556-4D14-AF35-9187BBD6F278}" dt="2022-12-12T14:30:25.503" v="1362" actId="20577"/>
        <pc:sldMkLst>
          <pc:docMk/>
          <pc:sldMk cId="957004240" sldId="267"/>
        </pc:sldMkLst>
        <pc:spChg chg="mod">
          <ac:chgData name="Artie Basukoski" userId="e3d18c0a-56dd-4e3c-9116-f7bf1a415a3b" providerId="ADAL" clId="{0492CF33-B556-4D14-AF35-9187BBD6F278}" dt="2022-12-12T14:30:25.503" v="1362" actId="20577"/>
          <ac:spMkLst>
            <pc:docMk/>
            <pc:sldMk cId="957004240" sldId="267"/>
            <ac:spMk id="2" creationId="{96009B0F-B487-4F33-8259-4D79B8160136}"/>
          </ac:spMkLst>
        </pc:spChg>
      </pc:sldChg>
      <pc:sldChg chg="add del">
        <pc:chgData name="Artie Basukoski" userId="e3d18c0a-56dd-4e3c-9116-f7bf1a415a3b" providerId="ADAL" clId="{0492CF33-B556-4D14-AF35-9187BBD6F278}" dt="2022-12-12T14:05:32.670" v="811" actId="47"/>
        <pc:sldMkLst>
          <pc:docMk/>
          <pc:sldMk cId="4174785020" sldId="1601"/>
        </pc:sldMkLst>
      </pc:sldChg>
      <pc:sldChg chg="modSp mod">
        <pc:chgData name="Artie Basukoski" userId="e3d18c0a-56dd-4e3c-9116-f7bf1a415a3b" providerId="ADAL" clId="{0492CF33-B556-4D14-AF35-9187BBD6F278}" dt="2022-12-12T13:39:51.271" v="545"/>
        <pc:sldMkLst>
          <pc:docMk/>
          <pc:sldMk cId="912551830" sldId="1602"/>
        </pc:sldMkLst>
        <pc:spChg chg="mod">
          <ac:chgData name="Artie Basukoski" userId="e3d18c0a-56dd-4e3c-9116-f7bf1a415a3b" providerId="ADAL" clId="{0492CF33-B556-4D14-AF35-9187BBD6F278}" dt="2022-12-12T13:39:51.271" v="545"/>
          <ac:spMkLst>
            <pc:docMk/>
            <pc:sldMk cId="912551830" sldId="1602"/>
            <ac:spMk id="3" creationId="{D45D0AEA-DE94-4C34-9D94-9A52570BE04D}"/>
          </ac:spMkLst>
        </pc:spChg>
      </pc:sldChg>
      <pc:sldChg chg="modSp mod">
        <pc:chgData name="Artie Basukoski" userId="e3d18c0a-56dd-4e3c-9116-f7bf1a415a3b" providerId="ADAL" clId="{0492CF33-B556-4D14-AF35-9187BBD6F278}" dt="2022-12-12T14:29:56.364" v="1340" actId="20577"/>
        <pc:sldMkLst>
          <pc:docMk/>
          <pc:sldMk cId="2149606329" sldId="1608"/>
        </pc:sldMkLst>
        <pc:spChg chg="mod">
          <ac:chgData name="Artie Basukoski" userId="e3d18c0a-56dd-4e3c-9116-f7bf1a415a3b" providerId="ADAL" clId="{0492CF33-B556-4D14-AF35-9187BBD6F278}" dt="2022-12-12T14:24:09.248" v="1035" actId="20577"/>
          <ac:spMkLst>
            <pc:docMk/>
            <pc:sldMk cId="2149606329" sldId="1608"/>
            <ac:spMk id="2" creationId="{1B97E746-B270-4F0E-BD8C-A99E87507952}"/>
          </ac:spMkLst>
        </pc:spChg>
        <pc:spChg chg="mod">
          <ac:chgData name="Artie Basukoski" userId="e3d18c0a-56dd-4e3c-9116-f7bf1a415a3b" providerId="ADAL" clId="{0492CF33-B556-4D14-AF35-9187BBD6F278}" dt="2022-12-12T14:29:56.364" v="1340" actId="20577"/>
          <ac:spMkLst>
            <pc:docMk/>
            <pc:sldMk cId="2149606329" sldId="1608"/>
            <ac:spMk id="3" creationId="{5F0CD350-83A4-493F-BCF0-CC155B843350}"/>
          </ac:spMkLst>
        </pc:spChg>
      </pc:sldChg>
      <pc:sldChg chg="modSp mod">
        <pc:chgData name="Artie Basukoski" userId="e3d18c0a-56dd-4e3c-9116-f7bf1a415a3b" providerId="ADAL" clId="{0492CF33-B556-4D14-AF35-9187BBD6F278}" dt="2022-12-12T14:27:46.819" v="1075" actId="20577"/>
        <pc:sldMkLst>
          <pc:docMk/>
          <pc:sldMk cId="3532035534" sldId="1609"/>
        </pc:sldMkLst>
        <pc:spChg chg="mod">
          <ac:chgData name="Artie Basukoski" userId="e3d18c0a-56dd-4e3c-9116-f7bf1a415a3b" providerId="ADAL" clId="{0492CF33-B556-4D14-AF35-9187BBD6F278}" dt="2022-12-12T14:24:17.101" v="1044" actId="20577"/>
          <ac:spMkLst>
            <pc:docMk/>
            <pc:sldMk cId="3532035534" sldId="1609"/>
            <ac:spMk id="2" creationId="{8215E96F-F451-48DC-8177-9572C0723979}"/>
          </ac:spMkLst>
        </pc:spChg>
        <pc:spChg chg="mod">
          <ac:chgData name="Artie Basukoski" userId="e3d18c0a-56dd-4e3c-9116-f7bf1a415a3b" providerId="ADAL" clId="{0492CF33-B556-4D14-AF35-9187BBD6F278}" dt="2022-12-12T14:27:46.819" v="1075" actId="20577"/>
          <ac:spMkLst>
            <pc:docMk/>
            <pc:sldMk cId="3532035534" sldId="1609"/>
            <ac:spMk id="3" creationId="{D05D79B6-7AA3-48DB-B54A-FBCD7C6E5771}"/>
          </ac:spMkLst>
        </pc:spChg>
      </pc:sldChg>
      <pc:sldChg chg="modSp">
        <pc:chgData name="Artie Basukoski" userId="e3d18c0a-56dd-4e3c-9116-f7bf1a415a3b" providerId="ADAL" clId="{0492CF33-B556-4D14-AF35-9187BBD6F278}" dt="2022-12-12T12:53:01.168" v="335" actId="20577"/>
        <pc:sldMkLst>
          <pc:docMk/>
          <pc:sldMk cId="529740771" sldId="1610"/>
        </pc:sldMkLst>
        <pc:graphicFrameChg chg="mod">
          <ac:chgData name="Artie Basukoski" userId="e3d18c0a-56dd-4e3c-9116-f7bf1a415a3b" providerId="ADAL" clId="{0492CF33-B556-4D14-AF35-9187BBD6F278}" dt="2022-12-12T12:53:01.168" v="335" actId="20577"/>
          <ac:graphicFrameMkLst>
            <pc:docMk/>
            <pc:sldMk cId="529740771" sldId="1610"/>
            <ac:graphicFrameMk id="14" creationId="{37C89F95-B73B-45DA-819A-F3BE9AB9DD23}"/>
          </ac:graphicFrameMkLst>
        </pc:graphicFrameChg>
      </pc:sldChg>
      <pc:sldChg chg="modSp new add del mod ord">
        <pc:chgData name="Artie Basukoski" userId="e3d18c0a-56dd-4e3c-9116-f7bf1a415a3b" providerId="ADAL" clId="{0492CF33-B556-4D14-AF35-9187BBD6F278}" dt="2022-12-12T14:21:24.942" v="954" actId="47"/>
        <pc:sldMkLst>
          <pc:docMk/>
          <pc:sldMk cId="3704611037" sldId="1611"/>
        </pc:sldMkLst>
        <pc:spChg chg="mod">
          <ac:chgData name="Artie Basukoski" userId="e3d18c0a-56dd-4e3c-9116-f7bf1a415a3b" providerId="ADAL" clId="{0492CF33-B556-4D14-AF35-9187BBD6F278}" dt="2022-12-12T13:00:31.997" v="355" actId="20577"/>
          <ac:spMkLst>
            <pc:docMk/>
            <pc:sldMk cId="3704611037" sldId="1611"/>
            <ac:spMk id="2" creationId="{24660CFE-76E2-7BD3-0874-B205F29FC73F}"/>
          </ac:spMkLst>
        </pc:spChg>
      </pc:sldChg>
      <pc:sldChg chg="modSp new del mod ord">
        <pc:chgData name="Artie Basukoski" userId="e3d18c0a-56dd-4e3c-9116-f7bf1a415a3b" providerId="ADAL" clId="{0492CF33-B556-4D14-AF35-9187BBD6F278}" dt="2022-12-12T13:13:54.757" v="377" actId="47"/>
        <pc:sldMkLst>
          <pc:docMk/>
          <pc:sldMk cId="2526888203" sldId="1612"/>
        </pc:sldMkLst>
        <pc:spChg chg="mod">
          <ac:chgData name="Artie Basukoski" userId="e3d18c0a-56dd-4e3c-9116-f7bf1a415a3b" providerId="ADAL" clId="{0492CF33-B556-4D14-AF35-9187BBD6F278}" dt="2022-12-12T13:08:13.917" v="376" actId="20577"/>
          <ac:spMkLst>
            <pc:docMk/>
            <pc:sldMk cId="2526888203" sldId="1612"/>
            <ac:spMk id="2" creationId="{874BF0DE-CEA2-8A1B-3252-9A959CF432BF}"/>
          </ac:spMkLst>
        </pc:spChg>
      </pc:sldChg>
      <pc:sldChg chg="addSp modSp new mod ord">
        <pc:chgData name="Artie Basukoski" userId="e3d18c0a-56dd-4e3c-9116-f7bf1a415a3b" providerId="ADAL" clId="{0492CF33-B556-4D14-AF35-9187BBD6F278}" dt="2022-12-12T13:48:09.770" v="646" actId="20577"/>
        <pc:sldMkLst>
          <pc:docMk/>
          <pc:sldMk cId="2685547190" sldId="1612"/>
        </pc:sldMkLst>
        <pc:spChg chg="mod">
          <ac:chgData name="Artie Basukoski" userId="e3d18c0a-56dd-4e3c-9116-f7bf1a415a3b" providerId="ADAL" clId="{0492CF33-B556-4D14-AF35-9187BBD6F278}" dt="2022-12-12T13:41:07.239" v="588" actId="20577"/>
          <ac:spMkLst>
            <pc:docMk/>
            <pc:sldMk cId="2685547190" sldId="1612"/>
            <ac:spMk id="2" creationId="{7D6E4B8A-C7AA-DEA7-6EAC-60D2911E248C}"/>
          </ac:spMkLst>
        </pc:spChg>
        <pc:spChg chg="mod">
          <ac:chgData name="Artie Basukoski" userId="e3d18c0a-56dd-4e3c-9116-f7bf1a415a3b" providerId="ADAL" clId="{0492CF33-B556-4D14-AF35-9187BBD6F278}" dt="2022-12-12T13:46:34.946" v="622" actId="27636"/>
          <ac:spMkLst>
            <pc:docMk/>
            <pc:sldMk cId="2685547190" sldId="1612"/>
            <ac:spMk id="3" creationId="{F25AFA97-E30F-C246-B7F8-4DC0AA25233C}"/>
          </ac:spMkLst>
        </pc:spChg>
        <pc:spChg chg="add mod">
          <ac:chgData name="Artie Basukoski" userId="e3d18c0a-56dd-4e3c-9116-f7bf1a415a3b" providerId="ADAL" clId="{0492CF33-B556-4D14-AF35-9187BBD6F278}" dt="2022-12-12T13:48:09.770" v="646" actId="20577"/>
          <ac:spMkLst>
            <pc:docMk/>
            <pc:sldMk cId="2685547190" sldId="1612"/>
            <ac:spMk id="5" creationId="{5BB58998-E215-1907-06E7-79C83E297D1A}"/>
          </ac:spMkLst>
        </pc:spChg>
      </pc:sldChg>
      <pc:sldChg chg="modSp new add del mod ord">
        <pc:chgData name="Artie Basukoski" userId="e3d18c0a-56dd-4e3c-9116-f7bf1a415a3b" providerId="ADAL" clId="{0492CF33-B556-4D14-AF35-9187BBD6F278}" dt="2022-12-12T14:21:21.741" v="953" actId="47"/>
        <pc:sldMkLst>
          <pc:docMk/>
          <pc:sldMk cId="518949904" sldId="1613"/>
        </pc:sldMkLst>
        <pc:spChg chg="mod">
          <ac:chgData name="Artie Basukoski" userId="e3d18c0a-56dd-4e3c-9116-f7bf1a415a3b" providerId="ADAL" clId="{0492CF33-B556-4D14-AF35-9187BBD6F278}" dt="2022-12-12T14:19:18.514" v="950" actId="20577"/>
          <ac:spMkLst>
            <pc:docMk/>
            <pc:sldMk cId="518949904" sldId="1613"/>
            <ac:spMk id="2" creationId="{F6DE0052-1FA8-6A0C-62A3-BCDEBD94EEC8}"/>
          </ac:spMkLst>
        </pc:spChg>
        <pc:spChg chg="mod">
          <ac:chgData name="Artie Basukoski" userId="e3d18c0a-56dd-4e3c-9116-f7bf1a415a3b" providerId="ADAL" clId="{0492CF33-B556-4D14-AF35-9187BBD6F278}" dt="2022-12-12T14:20:31.446" v="951"/>
          <ac:spMkLst>
            <pc:docMk/>
            <pc:sldMk cId="518949904" sldId="1613"/>
            <ac:spMk id="3" creationId="{FD965B9E-2692-6C3B-0E04-A2E04F4A1EFB}"/>
          </ac:spMkLst>
        </pc:spChg>
      </pc:sldChg>
      <pc:sldChg chg="addSp delSp modSp new mod ord">
        <pc:chgData name="Artie Basukoski" userId="e3d18c0a-56dd-4e3c-9116-f7bf1a415a3b" providerId="ADAL" clId="{0492CF33-B556-4D14-AF35-9187BBD6F278}" dt="2022-12-12T14:10:11.620" v="935" actId="14100"/>
        <pc:sldMkLst>
          <pc:docMk/>
          <pc:sldMk cId="2649873276" sldId="1614"/>
        </pc:sldMkLst>
        <pc:spChg chg="mod">
          <ac:chgData name="Artie Basukoski" userId="e3d18c0a-56dd-4e3c-9116-f7bf1a415a3b" providerId="ADAL" clId="{0492CF33-B556-4D14-AF35-9187BBD6F278}" dt="2022-12-12T14:05:26.552" v="807" actId="20577"/>
          <ac:spMkLst>
            <pc:docMk/>
            <pc:sldMk cId="2649873276" sldId="1614"/>
            <ac:spMk id="2" creationId="{45AAB364-F5A9-1824-927B-347BFC2F10EB}"/>
          </ac:spMkLst>
        </pc:spChg>
        <pc:spChg chg="del mod">
          <ac:chgData name="Artie Basukoski" userId="e3d18c0a-56dd-4e3c-9116-f7bf1a415a3b" providerId="ADAL" clId="{0492CF33-B556-4D14-AF35-9187BBD6F278}" dt="2022-12-12T14:09:58.693" v="933" actId="478"/>
          <ac:spMkLst>
            <pc:docMk/>
            <pc:sldMk cId="2649873276" sldId="1614"/>
            <ac:spMk id="3" creationId="{27EB6FF0-854D-3ABB-106A-7217A946D93E}"/>
          </ac:spMkLst>
        </pc:spChg>
        <pc:spChg chg="add del mod">
          <ac:chgData name="Artie Basukoski" userId="e3d18c0a-56dd-4e3c-9116-f7bf1a415a3b" providerId="ADAL" clId="{0492CF33-B556-4D14-AF35-9187BBD6F278}" dt="2022-12-12T14:10:03.461" v="934" actId="22"/>
          <ac:spMkLst>
            <pc:docMk/>
            <pc:sldMk cId="2649873276" sldId="1614"/>
            <ac:spMk id="5" creationId="{930F7458-B9AE-35BB-D563-B2043C1BC09A}"/>
          </ac:spMkLst>
        </pc:spChg>
        <pc:picChg chg="add mod ord">
          <ac:chgData name="Artie Basukoski" userId="e3d18c0a-56dd-4e3c-9116-f7bf1a415a3b" providerId="ADAL" clId="{0492CF33-B556-4D14-AF35-9187BBD6F278}" dt="2022-12-12T14:10:11.620" v="935" actId="14100"/>
          <ac:picMkLst>
            <pc:docMk/>
            <pc:sldMk cId="2649873276" sldId="1614"/>
            <ac:picMk id="7" creationId="{4D568A4F-0CF6-8F9A-723E-90D7A62E3442}"/>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1" Type="http://schemas.openxmlformats.org/officeDocument/2006/relationships/hyperlink" Target="https://en.wikipedia.org/wiki/James_Lighthill"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1" Type="http://schemas.openxmlformats.org/officeDocument/2006/relationships/hyperlink" Target="https://en.wikipedia.org/wiki/James_Lighthil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3A9B6-C25A-4521-B392-90380AF491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4623EB-0107-4F80-8521-FF8D5A8BAED9}">
      <dgm:prSet/>
      <dgm:spPr/>
      <dgm:t>
        <a:bodyPr/>
        <a:lstStyle/>
        <a:p>
          <a:r>
            <a:rPr lang="en-US" dirty="0"/>
            <a:t>Due 11th Jan 2022, 1pm. (Last permissible date for assessments)</a:t>
          </a:r>
        </a:p>
      </dgm:t>
    </dgm:pt>
    <dgm:pt modelId="{63124940-3811-48F2-BD91-78FE34FFC8CD}" type="parTrans" cxnId="{65609BC1-DC1D-454E-8308-18B376CC7367}">
      <dgm:prSet/>
      <dgm:spPr/>
      <dgm:t>
        <a:bodyPr/>
        <a:lstStyle/>
        <a:p>
          <a:endParaRPr lang="en-US"/>
        </a:p>
      </dgm:t>
    </dgm:pt>
    <dgm:pt modelId="{889F8085-CC36-421B-9AC5-914E8C3D2EB8}" type="sibTrans" cxnId="{65609BC1-DC1D-454E-8308-18B376CC7367}">
      <dgm:prSet/>
      <dgm:spPr/>
      <dgm:t>
        <a:bodyPr/>
        <a:lstStyle/>
        <a:p>
          <a:endParaRPr lang="en-US"/>
        </a:p>
      </dgm:t>
    </dgm:pt>
    <dgm:pt modelId="{B7772374-FFFC-4D09-BE2A-0812D0F6DBCB}">
      <dgm:prSet/>
      <dgm:spPr/>
      <dgm:t>
        <a:bodyPr/>
        <a:lstStyle/>
        <a:p>
          <a:r>
            <a:rPr lang="en-US"/>
            <a:t>Individual work.</a:t>
          </a:r>
        </a:p>
      </dgm:t>
    </dgm:pt>
    <dgm:pt modelId="{42A8E714-D6B0-4BA6-A7EF-EEE7391F85DE}" type="parTrans" cxnId="{9C871992-34F3-4C77-972F-C2EBE267DDC8}">
      <dgm:prSet/>
      <dgm:spPr/>
      <dgm:t>
        <a:bodyPr/>
        <a:lstStyle/>
        <a:p>
          <a:endParaRPr lang="en-US"/>
        </a:p>
      </dgm:t>
    </dgm:pt>
    <dgm:pt modelId="{31104660-F9D3-4983-805B-7B9662A93FAB}" type="sibTrans" cxnId="{9C871992-34F3-4C77-972F-C2EBE267DDC8}">
      <dgm:prSet/>
      <dgm:spPr/>
      <dgm:t>
        <a:bodyPr/>
        <a:lstStyle/>
        <a:p>
          <a:endParaRPr lang="en-US"/>
        </a:p>
      </dgm:t>
    </dgm:pt>
    <dgm:pt modelId="{6E892D62-D4FC-4085-AD81-66132A47BF2F}">
      <dgm:prSet/>
      <dgm:spPr/>
      <dgm:t>
        <a:bodyPr/>
        <a:lstStyle/>
        <a:p>
          <a:r>
            <a:rPr lang="en-US"/>
            <a:t>Domain means area of application. This must be different from FYP. Suggested areas :</a:t>
          </a:r>
        </a:p>
      </dgm:t>
    </dgm:pt>
    <dgm:pt modelId="{42642403-BFE4-4960-9419-0F1A97C07904}" type="parTrans" cxnId="{304B7DDF-50E5-41D0-B7F3-17AB6465CD6A}">
      <dgm:prSet/>
      <dgm:spPr/>
      <dgm:t>
        <a:bodyPr/>
        <a:lstStyle/>
        <a:p>
          <a:endParaRPr lang="en-US"/>
        </a:p>
      </dgm:t>
    </dgm:pt>
    <dgm:pt modelId="{E1BFA7CF-F7E6-48A5-B2E9-A5C56F08DECA}" type="sibTrans" cxnId="{304B7DDF-50E5-41D0-B7F3-17AB6465CD6A}">
      <dgm:prSet/>
      <dgm:spPr/>
      <dgm:t>
        <a:bodyPr/>
        <a:lstStyle/>
        <a:p>
          <a:endParaRPr lang="en-US"/>
        </a:p>
      </dgm:t>
    </dgm:pt>
    <dgm:pt modelId="{C7DA774D-4FBA-4E6B-8532-38A2EF4A96B7}">
      <dgm:prSet/>
      <dgm:spPr/>
      <dgm:t>
        <a:bodyPr/>
        <a:lstStyle/>
        <a:p>
          <a:r>
            <a:rPr lang="en-GB" i="1"/>
            <a:t>Market analysis, algorithmic trading, personal portfolio management, Education, Games, Robotics, Hospitals and medicine, Human resources and computing, Transportation, Chatbots, News publishing and writing, Marketing, Music recognition and composition, Speech and text recognition, Data mining, E-mail and spam filtering, Gesture recognition, Voice recognition, Scheduling, Traffic control, Robot navigation, Obstacle avoidance, Object recognition.</a:t>
          </a:r>
          <a:endParaRPr lang="en-US"/>
        </a:p>
      </dgm:t>
    </dgm:pt>
    <dgm:pt modelId="{CCF6437A-1E8E-46A7-89E9-3E95BA02A506}" type="parTrans" cxnId="{3420DB44-3B28-45FF-A212-E32954216503}">
      <dgm:prSet/>
      <dgm:spPr/>
      <dgm:t>
        <a:bodyPr/>
        <a:lstStyle/>
        <a:p>
          <a:endParaRPr lang="en-US"/>
        </a:p>
      </dgm:t>
    </dgm:pt>
    <dgm:pt modelId="{F5523E4C-5975-4F98-9598-3B520667AB12}" type="sibTrans" cxnId="{3420DB44-3B28-45FF-A212-E32954216503}">
      <dgm:prSet/>
      <dgm:spPr/>
      <dgm:t>
        <a:bodyPr/>
        <a:lstStyle/>
        <a:p>
          <a:endParaRPr lang="en-US"/>
        </a:p>
      </dgm:t>
    </dgm:pt>
    <dgm:pt modelId="{88D468CB-B9F0-4591-97B6-78A759C00731}">
      <dgm:prSet/>
      <dgm:spPr/>
      <dgm:t>
        <a:bodyPr/>
        <a:lstStyle/>
        <a:p>
          <a:r>
            <a:rPr lang="en-GB"/>
            <a:t>If what you are interested in is not listed then write to me and we can add it.</a:t>
          </a:r>
          <a:endParaRPr lang="en-US"/>
        </a:p>
      </dgm:t>
    </dgm:pt>
    <dgm:pt modelId="{149BC176-6833-4D8E-9153-7A9FE44650EF}" type="parTrans" cxnId="{41B7AAFD-3E1A-4A30-99EE-09288C9D0A52}">
      <dgm:prSet/>
      <dgm:spPr/>
      <dgm:t>
        <a:bodyPr/>
        <a:lstStyle/>
        <a:p>
          <a:endParaRPr lang="en-US"/>
        </a:p>
      </dgm:t>
    </dgm:pt>
    <dgm:pt modelId="{A55A9D56-1A26-41F9-AEC6-CA8E73CF5AE4}" type="sibTrans" cxnId="{41B7AAFD-3E1A-4A30-99EE-09288C9D0A52}">
      <dgm:prSet/>
      <dgm:spPr/>
      <dgm:t>
        <a:bodyPr/>
        <a:lstStyle/>
        <a:p>
          <a:endParaRPr lang="en-US"/>
        </a:p>
      </dgm:t>
    </dgm:pt>
    <dgm:pt modelId="{8EEF6D4D-0E3E-428C-9B89-52EDA374DA88}" type="pres">
      <dgm:prSet presAssocID="{62E3A9B6-C25A-4521-B392-90380AF491F9}" presName="linear" presStyleCnt="0">
        <dgm:presLayoutVars>
          <dgm:animLvl val="lvl"/>
          <dgm:resizeHandles val="exact"/>
        </dgm:presLayoutVars>
      </dgm:prSet>
      <dgm:spPr/>
    </dgm:pt>
    <dgm:pt modelId="{2F2D6344-D599-4E24-B7B9-A0A70A1165EF}" type="pres">
      <dgm:prSet presAssocID="{A54623EB-0107-4F80-8521-FF8D5A8BAED9}" presName="parentText" presStyleLbl="node1" presStyleIdx="0" presStyleCnt="4">
        <dgm:presLayoutVars>
          <dgm:chMax val="0"/>
          <dgm:bulletEnabled val="1"/>
        </dgm:presLayoutVars>
      </dgm:prSet>
      <dgm:spPr/>
    </dgm:pt>
    <dgm:pt modelId="{CBC3E1AE-B003-46D2-8FDD-F3A42E60F492}" type="pres">
      <dgm:prSet presAssocID="{889F8085-CC36-421B-9AC5-914E8C3D2EB8}" presName="spacer" presStyleCnt="0"/>
      <dgm:spPr/>
    </dgm:pt>
    <dgm:pt modelId="{46CD3C3A-3619-4487-A532-A4BFE601FFB0}" type="pres">
      <dgm:prSet presAssocID="{B7772374-FFFC-4D09-BE2A-0812D0F6DBCB}" presName="parentText" presStyleLbl="node1" presStyleIdx="1" presStyleCnt="4">
        <dgm:presLayoutVars>
          <dgm:chMax val="0"/>
          <dgm:bulletEnabled val="1"/>
        </dgm:presLayoutVars>
      </dgm:prSet>
      <dgm:spPr/>
    </dgm:pt>
    <dgm:pt modelId="{A8ABECF9-E27F-4E3F-951C-4B6ECEE793CC}" type="pres">
      <dgm:prSet presAssocID="{31104660-F9D3-4983-805B-7B9662A93FAB}" presName="spacer" presStyleCnt="0"/>
      <dgm:spPr/>
    </dgm:pt>
    <dgm:pt modelId="{23A0CEF1-D7F5-4325-97C1-B115E7D8D168}" type="pres">
      <dgm:prSet presAssocID="{6E892D62-D4FC-4085-AD81-66132A47BF2F}" presName="parentText" presStyleLbl="node1" presStyleIdx="2" presStyleCnt="4">
        <dgm:presLayoutVars>
          <dgm:chMax val="0"/>
          <dgm:bulletEnabled val="1"/>
        </dgm:presLayoutVars>
      </dgm:prSet>
      <dgm:spPr/>
    </dgm:pt>
    <dgm:pt modelId="{AE2ECE0C-2E14-4202-B424-54B84B9C90D1}" type="pres">
      <dgm:prSet presAssocID="{6E892D62-D4FC-4085-AD81-66132A47BF2F}" presName="childText" presStyleLbl="revTx" presStyleIdx="0" presStyleCnt="1">
        <dgm:presLayoutVars>
          <dgm:bulletEnabled val="1"/>
        </dgm:presLayoutVars>
      </dgm:prSet>
      <dgm:spPr/>
    </dgm:pt>
    <dgm:pt modelId="{7E172D30-C1B4-4151-91BA-57F8144B89A6}" type="pres">
      <dgm:prSet presAssocID="{88D468CB-B9F0-4591-97B6-78A759C00731}" presName="parentText" presStyleLbl="node1" presStyleIdx="3" presStyleCnt="4">
        <dgm:presLayoutVars>
          <dgm:chMax val="0"/>
          <dgm:bulletEnabled val="1"/>
        </dgm:presLayoutVars>
      </dgm:prSet>
      <dgm:spPr/>
    </dgm:pt>
  </dgm:ptLst>
  <dgm:cxnLst>
    <dgm:cxn modelId="{12B3A71E-9B78-4721-A0BD-486B0FBEA3A8}" type="presOf" srcId="{62E3A9B6-C25A-4521-B392-90380AF491F9}" destId="{8EEF6D4D-0E3E-428C-9B89-52EDA374DA88}" srcOrd="0" destOrd="0" presId="urn:microsoft.com/office/officeart/2005/8/layout/vList2"/>
    <dgm:cxn modelId="{9BA85B1F-AA7B-47B4-BE1C-DCD8B5D4FAFF}" type="presOf" srcId="{88D468CB-B9F0-4591-97B6-78A759C00731}" destId="{7E172D30-C1B4-4151-91BA-57F8144B89A6}" srcOrd="0" destOrd="0" presId="urn:microsoft.com/office/officeart/2005/8/layout/vList2"/>
    <dgm:cxn modelId="{3420DB44-3B28-45FF-A212-E32954216503}" srcId="{6E892D62-D4FC-4085-AD81-66132A47BF2F}" destId="{C7DA774D-4FBA-4E6B-8532-38A2EF4A96B7}" srcOrd="0" destOrd="0" parTransId="{CCF6437A-1E8E-46A7-89E9-3E95BA02A506}" sibTransId="{F5523E4C-5975-4F98-9598-3B520667AB12}"/>
    <dgm:cxn modelId="{B673AA45-87BD-47CF-B231-53B303940EE7}" type="presOf" srcId="{C7DA774D-4FBA-4E6B-8532-38A2EF4A96B7}" destId="{AE2ECE0C-2E14-4202-B424-54B84B9C90D1}" srcOrd="0" destOrd="0" presId="urn:microsoft.com/office/officeart/2005/8/layout/vList2"/>
    <dgm:cxn modelId="{ABD52A6D-E3EE-4C28-9B88-D205361865C8}" type="presOf" srcId="{A54623EB-0107-4F80-8521-FF8D5A8BAED9}" destId="{2F2D6344-D599-4E24-B7B9-A0A70A1165EF}" srcOrd="0" destOrd="0" presId="urn:microsoft.com/office/officeart/2005/8/layout/vList2"/>
    <dgm:cxn modelId="{9C871992-34F3-4C77-972F-C2EBE267DDC8}" srcId="{62E3A9B6-C25A-4521-B392-90380AF491F9}" destId="{B7772374-FFFC-4D09-BE2A-0812D0F6DBCB}" srcOrd="1" destOrd="0" parTransId="{42A8E714-D6B0-4BA6-A7EF-EEE7391F85DE}" sibTransId="{31104660-F9D3-4983-805B-7B9662A93FAB}"/>
    <dgm:cxn modelId="{66150EAB-36CA-4B3E-9474-66609A4D22C6}" type="presOf" srcId="{B7772374-FFFC-4D09-BE2A-0812D0F6DBCB}" destId="{46CD3C3A-3619-4487-A532-A4BFE601FFB0}" srcOrd="0" destOrd="0" presId="urn:microsoft.com/office/officeart/2005/8/layout/vList2"/>
    <dgm:cxn modelId="{65609BC1-DC1D-454E-8308-18B376CC7367}" srcId="{62E3A9B6-C25A-4521-B392-90380AF491F9}" destId="{A54623EB-0107-4F80-8521-FF8D5A8BAED9}" srcOrd="0" destOrd="0" parTransId="{63124940-3811-48F2-BD91-78FE34FFC8CD}" sibTransId="{889F8085-CC36-421B-9AC5-914E8C3D2EB8}"/>
    <dgm:cxn modelId="{C6A69ED7-8530-41EF-84A6-6E9197D2FC8A}" type="presOf" srcId="{6E892D62-D4FC-4085-AD81-66132A47BF2F}" destId="{23A0CEF1-D7F5-4325-97C1-B115E7D8D168}" srcOrd="0" destOrd="0" presId="urn:microsoft.com/office/officeart/2005/8/layout/vList2"/>
    <dgm:cxn modelId="{304B7DDF-50E5-41D0-B7F3-17AB6465CD6A}" srcId="{62E3A9B6-C25A-4521-B392-90380AF491F9}" destId="{6E892D62-D4FC-4085-AD81-66132A47BF2F}" srcOrd="2" destOrd="0" parTransId="{42642403-BFE4-4960-9419-0F1A97C07904}" sibTransId="{E1BFA7CF-F7E6-48A5-B2E9-A5C56F08DECA}"/>
    <dgm:cxn modelId="{41B7AAFD-3E1A-4A30-99EE-09288C9D0A52}" srcId="{62E3A9B6-C25A-4521-B392-90380AF491F9}" destId="{88D468CB-B9F0-4591-97B6-78A759C00731}" srcOrd="3" destOrd="0" parTransId="{149BC176-6833-4D8E-9153-7A9FE44650EF}" sibTransId="{A55A9D56-1A26-41F9-AEC6-CA8E73CF5AE4}"/>
    <dgm:cxn modelId="{14943DFE-B5DA-447E-98A7-1AFB9CA29BAA}" type="presParOf" srcId="{8EEF6D4D-0E3E-428C-9B89-52EDA374DA88}" destId="{2F2D6344-D599-4E24-B7B9-A0A70A1165EF}" srcOrd="0" destOrd="0" presId="urn:microsoft.com/office/officeart/2005/8/layout/vList2"/>
    <dgm:cxn modelId="{D9E62F1F-A0A5-437A-8EE1-B300CA85FDBA}" type="presParOf" srcId="{8EEF6D4D-0E3E-428C-9B89-52EDA374DA88}" destId="{CBC3E1AE-B003-46D2-8FDD-F3A42E60F492}" srcOrd="1" destOrd="0" presId="urn:microsoft.com/office/officeart/2005/8/layout/vList2"/>
    <dgm:cxn modelId="{99415EF0-8011-4736-A8F9-267B19A51C17}" type="presParOf" srcId="{8EEF6D4D-0E3E-428C-9B89-52EDA374DA88}" destId="{46CD3C3A-3619-4487-A532-A4BFE601FFB0}" srcOrd="2" destOrd="0" presId="urn:microsoft.com/office/officeart/2005/8/layout/vList2"/>
    <dgm:cxn modelId="{DC029AC3-B60D-470C-A053-FBE5BB93A196}" type="presParOf" srcId="{8EEF6D4D-0E3E-428C-9B89-52EDA374DA88}" destId="{A8ABECF9-E27F-4E3F-951C-4B6ECEE793CC}" srcOrd="3" destOrd="0" presId="urn:microsoft.com/office/officeart/2005/8/layout/vList2"/>
    <dgm:cxn modelId="{1A847D68-DD65-4EE6-B686-E6C9ACE22012}" type="presParOf" srcId="{8EEF6D4D-0E3E-428C-9B89-52EDA374DA88}" destId="{23A0CEF1-D7F5-4325-97C1-B115E7D8D168}" srcOrd="4" destOrd="0" presId="urn:microsoft.com/office/officeart/2005/8/layout/vList2"/>
    <dgm:cxn modelId="{E73C1F37-1249-401E-9321-149103B9986E}" type="presParOf" srcId="{8EEF6D4D-0E3E-428C-9B89-52EDA374DA88}" destId="{AE2ECE0C-2E14-4202-B424-54B84B9C90D1}" srcOrd="5" destOrd="0" presId="urn:microsoft.com/office/officeart/2005/8/layout/vList2"/>
    <dgm:cxn modelId="{684C4154-1C15-4978-8100-804EB15A0335}" type="presParOf" srcId="{8EEF6D4D-0E3E-428C-9B89-52EDA374DA88}" destId="{7E172D30-C1B4-4151-91BA-57F8144B89A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C416B4-3C24-4594-B966-AFAFF11D1B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5D81E5-B868-4189-899B-3B730819D893}">
      <dgm:prSet/>
      <dgm:spPr/>
      <dgm:t>
        <a:bodyPr/>
        <a:lstStyle/>
        <a:p>
          <a:r>
            <a:rPr lang="en-US"/>
            <a:t>A branch of computer science dealing with the simulation of intelligent behavior in computers.</a:t>
          </a:r>
        </a:p>
      </dgm:t>
    </dgm:pt>
    <dgm:pt modelId="{FEADC47B-4FFF-421B-9FFB-572856FF9652}" type="parTrans" cxnId="{6868CBBA-D364-4164-9F1F-09F02011D758}">
      <dgm:prSet/>
      <dgm:spPr/>
      <dgm:t>
        <a:bodyPr/>
        <a:lstStyle/>
        <a:p>
          <a:endParaRPr lang="en-US"/>
        </a:p>
      </dgm:t>
    </dgm:pt>
    <dgm:pt modelId="{CF81E24F-2A0B-4E77-813D-E7DDFB04A841}" type="sibTrans" cxnId="{6868CBBA-D364-4164-9F1F-09F02011D758}">
      <dgm:prSet/>
      <dgm:spPr/>
      <dgm:t>
        <a:bodyPr/>
        <a:lstStyle/>
        <a:p>
          <a:endParaRPr lang="en-US"/>
        </a:p>
      </dgm:t>
    </dgm:pt>
    <dgm:pt modelId="{43C4D931-EE64-45E4-9A56-EDB520D05B22}">
      <dgm:prSet/>
      <dgm:spPr/>
      <dgm:t>
        <a:bodyPr/>
        <a:lstStyle/>
        <a:p>
          <a:r>
            <a:rPr lang="en-US"/>
            <a:t>The capability of a machine to imitate intelligent human behavior.</a:t>
          </a:r>
        </a:p>
      </dgm:t>
    </dgm:pt>
    <dgm:pt modelId="{3736173D-24B2-4A7F-B24E-C8CCBDD16105}" type="parTrans" cxnId="{8C49FD0F-7194-45C5-9734-33E26AABDBE2}">
      <dgm:prSet/>
      <dgm:spPr/>
      <dgm:t>
        <a:bodyPr/>
        <a:lstStyle/>
        <a:p>
          <a:endParaRPr lang="en-US"/>
        </a:p>
      </dgm:t>
    </dgm:pt>
    <dgm:pt modelId="{22570FE5-7FC5-4233-8CE6-E59128E9CD50}" type="sibTrans" cxnId="{8C49FD0F-7194-45C5-9734-33E26AABDBE2}">
      <dgm:prSet/>
      <dgm:spPr/>
      <dgm:t>
        <a:bodyPr/>
        <a:lstStyle/>
        <a:p>
          <a:endParaRPr lang="en-US"/>
        </a:p>
      </dgm:t>
    </dgm:pt>
    <dgm:pt modelId="{BD21B78A-8496-4307-8EA1-B1B43226713B}">
      <dgm:prSet/>
      <dgm:spPr/>
      <dgm:t>
        <a:bodyPr/>
        <a:lstStyle/>
        <a:p>
          <a:r>
            <a:rPr lang="en-US"/>
            <a:t>Strong AI: Systems that think like humans (general intelligence)</a:t>
          </a:r>
        </a:p>
      </dgm:t>
    </dgm:pt>
    <dgm:pt modelId="{F535E95B-97BE-47A4-9571-4EB62457163A}" type="parTrans" cxnId="{CDC2124C-61B6-4CA7-8608-5061326FF49B}">
      <dgm:prSet/>
      <dgm:spPr/>
      <dgm:t>
        <a:bodyPr/>
        <a:lstStyle/>
        <a:p>
          <a:endParaRPr lang="en-US"/>
        </a:p>
      </dgm:t>
    </dgm:pt>
    <dgm:pt modelId="{E84BA9D9-DBEC-48CF-A98E-EC3A6C6B2473}" type="sibTrans" cxnId="{CDC2124C-61B6-4CA7-8608-5061326FF49B}">
      <dgm:prSet/>
      <dgm:spPr/>
      <dgm:t>
        <a:bodyPr/>
        <a:lstStyle/>
        <a:p>
          <a:endParaRPr lang="en-US"/>
        </a:p>
      </dgm:t>
    </dgm:pt>
    <dgm:pt modelId="{4281918F-95D8-43FB-8C1F-4441084568A7}">
      <dgm:prSet/>
      <dgm:spPr/>
      <dgm:t>
        <a:bodyPr/>
        <a:lstStyle/>
        <a:p>
          <a:r>
            <a:rPr lang="en-US"/>
            <a:t>Weak AI:  Just get systems to work without figuring out how human reasoning works (specific intelligence)</a:t>
          </a:r>
        </a:p>
      </dgm:t>
    </dgm:pt>
    <dgm:pt modelId="{A28AA0F1-CE6E-421A-9567-DDBF7A6B1B7D}" type="parTrans" cxnId="{C7F1848F-040E-475C-8540-11C34D422DAC}">
      <dgm:prSet/>
      <dgm:spPr/>
      <dgm:t>
        <a:bodyPr/>
        <a:lstStyle/>
        <a:p>
          <a:endParaRPr lang="en-US"/>
        </a:p>
      </dgm:t>
    </dgm:pt>
    <dgm:pt modelId="{267BD3C6-AC0E-441B-B2E1-B58725A98862}" type="sibTrans" cxnId="{C7F1848F-040E-475C-8540-11C34D422DAC}">
      <dgm:prSet/>
      <dgm:spPr/>
      <dgm:t>
        <a:bodyPr/>
        <a:lstStyle/>
        <a:p>
          <a:endParaRPr lang="en-US"/>
        </a:p>
      </dgm:t>
    </dgm:pt>
    <dgm:pt modelId="{F072C266-D638-4F8E-8529-C859267F0FBA}">
      <dgm:prSet/>
      <dgm:spPr/>
      <dgm:t>
        <a:bodyPr/>
        <a:lstStyle/>
        <a:p>
          <a:r>
            <a:rPr lang="en-US"/>
            <a:t>Use human reasoning as a model but not necessarily the end goal</a:t>
          </a:r>
        </a:p>
      </dgm:t>
    </dgm:pt>
    <dgm:pt modelId="{76DFE2FD-FB6C-4EF0-A4A0-1DF48CBD4D75}" type="parTrans" cxnId="{B63E0379-92EC-4087-9B94-64DE8D38A309}">
      <dgm:prSet/>
      <dgm:spPr/>
      <dgm:t>
        <a:bodyPr/>
        <a:lstStyle/>
        <a:p>
          <a:endParaRPr lang="en-US"/>
        </a:p>
      </dgm:t>
    </dgm:pt>
    <dgm:pt modelId="{5CF8ED2D-C1AA-47A0-B8E8-F448B631A346}" type="sibTrans" cxnId="{B63E0379-92EC-4087-9B94-64DE8D38A309}">
      <dgm:prSet/>
      <dgm:spPr/>
      <dgm:t>
        <a:bodyPr/>
        <a:lstStyle/>
        <a:p>
          <a:endParaRPr lang="en-US"/>
        </a:p>
      </dgm:t>
    </dgm:pt>
    <dgm:pt modelId="{CD3C14A9-A25F-4C9F-8877-01F5ED5C0764}">
      <dgm:prSet/>
      <dgm:spPr/>
      <dgm:t>
        <a:bodyPr/>
        <a:lstStyle/>
        <a:p>
          <a:r>
            <a:rPr lang="en-US" dirty="0"/>
            <a:t>“A computer program is said to learn from experience E with respect to some class of tasks T and performance measure P, if its performance at tasks in T, as measured by P, improves with experience E.” </a:t>
          </a:r>
        </a:p>
      </dgm:t>
    </dgm:pt>
    <dgm:pt modelId="{01484665-9E79-4343-8037-35155CB7B4F1}" type="parTrans" cxnId="{1B0FB97D-3F90-404C-9A30-21EF0FE17255}">
      <dgm:prSet/>
      <dgm:spPr/>
      <dgm:t>
        <a:bodyPr/>
        <a:lstStyle/>
        <a:p>
          <a:endParaRPr lang="en-US"/>
        </a:p>
      </dgm:t>
    </dgm:pt>
    <dgm:pt modelId="{325C5150-60B6-49D4-8A37-9E99C9D41406}" type="sibTrans" cxnId="{1B0FB97D-3F90-404C-9A30-21EF0FE17255}">
      <dgm:prSet/>
      <dgm:spPr/>
      <dgm:t>
        <a:bodyPr/>
        <a:lstStyle/>
        <a:p>
          <a:endParaRPr lang="en-US"/>
        </a:p>
      </dgm:t>
    </dgm:pt>
    <dgm:pt modelId="{3389FBC8-49D9-4ED4-B8F7-B8C6A3C38D9D}" type="pres">
      <dgm:prSet presAssocID="{5BC416B4-3C24-4594-B966-AFAFF11D1B13}" presName="root" presStyleCnt="0">
        <dgm:presLayoutVars>
          <dgm:dir/>
          <dgm:resizeHandles val="exact"/>
        </dgm:presLayoutVars>
      </dgm:prSet>
      <dgm:spPr/>
    </dgm:pt>
    <dgm:pt modelId="{AF6E0CA9-B0FC-49EC-99E4-966B574AE26F}" type="pres">
      <dgm:prSet presAssocID="{205D81E5-B868-4189-899B-3B730819D893}" presName="compNode" presStyleCnt="0"/>
      <dgm:spPr/>
    </dgm:pt>
    <dgm:pt modelId="{C72B100F-1F7F-4037-A822-2EB7DEF0AEFB}" type="pres">
      <dgm:prSet presAssocID="{205D81E5-B868-4189-899B-3B730819D893}" presName="bgRect" presStyleLbl="bgShp" presStyleIdx="0" presStyleCnt="6"/>
      <dgm:spPr/>
    </dgm:pt>
    <dgm:pt modelId="{055263B2-1674-41F8-851B-8CC06BDB32D4}" type="pres">
      <dgm:prSet presAssocID="{205D81E5-B868-4189-899B-3B730819D89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EFC6C45-F0F1-4793-AB65-0816B76AF07F}" type="pres">
      <dgm:prSet presAssocID="{205D81E5-B868-4189-899B-3B730819D893}" presName="spaceRect" presStyleCnt="0"/>
      <dgm:spPr/>
    </dgm:pt>
    <dgm:pt modelId="{D4F9C3F5-15D2-43C2-AD55-8ED727956F65}" type="pres">
      <dgm:prSet presAssocID="{205D81E5-B868-4189-899B-3B730819D893}" presName="parTx" presStyleLbl="revTx" presStyleIdx="0" presStyleCnt="6">
        <dgm:presLayoutVars>
          <dgm:chMax val="0"/>
          <dgm:chPref val="0"/>
        </dgm:presLayoutVars>
      </dgm:prSet>
      <dgm:spPr/>
    </dgm:pt>
    <dgm:pt modelId="{1B1F260A-8881-4753-A2B5-E91823796C74}" type="pres">
      <dgm:prSet presAssocID="{CF81E24F-2A0B-4E77-813D-E7DDFB04A841}" presName="sibTrans" presStyleCnt="0"/>
      <dgm:spPr/>
    </dgm:pt>
    <dgm:pt modelId="{B9E126FF-64BE-48EC-8641-D391D99BA1A4}" type="pres">
      <dgm:prSet presAssocID="{43C4D931-EE64-45E4-9A56-EDB520D05B22}" presName="compNode" presStyleCnt="0"/>
      <dgm:spPr/>
    </dgm:pt>
    <dgm:pt modelId="{79BA8592-DECA-4ADA-9CEF-292CE369A595}" type="pres">
      <dgm:prSet presAssocID="{43C4D931-EE64-45E4-9A56-EDB520D05B22}" presName="bgRect" presStyleLbl="bgShp" presStyleIdx="1" presStyleCnt="6"/>
      <dgm:spPr/>
    </dgm:pt>
    <dgm:pt modelId="{A382D5DF-D8C2-4742-B50C-40E3F765D8E9}" type="pres">
      <dgm:prSet presAssocID="{43C4D931-EE64-45E4-9A56-EDB520D05B2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7E39340-7D3C-479A-A6F0-582375426F0D}" type="pres">
      <dgm:prSet presAssocID="{43C4D931-EE64-45E4-9A56-EDB520D05B22}" presName="spaceRect" presStyleCnt="0"/>
      <dgm:spPr/>
    </dgm:pt>
    <dgm:pt modelId="{68671865-A970-4BDA-B96B-9D433779BE35}" type="pres">
      <dgm:prSet presAssocID="{43C4D931-EE64-45E4-9A56-EDB520D05B22}" presName="parTx" presStyleLbl="revTx" presStyleIdx="1" presStyleCnt="6">
        <dgm:presLayoutVars>
          <dgm:chMax val="0"/>
          <dgm:chPref val="0"/>
        </dgm:presLayoutVars>
      </dgm:prSet>
      <dgm:spPr/>
    </dgm:pt>
    <dgm:pt modelId="{F146794B-C82F-420F-A8EA-27EF1EF65E27}" type="pres">
      <dgm:prSet presAssocID="{22570FE5-7FC5-4233-8CE6-E59128E9CD50}" presName="sibTrans" presStyleCnt="0"/>
      <dgm:spPr/>
    </dgm:pt>
    <dgm:pt modelId="{0BCE7316-62F6-4601-ACDB-167A1C1AFC95}" type="pres">
      <dgm:prSet presAssocID="{BD21B78A-8496-4307-8EA1-B1B43226713B}" presName="compNode" presStyleCnt="0"/>
      <dgm:spPr/>
    </dgm:pt>
    <dgm:pt modelId="{988C52E7-F362-43D1-B0DB-4FCA5FDB0406}" type="pres">
      <dgm:prSet presAssocID="{BD21B78A-8496-4307-8EA1-B1B43226713B}" presName="bgRect" presStyleLbl="bgShp" presStyleIdx="2" presStyleCnt="6"/>
      <dgm:spPr/>
    </dgm:pt>
    <dgm:pt modelId="{3F22D72B-DBEA-4262-8CE9-75151559F985}" type="pres">
      <dgm:prSet presAssocID="{BD21B78A-8496-4307-8EA1-B1B43226713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165E369-7F76-42E8-9ACE-D42E5A0F68BD}" type="pres">
      <dgm:prSet presAssocID="{BD21B78A-8496-4307-8EA1-B1B43226713B}" presName="spaceRect" presStyleCnt="0"/>
      <dgm:spPr/>
    </dgm:pt>
    <dgm:pt modelId="{885F464D-D742-4756-972A-411059F8AA9A}" type="pres">
      <dgm:prSet presAssocID="{BD21B78A-8496-4307-8EA1-B1B43226713B}" presName="parTx" presStyleLbl="revTx" presStyleIdx="2" presStyleCnt="6">
        <dgm:presLayoutVars>
          <dgm:chMax val="0"/>
          <dgm:chPref val="0"/>
        </dgm:presLayoutVars>
      </dgm:prSet>
      <dgm:spPr/>
    </dgm:pt>
    <dgm:pt modelId="{496E4B0E-9760-4E9B-B7FC-FDF36618669F}" type="pres">
      <dgm:prSet presAssocID="{E84BA9D9-DBEC-48CF-A98E-EC3A6C6B2473}" presName="sibTrans" presStyleCnt="0"/>
      <dgm:spPr/>
    </dgm:pt>
    <dgm:pt modelId="{384B5B3B-1C01-4CCC-9541-12F07C2E13C3}" type="pres">
      <dgm:prSet presAssocID="{4281918F-95D8-43FB-8C1F-4441084568A7}" presName="compNode" presStyleCnt="0"/>
      <dgm:spPr/>
    </dgm:pt>
    <dgm:pt modelId="{CAD35537-B76A-449C-BF24-297B07C3AC5E}" type="pres">
      <dgm:prSet presAssocID="{4281918F-95D8-43FB-8C1F-4441084568A7}" presName="bgRect" presStyleLbl="bgShp" presStyleIdx="3" presStyleCnt="6"/>
      <dgm:spPr/>
    </dgm:pt>
    <dgm:pt modelId="{806E165B-3CB9-4D83-A2D5-78D5E6A249A2}" type="pres">
      <dgm:prSet presAssocID="{4281918F-95D8-43FB-8C1F-4441084568A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28EACF07-80EB-40D0-899F-0026250693A7}" type="pres">
      <dgm:prSet presAssocID="{4281918F-95D8-43FB-8C1F-4441084568A7}" presName="spaceRect" presStyleCnt="0"/>
      <dgm:spPr/>
    </dgm:pt>
    <dgm:pt modelId="{36316442-95D0-48E1-ABB5-61B833DFEB21}" type="pres">
      <dgm:prSet presAssocID="{4281918F-95D8-43FB-8C1F-4441084568A7}" presName="parTx" presStyleLbl="revTx" presStyleIdx="3" presStyleCnt="6">
        <dgm:presLayoutVars>
          <dgm:chMax val="0"/>
          <dgm:chPref val="0"/>
        </dgm:presLayoutVars>
      </dgm:prSet>
      <dgm:spPr/>
    </dgm:pt>
    <dgm:pt modelId="{A6B150F6-7F14-4EED-8F0F-33C2A1505631}" type="pres">
      <dgm:prSet presAssocID="{267BD3C6-AC0E-441B-B2E1-B58725A98862}" presName="sibTrans" presStyleCnt="0"/>
      <dgm:spPr/>
    </dgm:pt>
    <dgm:pt modelId="{51DCDE59-FCDE-4298-B320-F36D762984AF}" type="pres">
      <dgm:prSet presAssocID="{F072C266-D638-4F8E-8529-C859267F0FBA}" presName="compNode" presStyleCnt="0"/>
      <dgm:spPr/>
    </dgm:pt>
    <dgm:pt modelId="{5C05B37E-6BA8-4CA2-A452-3418EEBC4F01}" type="pres">
      <dgm:prSet presAssocID="{F072C266-D638-4F8E-8529-C859267F0FBA}" presName="bgRect" presStyleLbl="bgShp" presStyleIdx="4" presStyleCnt="6"/>
      <dgm:spPr/>
    </dgm:pt>
    <dgm:pt modelId="{C03D53F2-C16E-4AA3-991B-119FCBC31E09}" type="pres">
      <dgm:prSet presAssocID="{F072C266-D638-4F8E-8529-C859267F0FB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58960941-726A-47AA-B170-F91FD48D88C4}" type="pres">
      <dgm:prSet presAssocID="{F072C266-D638-4F8E-8529-C859267F0FBA}" presName="spaceRect" presStyleCnt="0"/>
      <dgm:spPr/>
    </dgm:pt>
    <dgm:pt modelId="{51222249-96CC-4B11-8669-152D96572E2C}" type="pres">
      <dgm:prSet presAssocID="{F072C266-D638-4F8E-8529-C859267F0FBA}" presName="parTx" presStyleLbl="revTx" presStyleIdx="4" presStyleCnt="6">
        <dgm:presLayoutVars>
          <dgm:chMax val="0"/>
          <dgm:chPref val="0"/>
        </dgm:presLayoutVars>
      </dgm:prSet>
      <dgm:spPr/>
    </dgm:pt>
    <dgm:pt modelId="{489AC807-E911-4795-99C1-1C187EAD6E01}" type="pres">
      <dgm:prSet presAssocID="{5CF8ED2D-C1AA-47A0-B8E8-F448B631A346}" presName="sibTrans" presStyleCnt="0"/>
      <dgm:spPr/>
    </dgm:pt>
    <dgm:pt modelId="{12EF1032-90FB-4560-A870-50FEFE992367}" type="pres">
      <dgm:prSet presAssocID="{CD3C14A9-A25F-4C9F-8877-01F5ED5C0764}" presName="compNode" presStyleCnt="0"/>
      <dgm:spPr/>
    </dgm:pt>
    <dgm:pt modelId="{6C959784-AE3F-4430-98FF-A70EB7DD2669}" type="pres">
      <dgm:prSet presAssocID="{CD3C14A9-A25F-4C9F-8877-01F5ED5C0764}" presName="bgRect" presStyleLbl="bgShp" presStyleIdx="5" presStyleCnt="6"/>
      <dgm:spPr/>
    </dgm:pt>
    <dgm:pt modelId="{B98A21B2-1D47-42BF-A3F6-349EE2E7E1EB}" type="pres">
      <dgm:prSet presAssocID="{CD3C14A9-A25F-4C9F-8877-01F5ED5C076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assroom"/>
        </a:ext>
      </dgm:extLst>
    </dgm:pt>
    <dgm:pt modelId="{A3CF42DB-BFB5-4FA4-90DC-D671928D7C8B}" type="pres">
      <dgm:prSet presAssocID="{CD3C14A9-A25F-4C9F-8877-01F5ED5C0764}" presName="spaceRect" presStyleCnt="0"/>
      <dgm:spPr/>
    </dgm:pt>
    <dgm:pt modelId="{6DD6CAFE-077A-47A5-8B53-AFB932B40611}" type="pres">
      <dgm:prSet presAssocID="{CD3C14A9-A25F-4C9F-8877-01F5ED5C0764}" presName="parTx" presStyleLbl="revTx" presStyleIdx="5" presStyleCnt="6">
        <dgm:presLayoutVars>
          <dgm:chMax val="0"/>
          <dgm:chPref val="0"/>
        </dgm:presLayoutVars>
      </dgm:prSet>
      <dgm:spPr/>
    </dgm:pt>
  </dgm:ptLst>
  <dgm:cxnLst>
    <dgm:cxn modelId="{8C49FD0F-7194-45C5-9734-33E26AABDBE2}" srcId="{5BC416B4-3C24-4594-B966-AFAFF11D1B13}" destId="{43C4D931-EE64-45E4-9A56-EDB520D05B22}" srcOrd="1" destOrd="0" parTransId="{3736173D-24B2-4A7F-B24E-C8CCBDD16105}" sibTransId="{22570FE5-7FC5-4233-8CE6-E59128E9CD50}"/>
    <dgm:cxn modelId="{C3531117-FE62-472F-84CE-2ECD469D982F}" type="presOf" srcId="{5BC416B4-3C24-4594-B966-AFAFF11D1B13}" destId="{3389FBC8-49D9-4ED4-B8F7-B8C6A3C38D9D}" srcOrd="0" destOrd="0" presId="urn:microsoft.com/office/officeart/2018/2/layout/IconVerticalSolidList"/>
    <dgm:cxn modelId="{79898B40-02B3-49D4-A40E-C5887B8255E2}" type="presOf" srcId="{BD21B78A-8496-4307-8EA1-B1B43226713B}" destId="{885F464D-D742-4756-972A-411059F8AA9A}" srcOrd="0" destOrd="0" presId="urn:microsoft.com/office/officeart/2018/2/layout/IconVerticalSolidList"/>
    <dgm:cxn modelId="{CDC2124C-61B6-4CA7-8608-5061326FF49B}" srcId="{5BC416B4-3C24-4594-B966-AFAFF11D1B13}" destId="{BD21B78A-8496-4307-8EA1-B1B43226713B}" srcOrd="2" destOrd="0" parTransId="{F535E95B-97BE-47A4-9571-4EB62457163A}" sibTransId="{E84BA9D9-DBEC-48CF-A98E-EC3A6C6B2473}"/>
    <dgm:cxn modelId="{41D64A70-99BC-4839-BB69-779919274A99}" type="presOf" srcId="{43C4D931-EE64-45E4-9A56-EDB520D05B22}" destId="{68671865-A970-4BDA-B96B-9D433779BE35}" srcOrd="0" destOrd="0" presId="urn:microsoft.com/office/officeart/2018/2/layout/IconVerticalSolidList"/>
    <dgm:cxn modelId="{B63E0379-92EC-4087-9B94-64DE8D38A309}" srcId="{5BC416B4-3C24-4594-B966-AFAFF11D1B13}" destId="{F072C266-D638-4F8E-8529-C859267F0FBA}" srcOrd="4" destOrd="0" parTransId="{76DFE2FD-FB6C-4EF0-A4A0-1DF48CBD4D75}" sibTransId="{5CF8ED2D-C1AA-47A0-B8E8-F448B631A346}"/>
    <dgm:cxn modelId="{1B0FB97D-3F90-404C-9A30-21EF0FE17255}" srcId="{5BC416B4-3C24-4594-B966-AFAFF11D1B13}" destId="{CD3C14A9-A25F-4C9F-8877-01F5ED5C0764}" srcOrd="5" destOrd="0" parTransId="{01484665-9E79-4343-8037-35155CB7B4F1}" sibTransId="{325C5150-60B6-49D4-8A37-9E99C9D41406}"/>
    <dgm:cxn modelId="{C7F1848F-040E-475C-8540-11C34D422DAC}" srcId="{5BC416B4-3C24-4594-B966-AFAFF11D1B13}" destId="{4281918F-95D8-43FB-8C1F-4441084568A7}" srcOrd="3" destOrd="0" parTransId="{A28AA0F1-CE6E-421A-9567-DDBF7A6B1B7D}" sibTransId="{267BD3C6-AC0E-441B-B2E1-B58725A98862}"/>
    <dgm:cxn modelId="{6A9901A1-21C3-401A-9DB4-F2C817B63968}" type="presOf" srcId="{4281918F-95D8-43FB-8C1F-4441084568A7}" destId="{36316442-95D0-48E1-ABB5-61B833DFEB21}" srcOrd="0" destOrd="0" presId="urn:microsoft.com/office/officeart/2018/2/layout/IconVerticalSolidList"/>
    <dgm:cxn modelId="{425471AA-4EB6-491E-BAE6-20DA0D111CAB}" type="presOf" srcId="{CD3C14A9-A25F-4C9F-8877-01F5ED5C0764}" destId="{6DD6CAFE-077A-47A5-8B53-AFB932B40611}" srcOrd="0" destOrd="0" presId="urn:microsoft.com/office/officeart/2018/2/layout/IconVerticalSolidList"/>
    <dgm:cxn modelId="{6868CBBA-D364-4164-9F1F-09F02011D758}" srcId="{5BC416B4-3C24-4594-B966-AFAFF11D1B13}" destId="{205D81E5-B868-4189-899B-3B730819D893}" srcOrd="0" destOrd="0" parTransId="{FEADC47B-4FFF-421B-9FFB-572856FF9652}" sibTransId="{CF81E24F-2A0B-4E77-813D-E7DDFB04A841}"/>
    <dgm:cxn modelId="{EA089ABD-FB67-49B3-8A17-F88FE7B14265}" type="presOf" srcId="{F072C266-D638-4F8E-8529-C859267F0FBA}" destId="{51222249-96CC-4B11-8669-152D96572E2C}" srcOrd="0" destOrd="0" presId="urn:microsoft.com/office/officeart/2018/2/layout/IconVerticalSolidList"/>
    <dgm:cxn modelId="{B6D4BBD2-8C58-404B-A643-8B4FC9505B63}" type="presOf" srcId="{205D81E5-B868-4189-899B-3B730819D893}" destId="{D4F9C3F5-15D2-43C2-AD55-8ED727956F65}" srcOrd="0" destOrd="0" presId="urn:microsoft.com/office/officeart/2018/2/layout/IconVerticalSolidList"/>
    <dgm:cxn modelId="{790C9530-C8C4-47DA-9AAA-293E30FDD5A8}" type="presParOf" srcId="{3389FBC8-49D9-4ED4-B8F7-B8C6A3C38D9D}" destId="{AF6E0CA9-B0FC-49EC-99E4-966B574AE26F}" srcOrd="0" destOrd="0" presId="urn:microsoft.com/office/officeart/2018/2/layout/IconVerticalSolidList"/>
    <dgm:cxn modelId="{79F5DAB2-74C9-4161-8D56-54BE29D1B2D9}" type="presParOf" srcId="{AF6E0CA9-B0FC-49EC-99E4-966B574AE26F}" destId="{C72B100F-1F7F-4037-A822-2EB7DEF0AEFB}" srcOrd="0" destOrd="0" presId="urn:microsoft.com/office/officeart/2018/2/layout/IconVerticalSolidList"/>
    <dgm:cxn modelId="{4055759A-872C-4538-9BBC-B4A8B891391E}" type="presParOf" srcId="{AF6E0CA9-B0FC-49EC-99E4-966B574AE26F}" destId="{055263B2-1674-41F8-851B-8CC06BDB32D4}" srcOrd="1" destOrd="0" presId="urn:microsoft.com/office/officeart/2018/2/layout/IconVerticalSolidList"/>
    <dgm:cxn modelId="{914FA64B-2F0B-486B-9F68-F8432C546EEA}" type="presParOf" srcId="{AF6E0CA9-B0FC-49EC-99E4-966B574AE26F}" destId="{DEFC6C45-F0F1-4793-AB65-0816B76AF07F}" srcOrd="2" destOrd="0" presId="urn:microsoft.com/office/officeart/2018/2/layout/IconVerticalSolidList"/>
    <dgm:cxn modelId="{E0A32062-0B2B-4952-84EB-5B937A86EEA6}" type="presParOf" srcId="{AF6E0CA9-B0FC-49EC-99E4-966B574AE26F}" destId="{D4F9C3F5-15D2-43C2-AD55-8ED727956F65}" srcOrd="3" destOrd="0" presId="urn:microsoft.com/office/officeart/2018/2/layout/IconVerticalSolidList"/>
    <dgm:cxn modelId="{A0BC1F15-1D55-4BC6-870A-BC7D517C2058}" type="presParOf" srcId="{3389FBC8-49D9-4ED4-B8F7-B8C6A3C38D9D}" destId="{1B1F260A-8881-4753-A2B5-E91823796C74}" srcOrd="1" destOrd="0" presId="urn:microsoft.com/office/officeart/2018/2/layout/IconVerticalSolidList"/>
    <dgm:cxn modelId="{8836AB52-3565-4A70-85C9-6E58DEFAEA55}" type="presParOf" srcId="{3389FBC8-49D9-4ED4-B8F7-B8C6A3C38D9D}" destId="{B9E126FF-64BE-48EC-8641-D391D99BA1A4}" srcOrd="2" destOrd="0" presId="urn:microsoft.com/office/officeart/2018/2/layout/IconVerticalSolidList"/>
    <dgm:cxn modelId="{3174D62A-2061-4C21-800A-27ACA4E908BF}" type="presParOf" srcId="{B9E126FF-64BE-48EC-8641-D391D99BA1A4}" destId="{79BA8592-DECA-4ADA-9CEF-292CE369A595}" srcOrd="0" destOrd="0" presId="urn:microsoft.com/office/officeart/2018/2/layout/IconVerticalSolidList"/>
    <dgm:cxn modelId="{180AC592-66A3-4E32-8808-DC8D97122D99}" type="presParOf" srcId="{B9E126FF-64BE-48EC-8641-D391D99BA1A4}" destId="{A382D5DF-D8C2-4742-B50C-40E3F765D8E9}" srcOrd="1" destOrd="0" presId="urn:microsoft.com/office/officeart/2018/2/layout/IconVerticalSolidList"/>
    <dgm:cxn modelId="{C726BEF7-AFCF-4AB5-A658-31A52E1A7980}" type="presParOf" srcId="{B9E126FF-64BE-48EC-8641-D391D99BA1A4}" destId="{37E39340-7D3C-479A-A6F0-582375426F0D}" srcOrd="2" destOrd="0" presId="urn:microsoft.com/office/officeart/2018/2/layout/IconVerticalSolidList"/>
    <dgm:cxn modelId="{448C612A-C8F0-40B8-A37E-23F7A3D76838}" type="presParOf" srcId="{B9E126FF-64BE-48EC-8641-D391D99BA1A4}" destId="{68671865-A970-4BDA-B96B-9D433779BE35}" srcOrd="3" destOrd="0" presId="urn:microsoft.com/office/officeart/2018/2/layout/IconVerticalSolidList"/>
    <dgm:cxn modelId="{6F9F933A-75C6-4425-8FFA-295FABCC48E0}" type="presParOf" srcId="{3389FBC8-49D9-4ED4-B8F7-B8C6A3C38D9D}" destId="{F146794B-C82F-420F-A8EA-27EF1EF65E27}" srcOrd="3" destOrd="0" presId="urn:microsoft.com/office/officeart/2018/2/layout/IconVerticalSolidList"/>
    <dgm:cxn modelId="{7A2CC89A-2916-4AD1-8E2B-8BCBF8C79960}" type="presParOf" srcId="{3389FBC8-49D9-4ED4-B8F7-B8C6A3C38D9D}" destId="{0BCE7316-62F6-4601-ACDB-167A1C1AFC95}" srcOrd="4" destOrd="0" presId="urn:microsoft.com/office/officeart/2018/2/layout/IconVerticalSolidList"/>
    <dgm:cxn modelId="{C4F0D643-331F-4814-87E0-BB4E6073C253}" type="presParOf" srcId="{0BCE7316-62F6-4601-ACDB-167A1C1AFC95}" destId="{988C52E7-F362-43D1-B0DB-4FCA5FDB0406}" srcOrd="0" destOrd="0" presId="urn:microsoft.com/office/officeart/2018/2/layout/IconVerticalSolidList"/>
    <dgm:cxn modelId="{B459D9EB-F6C3-4B6F-B746-367A63599755}" type="presParOf" srcId="{0BCE7316-62F6-4601-ACDB-167A1C1AFC95}" destId="{3F22D72B-DBEA-4262-8CE9-75151559F985}" srcOrd="1" destOrd="0" presId="urn:microsoft.com/office/officeart/2018/2/layout/IconVerticalSolidList"/>
    <dgm:cxn modelId="{9887B5FF-3A02-4A50-9003-3B9D38019F9E}" type="presParOf" srcId="{0BCE7316-62F6-4601-ACDB-167A1C1AFC95}" destId="{2165E369-7F76-42E8-9ACE-D42E5A0F68BD}" srcOrd="2" destOrd="0" presId="urn:microsoft.com/office/officeart/2018/2/layout/IconVerticalSolidList"/>
    <dgm:cxn modelId="{B340C8FF-6AD9-492A-98B2-FDA4E70BD2C1}" type="presParOf" srcId="{0BCE7316-62F6-4601-ACDB-167A1C1AFC95}" destId="{885F464D-D742-4756-972A-411059F8AA9A}" srcOrd="3" destOrd="0" presId="urn:microsoft.com/office/officeart/2018/2/layout/IconVerticalSolidList"/>
    <dgm:cxn modelId="{521A563E-B220-48E2-BEB9-6862B3167926}" type="presParOf" srcId="{3389FBC8-49D9-4ED4-B8F7-B8C6A3C38D9D}" destId="{496E4B0E-9760-4E9B-B7FC-FDF36618669F}" srcOrd="5" destOrd="0" presId="urn:microsoft.com/office/officeart/2018/2/layout/IconVerticalSolidList"/>
    <dgm:cxn modelId="{293F28F1-C5B9-44BA-AE72-B1610F5F3F19}" type="presParOf" srcId="{3389FBC8-49D9-4ED4-B8F7-B8C6A3C38D9D}" destId="{384B5B3B-1C01-4CCC-9541-12F07C2E13C3}" srcOrd="6" destOrd="0" presId="urn:microsoft.com/office/officeart/2018/2/layout/IconVerticalSolidList"/>
    <dgm:cxn modelId="{D4A0FB3A-FDF6-4D22-8BF5-92304ACC7AE0}" type="presParOf" srcId="{384B5B3B-1C01-4CCC-9541-12F07C2E13C3}" destId="{CAD35537-B76A-449C-BF24-297B07C3AC5E}" srcOrd="0" destOrd="0" presId="urn:microsoft.com/office/officeart/2018/2/layout/IconVerticalSolidList"/>
    <dgm:cxn modelId="{DC1B5099-3E76-4B16-B1E4-2464404CD231}" type="presParOf" srcId="{384B5B3B-1C01-4CCC-9541-12F07C2E13C3}" destId="{806E165B-3CB9-4D83-A2D5-78D5E6A249A2}" srcOrd="1" destOrd="0" presId="urn:microsoft.com/office/officeart/2018/2/layout/IconVerticalSolidList"/>
    <dgm:cxn modelId="{150561DF-A17D-42BE-9D0B-EFB12DD7EC8A}" type="presParOf" srcId="{384B5B3B-1C01-4CCC-9541-12F07C2E13C3}" destId="{28EACF07-80EB-40D0-899F-0026250693A7}" srcOrd="2" destOrd="0" presId="urn:microsoft.com/office/officeart/2018/2/layout/IconVerticalSolidList"/>
    <dgm:cxn modelId="{28D52F02-6B7B-44D5-9CEF-CB8DD2D02A78}" type="presParOf" srcId="{384B5B3B-1C01-4CCC-9541-12F07C2E13C3}" destId="{36316442-95D0-48E1-ABB5-61B833DFEB21}" srcOrd="3" destOrd="0" presId="urn:microsoft.com/office/officeart/2018/2/layout/IconVerticalSolidList"/>
    <dgm:cxn modelId="{C1B32E40-A019-4FE0-8AB1-436C25AE2E88}" type="presParOf" srcId="{3389FBC8-49D9-4ED4-B8F7-B8C6A3C38D9D}" destId="{A6B150F6-7F14-4EED-8F0F-33C2A1505631}" srcOrd="7" destOrd="0" presId="urn:microsoft.com/office/officeart/2018/2/layout/IconVerticalSolidList"/>
    <dgm:cxn modelId="{D0FAA5CA-D04A-45A0-8E38-F24AC2ED514D}" type="presParOf" srcId="{3389FBC8-49D9-4ED4-B8F7-B8C6A3C38D9D}" destId="{51DCDE59-FCDE-4298-B320-F36D762984AF}" srcOrd="8" destOrd="0" presId="urn:microsoft.com/office/officeart/2018/2/layout/IconVerticalSolidList"/>
    <dgm:cxn modelId="{303105EC-BB3B-4995-BBA1-0B4A7EA0323E}" type="presParOf" srcId="{51DCDE59-FCDE-4298-B320-F36D762984AF}" destId="{5C05B37E-6BA8-4CA2-A452-3418EEBC4F01}" srcOrd="0" destOrd="0" presId="urn:microsoft.com/office/officeart/2018/2/layout/IconVerticalSolidList"/>
    <dgm:cxn modelId="{3E2C213B-99EF-489A-9177-0B0A5DB2A559}" type="presParOf" srcId="{51DCDE59-FCDE-4298-B320-F36D762984AF}" destId="{C03D53F2-C16E-4AA3-991B-119FCBC31E09}" srcOrd="1" destOrd="0" presId="urn:microsoft.com/office/officeart/2018/2/layout/IconVerticalSolidList"/>
    <dgm:cxn modelId="{977F30A8-7D7E-4DAC-B5F6-270CE48D54D7}" type="presParOf" srcId="{51DCDE59-FCDE-4298-B320-F36D762984AF}" destId="{58960941-726A-47AA-B170-F91FD48D88C4}" srcOrd="2" destOrd="0" presId="urn:microsoft.com/office/officeart/2018/2/layout/IconVerticalSolidList"/>
    <dgm:cxn modelId="{C88C2816-DF84-4540-825A-096C3FACAF2B}" type="presParOf" srcId="{51DCDE59-FCDE-4298-B320-F36D762984AF}" destId="{51222249-96CC-4B11-8669-152D96572E2C}" srcOrd="3" destOrd="0" presId="urn:microsoft.com/office/officeart/2018/2/layout/IconVerticalSolidList"/>
    <dgm:cxn modelId="{2B39D8C9-A1FA-4AD0-BF9E-C205CEA0BE45}" type="presParOf" srcId="{3389FBC8-49D9-4ED4-B8F7-B8C6A3C38D9D}" destId="{489AC807-E911-4795-99C1-1C187EAD6E01}" srcOrd="9" destOrd="0" presId="urn:microsoft.com/office/officeart/2018/2/layout/IconVerticalSolidList"/>
    <dgm:cxn modelId="{8732CCDC-C54D-4D5E-8273-06D99972D9D5}" type="presParOf" srcId="{3389FBC8-49D9-4ED4-B8F7-B8C6A3C38D9D}" destId="{12EF1032-90FB-4560-A870-50FEFE992367}" srcOrd="10" destOrd="0" presId="urn:microsoft.com/office/officeart/2018/2/layout/IconVerticalSolidList"/>
    <dgm:cxn modelId="{06AA6E1A-7390-4F74-8E6F-EFEF37F0F7FC}" type="presParOf" srcId="{12EF1032-90FB-4560-A870-50FEFE992367}" destId="{6C959784-AE3F-4430-98FF-A70EB7DD2669}" srcOrd="0" destOrd="0" presId="urn:microsoft.com/office/officeart/2018/2/layout/IconVerticalSolidList"/>
    <dgm:cxn modelId="{D2911187-9356-403F-B32A-067FF3875FB8}" type="presParOf" srcId="{12EF1032-90FB-4560-A870-50FEFE992367}" destId="{B98A21B2-1D47-42BF-A3F6-349EE2E7E1EB}" srcOrd="1" destOrd="0" presId="urn:microsoft.com/office/officeart/2018/2/layout/IconVerticalSolidList"/>
    <dgm:cxn modelId="{AFC21CFB-42A5-426C-BB90-5F4E518358C7}" type="presParOf" srcId="{12EF1032-90FB-4560-A870-50FEFE992367}" destId="{A3CF42DB-BFB5-4FA4-90DC-D671928D7C8B}" srcOrd="2" destOrd="0" presId="urn:microsoft.com/office/officeart/2018/2/layout/IconVerticalSolidList"/>
    <dgm:cxn modelId="{CBEDFAE1-8796-4F87-846D-3547B7BFFF79}" type="presParOf" srcId="{12EF1032-90FB-4560-A870-50FEFE992367}" destId="{6DD6CAFE-077A-47A5-8B53-AFB932B406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BA1844-32B1-4C42-882C-C19F95253CB5}"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DEB7F1B6-B5CB-4D49-A1D1-3D7BE26DA47A}">
      <dgm:prSet/>
      <dgm:spPr/>
      <dgm:t>
        <a:bodyPr/>
        <a:lstStyle/>
        <a:p>
          <a:r>
            <a:rPr lang="en-US" b="0" i="0"/>
            <a:t>Paper:</a:t>
          </a:r>
          <a:r>
            <a:rPr lang="en-US"/>
            <a:t> </a:t>
          </a:r>
          <a:r>
            <a:rPr lang="en-US" b="0" i="0"/>
            <a:t>"Artificial Intelligence: A General Survey" by </a:t>
          </a:r>
          <a:r>
            <a:rPr lang="en-US" b="0" i="0">
              <a:hlinkClick xmlns:r="http://schemas.openxmlformats.org/officeDocument/2006/relationships" r:id="rId1"/>
            </a:rPr>
            <a:t>James Lighthill</a:t>
          </a:r>
          <a:r>
            <a:rPr lang="en-US" b="0" i="0"/>
            <a:t>, published in </a:t>
          </a:r>
          <a:r>
            <a:rPr lang="en-US" b="0" i="1"/>
            <a:t>Artificial Intelligence: a paper symposium</a:t>
          </a:r>
          <a:r>
            <a:rPr lang="en-US" b="0" i="0"/>
            <a:t> in 1973</a:t>
          </a:r>
          <a:endParaRPr lang="en-US"/>
        </a:p>
      </dgm:t>
    </dgm:pt>
    <dgm:pt modelId="{1695BF61-240F-464E-A141-88A7C67F2EF1}" type="parTrans" cxnId="{C1D143E1-64E9-477D-BECB-D22388C3D888}">
      <dgm:prSet/>
      <dgm:spPr/>
      <dgm:t>
        <a:bodyPr/>
        <a:lstStyle/>
        <a:p>
          <a:endParaRPr lang="en-US"/>
        </a:p>
      </dgm:t>
    </dgm:pt>
    <dgm:pt modelId="{D767A3F4-5E4D-4817-949C-2849B1D5D4C1}" type="sibTrans" cxnId="{C1D143E1-64E9-477D-BECB-D22388C3D888}">
      <dgm:prSet/>
      <dgm:spPr/>
      <dgm:t>
        <a:bodyPr/>
        <a:lstStyle/>
        <a:p>
          <a:endParaRPr lang="en-US"/>
        </a:p>
      </dgm:t>
    </dgm:pt>
    <dgm:pt modelId="{8942524D-0FCF-4EEC-8A9F-B3786C8D4518}">
      <dgm:prSet/>
      <dgm:spPr/>
      <dgm:t>
        <a:bodyPr/>
        <a:lstStyle/>
        <a:p>
          <a:r>
            <a:rPr lang="en-US"/>
            <a:t>Formed the basis for the decision by the British government to end support for AI research in most British universities.</a:t>
          </a:r>
        </a:p>
      </dgm:t>
    </dgm:pt>
    <dgm:pt modelId="{C45A350B-6E38-40A1-9A49-150CF19CC5B2}" type="parTrans" cxnId="{A9E5DE23-4A69-4B28-9581-13DE743DA248}">
      <dgm:prSet/>
      <dgm:spPr/>
      <dgm:t>
        <a:bodyPr/>
        <a:lstStyle/>
        <a:p>
          <a:endParaRPr lang="en-US"/>
        </a:p>
      </dgm:t>
    </dgm:pt>
    <dgm:pt modelId="{9F8948B6-BAE8-4FE3-B91B-78E719869DB2}" type="sibTrans" cxnId="{A9E5DE23-4A69-4B28-9581-13DE743DA248}">
      <dgm:prSet/>
      <dgm:spPr/>
      <dgm:t>
        <a:bodyPr/>
        <a:lstStyle/>
        <a:p>
          <a:endParaRPr lang="en-US"/>
        </a:p>
      </dgm:t>
    </dgm:pt>
    <dgm:pt modelId="{4DA15313-F6AE-441B-B6BF-1136A2C693D7}">
      <dgm:prSet/>
      <dgm:spPr/>
      <dgm:t>
        <a:bodyPr/>
        <a:lstStyle/>
        <a:p>
          <a:r>
            <a:rPr lang="en-US" dirty="0"/>
            <a:t>Critical of basic research in foundational areas such as robotics and language processing. Success comes from control theory, mathematics, algorithms.</a:t>
          </a:r>
        </a:p>
      </dgm:t>
    </dgm:pt>
    <dgm:pt modelId="{1105FC9D-E25C-4B3C-8258-3D008F2510B6}" type="parTrans" cxnId="{07BEA562-4DB6-45B7-9EF0-84F59AA316A8}">
      <dgm:prSet/>
      <dgm:spPr/>
      <dgm:t>
        <a:bodyPr/>
        <a:lstStyle/>
        <a:p>
          <a:endParaRPr lang="en-US"/>
        </a:p>
      </dgm:t>
    </dgm:pt>
    <dgm:pt modelId="{7C88F384-17FE-49D4-8518-0B813B1EB962}" type="sibTrans" cxnId="{07BEA562-4DB6-45B7-9EF0-84F59AA316A8}">
      <dgm:prSet/>
      <dgm:spPr/>
      <dgm:t>
        <a:bodyPr/>
        <a:lstStyle/>
        <a:p>
          <a:endParaRPr lang="en-US"/>
        </a:p>
      </dgm:t>
    </dgm:pt>
    <dgm:pt modelId="{9C563F1A-6953-4BCD-A199-253500E463BC}">
      <dgm:prSet/>
      <dgm:spPr/>
      <dgm:t>
        <a:bodyPr/>
        <a:lstStyle/>
        <a:p>
          <a:r>
            <a:rPr lang="en-US"/>
            <a:t>AI failed at addressing combinatorial explosion when scaling up to solving “real-world” problems. (exponential complexity problem)</a:t>
          </a:r>
        </a:p>
      </dgm:t>
    </dgm:pt>
    <dgm:pt modelId="{87CF4A95-C316-4028-911E-2BFDBCA0BABC}" type="parTrans" cxnId="{8FEF233E-FDBA-44ED-A6CE-7D8B6A2534AE}">
      <dgm:prSet/>
      <dgm:spPr/>
      <dgm:t>
        <a:bodyPr/>
        <a:lstStyle/>
        <a:p>
          <a:endParaRPr lang="en-US"/>
        </a:p>
      </dgm:t>
    </dgm:pt>
    <dgm:pt modelId="{98C12F45-FDEF-4474-B84C-764404973A43}" type="sibTrans" cxnId="{8FEF233E-FDBA-44ED-A6CE-7D8B6A2534AE}">
      <dgm:prSet/>
      <dgm:spPr/>
      <dgm:t>
        <a:bodyPr/>
        <a:lstStyle/>
        <a:p>
          <a:endParaRPr lang="en-US"/>
        </a:p>
      </dgm:t>
    </dgm:pt>
    <dgm:pt modelId="{A1FF5D39-8D13-41A4-9BF1-BC20A52B10C9}">
      <dgm:prSet/>
      <dgm:spPr/>
      <dgm:t>
        <a:bodyPr/>
        <a:lstStyle/>
        <a:p>
          <a:r>
            <a:rPr lang="en-US"/>
            <a:t>Are any of the statements still relevant today?</a:t>
          </a:r>
        </a:p>
      </dgm:t>
    </dgm:pt>
    <dgm:pt modelId="{AC972A7C-9E8E-4CFB-A711-C92E9D17EEB6}" type="parTrans" cxnId="{654FCEFA-72BA-42E0-B08D-87BEB80FCF63}">
      <dgm:prSet/>
      <dgm:spPr/>
      <dgm:t>
        <a:bodyPr/>
        <a:lstStyle/>
        <a:p>
          <a:endParaRPr lang="en-US"/>
        </a:p>
      </dgm:t>
    </dgm:pt>
    <dgm:pt modelId="{D93FF58E-9DAF-4C1D-A34F-B81545E27F42}" type="sibTrans" cxnId="{654FCEFA-72BA-42E0-B08D-87BEB80FCF63}">
      <dgm:prSet/>
      <dgm:spPr/>
      <dgm:t>
        <a:bodyPr/>
        <a:lstStyle/>
        <a:p>
          <a:endParaRPr lang="en-US"/>
        </a:p>
      </dgm:t>
    </dgm:pt>
    <dgm:pt modelId="{8EE806FD-80EB-4FD0-9321-BDFB5F55FB96}" type="pres">
      <dgm:prSet presAssocID="{13BA1844-32B1-4C42-882C-C19F95253CB5}" presName="vert0" presStyleCnt="0">
        <dgm:presLayoutVars>
          <dgm:dir/>
          <dgm:animOne val="branch"/>
          <dgm:animLvl val="lvl"/>
        </dgm:presLayoutVars>
      </dgm:prSet>
      <dgm:spPr/>
    </dgm:pt>
    <dgm:pt modelId="{AB724240-EC77-4E36-867A-A7FD5DAFC9B2}" type="pres">
      <dgm:prSet presAssocID="{DEB7F1B6-B5CB-4D49-A1D1-3D7BE26DA47A}" presName="thickLine" presStyleLbl="alignNode1" presStyleIdx="0" presStyleCnt="5"/>
      <dgm:spPr/>
    </dgm:pt>
    <dgm:pt modelId="{BEC3A011-0B28-44FF-9FC3-DF452D0201E2}" type="pres">
      <dgm:prSet presAssocID="{DEB7F1B6-B5CB-4D49-A1D1-3D7BE26DA47A}" presName="horz1" presStyleCnt="0"/>
      <dgm:spPr/>
    </dgm:pt>
    <dgm:pt modelId="{30CE6DF7-C0F7-4D03-A543-C67ECA70A03C}" type="pres">
      <dgm:prSet presAssocID="{DEB7F1B6-B5CB-4D49-A1D1-3D7BE26DA47A}" presName="tx1" presStyleLbl="revTx" presStyleIdx="0" presStyleCnt="5"/>
      <dgm:spPr/>
    </dgm:pt>
    <dgm:pt modelId="{09329995-21AE-4116-ABF5-5C3D853C8A77}" type="pres">
      <dgm:prSet presAssocID="{DEB7F1B6-B5CB-4D49-A1D1-3D7BE26DA47A}" presName="vert1" presStyleCnt="0"/>
      <dgm:spPr/>
    </dgm:pt>
    <dgm:pt modelId="{30472964-36A7-4011-BF05-499839C5ED60}" type="pres">
      <dgm:prSet presAssocID="{8942524D-0FCF-4EEC-8A9F-B3786C8D4518}" presName="thickLine" presStyleLbl="alignNode1" presStyleIdx="1" presStyleCnt="5"/>
      <dgm:spPr/>
    </dgm:pt>
    <dgm:pt modelId="{02250C2A-59D7-4256-95FD-E20E3C885318}" type="pres">
      <dgm:prSet presAssocID="{8942524D-0FCF-4EEC-8A9F-B3786C8D4518}" presName="horz1" presStyleCnt="0"/>
      <dgm:spPr/>
    </dgm:pt>
    <dgm:pt modelId="{463390C9-A9B8-429F-A308-754CE9EB3019}" type="pres">
      <dgm:prSet presAssocID="{8942524D-0FCF-4EEC-8A9F-B3786C8D4518}" presName="tx1" presStyleLbl="revTx" presStyleIdx="1" presStyleCnt="5"/>
      <dgm:spPr/>
    </dgm:pt>
    <dgm:pt modelId="{2E79C4C0-7D03-485C-BD04-1E5227704B8F}" type="pres">
      <dgm:prSet presAssocID="{8942524D-0FCF-4EEC-8A9F-B3786C8D4518}" presName="vert1" presStyleCnt="0"/>
      <dgm:spPr/>
    </dgm:pt>
    <dgm:pt modelId="{662D674B-0AE9-47C3-BA24-3561DEF93BE2}" type="pres">
      <dgm:prSet presAssocID="{4DA15313-F6AE-441B-B6BF-1136A2C693D7}" presName="thickLine" presStyleLbl="alignNode1" presStyleIdx="2" presStyleCnt="5"/>
      <dgm:spPr/>
    </dgm:pt>
    <dgm:pt modelId="{592F7D6C-10B8-41C2-860B-139CE3B1D8A0}" type="pres">
      <dgm:prSet presAssocID="{4DA15313-F6AE-441B-B6BF-1136A2C693D7}" presName="horz1" presStyleCnt="0"/>
      <dgm:spPr/>
    </dgm:pt>
    <dgm:pt modelId="{7F754A08-5F2A-4AAA-AE65-4423D7898BE8}" type="pres">
      <dgm:prSet presAssocID="{4DA15313-F6AE-441B-B6BF-1136A2C693D7}" presName="tx1" presStyleLbl="revTx" presStyleIdx="2" presStyleCnt="5"/>
      <dgm:spPr/>
    </dgm:pt>
    <dgm:pt modelId="{EF5D0EE6-F817-472F-AC9A-6EB45DF3CFD2}" type="pres">
      <dgm:prSet presAssocID="{4DA15313-F6AE-441B-B6BF-1136A2C693D7}" presName="vert1" presStyleCnt="0"/>
      <dgm:spPr/>
    </dgm:pt>
    <dgm:pt modelId="{2C132FFE-9C60-498D-9711-E18C8F01C19F}" type="pres">
      <dgm:prSet presAssocID="{9C563F1A-6953-4BCD-A199-253500E463BC}" presName="thickLine" presStyleLbl="alignNode1" presStyleIdx="3" presStyleCnt="5"/>
      <dgm:spPr/>
    </dgm:pt>
    <dgm:pt modelId="{5E312162-93C7-401D-A730-F480A107D67A}" type="pres">
      <dgm:prSet presAssocID="{9C563F1A-6953-4BCD-A199-253500E463BC}" presName="horz1" presStyleCnt="0"/>
      <dgm:spPr/>
    </dgm:pt>
    <dgm:pt modelId="{078527FE-FFFF-4E36-876F-045F0BA8EE65}" type="pres">
      <dgm:prSet presAssocID="{9C563F1A-6953-4BCD-A199-253500E463BC}" presName="tx1" presStyleLbl="revTx" presStyleIdx="3" presStyleCnt="5"/>
      <dgm:spPr/>
    </dgm:pt>
    <dgm:pt modelId="{D0CA4BE8-9BEE-4DEC-AFF0-A8FE2B4DAD0F}" type="pres">
      <dgm:prSet presAssocID="{9C563F1A-6953-4BCD-A199-253500E463BC}" presName="vert1" presStyleCnt="0"/>
      <dgm:spPr/>
    </dgm:pt>
    <dgm:pt modelId="{2C79C35E-ADBA-4C4D-9C41-C3F5DB3BC5B4}" type="pres">
      <dgm:prSet presAssocID="{A1FF5D39-8D13-41A4-9BF1-BC20A52B10C9}" presName="thickLine" presStyleLbl="alignNode1" presStyleIdx="4" presStyleCnt="5"/>
      <dgm:spPr/>
    </dgm:pt>
    <dgm:pt modelId="{E0004F5C-B283-42FB-828A-15A2AB955152}" type="pres">
      <dgm:prSet presAssocID="{A1FF5D39-8D13-41A4-9BF1-BC20A52B10C9}" presName="horz1" presStyleCnt="0"/>
      <dgm:spPr/>
    </dgm:pt>
    <dgm:pt modelId="{58799DAF-18E1-44ED-86A0-DD6C4B66C231}" type="pres">
      <dgm:prSet presAssocID="{A1FF5D39-8D13-41A4-9BF1-BC20A52B10C9}" presName="tx1" presStyleLbl="revTx" presStyleIdx="4" presStyleCnt="5"/>
      <dgm:spPr/>
    </dgm:pt>
    <dgm:pt modelId="{D1C05738-0F0F-4555-84E2-A54138D7F2C3}" type="pres">
      <dgm:prSet presAssocID="{A1FF5D39-8D13-41A4-9BF1-BC20A52B10C9}" presName="vert1" presStyleCnt="0"/>
      <dgm:spPr/>
    </dgm:pt>
  </dgm:ptLst>
  <dgm:cxnLst>
    <dgm:cxn modelId="{A9E5DE23-4A69-4B28-9581-13DE743DA248}" srcId="{13BA1844-32B1-4C42-882C-C19F95253CB5}" destId="{8942524D-0FCF-4EEC-8A9F-B3786C8D4518}" srcOrd="1" destOrd="0" parTransId="{C45A350B-6E38-40A1-9A49-150CF19CC5B2}" sibTransId="{9F8948B6-BAE8-4FE3-B91B-78E719869DB2}"/>
    <dgm:cxn modelId="{85F1163C-E74E-4777-8068-5DDF9B909943}" type="presOf" srcId="{9C563F1A-6953-4BCD-A199-253500E463BC}" destId="{078527FE-FFFF-4E36-876F-045F0BA8EE65}" srcOrd="0" destOrd="0" presId="urn:microsoft.com/office/officeart/2008/layout/LinedList"/>
    <dgm:cxn modelId="{8FEF233E-FDBA-44ED-A6CE-7D8B6A2534AE}" srcId="{13BA1844-32B1-4C42-882C-C19F95253CB5}" destId="{9C563F1A-6953-4BCD-A199-253500E463BC}" srcOrd="3" destOrd="0" parTransId="{87CF4A95-C316-4028-911E-2BFDBCA0BABC}" sibTransId="{98C12F45-FDEF-4474-B84C-764404973A43}"/>
    <dgm:cxn modelId="{07BEA562-4DB6-45B7-9EF0-84F59AA316A8}" srcId="{13BA1844-32B1-4C42-882C-C19F95253CB5}" destId="{4DA15313-F6AE-441B-B6BF-1136A2C693D7}" srcOrd="2" destOrd="0" parTransId="{1105FC9D-E25C-4B3C-8258-3D008F2510B6}" sibTransId="{7C88F384-17FE-49D4-8518-0B813B1EB962}"/>
    <dgm:cxn modelId="{C3714F46-9578-4BE7-B61B-DF1E752D8BC8}" type="presOf" srcId="{13BA1844-32B1-4C42-882C-C19F95253CB5}" destId="{8EE806FD-80EB-4FD0-9321-BDFB5F55FB96}" srcOrd="0" destOrd="0" presId="urn:microsoft.com/office/officeart/2008/layout/LinedList"/>
    <dgm:cxn modelId="{267F1978-D117-4A39-9CF5-B75EC5CBF661}" type="presOf" srcId="{A1FF5D39-8D13-41A4-9BF1-BC20A52B10C9}" destId="{58799DAF-18E1-44ED-86A0-DD6C4B66C231}" srcOrd="0" destOrd="0" presId="urn:microsoft.com/office/officeart/2008/layout/LinedList"/>
    <dgm:cxn modelId="{138170B6-626A-41FA-841D-CCF4A2556C21}" type="presOf" srcId="{4DA15313-F6AE-441B-B6BF-1136A2C693D7}" destId="{7F754A08-5F2A-4AAA-AE65-4423D7898BE8}" srcOrd="0" destOrd="0" presId="urn:microsoft.com/office/officeart/2008/layout/LinedList"/>
    <dgm:cxn modelId="{C1D143E1-64E9-477D-BECB-D22388C3D888}" srcId="{13BA1844-32B1-4C42-882C-C19F95253CB5}" destId="{DEB7F1B6-B5CB-4D49-A1D1-3D7BE26DA47A}" srcOrd="0" destOrd="0" parTransId="{1695BF61-240F-464E-A141-88A7C67F2EF1}" sibTransId="{D767A3F4-5E4D-4817-949C-2849B1D5D4C1}"/>
    <dgm:cxn modelId="{A1464DF5-74DE-44EC-AE06-65678B70866A}" type="presOf" srcId="{DEB7F1B6-B5CB-4D49-A1D1-3D7BE26DA47A}" destId="{30CE6DF7-C0F7-4D03-A543-C67ECA70A03C}" srcOrd="0" destOrd="0" presId="urn:microsoft.com/office/officeart/2008/layout/LinedList"/>
    <dgm:cxn modelId="{4BA8E4F7-8345-41ED-A77F-5F886DE89AFE}" type="presOf" srcId="{8942524D-0FCF-4EEC-8A9F-B3786C8D4518}" destId="{463390C9-A9B8-429F-A308-754CE9EB3019}" srcOrd="0" destOrd="0" presId="urn:microsoft.com/office/officeart/2008/layout/LinedList"/>
    <dgm:cxn modelId="{654FCEFA-72BA-42E0-B08D-87BEB80FCF63}" srcId="{13BA1844-32B1-4C42-882C-C19F95253CB5}" destId="{A1FF5D39-8D13-41A4-9BF1-BC20A52B10C9}" srcOrd="4" destOrd="0" parTransId="{AC972A7C-9E8E-4CFB-A711-C92E9D17EEB6}" sibTransId="{D93FF58E-9DAF-4C1D-A34F-B81545E27F42}"/>
    <dgm:cxn modelId="{AF995F89-3131-4ACA-A885-FE249A0A4A85}" type="presParOf" srcId="{8EE806FD-80EB-4FD0-9321-BDFB5F55FB96}" destId="{AB724240-EC77-4E36-867A-A7FD5DAFC9B2}" srcOrd="0" destOrd="0" presId="urn:microsoft.com/office/officeart/2008/layout/LinedList"/>
    <dgm:cxn modelId="{30685341-F097-4EEC-B166-9BAFBDD607E1}" type="presParOf" srcId="{8EE806FD-80EB-4FD0-9321-BDFB5F55FB96}" destId="{BEC3A011-0B28-44FF-9FC3-DF452D0201E2}" srcOrd="1" destOrd="0" presId="urn:microsoft.com/office/officeart/2008/layout/LinedList"/>
    <dgm:cxn modelId="{8948EB23-6BB9-46D4-B579-41C56EE7293E}" type="presParOf" srcId="{BEC3A011-0B28-44FF-9FC3-DF452D0201E2}" destId="{30CE6DF7-C0F7-4D03-A543-C67ECA70A03C}" srcOrd="0" destOrd="0" presId="urn:microsoft.com/office/officeart/2008/layout/LinedList"/>
    <dgm:cxn modelId="{841FA43C-46C6-48A5-B395-398F57EE50E3}" type="presParOf" srcId="{BEC3A011-0B28-44FF-9FC3-DF452D0201E2}" destId="{09329995-21AE-4116-ABF5-5C3D853C8A77}" srcOrd="1" destOrd="0" presId="urn:microsoft.com/office/officeart/2008/layout/LinedList"/>
    <dgm:cxn modelId="{481960F3-0F5C-48D6-B363-398F46A6B381}" type="presParOf" srcId="{8EE806FD-80EB-4FD0-9321-BDFB5F55FB96}" destId="{30472964-36A7-4011-BF05-499839C5ED60}" srcOrd="2" destOrd="0" presId="urn:microsoft.com/office/officeart/2008/layout/LinedList"/>
    <dgm:cxn modelId="{A5F313BE-1596-49B7-A4CD-122CD0CA8F7B}" type="presParOf" srcId="{8EE806FD-80EB-4FD0-9321-BDFB5F55FB96}" destId="{02250C2A-59D7-4256-95FD-E20E3C885318}" srcOrd="3" destOrd="0" presId="urn:microsoft.com/office/officeart/2008/layout/LinedList"/>
    <dgm:cxn modelId="{313B084D-C544-453F-B46E-4E3571ECD78D}" type="presParOf" srcId="{02250C2A-59D7-4256-95FD-E20E3C885318}" destId="{463390C9-A9B8-429F-A308-754CE9EB3019}" srcOrd="0" destOrd="0" presId="urn:microsoft.com/office/officeart/2008/layout/LinedList"/>
    <dgm:cxn modelId="{8EE57689-BBFC-4B89-8ADC-39526B1A53EA}" type="presParOf" srcId="{02250C2A-59D7-4256-95FD-E20E3C885318}" destId="{2E79C4C0-7D03-485C-BD04-1E5227704B8F}" srcOrd="1" destOrd="0" presId="urn:microsoft.com/office/officeart/2008/layout/LinedList"/>
    <dgm:cxn modelId="{FEACA6EE-61FD-463B-9834-230D15EA88C3}" type="presParOf" srcId="{8EE806FD-80EB-4FD0-9321-BDFB5F55FB96}" destId="{662D674B-0AE9-47C3-BA24-3561DEF93BE2}" srcOrd="4" destOrd="0" presId="urn:microsoft.com/office/officeart/2008/layout/LinedList"/>
    <dgm:cxn modelId="{C5C4AC64-ED5D-4848-A18C-FAD7ED959E51}" type="presParOf" srcId="{8EE806FD-80EB-4FD0-9321-BDFB5F55FB96}" destId="{592F7D6C-10B8-41C2-860B-139CE3B1D8A0}" srcOrd="5" destOrd="0" presId="urn:microsoft.com/office/officeart/2008/layout/LinedList"/>
    <dgm:cxn modelId="{4DCB7C16-CBF4-4B8C-952E-3E4E02EDACF7}" type="presParOf" srcId="{592F7D6C-10B8-41C2-860B-139CE3B1D8A0}" destId="{7F754A08-5F2A-4AAA-AE65-4423D7898BE8}" srcOrd="0" destOrd="0" presId="urn:microsoft.com/office/officeart/2008/layout/LinedList"/>
    <dgm:cxn modelId="{2B999DB1-ED2E-431B-959E-CDDC1E658C86}" type="presParOf" srcId="{592F7D6C-10B8-41C2-860B-139CE3B1D8A0}" destId="{EF5D0EE6-F817-472F-AC9A-6EB45DF3CFD2}" srcOrd="1" destOrd="0" presId="urn:microsoft.com/office/officeart/2008/layout/LinedList"/>
    <dgm:cxn modelId="{5117EA04-8867-40B7-80D3-EC2B36E1FDFA}" type="presParOf" srcId="{8EE806FD-80EB-4FD0-9321-BDFB5F55FB96}" destId="{2C132FFE-9C60-498D-9711-E18C8F01C19F}" srcOrd="6" destOrd="0" presId="urn:microsoft.com/office/officeart/2008/layout/LinedList"/>
    <dgm:cxn modelId="{A9B4FDAE-FB66-47AD-86E7-9B8D7C099896}" type="presParOf" srcId="{8EE806FD-80EB-4FD0-9321-BDFB5F55FB96}" destId="{5E312162-93C7-401D-A730-F480A107D67A}" srcOrd="7" destOrd="0" presId="urn:microsoft.com/office/officeart/2008/layout/LinedList"/>
    <dgm:cxn modelId="{9C8EB026-D208-4EAC-8796-5A6A1926827D}" type="presParOf" srcId="{5E312162-93C7-401D-A730-F480A107D67A}" destId="{078527FE-FFFF-4E36-876F-045F0BA8EE65}" srcOrd="0" destOrd="0" presId="urn:microsoft.com/office/officeart/2008/layout/LinedList"/>
    <dgm:cxn modelId="{661BB80D-C343-4153-8CF9-0DBD431FB15C}" type="presParOf" srcId="{5E312162-93C7-401D-A730-F480A107D67A}" destId="{D0CA4BE8-9BEE-4DEC-AFF0-A8FE2B4DAD0F}" srcOrd="1" destOrd="0" presId="urn:microsoft.com/office/officeart/2008/layout/LinedList"/>
    <dgm:cxn modelId="{A1C97782-D680-48EB-B32B-5B9AA711AD1A}" type="presParOf" srcId="{8EE806FD-80EB-4FD0-9321-BDFB5F55FB96}" destId="{2C79C35E-ADBA-4C4D-9C41-C3F5DB3BC5B4}" srcOrd="8" destOrd="0" presId="urn:microsoft.com/office/officeart/2008/layout/LinedList"/>
    <dgm:cxn modelId="{7107CBE9-6EA4-41EC-8050-2FB7CDD40E78}" type="presParOf" srcId="{8EE806FD-80EB-4FD0-9321-BDFB5F55FB96}" destId="{E0004F5C-B283-42FB-828A-15A2AB955152}" srcOrd="9" destOrd="0" presId="urn:microsoft.com/office/officeart/2008/layout/LinedList"/>
    <dgm:cxn modelId="{CE4D74C9-859C-4A4A-869D-7E2F504A67DB}" type="presParOf" srcId="{E0004F5C-B283-42FB-828A-15A2AB955152}" destId="{58799DAF-18E1-44ED-86A0-DD6C4B66C231}" srcOrd="0" destOrd="0" presId="urn:microsoft.com/office/officeart/2008/layout/LinedList"/>
    <dgm:cxn modelId="{66F0E2DF-8491-4797-861D-BBBA58348B4A}" type="presParOf" srcId="{E0004F5C-B283-42FB-828A-15A2AB955152}" destId="{D1C05738-0F0F-4555-84E2-A54138D7F2C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D6344-D599-4E24-B7B9-A0A70A1165EF}">
      <dsp:nvSpPr>
        <dsp:cNvPr id="0" name=""/>
        <dsp:cNvSpPr/>
      </dsp:nvSpPr>
      <dsp:spPr>
        <a:xfrm>
          <a:off x="0" y="339578"/>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Due 11th Jan 2022, 1pm. (Last permissible date for assessments)</a:t>
          </a:r>
        </a:p>
      </dsp:txBody>
      <dsp:txXfrm>
        <a:off x="26930" y="366508"/>
        <a:ext cx="10461740" cy="497795"/>
      </dsp:txXfrm>
    </dsp:sp>
    <dsp:sp modelId="{46CD3C3A-3619-4487-A532-A4BFE601FFB0}">
      <dsp:nvSpPr>
        <dsp:cNvPr id="0" name=""/>
        <dsp:cNvSpPr/>
      </dsp:nvSpPr>
      <dsp:spPr>
        <a:xfrm>
          <a:off x="0" y="957474"/>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Individual work.</a:t>
          </a:r>
        </a:p>
      </dsp:txBody>
      <dsp:txXfrm>
        <a:off x="26930" y="984404"/>
        <a:ext cx="10461740" cy="497795"/>
      </dsp:txXfrm>
    </dsp:sp>
    <dsp:sp modelId="{23A0CEF1-D7F5-4325-97C1-B115E7D8D168}">
      <dsp:nvSpPr>
        <dsp:cNvPr id="0" name=""/>
        <dsp:cNvSpPr/>
      </dsp:nvSpPr>
      <dsp:spPr>
        <a:xfrm>
          <a:off x="0" y="1575369"/>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Domain means area of application. This must be different from FYP. Suggested areas :</a:t>
          </a:r>
        </a:p>
      </dsp:txBody>
      <dsp:txXfrm>
        <a:off x="26930" y="1602299"/>
        <a:ext cx="10461740" cy="497795"/>
      </dsp:txXfrm>
    </dsp:sp>
    <dsp:sp modelId="{AE2ECE0C-2E14-4202-B424-54B84B9C90D1}">
      <dsp:nvSpPr>
        <dsp:cNvPr id="0" name=""/>
        <dsp:cNvSpPr/>
      </dsp:nvSpPr>
      <dsp:spPr>
        <a:xfrm>
          <a:off x="0" y="2127024"/>
          <a:ext cx="10515600" cy="1333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GB" sz="1800" i="1" kern="1200"/>
            <a:t>Market analysis, algorithmic trading, personal portfolio management, Education, Games, Robotics, Hospitals and medicine, Human resources and computing, Transportation, Chatbots, News publishing and writing, Marketing, Music recognition and composition, Speech and text recognition, Data mining, E-mail and spam filtering, Gesture recognition, Voice recognition, Scheduling, Traffic control, Robot navigation, Obstacle avoidance, Object recognition.</a:t>
          </a:r>
          <a:endParaRPr lang="en-US" sz="1800" kern="1200"/>
        </a:p>
      </dsp:txBody>
      <dsp:txXfrm>
        <a:off x="0" y="2127024"/>
        <a:ext cx="10515600" cy="1333080"/>
      </dsp:txXfrm>
    </dsp:sp>
    <dsp:sp modelId="{7E172D30-C1B4-4151-91BA-57F8144B89A6}">
      <dsp:nvSpPr>
        <dsp:cNvPr id="0" name=""/>
        <dsp:cNvSpPr/>
      </dsp:nvSpPr>
      <dsp:spPr>
        <a:xfrm>
          <a:off x="0" y="3460104"/>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If what you are interested in is not listed then write to me and we can add it.</a:t>
          </a:r>
          <a:endParaRPr lang="en-US" sz="2300" kern="1200"/>
        </a:p>
      </dsp:txBody>
      <dsp:txXfrm>
        <a:off x="26930" y="3487034"/>
        <a:ext cx="10461740"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B100F-1F7F-4037-A822-2EB7DEF0AEFB}">
      <dsp:nvSpPr>
        <dsp:cNvPr id="0" name=""/>
        <dsp:cNvSpPr/>
      </dsp:nvSpPr>
      <dsp:spPr>
        <a:xfrm>
          <a:off x="0" y="1409"/>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5263B2-1674-41F8-851B-8CC06BDB32D4}">
      <dsp:nvSpPr>
        <dsp:cNvPr id="0" name=""/>
        <dsp:cNvSpPr/>
      </dsp:nvSpPr>
      <dsp:spPr>
        <a:xfrm>
          <a:off x="181696" y="136555"/>
          <a:ext cx="330356" cy="330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F9C3F5-15D2-43C2-AD55-8ED727956F65}">
      <dsp:nvSpPr>
        <dsp:cNvPr id="0" name=""/>
        <dsp:cNvSpPr/>
      </dsp:nvSpPr>
      <dsp:spPr>
        <a:xfrm>
          <a:off x="693749" y="1409"/>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A branch of computer science dealing with the simulation of intelligent behavior in computers.</a:t>
          </a:r>
        </a:p>
      </dsp:txBody>
      <dsp:txXfrm>
        <a:off x="693749" y="1409"/>
        <a:ext cx="9821850" cy="600648"/>
      </dsp:txXfrm>
    </dsp:sp>
    <dsp:sp modelId="{79BA8592-DECA-4ADA-9CEF-292CE369A595}">
      <dsp:nvSpPr>
        <dsp:cNvPr id="0" name=""/>
        <dsp:cNvSpPr/>
      </dsp:nvSpPr>
      <dsp:spPr>
        <a:xfrm>
          <a:off x="0" y="752220"/>
          <a:ext cx="10515600" cy="600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2D5DF-D8C2-4742-B50C-40E3F765D8E9}">
      <dsp:nvSpPr>
        <dsp:cNvPr id="0" name=""/>
        <dsp:cNvSpPr/>
      </dsp:nvSpPr>
      <dsp:spPr>
        <a:xfrm>
          <a:off x="181696" y="887366"/>
          <a:ext cx="330356" cy="330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71865-A970-4BDA-B96B-9D433779BE35}">
      <dsp:nvSpPr>
        <dsp:cNvPr id="0" name=""/>
        <dsp:cNvSpPr/>
      </dsp:nvSpPr>
      <dsp:spPr>
        <a:xfrm>
          <a:off x="693749" y="752220"/>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The capability of a machine to imitate intelligent human behavior.</a:t>
          </a:r>
        </a:p>
      </dsp:txBody>
      <dsp:txXfrm>
        <a:off x="693749" y="752220"/>
        <a:ext cx="9821850" cy="600648"/>
      </dsp:txXfrm>
    </dsp:sp>
    <dsp:sp modelId="{988C52E7-F362-43D1-B0DB-4FCA5FDB0406}">
      <dsp:nvSpPr>
        <dsp:cNvPr id="0" name=""/>
        <dsp:cNvSpPr/>
      </dsp:nvSpPr>
      <dsp:spPr>
        <a:xfrm>
          <a:off x="0" y="1503031"/>
          <a:ext cx="10515600" cy="600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2D72B-DBEA-4262-8CE9-75151559F985}">
      <dsp:nvSpPr>
        <dsp:cNvPr id="0" name=""/>
        <dsp:cNvSpPr/>
      </dsp:nvSpPr>
      <dsp:spPr>
        <a:xfrm>
          <a:off x="181696" y="1638177"/>
          <a:ext cx="330356" cy="3303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5F464D-D742-4756-972A-411059F8AA9A}">
      <dsp:nvSpPr>
        <dsp:cNvPr id="0" name=""/>
        <dsp:cNvSpPr/>
      </dsp:nvSpPr>
      <dsp:spPr>
        <a:xfrm>
          <a:off x="693749" y="1503031"/>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Strong AI: Systems that think like humans (general intelligence)</a:t>
          </a:r>
        </a:p>
      </dsp:txBody>
      <dsp:txXfrm>
        <a:off x="693749" y="1503031"/>
        <a:ext cx="9821850" cy="600648"/>
      </dsp:txXfrm>
    </dsp:sp>
    <dsp:sp modelId="{CAD35537-B76A-449C-BF24-297B07C3AC5E}">
      <dsp:nvSpPr>
        <dsp:cNvPr id="0" name=""/>
        <dsp:cNvSpPr/>
      </dsp:nvSpPr>
      <dsp:spPr>
        <a:xfrm>
          <a:off x="0" y="2253843"/>
          <a:ext cx="10515600" cy="600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E165B-3CB9-4D83-A2D5-78D5E6A249A2}">
      <dsp:nvSpPr>
        <dsp:cNvPr id="0" name=""/>
        <dsp:cNvSpPr/>
      </dsp:nvSpPr>
      <dsp:spPr>
        <a:xfrm>
          <a:off x="181696" y="2388989"/>
          <a:ext cx="330356" cy="3303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16442-95D0-48E1-ABB5-61B833DFEB21}">
      <dsp:nvSpPr>
        <dsp:cNvPr id="0" name=""/>
        <dsp:cNvSpPr/>
      </dsp:nvSpPr>
      <dsp:spPr>
        <a:xfrm>
          <a:off x="693749" y="2253843"/>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Weak AI:  Just get systems to work without figuring out how human reasoning works (specific intelligence)</a:t>
          </a:r>
        </a:p>
      </dsp:txBody>
      <dsp:txXfrm>
        <a:off x="693749" y="2253843"/>
        <a:ext cx="9821850" cy="600648"/>
      </dsp:txXfrm>
    </dsp:sp>
    <dsp:sp modelId="{5C05B37E-6BA8-4CA2-A452-3418EEBC4F01}">
      <dsp:nvSpPr>
        <dsp:cNvPr id="0" name=""/>
        <dsp:cNvSpPr/>
      </dsp:nvSpPr>
      <dsp:spPr>
        <a:xfrm>
          <a:off x="0" y="3004654"/>
          <a:ext cx="10515600" cy="600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D53F2-C16E-4AA3-991B-119FCBC31E09}">
      <dsp:nvSpPr>
        <dsp:cNvPr id="0" name=""/>
        <dsp:cNvSpPr/>
      </dsp:nvSpPr>
      <dsp:spPr>
        <a:xfrm>
          <a:off x="181696" y="3139800"/>
          <a:ext cx="330356" cy="3303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222249-96CC-4B11-8669-152D96572E2C}">
      <dsp:nvSpPr>
        <dsp:cNvPr id="0" name=""/>
        <dsp:cNvSpPr/>
      </dsp:nvSpPr>
      <dsp:spPr>
        <a:xfrm>
          <a:off x="693749" y="3004654"/>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Use human reasoning as a model but not necessarily the end goal</a:t>
          </a:r>
        </a:p>
      </dsp:txBody>
      <dsp:txXfrm>
        <a:off x="693749" y="3004654"/>
        <a:ext cx="9821850" cy="600648"/>
      </dsp:txXfrm>
    </dsp:sp>
    <dsp:sp modelId="{6C959784-AE3F-4430-98FF-A70EB7DD2669}">
      <dsp:nvSpPr>
        <dsp:cNvPr id="0" name=""/>
        <dsp:cNvSpPr/>
      </dsp:nvSpPr>
      <dsp:spPr>
        <a:xfrm>
          <a:off x="0" y="3755465"/>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A21B2-1D47-42BF-A3F6-349EE2E7E1EB}">
      <dsp:nvSpPr>
        <dsp:cNvPr id="0" name=""/>
        <dsp:cNvSpPr/>
      </dsp:nvSpPr>
      <dsp:spPr>
        <a:xfrm>
          <a:off x="181696" y="3890611"/>
          <a:ext cx="330356" cy="3303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D6CAFE-077A-47A5-8B53-AFB932B40611}">
      <dsp:nvSpPr>
        <dsp:cNvPr id="0" name=""/>
        <dsp:cNvSpPr/>
      </dsp:nvSpPr>
      <dsp:spPr>
        <a:xfrm>
          <a:off x="693749" y="3755465"/>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dirty="0"/>
            <a:t>“A computer program is said to learn from experience E with respect to some class of tasks T and performance measure P, if its performance at tasks in T, as measured by P, improves with experience E.” </a:t>
          </a:r>
        </a:p>
      </dsp:txBody>
      <dsp:txXfrm>
        <a:off x="693749" y="3755465"/>
        <a:ext cx="9821850" cy="600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24240-EC77-4E36-867A-A7FD5DAFC9B2}">
      <dsp:nvSpPr>
        <dsp:cNvPr id="0" name=""/>
        <dsp:cNvSpPr/>
      </dsp:nvSpPr>
      <dsp:spPr>
        <a:xfrm>
          <a:off x="0" y="53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E6DF7-C0F7-4D03-A543-C67ECA70A03C}">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Paper:</a:t>
          </a:r>
          <a:r>
            <a:rPr lang="en-US" sz="2400" kern="1200"/>
            <a:t> </a:t>
          </a:r>
          <a:r>
            <a:rPr lang="en-US" sz="2400" b="0" i="0" kern="1200"/>
            <a:t>"Artificial Intelligence: A General Survey" by </a:t>
          </a:r>
          <a:r>
            <a:rPr lang="en-US" sz="2400" b="0" i="0" kern="1200">
              <a:hlinkClick xmlns:r="http://schemas.openxmlformats.org/officeDocument/2006/relationships" r:id="rId1"/>
            </a:rPr>
            <a:t>James Lighthill</a:t>
          </a:r>
          <a:r>
            <a:rPr lang="en-US" sz="2400" b="0" i="0" kern="1200"/>
            <a:t>, published in </a:t>
          </a:r>
          <a:r>
            <a:rPr lang="en-US" sz="2400" b="0" i="1" kern="1200"/>
            <a:t>Artificial Intelligence: a paper symposium</a:t>
          </a:r>
          <a:r>
            <a:rPr lang="en-US" sz="2400" b="0" i="0" kern="1200"/>
            <a:t> in 1973</a:t>
          </a:r>
          <a:endParaRPr lang="en-US" sz="2400" kern="1200"/>
        </a:p>
      </dsp:txBody>
      <dsp:txXfrm>
        <a:off x="0" y="531"/>
        <a:ext cx="10515600" cy="870055"/>
      </dsp:txXfrm>
    </dsp:sp>
    <dsp:sp modelId="{30472964-36A7-4011-BF05-499839C5ED60}">
      <dsp:nvSpPr>
        <dsp:cNvPr id="0" name=""/>
        <dsp:cNvSpPr/>
      </dsp:nvSpPr>
      <dsp:spPr>
        <a:xfrm>
          <a:off x="0" y="87058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390C9-A9B8-429F-A308-754CE9EB3019}">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Formed the basis for the decision by the British government to end support for AI research in most British universities.</a:t>
          </a:r>
        </a:p>
      </dsp:txBody>
      <dsp:txXfrm>
        <a:off x="0" y="870586"/>
        <a:ext cx="10515600" cy="870055"/>
      </dsp:txXfrm>
    </dsp:sp>
    <dsp:sp modelId="{662D674B-0AE9-47C3-BA24-3561DEF93BE2}">
      <dsp:nvSpPr>
        <dsp:cNvPr id="0" name=""/>
        <dsp:cNvSpPr/>
      </dsp:nvSpPr>
      <dsp:spPr>
        <a:xfrm>
          <a:off x="0" y="174064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754A08-5F2A-4AAA-AE65-4423D7898BE8}">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Critical of basic research in foundational areas such as robotics and language processing. Success comes from control theory, mathematics, algorithms.</a:t>
          </a:r>
        </a:p>
      </dsp:txBody>
      <dsp:txXfrm>
        <a:off x="0" y="1740641"/>
        <a:ext cx="10515600" cy="870055"/>
      </dsp:txXfrm>
    </dsp:sp>
    <dsp:sp modelId="{2C132FFE-9C60-498D-9711-E18C8F01C19F}">
      <dsp:nvSpPr>
        <dsp:cNvPr id="0" name=""/>
        <dsp:cNvSpPr/>
      </dsp:nvSpPr>
      <dsp:spPr>
        <a:xfrm>
          <a:off x="0" y="261069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527FE-FFFF-4E36-876F-045F0BA8EE65}">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AI failed at addressing combinatorial explosion when scaling up to solving “real-world” problems. (exponential complexity problem)</a:t>
          </a:r>
        </a:p>
      </dsp:txBody>
      <dsp:txXfrm>
        <a:off x="0" y="2610696"/>
        <a:ext cx="10515600" cy="870055"/>
      </dsp:txXfrm>
    </dsp:sp>
    <dsp:sp modelId="{2C79C35E-ADBA-4C4D-9C41-C3F5DB3BC5B4}">
      <dsp:nvSpPr>
        <dsp:cNvPr id="0" name=""/>
        <dsp:cNvSpPr/>
      </dsp:nvSpPr>
      <dsp:spPr>
        <a:xfrm>
          <a:off x="0" y="3480751"/>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99DAF-18E1-44ED-86A0-DD6C4B66C231}">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Are any of the statements still relevant today?</a:t>
          </a:r>
        </a:p>
      </dsp:txBody>
      <dsp:txXfrm>
        <a:off x="0" y="3480751"/>
        <a:ext cx="10515600" cy="87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577DF-EA42-4545-8890-4CE6C42A4DB7}" type="datetimeFigureOut">
              <a:rPr lang="en-GB" smtClean="0"/>
              <a:t>12/12/2022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43C39-E6BD-41B1-AF98-E2E1219F58CB}" type="slidenum">
              <a:rPr lang="en-GB" smtClean="0"/>
              <a:t>‹#›</a:t>
            </a:fld>
            <a:endParaRPr lang="en-GB"/>
          </a:p>
        </p:txBody>
      </p:sp>
    </p:spTree>
    <p:extLst>
      <p:ext uri="{BB962C8B-B14F-4D97-AF65-F5344CB8AC3E}">
        <p14:creationId xmlns:p14="http://schemas.microsoft.com/office/powerpoint/2010/main" val="304685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643C39-E6BD-41B1-AF98-E2E1219F58CB}" type="slidenum">
              <a:rPr lang="en-GB" smtClean="0"/>
              <a:t>3</a:t>
            </a:fld>
            <a:endParaRPr lang="en-GB"/>
          </a:p>
        </p:txBody>
      </p:sp>
    </p:spTree>
    <p:extLst>
      <p:ext uri="{BB962C8B-B14F-4D97-AF65-F5344CB8AC3E}">
        <p14:creationId xmlns:p14="http://schemas.microsoft.com/office/powerpoint/2010/main" val="2212233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07AC-E4D5-4412-AF4C-C34B74D2E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7221FF8-C1E7-4D74-8B5A-5127A3C8C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11646AE-D937-4989-BCB5-5587F0F1D600}"/>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5" name="Footer Placeholder 4">
            <a:extLst>
              <a:ext uri="{FF2B5EF4-FFF2-40B4-BE49-F238E27FC236}">
                <a16:creationId xmlns:a16="http://schemas.microsoft.com/office/drawing/2014/main" id="{BEFBF5C2-F425-4AD0-9D83-C3121B3F8D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B62657-E539-433E-98F9-125C4337FE38}"/>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77473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0A94-DA30-43C7-A837-EBCE51EB15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AADE75A-43DA-484A-8F02-5E2882207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401185-D7CF-4655-99BC-ADAF4BEF42AF}"/>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5" name="Footer Placeholder 4">
            <a:extLst>
              <a:ext uri="{FF2B5EF4-FFF2-40B4-BE49-F238E27FC236}">
                <a16:creationId xmlns:a16="http://schemas.microsoft.com/office/drawing/2014/main" id="{456A45E6-1F03-40C7-8F88-F8EABE4753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3C13FC-C7FD-47EA-8996-5E399C2F4292}"/>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201570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A7AD5-D906-4A9D-AD4F-CBCDD1D36E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F8436D-9382-498A-A634-62DF316F3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90350C-8A13-4BBB-96AE-89D5C40B3EDE}"/>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5" name="Footer Placeholder 4">
            <a:extLst>
              <a:ext uri="{FF2B5EF4-FFF2-40B4-BE49-F238E27FC236}">
                <a16:creationId xmlns:a16="http://schemas.microsoft.com/office/drawing/2014/main" id="{B2165EDB-1E1D-4CE8-BB40-87A58F3493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375AC9-4FEF-4151-A242-4D7FD0A09F1B}"/>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96768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FEC4-943F-41F1-BB3F-2772D4F2F5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B4C5A8-69E2-4080-BF2C-8A7E8223F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0B0BAC-2463-4B6B-80E0-39010CAA7DBB}"/>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5" name="Footer Placeholder 4">
            <a:extLst>
              <a:ext uri="{FF2B5EF4-FFF2-40B4-BE49-F238E27FC236}">
                <a16:creationId xmlns:a16="http://schemas.microsoft.com/office/drawing/2014/main" id="{0B80F4A9-8501-421F-912D-64F000BAE7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8AA2C1-0FBE-4CC5-AA70-9359E85F64C4}"/>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246781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1A2C-9526-4C85-9A38-026FB4F39B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CE1E28-D29B-48C7-AB6F-62C450C8FC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8891A9-99D4-4E7E-BB80-CD58AF855F2F}"/>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5" name="Footer Placeholder 4">
            <a:extLst>
              <a:ext uri="{FF2B5EF4-FFF2-40B4-BE49-F238E27FC236}">
                <a16:creationId xmlns:a16="http://schemas.microsoft.com/office/drawing/2014/main" id="{E58AB0A5-539C-4592-8D76-8EA36F6161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397D32-D74F-41FC-B259-573AD4BCB870}"/>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368040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D4DA-9790-4D9A-93B1-A24E8C35CC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6EA587-8D0A-4213-90F7-D91A8E7CD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C4E373B-B3CD-4C2A-A504-6D394C122D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B7009E-B2FF-4F9D-8FC4-132F410D2592}"/>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6" name="Footer Placeholder 5">
            <a:extLst>
              <a:ext uri="{FF2B5EF4-FFF2-40B4-BE49-F238E27FC236}">
                <a16:creationId xmlns:a16="http://schemas.microsoft.com/office/drawing/2014/main" id="{7B1F02AF-3817-4359-A014-D114105F4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FF778D-0357-4B28-BD4A-A3F8E30885E1}"/>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7776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7E36-3D66-4573-8069-11A1168366B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5A9257-69B8-460D-81BE-BB568EF8A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6A12BD-406B-4A69-AA7D-1F3D36035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5716A86-687C-4072-B0ED-1EA75C365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13358-B6A2-4C5E-B8BF-B720BF012E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15B4706-D4E2-4E67-8119-F3B063602913}"/>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8" name="Footer Placeholder 7">
            <a:extLst>
              <a:ext uri="{FF2B5EF4-FFF2-40B4-BE49-F238E27FC236}">
                <a16:creationId xmlns:a16="http://schemas.microsoft.com/office/drawing/2014/main" id="{0AC8AF02-0F2E-4731-BFD8-8411F80DDF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2FB4DC-A847-4B5E-8175-704457112711}"/>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362593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10D3-647A-4FAF-A27F-6523F5ED71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D2B6B67-19E9-4D4E-8191-9460A68614B8}"/>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4" name="Footer Placeholder 3">
            <a:extLst>
              <a:ext uri="{FF2B5EF4-FFF2-40B4-BE49-F238E27FC236}">
                <a16:creationId xmlns:a16="http://schemas.microsoft.com/office/drawing/2014/main" id="{42B449E0-0852-4DF0-BA62-EBAF0B2529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FD4E07F-65B5-45E5-BF28-D305C5DC9254}"/>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251179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F1CD2-35CA-40FA-986B-18EFBD936A45}"/>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3" name="Footer Placeholder 2">
            <a:extLst>
              <a:ext uri="{FF2B5EF4-FFF2-40B4-BE49-F238E27FC236}">
                <a16:creationId xmlns:a16="http://schemas.microsoft.com/office/drawing/2014/main" id="{57428D83-ABCC-4074-B3E9-C869293752D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C1D95CD-C442-4CC2-9859-269CA5151732}"/>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371038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B516-5110-425B-A7B0-14932E420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7B0CA0-28DE-4E16-9200-F2A437B33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F002112-6855-4725-9B6D-16AE7AD53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8F98C-5096-4FA2-8C0C-A2E004797515}"/>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6" name="Footer Placeholder 5">
            <a:extLst>
              <a:ext uri="{FF2B5EF4-FFF2-40B4-BE49-F238E27FC236}">
                <a16:creationId xmlns:a16="http://schemas.microsoft.com/office/drawing/2014/main" id="{B58408A7-F96E-4B78-9193-30D6B9CF14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5FA782-72E7-44AC-9FE6-BF7815920931}"/>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421518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A49C-438D-4205-A9CD-6BB9D50DF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C0362D-3714-4220-B98A-17707334B7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1AC2C86-A77C-4BD1-AB9D-570BD9ED4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E5E72-305B-4C2F-AEB5-12EBBAAFAA87}"/>
              </a:ext>
            </a:extLst>
          </p:cNvPr>
          <p:cNvSpPr>
            <a:spLocks noGrp="1"/>
          </p:cNvSpPr>
          <p:nvPr>
            <p:ph type="dt" sz="half" idx="10"/>
          </p:nvPr>
        </p:nvSpPr>
        <p:spPr/>
        <p:txBody>
          <a:bodyPr/>
          <a:lstStyle/>
          <a:p>
            <a:fld id="{96DCC9C9-B430-4B3F-AC25-577CB7B80172}" type="datetimeFigureOut">
              <a:rPr lang="en-GB" smtClean="0"/>
              <a:t>12/12/2022</a:t>
            </a:fld>
            <a:endParaRPr lang="en-GB"/>
          </a:p>
        </p:txBody>
      </p:sp>
      <p:sp>
        <p:nvSpPr>
          <p:cNvPr id="6" name="Footer Placeholder 5">
            <a:extLst>
              <a:ext uri="{FF2B5EF4-FFF2-40B4-BE49-F238E27FC236}">
                <a16:creationId xmlns:a16="http://schemas.microsoft.com/office/drawing/2014/main" id="{FA531542-D58E-49AE-81D2-7A7FD2C7FC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F862C4-ADB9-42E8-8EBD-7D992D8BE6C0}"/>
              </a:ext>
            </a:extLst>
          </p:cNvPr>
          <p:cNvSpPr>
            <a:spLocks noGrp="1"/>
          </p:cNvSpPr>
          <p:nvPr>
            <p:ph type="sldNum" sz="quarter" idx="12"/>
          </p:nvPr>
        </p:nvSpPr>
        <p:spPr/>
        <p:txBody>
          <a:bodyPr/>
          <a:lstStyle/>
          <a:p>
            <a:fld id="{EDAEB844-ED47-44A0-8325-626848335135}" type="slidenum">
              <a:rPr lang="en-GB" smtClean="0"/>
              <a:t>‹#›</a:t>
            </a:fld>
            <a:endParaRPr lang="en-GB"/>
          </a:p>
        </p:txBody>
      </p:sp>
    </p:spTree>
    <p:extLst>
      <p:ext uri="{BB962C8B-B14F-4D97-AF65-F5344CB8AC3E}">
        <p14:creationId xmlns:p14="http://schemas.microsoft.com/office/powerpoint/2010/main" val="2791541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0F3FF-8D63-44B3-ABB2-E50207790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E234A6-D5C2-44D6-A41E-826805365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74BF31-08F4-4817-A612-8B17EFA2A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CC9C9-B430-4B3F-AC25-577CB7B80172}" type="datetimeFigureOut">
              <a:rPr lang="en-GB" smtClean="0"/>
              <a:t>12/12/2022</a:t>
            </a:fld>
            <a:endParaRPr lang="en-GB"/>
          </a:p>
        </p:txBody>
      </p:sp>
      <p:sp>
        <p:nvSpPr>
          <p:cNvPr id="5" name="Footer Placeholder 4">
            <a:extLst>
              <a:ext uri="{FF2B5EF4-FFF2-40B4-BE49-F238E27FC236}">
                <a16:creationId xmlns:a16="http://schemas.microsoft.com/office/drawing/2014/main" id="{61E0320F-CA48-418F-9C41-2F9B4EB39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0FC286B-D510-44E6-84DE-D65CE487E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EB844-ED47-44A0-8325-626848335135}" type="slidenum">
              <a:rPr lang="en-GB" smtClean="0"/>
              <a:t>‹#›</a:t>
            </a:fld>
            <a:endParaRPr lang="en-GB"/>
          </a:p>
        </p:txBody>
      </p:sp>
    </p:spTree>
    <p:extLst>
      <p:ext uri="{BB962C8B-B14F-4D97-AF65-F5344CB8AC3E}">
        <p14:creationId xmlns:p14="http://schemas.microsoft.com/office/powerpoint/2010/main" val="3008202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turing.ac.uk/events/turing-lecture-glimpsing-our-ai-futu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CEB5-4B19-4AB0-8299-53F898976E96}"/>
              </a:ext>
            </a:extLst>
          </p:cNvPr>
          <p:cNvSpPr>
            <a:spLocks noGrp="1"/>
          </p:cNvSpPr>
          <p:nvPr>
            <p:ph type="ctrTitle"/>
          </p:nvPr>
        </p:nvSpPr>
        <p:spPr/>
        <p:txBody>
          <a:bodyPr/>
          <a:lstStyle/>
          <a:p>
            <a:r>
              <a:rPr lang="en-US" dirty="0"/>
              <a:t>Applied AI</a:t>
            </a:r>
            <a:endParaRPr lang="en-GB" dirty="0"/>
          </a:p>
        </p:txBody>
      </p:sp>
      <p:sp>
        <p:nvSpPr>
          <p:cNvPr id="3" name="Subtitle 2">
            <a:extLst>
              <a:ext uri="{FF2B5EF4-FFF2-40B4-BE49-F238E27FC236}">
                <a16:creationId xmlns:a16="http://schemas.microsoft.com/office/drawing/2014/main" id="{7AAD522F-52FD-48A9-BA6F-4ADEC4CC9A89}"/>
              </a:ext>
            </a:extLst>
          </p:cNvPr>
          <p:cNvSpPr>
            <a:spLocks noGrp="1"/>
          </p:cNvSpPr>
          <p:nvPr>
            <p:ph type="subTitle" idx="1"/>
          </p:nvPr>
        </p:nvSpPr>
        <p:spPr/>
        <p:txBody>
          <a:bodyPr/>
          <a:lstStyle/>
          <a:p>
            <a:r>
              <a:rPr lang="en-US" dirty="0"/>
              <a:t>Lecture 12</a:t>
            </a:r>
          </a:p>
          <a:p>
            <a:r>
              <a:rPr lang="en-US" dirty="0"/>
              <a:t>Dr Artie Basukoski</a:t>
            </a:r>
            <a:endParaRPr lang="en-GB" dirty="0"/>
          </a:p>
        </p:txBody>
      </p:sp>
    </p:spTree>
    <p:extLst>
      <p:ext uri="{BB962C8B-B14F-4D97-AF65-F5344CB8AC3E}">
        <p14:creationId xmlns:p14="http://schemas.microsoft.com/office/powerpoint/2010/main" val="303826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09B0F-B487-4F33-8259-4D79B8160136}"/>
              </a:ext>
            </a:extLst>
          </p:cNvPr>
          <p:cNvSpPr>
            <a:spLocks noGrp="1"/>
          </p:cNvSpPr>
          <p:nvPr>
            <p:ph type="title"/>
          </p:nvPr>
        </p:nvSpPr>
        <p:spPr>
          <a:xfrm>
            <a:off x="841248" y="256032"/>
            <a:ext cx="10506456" cy="1014984"/>
          </a:xfrm>
        </p:spPr>
        <p:txBody>
          <a:bodyPr anchor="b">
            <a:normAutofit/>
          </a:bodyPr>
          <a:lstStyle/>
          <a:p>
            <a:r>
              <a:rPr lang="en-US" dirty="0"/>
              <a:t>Revisit </a:t>
            </a:r>
            <a:r>
              <a:rPr lang="en-US"/>
              <a:t>the question, What </a:t>
            </a:r>
            <a:r>
              <a:rPr lang="en-US" dirty="0"/>
              <a:t>is AI?</a:t>
            </a:r>
            <a:endParaRPr lang="en-GB" dirty="0"/>
          </a:p>
        </p:txBody>
      </p:sp>
      <p:sp>
        <p:nvSpPr>
          <p:cNvPr id="22"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Content Placeholder 2">
            <a:extLst>
              <a:ext uri="{FF2B5EF4-FFF2-40B4-BE49-F238E27FC236}">
                <a16:creationId xmlns:a16="http://schemas.microsoft.com/office/drawing/2014/main" id="{77498DBB-2908-414A-8F99-9D38BB38A075}"/>
              </a:ext>
            </a:extLst>
          </p:cNvPr>
          <p:cNvGraphicFramePr>
            <a:graphicFrameLocks noGrp="1"/>
          </p:cNvGraphicFramePr>
          <p:nvPr>
            <p:ph idx="1"/>
            <p:extLst>
              <p:ext uri="{D42A27DB-BD31-4B8C-83A1-F6EECF244321}">
                <p14:modId xmlns:p14="http://schemas.microsoft.com/office/powerpoint/2010/main" val="376939653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00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B745-1A35-4A4B-8612-3A35D95BD95D}"/>
              </a:ext>
            </a:extLst>
          </p:cNvPr>
          <p:cNvSpPr>
            <a:spLocks noGrp="1"/>
          </p:cNvSpPr>
          <p:nvPr>
            <p:ph type="title"/>
          </p:nvPr>
        </p:nvSpPr>
        <p:spPr/>
        <p:txBody>
          <a:bodyPr/>
          <a:lstStyle/>
          <a:p>
            <a:r>
              <a:rPr lang="en-US" dirty="0"/>
              <a:t>AI Promises</a:t>
            </a:r>
            <a:endParaRPr lang="en-GB" dirty="0"/>
          </a:p>
        </p:txBody>
      </p:sp>
      <p:pic>
        <p:nvPicPr>
          <p:cNvPr id="5" name="Content Placeholder 4" descr="Chart&#10;&#10;Description automatically generated">
            <a:extLst>
              <a:ext uri="{FF2B5EF4-FFF2-40B4-BE49-F238E27FC236}">
                <a16:creationId xmlns:a16="http://schemas.microsoft.com/office/drawing/2014/main" id="{F41FEA38-756B-42C2-BD9F-447392EBB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096" y="1825625"/>
            <a:ext cx="7789807" cy="4351338"/>
          </a:xfrm>
        </p:spPr>
      </p:pic>
    </p:spTree>
    <p:extLst>
      <p:ext uri="{BB962C8B-B14F-4D97-AF65-F5344CB8AC3E}">
        <p14:creationId xmlns:p14="http://schemas.microsoft.com/office/powerpoint/2010/main" val="421479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5">
            <a:extLst>
              <a:ext uri="{FF2B5EF4-FFF2-40B4-BE49-F238E27FC236}">
                <a16:creationId xmlns:a16="http://schemas.microsoft.com/office/drawing/2014/main" id="{6010D796-EE7F-4D81-964A-3C0928635595}"/>
              </a:ext>
            </a:extLst>
          </p:cNvPr>
          <p:cNvPicPr>
            <a:picLocks noChangeAspect="1"/>
          </p:cNvPicPr>
          <p:nvPr/>
        </p:nvPicPr>
        <p:blipFill rotWithShape="1">
          <a:blip r:embed="rId2"/>
          <a:srcRect/>
          <a:stretch/>
        </p:blipFill>
        <p:spPr>
          <a:xfrm>
            <a:off x="20" y="10"/>
            <a:ext cx="12191980" cy="6857990"/>
          </a:xfrm>
          <a:prstGeom prst="rect">
            <a:avLst/>
          </a:prstGeom>
        </p:spPr>
      </p:pic>
      <p:sp>
        <p:nvSpPr>
          <p:cNvPr id="13"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A71A37-70F9-4E4F-84F2-983125576943}"/>
              </a:ext>
            </a:extLst>
          </p:cNvPr>
          <p:cNvSpPr>
            <a:spLocks noGrp="1"/>
          </p:cNvSpPr>
          <p:nvPr>
            <p:ph type="title"/>
          </p:nvPr>
        </p:nvSpPr>
        <p:spPr>
          <a:xfrm>
            <a:off x="838200" y="365125"/>
            <a:ext cx="10515600" cy="1325563"/>
          </a:xfrm>
        </p:spPr>
        <p:txBody>
          <a:bodyPr>
            <a:normAutofit/>
          </a:bodyPr>
          <a:lstStyle/>
          <a:p>
            <a:r>
              <a:rPr lang="en-US" dirty="0"/>
              <a:t>The </a:t>
            </a:r>
            <a:r>
              <a:rPr lang="en-US" dirty="0" err="1"/>
              <a:t>Ligthill</a:t>
            </a:r>
            <a:r>
              <a:rPr lang="en-US" dirty="0"/>
              <a:t> report</a:t>
            </a:r>
            <a:endParaRPr lang="en-GB" dirty="0"/>
          </a:p>
        </p:txBody>
      </p:sp>
      <p:graphicFrame>
        <p:nvGraphicFramePr>
          <p:cNvPr id="14" name="Content Placeholder 2">
            <a:extLst>
              <a:ext uri="{FF2B5EF4-FFF2-40B4-BE49-F238E27FC236}">
                <a16:creationId xmlns:a16="http://schemas.microsoft.com/office/drawing/2014/main" id="{37C89F95-B73B-45DA-819A-F3BE9AB9DD23}"/>
              </a:ext>
            </a:extLst>
          </p:cNvPr>
          <p:cNvGraphicFramePr>
            <a:graphicFrameLocks noGrp="1"/>
          </p:cNvGraphicFramePr>
          <p:nvPr>
            <p:ph idx="1"/>
            <p:extLst>
              <p:ext uri="{D42A27DB-BD31-4B8C-83A1-F6EECF244321}">
                <p14:modId xmlns:p14="http://schemas.microsoft.com/office/powerpoint/2010/main" val="28375429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974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595C05-EC94-4AFA-8F25-FB1BFDFCD465}"/>
              </a:ext>
            </a:extLst>
          </p:cNvPr>
          <p:cNvSpPr>
            <a:spLocks noGrp="1"/>
          </p:cNvSpPr>
          <p:nvPr>
            <p:ph type="title"/>
          </p:nvPr>
        </p:nvSpPr>
        <p:spPr>
          <a:xfrm>
            <a:off x="838200" y="609600"/>
            <a:ext cx="3739341" cy="1330839"/>
          </a:xfrm>
        </p:spPr>
        <p:txBody>
          <a:bodyPr>
            <a:normAutofit/>
          </a:bodyPr>
          <a:lstStyle/>
          <a:p>
            <a:r>
              <a:rPr lang="en-US" sz="3400"/>
              <a:t>Golden Age or another AI Winter?</a:t>
            </a:r>
            <a:endParaRPr lang="en-GB" sz="3400"/>
          </a:p>
        </p:txBody>
      </p:sp>
      <p:sp>
        <p:nvSpPr>
          <p:cNvPr id="3" name="Content Placeholder 2">
            <a:extLst>
              <a:ext uri="{FF2B5EF4-FFF2-40B4-BE49-F238E27FC236}">
                <a16:creationId xmlns:a16="http://schemas.microsoft.com/office/drawing/2014/main" id="{BC3850F9-399B-4C8C-8E79-4FCCB733C401}"/>
              </a:ext>
            </a:extLst>
          </p:cNvPr>
          <p:cNvSpPr>
            <a:spLocks noGrp="1"/>
          </p:cNvSpPr>
          <p:nvPr>
            <p:ph idx="1"/>
          </p:nvPr>
        </p:nvSpPr>
        <p:spPr>
          <a:xfrm>
            <a:off x="862366" y="2194102"/>
            <a:ext cx="3427001" cy="3908586"/>
          </a:xfrm>
        </p:spPr>
        <p:txBody>
          <a:bodyPr>
            <a:normAutofit/>
          </a:bodyPr>
          <a:lstStyle/>
          <a:p>
            <a:endParaRPr lang="en-GB" sz="1600" dirty="0"/>
          </a:p>
          <a:p>
            <a:r>
              <a:rPr lang="en-GB" sz="1600" dirty="0"/>
              <a:t>Still have hype but something is different (non toy-domain results)</a:t>
            </a:r>
          </a:p>
          <a:p>
            <a:r>
              <a:rPr lang="en-GB" sz="1600" dirty="0"/>
              <a:t>Some of the success can be attributed to advancement of computational capability and availability of ‘big data’</a:t>
            </a:r>
          </a:p>
          <a:p>
            <a:r>
              <a:rPr lang="en-GB" sz="1600" dirty="0"/>
              <a:t>AI is always the next big thing, hence never attainable. Should we call it Computational Intelligence to tone down the hype?</a:t>
            </a:r>
          </a:p>
          <a:p>
            <a:r>
              <a:rPr lang="en-GB" sz="1600" dirty="0"/>
              <a:t>Money and marketing vs Scientific reality. Gartner predicts 16Trillion industry by 2030!</a:t>
            </a:r>
          </a:p>
        </p:txBody>
      </p:sp>
      <p:pic>
        <p:nvPicPr>
          <p:cNvPr id="5" name="Picture 4">
            <a:extLst>
              <a:ext uri="{FF2B5EF4-FFF2-40B4-BE49-F238E27FC236}">
                <a16:creationId xmlns:a16="http://schemas.microsoft.com/office/drawing/2014/main" id="{A6278F52-9BB3-4E92-928B-D16691F2F099}"/>
              </a:ext>
            </a:extLst>
          </p:cNvPr>
          <p:cNvPicPr>
            <a:picLocks noChangeAspect="1"/>
          </p:cNvPicPr>
          <p:nvPr/>
        </p:nvPicPr>
        <p:blipFill>
          <a:blip r:embed="rId2"/>
          <a:stretch>
            <a:fillRect/>
          </a:stretch>
        </p:blipFill>
        <p:spPr>
          <a:xfrm>
            <a:off x="4625037" y="0"/>
            <a:ext cx="7505236" cy="6867291"/>
          </a:xfrm>
          <a:prstGeom prst="rect">
            <a:avLst/>
          </a:prstGeom>
        </p:spPr>
      </p:pic>
    </p:spTree>
    <p:extLst>
      <p:ext uri="{BB962C8B-B14F-4D97-AF65-F5344CB8AC3E}">
        <p14:creationId xmlns:p14="http://schemas.microsoft.com/office/powerpoint/2010/main" val="250792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62E1-6F87-412D-A483-0C7074FB219B}"/>
              </a:ext>
            </a:extLst>
          </p:cNvPr>
          <p:cNvSpPr>
            <a:spLocks noGrp="1"/>
          </p:cNvSpPr>
          <p:nvPr>
            <p:ph type="title"/>
          </p:nvPr>
        </p:nvSpPr>
        <p:spPr>
          <a:xfrm>
            <a:off x="1136428" y="627564"/>
            <a:ext cx="7474172" cy="1325563"/>
          </a:xfrm>
        </p:spPr>
        <p:txBody>
          <a:bodyPr>
            <a:normAutofit/>
          </a:bodyPr>
          <a:lstStyle/>
          <a:p>
            <a:r>
              <a:rPr lang="en-US"/>
              <a:t>Issues and concerns with AI</a:t>
            </a:r>
            <a:endParaRPr lang="en-GB" dirty="0"/>
          </a:p>
        </p:txBody>
      </p:sp>
      <p:sp>
        <p:nvSpPr>
          <p:cNvPr id="3" name="Content Placeholder 2">
            <a:extLst>
              <a:ext uri="{FF2B5EF4-FFF2-40B4-BE49-F238E27FC236}">
                <a16:creationId xmlns:a16="http://schemas.microsoft.com/office/drawing/2014/main" id="{D45D0AEA-DE94-4C34-9D94-9A52570BE04D}"/>
              </a:ext>
            </a:extLst>
          </p:cNvPr>
          <p:cNvSpPr>
            <a:spLocks noGrp="1"/>
          </p:cNvSpPr>
          <p:nvPr>
            <p:ph idx="1"/>
          </p:nvPr>
        </p:nvSpPr>
        <p:spPr>
          <a:xfrm>
            <a:off x="1136429" y="2278173"/>
            <a:ext cx="6467867" cy="3450613"/>
          </a:xfrm>
        </p:spPr>
        <p:txBody>
          <a:bodyPr anchor="ctr">
            <a:normAutofit/>
          </a:bodyPr>
          <a:lstStyle/>
          <a:p>
            <a:r>
              <a:rPr lang="en-GB" sz="1700" dirty="0"/>
              <a:t>Ethical/Legal implications – if AI is mainstream who is responsible?</a:t>
            </a:r>
          </a:p>
          <a:p>
            <a:r>
              <a:rPr lang="en-US" sz="1700" dirty="0"/>
              <a:t>Inherent bias in data? AI </a:t>
            </a:r>
            <a:r>
              <a:rPr lang="en-US" sz="1700" dirty="0" err="1"/>
              <a:t>favours</a:t>
            </a:r>
            <a:r>
              <a:rPr lang="en-US" sz="1700" dirty="0"/>
              <a:t> men for jobs due to historic training data </a:t>
            </a:r>
          </a:p>
          <a:p>
            <a:r>
              <a:rPr lang="en-US" sz="1700" dirty="0"/>
              <a:t>Tracking you and targeted advertising. Products can help but also target vulnerabilities.</a:t>
            </a:r>
          </a:p>
          <a:p>
            <a:r>
              <a:rPr lang="en-US" sz="1700" dirty="0"/>
              <a:t>Displacing employees. Taxi drivers -&gt; Self driving cars.</a:t>
            </a:r>
          </a:p>
          <a:p>
            <a:r>
              <a:rPr lang="en-US" sz="1700" dirty="0"/>
              <a:t>Can AI achieve Consciousness? Is General AI even possible? Mind transfer? </a:t>
            </a:r>
            <a:r>
              <a:rPr lang="en-GB" sz="1700" dirty="0"/>
              <a:t>What happens if/when we reach the </a:t>
            </a:r>
            <a:r>
              <a:rPr lang="en-GB" sz="1700" b="1" dirty="0"/>
              <a:t>singularity</a:t>
            </a:r>
            <a:r>
              <a:rPr lang="en-GB" sz="1700" dirty="0"/>
              <a:t> – many have weighed in on this topic including – </a:t>
            </a:r>
            <a:r>
              <a:rPr lang="en-GB" sz="1700" dirty="0" err="1"/>
              <a:t>Hawkings</a:t>
            </a:r>
            <a:r>
              <a:rPr lang="en-GB" sz="1700" dirty="0"/>
              <a:t>, Musk, Kurzweil etc</a:t>
            </a:r>
          </a:p>
          <a:p>
            <a:r>
              <a:rPr lang="en-US" sz="1700" dirty="0"/>
              <a:t>Can you think of others?</a:t>
            </a:r>
          </a:p>
        </p:txBody>
      </p:sp>
      <p:sp>
        <p:nvSpPr>
          <p:cNvPr id="18"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6" descr="Error">
            <a:extLst>
              <a:ext uri="{FF2B5EF4-FFF2-40B4-BE49-F238E27FC236}">
                <a16:creationId xmlns:a16="http://schemas.microsoft.com/office/drawing/2014/main" id="{006CFF08-E72C-43DC-A579-6A2F5ED2AA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12551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4B8A-C7AA-DEA7-6EAC-60D2911E248C}"/>
              </a:ext>
            </a:extLst>
          </p:cNvPr>
          <p:cNvSpPr>
            <a:spLocks noGrp="1"/>
          </p:cNvSpPr>
          <p:nvPr>
            <p:ph type="title"/>
          </p:nvPr>
        </p:nvSpPr>
        <p:spPr/>
        <p:txBody>
          <a:bodyPr/>
          <a:lstStyle/>
          <a:p>
            <a:r>
              <a:rPr lang="en-GB" dirty="0"/>
              <a:t>Case study – Google Project Maven</a:t>
            </a:r>
          </a:p>
        </p:txBody>
      </p:sp>
      <p:sp>
        <p:nvSpPr>
          <p:cNvPr id="3" name="Content Placeholder 2">
            <a:extLst>
              <a:ext uri="{FF2B5EF4-FFF2-40B4-BE49-F238E27FC236}">
                <a16:creationId xmlns:a16="http://schemas.microsoft.com/office/drawing/2014/main" id="{F25AFA97-E30F-C246-B7F8-4DC0AA25233C}"/>
              </a:ext>
            </a:extLst>
          </p:cNvPr>
          <p:cNvSpPr>
            <a:spLocks noGrp="1"/>
          </p:cNvSpPr>
          <p:nvPr>
            <p:ph idx="1"/>
          </p:nvPr>
        </p:nvSpPr>
        <p:spPr/>
        <p:txBody>
          <a:bodyPr>
            <a:normAutofit fontScale="85000" lnSpcReduction="20000"/>
          </a:bodyPr>
          <a:lstStyle/>
          <a:p>
            <a:r>
              <a:rPr lang="en-GB" dirty="0"/>
              <a:t>2018 Google collaboration with Department of </a:t>
            </a:r>
            <a:r>
              <a:rPr lang="en-GB" dirty="0" err="1"/>
              <a:t>Defense</a:t>
            </a:r>
            <a:r>
              <a:rPr lang="en-GB" dirty="0"/>
              <a:t> on project Maven made many employees quit. </a:t>
            </a:r>
          </a:p>
          <a:p>
            <a:r>
              <a:rPr lang="en-GB" dirty="0"/>
              <a:t>Project Maven, uses AI to analyse drone footage to detect people and objects. </a:t>
            </a:r>
          </a:p>
          <a:p>
            <a:r>
              <a:rPr lang="en-GB" dirty="0"/>
              <a:t>Thousands signed petition wanting Google ("</a:t>
            </a:r>
            <a:r>
              <a:rPr lang="en-GB" dirty="0" err="1"/>
              <a:t>Dont</a:t>
            </a:r>
            <a:r>
              <a:rPr lang="en-GB" dirty="0"/>
              <a:t> be evil") to do the right thing. </a:t>
            </a:r>
          </a:p>
          <a:p>
            <a:pPr lvl="1"/>
            <a:r>
              <a:rPr lang="en-GB" dirty="0"/>
              <a:t>"Wrong to build technologies for military surveillance with potentially lethal outcomes"</a:t>
            </a:r>
          </a:p>
          <a:p>
            <a:r>
              <a:rPr lang="en-GB" dirty="0"/>
              <a:t>-&gt; Google said it will not continue Project Maven.</a:t>
            </a:r>
          </a:p>
          <a:p>
            <a:r>
              <a:rPr lang="en-GB" dirty="0"/>
              <a:t>-&gt; Also published AI principles to outline where the company stands on ethical AI</a:t>
            </a:r>
          </a:p>
          <a:p>
            <a:pPr marL="0" indent="0">
              <a:buNone/>
            </a:pPr>
            <a:r>
              <a:rPr lang="en-GB" dirty="0"/>
              <a:t>BUT</a:t>
            </a:r>
          </a:p>
          <a:p>
            <a:r>
              <a:rPr lang="en-GB" dirty="0"/>
              <a:t>Only general and vague claims. </a:t>
            </a:r>
          </a:p>
          <a:p>
            <a:pPr lvl="1"/>
            <a:r>
              <a:rPr lang="en-GB" dirty="0"/>
              <a:t>They will not work on technologies to "directly </a:t>
            </a:r>
            <a:r>
              <a:rPr lang="en-GB" dirty="0" err="1"/>
              <a:t>facilitiate</a:t>
            </a:r>
            <a:r>
              <a:rPr lang="en-GB" dirty="0"/>
              <a:t> injury to people". However, they also stated that they will continue to work with the military and government in other areas including search and rescue.</a:t>
            </a:r>
          </a:p>
          <a:p>
            <a:r>
              <a:rPr lang="en-GB" dirty="0"/>
              <a:t>What do you think?</a:t>
            </a:r>
          </a:p>
        </p:txBody>
      </p:sp>
      <p:sp>
        <p:nvSpPr>
          <p:cNvPr id="5" name="TextBox 4">
            <a:extLst>
              <a:ext uri="{FF2B5EF4-FFF2-40B4-BE49-F238E27FC236}">
                <a16:creationId xmlns:a16="http://schemas.microsoft.com/office/drawing/2014/main" id="{5BB58998-E215-1907-06E7-79C83E297D1A}"/>
              </a:ext>
            </a:extLst>
          </p:cNvPr>
          <p:cNvSpPr txBox="1"/>
          <p:nvPr/>
        </p:nvSpPr>
        <p:spPr>
          <a:xfrm>
            <a:off x="5029201" y="6176963"/>
            <a:ext cx="7162800" cy="369332"/>
          </a:xfrm>
          <a:prstGeom prst="rect">
            <a:avLst/>
          </a:prstGeom>
          <a:noFill/>
        </p:spPr>
        <p:txBody>
          <a:bodyPr wrap="square">
            <a:spAutoFit/>
          </a:bodyPr>
          <a:lstStyle/>
          <a:p>
            <a:r>
              <a:rPr lang="en-GB" dirty="0"/>
              <a:t>See TEDx talk: https://www.youtube.com/watch?v=cplucNW70II</a:t>
            </a:r>
          </a:p>
        </p:txBody>
      </p:sp>
    </p:spTree>
    <p:extLst>
      <p:ext uri="{BB962C8B-B14F-4D97-AF65-F5344CB8AC3E}">
        <p14:creationId xmlns:p14="http://schemas.microsoft.com/office/powerpoint/2010/main" val="268554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0052-1FA8-6A0C-62A3-BCDEBD94EEC8}"/>
              </a:ext>
            </a:extLst>
          </p:cNvPr>
          <p:cNvSpPr>
            <a:spLocks noGrp="1"/>
          </p:cNvSpPr>
          <p:nvPr>
            <p:ph type="title"/>
          </p:nvPr>
        </p:nvSpPr>
        <p:spPr/>
        <p:txBody>
          <a:bodyPr/>
          <a:lstStyle/>
          <a:p>
            <a:r>
              <a:rPr lang="en-GB" dirty="0"/>
              <a:t>Case study - Discussion</a:t>
            </a:r>
          </a:p>
        </p:txBody>
      </p:sp>
      <p:sp>
        <p:nvSpPr>
          <p:cNvPr id="3" name="Content Placeholder 2">
            <a:extLst>
              <a:ext uri="{FF2B5EF4-FFF2-40B4-BE49-F238E27FC236}">
                <a16:creationId xmlns:a16="http://schemas.microsoft.com/office/drawing/2014/main" id="{FD965B9E-2692-6C3B-0E04-A2E04F4A1EFB}"/>
              </a:ext>
            </a:extLst>
          </p:cNvPr>
          <p:cNvSpPr>
            <a:spLocks noGrp="1"/>
          </p:cNvSpPr>
          <p:nvPr>
            <p:ph idx="1"/>
          </p:nvPr>
        </p:nvSpPr>
        <p:spPr/>
        <p:txBody>
          <a:bodyPr>
            <a:normAutofit fontScale="62500" lnSpcReduction="20000"/>
          </a:bodyPr>
          <a:lstStyle/>
          <a:p>
            <a:r>
              <a:rPr lang="en-GB" dirty="0"/>
              <a:t>Does this rule out googles work on Project Maven? Same technology can be used for both targeting and Search Rescue.</a:t>
            </a:r>
          </a:p>
          <a:p>
            <a:r>
              <a:rPr lang="en-GB" dirty="0"/>
              <a:t>Vague to the point of being meaningless. For example, for accountability and safety they state.</a:t>
            </a:r>
          </a:p>
          <a:p>
            <a:pPr lvl="1"/>
            <a:r>
              <a:rPr lang="en-GB" dirty="0"/>
              <a:t>Design AI systems to be appropriately cautious. </a:t>
            </a:r>
          </a:p>
          <a:p>
            <a:pPr lvl="1"/>
            <a:r>
              <a:rPr lang="en-GB" dirty="0"/>
              <a:t>Test and monitor in appropriate cases.</a:t>
            </a:r>
          </a:p>
          <a:p>
            <a:pPr lvl="1"/>
            <a:r>
              <a:rPr lang="en-GB" dirty="0"/>
              <a:t>Subject them to appropriate human control.</a:t>
            </a:r>
          </a:p>
          <a:p>
            <a:r>
              <a:rPr lang="en-GB" dirty="0"/>
              <a:t>What does "appropriate" mean?</a:t>
            </a:r>
          </a:p>
          <a:p>
            <a:r>
              <a:rPr lang="en-GB" dirty="0"/>
              <a:t>But should the military overrule all surveillance even if the goal is to save lives? Positions must be clear on both sides.</a:t>
            </a:r>
          </a:p>
          <a:p>
            <a:r>
              <a:rPr lang="en-GB" dirty="0"/>
              <a:t>ETHICS Washing - giving the appearance of doing ethics. Regulation and compliance to avoid Ethics policing.</a:t>
            </a:r>
          </a:p>
          <a:p>
            <a:r>
              <a:rPr lang="en-GB" dirty="0"/>
              <a:t>Other examples: Algorithms create Filter bubbles, reinforce discrimination by excluding women from high-powered jobs, excluding certain minorities as high risk.</a:t>
            </a:r>
          </a:p>
          <a:p>
            <a:r>
              <a:rPr lang="en-GB" b="1" dirty="0"/>
              <a:t>For you FYP did you give serious consideration to the ethical impact of your project? How your product abstracts decision making, harm users, or make some groups worse off.</a:t>
            </a:r>
          </a:p>
          <a:p>
            <a:r>
              <a:rPr lang="en-GB" dirty="0"/>
              <a:t>How to deal with these questions. </a:t>
            </a:r>
          </a:p>
        </p:txBody>
      </p:sp>
    </p:spTree>
    <p:extLst>
      <p:ext uri="{BB962C8B-B14F-4D97-AF65-F5344CB8AC3E}">
        <p14:creationId xmlns:p14="http://schemas.microsoft.com/office/powerpoint/2010/main" val="518949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62E1-6F87-412D-A483-0C7074FB219B}"/>
              </a:ext>
            </a:extLst>
          </p:cNvPr>
          <p:cNvSpPr>
            <a:spLocks noGrp="1"/>
          </p:cNvSpPr>
          <p:nvPr>
            <p:ph type="title"/>
          </p:nvPr>
        </p:nvSpPr>
        <p:spPr>
          <a:xfrm>
            <a:off x="1136428" y="627564"/>
            <a:ext cx="7474172" cy="1325563"/>
          </a:xfrm>
        </p:spPr>
        <p:txBody>
          <a:bodyPr>
            <a:normAutofit/>
          </a:bodyPr>
          <a:lstStyle/>
          <a:p>
            <a:r>
              <a:rPr lang="en-US" dirty="0"/>
              <a:t>Advantages and benefits of AI</a:t>
            </a:r>
            <a:endParaRPr lang="en-GB" dirty="0"/>
          </a:p>
        </p:txBody>
      </p:sp>
      <p:sp>
        <p:nvSpPr>
          <p:cNvPr id="3" name="Content Placeholder 2">
            <a:extLst>
              <a:ext uri="{FF2B5EF4-FFF2-40B4-BE49-F238E27FC236}">
                <a16:creationId xmlns:a16="http://schemas.microsoft.com/office/drawing/2014/main" id="{D45D0AEA-DE94-4C34-9D94-9A52570BE04D}"/>
              </a:ext>
            </a:extLst>
          </p:cNvPr>
          <p:cNvSpPr>
            <a:spLocks noGrp="1"/>
          </p:cNvSpPr>
          <p:nvPr>
            <p:ph idx="1"/>
          </p:nvPr>
        </p:nvSpPr>
        <p:spPr>
          <a:xfrm>
            <a:off x="1136429" y="2278173"/>
            <a:ext cx="6467867" cy="3450613"/>
          </a:xfrm>
        </p:spPr>
        <p:txBody>
          <a:bodyPr anchor="ctr">
            <a:normAutofit/>
          </a:bodyPr>
          <a:lstStyle/>
          <a:p>
            <a:r>
              <a:rPr lang="en-US" sz="1900"/>
              <a:t>Higher intelligence brings greater insight and understanding. </a:t>
            </a:r>
            <a:br>
              <a:rPr lang="en-US" sz="1900"/>
            </a:br>
            <a:r>
              <a:rPr lang="en-US" sz="1900"/>
              <a:t>Did AlphaGo destroy the game of Go?</a:t>
            </a:r>
          </a:p>
          <a:p>
            <a:r>
              <a:rPr lang="en-US" sz="1900"/>
              <a:t>AI/Robots can do jobs that humans cannot. </a:t>
            </a:r>
            <a:br>
              <a:rPr lang="en-US" sz="1900"/>
            </a:br>
            <a:r>
              <a:rPr lang="en-US" sz="1900"/>
              <a:t>Greater efficiency 24x7, productivity and hence quality of life.</a:t>
            </a:r>
          </a:p>
          <a:p>
            <a:r>
              <a:rPr lang="en-US" sz="1900"/>
              <a:t>Copy/paste knowledge. Transfer of skills – humans need years.</a:t>
            </a:r>
          </a:p>
          <a:p>
            <a:r>
              <a:rPr lang="en-US" sz="1900"/>
              <a:t>Aid human engineering and creativity. Bicycles for the mind.</a:t>
            </a:r>
          </a:p>
          <a:p>
            <a:r>
              <a:rPr lang="en-US" sz="1900"/>
              <a:t>Autonomous wars – no/less humans involved?</a:t>
            </a:r>
          </a:p>
        </p:txBody>
      </p:sp>
      <p:sp>
        <p:nvSpPr>
          <p:cNvPr id="24" name="Rectangle 2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Robot outline">
            <a:extLst>
              <a:ext uri="{FF2B5EF4-FFF2-40B4-BE49-F238E27FC236}">
                <a16:creationId xmlns:a16="http://schemas.microsoft.com/office/drawing/2014/main" id="{3D88ECB0-046E-48FF-94C6-975283B2F0B3}"/>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96514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B364-F5A9-1824-927B-347BFC2F10EB}"/>
              </a:ext>
            </a:extLst>
          </p:cNvPr>
          <p:cNvSpPr>
            <a:spLocks noGrp="1"/>
          </p:cNvSpPr>
          <p:nvPr>
            <p:ph type="title"/>
          </p:nvPr>
        </p:nvSpPr>
        <p:spPr/>
        <p:txBody>
          <a:bodyPr/>
          <a:lstStyle/>
          <a:p>
            <a:r>
              <a:rPr lang="en-GB" dirty="0" err="1"/>
              <a:t>Polleverywhere</a:t>
            </a:r>
            <a:endParaRPr lang="en-GB" dirty="0"/>
          </a:p>
        </p:txBody>
      </p:sp>
      <p:pic>
        <p:nvPicPr>
          <p:cNvPr id="7" name="Content Placeholder 6">
            <a:extLst>
              <a:ext uri="{FF2B5EF4-FFF2-40B4-BE49-F238E27FC236}">
                <a16:creationId xmlns:a16="http://schemas.microsoft.com/office/drawing/2014/main" id="{4D568A4F-0CF6-8F9A-723E-90D7A62E3442}"/>
              </a:ext>
            </a:extLst>
          </p:cNvPr>
          <p:cNvPicPr>
            <a:picLocks noGrp="1" noChangeAspect="1"/>
          </p:cNvPicPr>
          <p:nvPr>
            <p:ph idx="1"/>
          </p:nvPr>
        </p:nvPicPr>
        <p:blipFill>
          <a:blip r:embed="rId2"/>
          <a:stretch>
            <a:fillRect/>
          </a:stretch>
        </p:blipFill>
        <p:spPr>
          <a:xfrm>
            <a:off x="1087120" y="1211493"/>
            <a:ext cx="8915131" cy="4965470"/>
          </a:xfrm>
        </p:spPr>
      </p:pic>
    </p:spTree>
    <p:extLst>
      <p:ext uri="{BB962C8B-B14F-4D97-AF65-F5344CB8AC3E}">
        <p14:creationId xmlns:p14="http://schemas.microsoft.com/office/powerpoint/2010/main" val="2649873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C7DAA-6CA1-4FE9-A179-D49DDE92746C}"/>
              </a:ext>
            </a:extLst>
          </p:cNvPr>
          <p:cNvSpPr>
            <a:spLocks noGrp="1"/>
          </p:cNvSpPr>
          <p:nvPr>
            <p:ph type="title"/>
          </p:nvPr>
        </p:nvSpPr>
        <p:spPr>
          <a:xfrm>
            <a:off x="1008184" y="174032"/>
            <a:ext cx="10175631" cy="1111843"/>
          </a:xfrm>
        </p:spPr>
        <p:txBody>
          <a:bodyPr anchor="ctr">
            <a:normAutofit/>
          </a:bodyPr>
          <a:lstStyle/>
          <a:p>
            <a:r>
              <a:rPr lang="en-US" sz="4000" dirty="0"/>
              <a:t>Predictions for General AI, Singularity</a:t>
            </a:r>
            <a:endParaRPr lang="en-GB" sz="4000" dirty="0"/>
          </a:p>
        </p:txBody>
      </p:sp>
      <p:sp>
        <p:nvSpPr>
          <p:cNvPr id="3" name="Content Placeholder 2">
            <a:extLst>
              <a:ext uri="{FF2B5EF4-FFF2-40B4-BE49-F238E27FC236}">
                <a16:creationId xmlns:a16="http://schemas.microsoft.com/office/drawing/2014/main" id="{0A6FFDDF-06AB-4CA0-88C3-C40B48B5F15E}"/>
              </a:ext>
            </a:extLst>
          </p:cNvPr>
          <p:cNvSpPr>
            <a:spLocks noGrp="1"/>
          </p:cNvSpPr>
          <p:nvPr>
            <p:ph idx="1"/>
          </p:nvPr>
        </p:nvSpPr>
        <p:spPr>
          <a:xfrm>
            <a:off x="1008184" y="1459907"/>
            <a:ext cx="10175630" cy="767904"/>
          </a:xfrm>
        </p:spPr>
        <p:txBody>
          <a:bodyPr anchor="ctr">
            <a:normAutofit/>
          </a:bodyPr>
          <a:lstStyle/>
          <a:p>
            <a:pPr algn="ctr"/>
            <a:r>
              <a:rPr lang="en-GB" sz="2000" dirty="0"/>
              <a:t>https://emerj.com/ai-future-outlook/when-will-we-reach-the-singularity-a-timeline-consensus-from-ai-researchers/</a:t>
            </a:r>
          </a:p>
        </p:txBody>
      </p:sp>
      <p:pic>
        <p:nvPicPr>
          <p:cNvPr id="5" name="Picture 4" descr="Chart&#10;&#10;Description automatically generated">
            <a:extLst>
              <a:ext uri="{FF2B5EF4-FFF2-40B4-BE49-F238E27FC236}">
                <a16:creationId xmlns:a16="http://schemas.microsoft.com/office/drawing/2014/main" id="{9ED2F6D7-58DF-4F6A-9FAB-287F8E7D56CD}"/>
              </a:ext>
            </a:extLst>
          </p:cNvPr>
          <p:cNvPicPr>
            <a:picLocks noChangeAspect="1"/>
          </p:cNvPicPr>
          <p:nvPr/>
        </p:nvPicPr>
        <p:blipFill>
          <a:blip r:embed="rId2"/>
          <a:stretch>
            <a:fillRect/>
          </a:stretch>
        </p:blipFill>
        <p:spPr>
          <a:xfrm>
            <a:off x="2212958" y="2405149"/>
            <a:ext cx="7759987" cy="3899393"/>
          </a:xfrm>
          <a:prstGeom prst="rect">
            <a:avLst/>
          </a:prstGeom>
        </p:spPr>
      </p:pic>
    </p:spTree>
    <p:extLst>
      <p:ext uri="{BB962C8B-B14F-4D97-AF65-F5344CB8AC3E}">
        <p14:creationId xmlns:p14="http://schemas.microsoft.com/office/powerpoint/2010/main" val="417478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77D4-6DA0-43C0-A9DE-6EC091456153}"/>
              </a:ext>
            </a:extLst>
          </p:cNvPr>
          <p:cNvSpPr>
            <a:spLocks noGrp="1"/>
          </p:cNvSpPr>
          <p:nvPr>
            <p:ph type="title"/>
          </p:nvPr>
        </p:nvSpPr>
        <p:spPr/>
        <p:txBody>
          <a:bodyPr/>
          <a:lstStyle/>
          <a:p>
            <a:r>
              <a:rPr lang="en-US" dirty="0"/>
              <a:t>Agenda</a:t>
            </a:r>
            <a:endParaRPr lang="en-GB" dirty="0"/>
          </a:p>
        </p:txBody>
      </p:sp>
      <p:sp>
        <p:nvSpPr>
          <p:cNvPr id="3" name="Content Placeholder 2">
            <a:extLst>
              <a:ext uri="{FF2B5EF4-FFF2-40B4-BE49-F238E27FC236}">
                <a16:creationId xmlns:a16="http://schemas.microsoft.com/office/drawing/2014/main" id="{70EA4DA0-B0DA-4A9D-9050-A4D077FE1E47}"/>
              </a:ext>
            </a:extLst>
          </p:cNvPr>
          <p:cNvSpPr>
            <a:spLocks noGrp="1"/>
          </p:cNvSpPr>
          <p:nvPr>
            <p:ph idx="1"/>
          </p:nvPr>
        </p:nvSpPr>
        <p:spPr/>
        <p:txBody>
          <a:bodyPr/>
          <a:lstStyle/>
          <a:p>
            <a:r>
              <a:rPr lang="en-US" dirty="0"/>
              <a:t>Coursework </a:t>
            </a:r>
          </a:p>
          <a:p>
            <a:r>
              <a:rPr lang="en-US" dirty="0"/>
              <a:t>Review History, developments, </a:t>
            </a:r>
          </a:p>
          <a:p>
            <a:r>
              <a:rPr lang="en-US" dirty="0"/>
              <a:t>Issues and benefits</a:t>
            </a:r>
          </a:p>
          <a:p>
            <a:r>
              <a:rPr lang="en-US" dirty="0"/>
              <a:t>Future</a:t>
            </a:r>
          </a:p>
          <a:p>
            <a:r>
              <a:rPr lang="en-US" dirty="0"/>
              <a:t>UK Tech sector</a:t>
            </a:r>
          </a:p>
          <a:p>
            <a:endParaRPr lang="en-US" dirty="0"/>
          </a:p>
          <a:p>
            <a:endParaRPr lang="en-US" dirty="0"/>
          </a:p>
          <a:p>
            <a:endParaRPr lang="en-US" dirty="0"/>
          </a:p>
          <a:p>
            <a:endParaRPr lang="en-GB" dirty="0"/>
          </a:p>
        </p:txBody>
      </p:sp>
    </p:spTree>
    <p:extLst>
      <p:ext uri="{BB962C8B-B14F-4D97-AF65-F5344CB8AC3E}">
        <p14:creationId xmlns:p14="http://schemas.microsoft.com/office/powerpoint/2010/main" val="1516369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FB3B6CC6-D363-42F3-882E-B9C84A149364}"/>
              </a:ext>
            </a:extLst>
          </p:cNvPr>
          <p:cNvSpPr>
            <a:spLocks noGrp="1"/>
          </p:cNvSpPr>
          <p:nvPr>
            <p:ph type="title"/>
          </p:nvPr>
        </p:nvSpPr>
        <p:spPr>
          <a:xfrm>
            <a:off x="630936" y="639520"/>
            <a:ext cx="3429000" cy="1719072"/>
          </a:xfrm>
        </p:spPr>
        <p:txBody>
          <a:bodyPr anchor="b">
            <a:normAutofit/>
          </a:bodyPr>
          <a:lstStyle/>
          <a:p>
            <a:r>
              <a:rPr lang="en-US" sz="5400" dirty="0"/>
              <a:t>AI Future</a:t>
            </a:r>
            <a:endParaRPr lang="en-GB" sz="5400" dirty="0"/>
          </a:p>
        </p:txBody>
      </p:sp>
      <p:sp>
        <p:nvSpPr>
          <p:cNvPr id="3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a:extLst>
              <a:ext uri="{FF2B5EF4-FFF2-40B4-BE49-F238E27FC236}">
                <a16:creationId xmlns:a16="http://schemas.microsoft.com/office/drawing/2014/main" id="{AD292971-8A3C-4B63-B90D-40B1198B892F}"/>
              </a:ext>
            </a:extLst>
          </p:cNvPr>
          <p:cNvSpPr>
            <a:spLocks noGrp="1"/>
          </p:cNvSpPr>
          <p:nvPr>
            <p:ph idx="1"/>
          </p:nvPr>
        </p:nvSpPr>
        <p:spPr>
          <a:xfrm>
            <a:off x="630936" y="2807208"/>
            <a:ext cx="3429000" cy="3410712"/>
          </a:xfrm>
        </p:spPr>
        <p:txBody>
          <a:bodyPr anchor="t">
            <a:normAutofit/>
          </a:bodyPr>
          <a:lstStyle/>
          <a:p>
            <a:r>
              <a:rPr lang="en-US" sz="2200" dirty="0"/>
              <a:t>Turing Lecture: Glimpsing our AI future</a:t>
            </a:r>
          </a:p>
          <a:p>
            <a:r>
              <a:rPr lang="en-GB" sz="2200" dirty="0">
                <a:hlinkClick r:id="rId2"/>
              </a:rPr>
              <a:t>https://www.turing.ac.uk/events/turing-lecture-glimpsing-our-ai-future</a:t>
            </a:r>
            <a:endParaRPr lang="en-US" sz="2200" dirty="0"/>
          </a:p>
          <a:p>
            <a:r>
              <a:rPr lang="en-US" sz="2200" dirty="0"/>
              <a:t>Howard Covington</a:t>
            </a:r>
          </a:p>
          <a:p>
            <a:r>
              <a:rPr lang="en-US" sz="2200" dirty="0"/>
              <a:t>“AI meets the real world”</a:t>
            </a:r>
          </a:p>
          <a:p>
            <a:endParaRPr lang="en-GB" sz="2200" dirty="0"/>
          </a:p>
        </p:txBody>
      </p:sp>
      <p:pic>
        <p:nvPicPr>
          <p:cNvPr id="5" name="Picture 4">
            <a:extLst>
              <a:ext uri="{FF2B5EF4-FFF2-40B4-BE49-F238E27FC236}">
                <a16:creationId xmlns:a16="http://schemas.microsoft.com/office/drawing/2014/main" id="{31534BC3-A84C-4423-A2D0-E288FBFB2C13}"/>
              </a:ext>
            </a:extLst>
          </p:cNvPr>
          <p:cNvPicPr>
            <a:picLocks noChangeAspect="1"/>
          </p:cNvPicPr>
          <p:nvPr/>
        </p:nvPicPr>
        <p:blipFill>
          <a:blip r:embed="rId3"/>
          <a:stretch>
            <a:fillRect/>
          </a:stretch>
        </p:blipFill>
        <p:spPr>
          <a:xfrm>
            <a:off x="4654296" y="1418291"/>
            <a:ext cx="6903720" cy="4021417"/>
          </a:xfrm>
          <a:prstGeom prst="rect">
            <a:avLst/>
          </a:prstGeom>
        </p:spPr>
      </p:pic>
    </p:spTree>
    <p:extLst>
      <p:ext uri="{BB962C8B-B14F-4D97-AF65-F5344CB8AC3E}">
        <p14:creationId xmlns:p14="http://schemas.microsoft.com/office/powerpoint/2010/main" val="172413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84B61-B4D3-4843-9D00-6D04B7198560}"/>
              </a:ext>
            </a:extLst>
          </p:cNvPr>
          <p:cNvSpPr>
            <a:spLocks noGrp="1"/>
          </p:cNvSpPr>
          <p:nvPr>
            <p:ph type="title"/>
          </p:nvPr>
        </p:nvSpPr>
        <p:spPr>
          <a:xfrm>
            <a:off x="836679" y="723898"/>
            <a:ext cx="6002110" cy="1495425"/>
          </a:xfrm>
        </p:spPr>
        <p:txBody>
          <a:bodyPr>
            <a:normAutofit/>
          </a:bodyPr>
          <a:lstStyle/>
          <a:p>
            <a:r>
              <a:rPr lang="en-US" sz="4000" dirty="0"/>
              <a:t>UK Tech sector</a:t>
            </a:r>
            <a:endParaRPr lang="en-GB" sz="4000" dirty="0"/>
          </a:p>
        </p:txBody>
      </p:sp>
      <p:sp>
        <p:nvSpPr>
          <p:cNvPr id="3" name="Content Placeholder 2">
            <a:extLst>
              <a:ext uri="{FF2B5EF4-FFF2-40B4-BE49-F238E27FC236}">
                <a16:creationId xmlns:a16="http://schemas.microsoft.com/office/drawing/2014/main" id="{8258B60C-6258-44ED-A898-EEA44D49C512}"/>
              </a:ext>
            </a:extLst>
          </p:cNvPr>
          <p:cNvSpPr>
            <a:spLocks noGrp="1"/>
          </p:cNvSpPr>
          <p:nvPr>
            <p:ph idx="1"/>
          </p:nvPr>
        </p:nvSpPr>
        <p:spPr>
          <a:xfrm>
            <a:off x="836680" y="2405067"/>
            <a:ext cx="6002110" cy="3729034"/>
          </a:xfrm>
        </p:spPr>
        <p:txBody>
          <a:bodyPr>
            <a:normAutofit fontScale="92500"/>
          </a:bodyPr>
          <a:lstStyle/>
          <a:p>
            <a:r>
              <a:rPr lang="en-US" sz="2000" dirty="0"/>
              <a:t>Value of UK tech industry between £250 - £580 billion </a:t>
            </a:r>
          </a:p>
          <a:p>
            <a:r>
              <a:rPr lang="en-US" sz="2000" dirty="0"/>
              <a:t>Fourth in the world for venture capital investment.</a:t>
            </a:r>
          </a:p>
          <a:p>
            <a:r>
              <a:rPr lang="en-US" sz="2000" dirty="0"/>
              <a:t>Success stories: Ocado, Deliveroo, </a:t>
            </a:r>
            <a:r>
              <a:rPr lang="en-US" sz="2000" dirty="0" err="1"/>
              <a:t>Monzo</a:t>
            </a:r>
            <a:r>
              <a:rPr lang="en-US" sz="2000" dirty="0"/>
              <a:t>, </a:t>
            </a:r>
            <a:r>
              <a:rPr lang="en-US" sz="2000" dirty="0" err="1"/>
              <a:t>Revolut</a:t>
            </a:r>
            <a:endParaRPr lang="en-US" sz="2000" dirty="0"/>
          </a:p>
          <a:p>
            <a:r>
              <a:rPr lang="en-US" sz="2000" dirty="0"/>
              <a:t>Recent Employability Advisory Board meeting takeaway:</a:t>
            </a:r>
          </a:p>
          <a:p>
            <a:pPr lvl="1"/>
            <a:r>
              <a:rPr lang="en-US" sz="2000" dirty="0"/>
              <a:t>Specialist skills in high demand. AI is on the forefront.</a:t>
            </a:r>
          </a:p>
          <a:p>
            <a:pPr lvl="1"/>
            <a:r>
              <a:rPr lang="en-US" sz="2000" dirty="0"/>
              <a:t>Companies hiring more. One company had 37 vacancies.</a:t>
            </a:r>
          </a:p>
          <a:p>
            <a:r>
              <a:rPr lang="en-US" sz="2000" dirty="0"/>
              <a:t>Sector continues to grow, reasons to be optimistic!</a:t>
            </a:r>
          </a:p>
          <a:p>
            <a:r>
              <a:rPr lang="en-US" sz="2000" dirty="0"/>
              <a:t>I look forward to inviting you to present your discoveries in future lectures as alumni.</a:t>
            </a:r>
          </a:p>
          <a:p>
            <a:endParaRPr lang="en-GB" sz="2000" dirty="0"/>
          </a:p>
        </p:txBody>
      </p:sp>
      <p:pic>
        <p:nvPicPr>
          <p:cNvPr id="5" name="Picture 4">
            <a:extLst>
              <a:ext uri="{FF2B5EF4-FFF2-40B4-BE49-F238E27FC236}">
                <a16:creationId xmlns:a16="http://schemas.microsoft.com/office/drawing/2014/main" id="{225687C1-53AC-43D4-B5F2-A39D9A5E3B5D}"/>
              </a:ext>
            </a:extLst>
          </p:cNvPr>
          <p:cNvPicPr>
            <a:picLocks noChangeAspect="1"/>
          </p:cNvPicPr>
          <p:nvPr/>
        </p:nvPicPr>
        <p:blipFill rotWithShape="1">
          <a:blip r:embed="rId2"/>
          <a:srcRect r="3257"/>
          <a:stretch/>
        </p:blipFill>
        <p:spPr>
          <a:xfrm>
            <a:off x="7199440" y="10"/>
            <a:ext cx="4992560" cy="6857990"/>
          </a:xfrm>
          <a:prstGeom prst="rect">
            <a:avLst/>
          </a:prstGeom>
          <a:effectLst/>
        </p:spPr>
      </p:pic>
    </p:spTree>
    <p:extLst>
      <p:ext uri="{BB962C8B-B14F-4D97-AF65-F5344CB8AC3E}">
        <p14:creationId xmlns:p14="http://schemas.microsoft.com/office/powerpoint/2010/main" val="1208396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0A4-1012-4586-9F87-26DB96376474}"/>
              </a:ext>
            </a:extLst>
          </p:cNvPr>
          <p:cNvSpPr>
            <a:spLocks noGrp="1"/>
          </p:cNvSpPr>
          <p:nvPr>
            <p:ph type="title"/>
          </p:nvPr>
        </p:nvSpPr>
        <p:spPr/>
        <p:txBody>
          <a:bodyPr/>
          <a:lstStyle/>
          <a:p>
            <a:r>
              <a:rPr lang="en-US" dirty="0"/>
              <a:t>Questions Discussion?</a:t>
            </a:r>
            <a:endParaRPr lang="en-GB" dirty="0"/>
          </a:p>
        </p:txBody>
      </p:sp>
      <p:sp>
        <p:nvSpPr>
          <p:cNvPr id="3" name="Content Placeholder 2">
            <a:extLst>
              <a:ext uri="{FF2B5EF4-FFF2-40B4-BE49-F238E27FC236}">
                <a16:creationId xmlns:a16="http://schemas.microsoft.com/office/drawing/2014/main" id="{5809C8B3-BA1B-4A45-A809-B12645C0D7C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22969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86C9E59-18EA-4B52-A109-975955C3A351}"/>
              </a:ext>
            </a:extLst>
          </p:cNvPr>
          <p:cNvPicPr>
            <a:picLocks noChangeAspect="1"/>
          </p:cNvPicPr>
          <p:nvPr/>
        </p:nvPicPr>
        <p:blipFill>
          <a:blip r:embed="rId2"/>
          <a:stretch>
            <a:fillRect/>
          </a:stretch>
        </p:blipFill>
        <p:spPr>
          <a:xfrm>
            <a:off x="0" y="32719"/>
            <a:ext cx="12192000" cy="6792562"/>
          </a:xfrm>
          <a:prstGeom prst="rect">
            <a:avLst/>
          </a:prstGeom>
        </p:spPr>
      </p:pic>
    </p:spTree>
    <p:extLst>
      <p:ext uri="{BB962C8B-B14F-4D97-AF65-F5344CB8AC3E}">
        <p14:creationId xmlns:p14="http://schemas.microsoft.com/office/powerpoint/2010/main" val="225139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EC40-305D-41B5-834E-619D48F7AEA7}"/>
              </a:ext>
            </a:extLst>
          </p:cNvPr>
          <p:cNvSpPr>
            <a:spLocks noGrp="1"/>
          </p:cNvSpPr>
          <p:nvPr>
            <p:ph type="title"/>
          </p:nvPr>
        </p:nvSpPr>
        <p:spPr/>
        <p:txBody>
          <a:bodyPr/>
          <a:lstStyle/>
          <a:p>
            <a:r>
              <a:rPr lang="en-US"/>
              <a:t>Coursework</a:t>
            </a:r>
            <a:endParaRPr lang="en-GB" dirty="0"/>
          </a:p>
        </p:txBody>
      </p:sp>
      <p:graphicFrame>
        <p:nvGraphicFramePr>
          <p:cNvPr id="31" name="Content Placeholder 2">
            <a:extLst>
              <a:ext uri="{FF2B5EF4-FFF2-40B4-BE49-F238E27FC236}">
                <a16:creationId xmlns:a16="http://schemas.microsoft.com/office/drawing/2014/main" id="{074E6603-0F06-4BE2-8E24-516B49F6926F}"/>
              </a:ext>
            </a:extLst>
          </p:cNvPr>
          <p:cNvGraphicFramePr>
            <a:graphicFrameLocks noGrp="1"/>
          </p:cNvGraphicFramePr>
          <p:nvPr>
            <p:ph idx="1"/>
            <p:extLst>
              <p:ext uri="{D42A27DB-BD31-4B8C-83A1-F6EECF244321}">
                <p14:modId xmlns:p14="http://schemas.microsoft.com/office/powerpoint/2010/main" val="20552229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180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F933D0-7957-4C2F-B23E-79184BC57EF3}"/>
              </a:ext>
            </a:extLst>
          </p:cNvPr>
          <p:cNvSpPr>
            <a:spLocks noGrp="1"/>
          </p:cNvSpPr>
          <p:nvPr>
            <p:ph type="title"/>
          </p:nvPr>
        </p:nvSpPr>
        <p:spPr>
          <a:xfrm>
            <a:off x="643467" y="321734"/>
            <a:ext cx="10905066" cy="1135737"/>
          </a:xfrm>
        </p:spPr>
        <p:txBody>
          <a:bodyPr>
            <a:normAutofit/>
          </a:bodyPr>
          <a:lstStyle/>
          <a:p>
            <a:r>
              <a:rPr lang="en-US" sz="3600"/>
              <a:t>Part A: Application area review</a:t>
            </a:r>
            <a:endParaRPr lang="en-GB" sz="3600"/>
          </a:p>
        </p:txBody>
      </p:sp>
      <p:sp>
        <p:nvSpPr>
          <p:cNvPr id="3" name="Content Placeholder 2">
            <a:extLst>
              <a:ext uri="{FF2B5EF4-FFF2-40B4-BE49-F238E27FC236}">
                <a16:creationId xmlns:a16="http://schemas.microsoft.com/office/drawing/2014/main" id="{5D52E45D-ADBD-4B96-86A4-E895AB49911D}"/>
              </a:ext>
            </a:extLst>
          </p:cNvPr>
          <p:cNvSpPr>
            <a:spLocks noGrp="1"/>
          </p:cNvSpPr>
          <p:nvPr>
            <p:ph idx="1"/>
          </p:nvPr>
        </p:nvSpPr>
        <p:spPr>
          <a:xfrm>
            <a:off x="643467" y="1782981"/>
            <a:ext cx="10905066" cy="4393982"/>
          </a:xfrm>
        </p:spPr>
        <p:txBody>
          <a:bodyPr>
            <a:normAutofit/>
          </a:bodyPr>
          <a:lstStyle/>
          <a:p>
            <a:r>
              <a:rPr lang="en-US" sz="1700" dirty="0"/>
              <a:t>Choose one of the problem domains from below:</a:t>
            </a:r>
          </a:p>
          <a:p>
            <a:r>
              <a:rPr lang="en-GB" sz="1700" i="1" dirty="0"/>
              <a:t>Market analysis, algorithmic trading, personal portfolio management, Education, Games, Robotics, Hospitals and medicine, Human resources and computing, Transportation, Chatbots, News publishing and writing, Marketing, Music recognition and composition, Speech and text recognition, Data mining, E-mail and spam filtering, Gesture recognition, Voice recognition, Scheduling, Traffic control, Robot navigation, Obstacle avoidance, Object recognition. </a:t>
            </a:r>
          </a:p>
          <a:p>
            <a:endParaRPr lang="en-GB" sz="1700" i="1" dirty="0"/>
          </a:p>
          <a:p>
            <a:r>
              <a:rPr lang="en-US" sz="1700" dirty="0"/>
              <a:t>Different from domain in FYP.</a:t>
            </a:r>
          </a:p>
          <a:p>
            <a:r>
              <a:rPr lang="en-US" sz="1700" dirty="0"/>
              <a:t>Brief literature review</a:t>
            </a:r>
          </a:p>
          <a:p>
            <a:pPr lvl="1"/>
            <a:r>
              <a:rPr lang="en-US" sz="1700" dirty="0"/>
              <a:t>How has AI been applied to this problem domain.</a:t>
            </a:r>
          </a:p>
          <a:p>
            <a:pPr lvl="1"/>
            <a:r>
              <a:rPr lang="en-US" sz="1700" dirty="0"/>
              <a:t>How is the task modeled? (using search, logic, ml </a:t>
            </a:r>
            <a:r>
              <a:rPr lang="en-US" sz="1700" dirty="0" err="1"/>
              <a:t>etc</a:t>
            </a:r>
            <a:r>
              <a:rPr lang="en-US" sz="1700" dirty="0"/>
              <a:t>)</a:t>
            </a:r>
          </a:p>
          <a:p>
            <a:pPr lvl="1"/>
            <a:r>
              <a:rPr lang="en-US" sz="1700" dirty="0"/>
              <a:t>Look at the notebook(</a:t>
            </a:r>
            <a:r>
              <a:rPr lang="en-US" sz="1700" dirty="0" err="1"/>
              <a:t>ipynb</a:t>
            </a:r>
            <a:r>
              <a:rPr lang="en-US" sz="1700" dirty="0"/>
              <a:t>) files in the </a:t>
            </a:r>
            <a:r>
              <a:rPr lang="en-US" sz="1700" dirty="0" err="1"/>
              <a:t>aima</a:t>
            </a:r>
            <a:r>
              <a:rPr lang="en-US" sz="1700" dirty="0"/>
              <a:t>-python directory for examples.</a:t>
            </a:r>
          </a:p>
          <a:p>
            <a:pPr lvl="1"/>
            <a:r>
              <a:rPr lang="en-US" sz="1700" dirty="0"/>
              <a:t>You can write everything inside the notebook file.</a:t>
            </a:r>
          </a:p>
          <a:p>
            <a:pPr lvl="1"/>
            <a:r>
              <a:rPr lang="en-US" sz="1700" dirty="0"/>
              <a:t>If you want to, you can go over in terms of length, but try to stay focused and within 20% of the word length. </a:t>
            </a:r>
          </a:p>
          <a:p>
            <a:pPr lvl="1"/>
            <a:endParaRPr lang="en-US"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7062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E0D981-1CCF-4825-AB06-CE80C3507D8C}"/>
              </a:ext>
            </a:extLst>
          </p:cNvPr>
          <p:cNvSpPr>
            <a:spLocks noGrp="1"/>
          </p:cNvSpPr>
          <p:nvPr>
            <p:ph type="title"/>
          </p:nvPr>
        </p:nvSpPr>
        <p:spPr>
          <a:xfrm>
            <a:off x="643467" y="321734"/>
            <a:ext cx="10905066" cy="1135737"/>
          </a:xfrm>
        </p:spPr>
        <p:txBody>
          <a:bodyPr>
            <a:normAutofit/>
          </a:bodyPr>
          <a:lstStyle/>
          <a:p>
            <a:r>
              <a:rPr lang="en-US" sz="3600"/>
              <a:t>Compare and evaluate AI techniques</a:t>
            </a:r>
            <a:endParaRPr lang="en-GB" sz="3600"/>
          </a:p>
        </p:txBody>
      </p:sp>
      <p:sp>
        <p:nvSpPr>
          <p:cNvPr id="3" name="Content Placeholder 2">
            <a:extLst>
              <a:ext uri="{FF2B5EF4-FFF2-40B4-BE49-F238E27FC236}">
                <a16:creationId xmlns:a16="http://schemas.microsoft.com/office/drawing/2014/main" id="{BEE5784A-75D0-4554-B094-CAF6EC99B312}"/>
              </a:ext>
            </a:extLst>
          </p:cNvPr>
          <p:cNvSpPr>
            <a:spLocks noGrp="1"/>
          </p:cNvSpPr>
          <p:nvPr>
            <p:ph idx="1"/>
          </p:nvPr>
        </p:nvSpPr>
        <p:spPr>
          <a:xfrm>
            <a:off x="643467" y="1782981"/>
            <a:ext cx="10905066" cy="4393982"/>
          </a:xfrm>
        </p:spPr>
        <p:txBody>
          <a:bodyPr>
            <a:normAutofit/>
          </a:bodyPr>
          <a:lstStyle/>
          <a:p>
            <a:r>
              <a:rPr lang="en-US" sz="2000"/>
              <a:t>During the literature review you should have identified three different AI techniques to apply to your domain. </a:t>
            </a:r>
          </a:p>
          <a:p>
            <a:pPr lvl="1"/>
            <a:r>
              <a:rPr lang="en-US" sz="2000"/>
              <a:t>These can vary from algorithms (A*, DFS,BFS) through to the application of different techniques, NN, Clustering, etc, or combination of both.</a:t>
            </a:r>
          </a:p>
          <a:p>
            <a:pPr lvl="1"/>
            <a:r>
              <a:rPr lang="en-US" sz="2000"/>
              <a:t>Note that difficulty and depth will be a factor in your final mark.</a:t>
            </a:r>
          </a:p>
          <a:p>
            <a:r>
              <a:rPr lang="en-US" sz="2000"/>
              <a:t>Think about</a:t>
            </a:r>
          </a:p>
          <a:p>
            <a:pPr lvl="1"/>
            <a:r>
              <a:rPr lang="en-US" sz="2000"/>
              <a:t>What real world problems does the system try to solve?</a:t>
            </a:r>
          </a:p>
          <a:p>
            <a:pPr lvl="1"/>
            <a:r>
              <a:rPr lang="en-US" sz="2000"/>
              <a:t>What are the inputs outputs?</a:t>
            </a:r>
          </a:p>
          <a:p>
            <a:pPr lvl="1"/>
            <a:r>
              <a:rPr lang="en-US" sz="2000"/>
              <a:t>What are the pros and cons of different techniques.</a:t>
            </a:r>
          </a:p>
          <a:p>
            <a:pPr lvl="1"/>
            <a:r>
              <a:rPr lang="en-US" sz="2000"/>
              <a:t>Please don’t try to come up with a new approach. </a:t>
            </a:r>
          </a:p>
          <a:p>
            <a:pPr lvl="2"/>
            <a:r>
              <a:rPr lang="en-US" dirty="0"/>
              <a:t>(contact me if you want to do a PhD)</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4358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FF1263-0C6F-4234-89F0-5F1A8CAEAEDE}"/>
              </a:ext>
            </a:extLst>
          </p:cNvPr>
          <p:cNvSpPr>
            <a:spLocks noGrp="1"/>
          </p:cNvSpPr>
          <p:nvPr>
            <p:ph type="title"/>
          </p:nvPr>
        </p:nvSpPr>
        <p:spPr>
          <a:xfrm>
            <a:off x="838200" y="365125"/>
            <a:ext cx="10515600" cy="1325563"/>
          </a:xfrm>
        </p:spPr>
        <p:txBody>
          <a:bodyPr>
            <a:normAutofit/>
          </a:bodyPr>
          <a:lstStyle/>
          <a:p>
            <a:r>
              <a:rPr lang="en-US"/>
              <a:t>Implementation/exploration</a:t>
            </a:r>
            <a:endParaRPr lang="en-GB" dirty="0"/>
          </a:p>
        </p:txBody>
      </p:sp>
      <p:sp>
        <p:nvSpPr>
          <p:cNvPr id="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D53142D-8224-4F74-A457-33A90FD33FD8}"/>
              </a:ext>
            </a:extLst>
          </p:cNvPr>
          <p:cNvSpPr>
            <a:spLocks noGrp="1"/>
          </p:cNvSpPr>
          <p:nvPr>
            <p:ph idx="1"/>
          </p:nvPr>
        </p:nvSpPr>
        <p:spPr>
          <a:xfrm>
            <a:off x="838200" y="1825625"/>
            <a:ext cx="10515600" cy="4351338"/>
          </a:xfrm>
        </p:spPr>
        <p:txBody>
          <a:bodyPr>
            <a:normAutofit/>
          </a:bodyPr>
          <a:lstStyle/>
          <a:p>
            <a:r>
              <a:rPr lang="en-US" dirty="0"/>
              <a:t>This is not like your final year project but more like the notebook files. You only need to provide an example showing the application of the techniques to a new domain and data. Show all references.</a:t>
            </a:r>
          </a:p>
          <a:p>
            <a:pPr lvl="1"/>
            <a:r>
              <a:rPr lang="en-US" dirty="0"/>
              <a:t>B. Draw a high-level diagram describing how all the elements of your project work together to achieve the desired result. [5] (examples on next slide)</a:t>
            </a:r>
          </a:p>
          <a:p>
            <a:pPr lvl="1"/>
            <a:r>
              <a:rPr lang="en-US" dirty="0"/>
              <a:t>A. Describe the input required for your implementation/exploration of your chosen techniques. [10] </a:t>
            </a:r>
          </a:p>
          <a:p>
            <a:pPr lvl="1"/>
            <a:r>
              <a:rPr lang="en-US" dirty="0"/>
              <a:t>C. Implement a prototype. The prototype should provide a sufficiently detailed example suitable for evaluation of the results. The implementation must be done as a Jupiter notebook. [40]</a:t>
            </a:r>
          </a:p>
          <a:p>
            <a:r>
              <a:rPr lang="en-US" dirty="0"/>
              <a:t>Again, difficulty will be a factor in your overall mark.</a:t>
            </a:r>
            <a:endParaRPr lang="en-GB" dirty="0"/>
          </a:p>
        </p:txBody>
      </p:sp>
    </p:spTree>
    <p:extLst>
      <p:ext uri="{BB962C8B-B14F-4D97-AF65-F5344CB8AC3E}">
        <p14:creationId xmlns:p14="http://schemas.microsoft.com/office/powerpoint/2010/main" val="14503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02686-A8C4-4772-B47D-4F25D61E6635}"/>
              </a:ext>
            </a:extLst>
          </p:cNvPr>
          <p:cNvSpPr>
            <a:spLocks noGrp="1"/>
          </p:cNvSpPr>
          <p:nvPr>
            <p:ph type="title"/>
          </p:nvPr>
        </p:nvSpPr>
        <p:spPr>
          <a:xfrm>
            <a:off x="1116498" y="655128"/>
            <a:ext cx="4613919" cy="1499616"/>
          </a:xfrm>
        </p:spPr>
        <p:txBody>
          <a:bodyPr vert="horz" lIns="91440" tIns="45720" rIns="91440" bIns="45720" rtlCol="0" anchor="b">
            <a:normAutofit fontScale="90000"/>
          </a:bodyPr>
          <a:lstStyle/>
          <a:p>
            <a:r>
              <a:rPr lang="en-US" sz="4200" dirty="0"/>
              <a:t>Coursework: </a:t>
            </a:r>
            <a:br>
              <a:rPr lang="en-US" sz="4200" dirty="0"/>
            </a:br>
            <a:r>
              <a:rPr lang="en-US" sz="4200" dirty="0"/>
              <a:t>High level diagram examples</a:t>
            </a:r>
          </a:p>
        </p:txBody>
      </p:sp>
      <p:sp>
        <p:nvSpPr>
          <p:cNvPr id="16" name="Rectangle 1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0349811-4B1A-48AE-BDCB-E455CA01F2B6}"/>
              </a:ext>
            </a:extLst>
          </p:cNvPr>
          <p:cNvPicPr>
            <a:picLocks noChangeAspect="1"/>
          </p:cNvPicPr>
          <p:nvPr/>
        </p:nvPicPr>
        <p:blipFill>
          <a:blip r:embed="rId2"/>
          <a:stretch>
            <a:fillRect/>
          </a:stretch>
        </p:blipFill>
        <p:spPr>
          <a:xfrm>
            <a:off x="5857663" y="1205216"/>
            <a:ext cx="5586942" cy="865975"/>
          </a:xfrm>
          <a:prstGeom prst="rect">
            <a:avLst/>
          </a:prstGeom>
        </p:spPr>
      </p:pic>
      <p:sp>
        <p:nvSpPr>
          <p:cNvPr id="40" name="Rectangle 3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FDEDFE-22D2-408E-9737-97148D152F51}"/>
              </a:ext>
            </a:extLst>
          </p:cNvPr>
          <p:cNvPicPr>
            <a:picLocks noChangeAspect="1"/>
          </p:cNvPicPr>
          <p:nvPr/>
        </p:nvPicPr>
        <p:blipFill>
          <a:blip r:embed="rId3"/>
          <a:stretch>
            <a:fillRect/>
          </a:stretch>
        </p:blipFill>
        <p:spPr>
          <a:xfrm>
            <a:off x="1340859" y="2809872"/>
            <a:ext cx="3618440" cy="3455611"/>
          </a:xfrm>
          <a:prstGeom prst="rect">
            <a:avLst/>
          </a:prstGeom>
        </p:spPr>
      </p:pic>
      <p:pic>
        <p:nvPicPr>
          <p:cNvPr id="7" name="Picture 6">
            <a:extLst>
              <a:ext uri="{FF2B5EF4-FFF2-40B4-BE49-F238E27FC236}">
                <a16:creationId xmlns:a16="http://schemas.microsoft.com/office/drawing/2014/main" id="{B0997280-6AE7-4BCE-9680-FEBC12B981AF}"/>
              </a:ext>
            </a:extLst>
          </p:cNvPr>
          <p:cNvPicPr>
            <a:picLocks noChangeAspect="1"/>
          </p:cNvPicPr>
          <p:nvPr/>
        </p:nvPicPr>
        <p:blipFill>
          <a:blip r:embed="rId4"/>
          <a:stretch>
            <a:fillRect/>
          </a:stretch>
        </p:blipFill>
        <p:spPr>
          <a:xfrm>
            <a:off x="5989644" y="4219586"/>
            <a:ext cx="5586942" cy="1648147"/>
          </a:xfrm>
          <a:prstGeom prst="rect">
            <a:avLst/>
          </a:prstGeom>
        </p:spPr>
      </p:pic>
    </p:spTree>
    <p:extLst>
      <p:ext uri="{BB962C8B-B14F-4D97-AF65-F5344CB8AC3E}">
        <p14:creationId xmlns:p14="http://schemas.microsoft.com/office/powerpoint/2010/main" val="289072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97E746-B270-4F0E-BD8C-A99E87507952}"/>
              </a:ext>
            </a:extLst>
          </p:cNvPr>
          <p:cNvSpPr>
            <a:spLocks noGrp="1"/>
          </p:cNvSpPr>
          <p:nvPr>
            <p:ph type="title"/>
          </p:nvPr>
        </p:nvSpPr>
        <p:spPr>
          <a:xfrm>
            <a:off x="838200" y="365125"/>
            <a:ext cx="10515600" cy="1325563"/>
          </a:xfrm>
        </p:spPr>
        <p:txBody>
          <a:bodyPr>
            <a:normAutofit/>
          </a:bodyPr>
          <a:lstStyle/>
          <a:p>
            <a:r>
              <a:rPr lang="en-US" dirty="0"/>
              <a:t>Testing (Part D)</a:t>
            </a: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0CD350-83A4-493F-BCF0-CC155B843350}"/>
              </a:ext>
            </a:extLst>
          </p:cNvPr>
          <p:cNvSpPr>
            <a:spLocks noGrp="1"/>
          </p:cNvSpPr>
          <p:nvPr>
            <p:ph idx="1"/>
          </p:nvPr>
        </p:nvSpPr>
        <p:spPr>
          <a:xfrm>
            <a:off x="838200" y="1825625"/>
            <a:ext cx="10515600" cy="4351338"/>
          </a:xfrm>
        </p:spPr>
        <p:txBody>
          <a:bodyPr>
            <a:normAutofit/>
          </a:bodyPr>
          <a:lstStyle/>
          <a:p>
            <a:r>
              <a:rPr lang="en-US" sz="2600" dirty="0"/>
              <a:t>Part D, test the software correctness.</a:t>
            </a:r>
          </a:p>
          <a:p>
            <a:r>
              <a:rPr lang="en-US" sz="2600" dirty="0"/>
              <a:t>Compare expected/correct results with those produced by your implementation</a:t>
            </a:r>
          </a:p>
          <a:p>
            <a:r>
              <a:rPr lang="en-US" sz="2400" dirty="0"/>
              <a:t>How did it perform on different sizes of input? (Time/space complexity)</a:t>
            </a:r>
            <a:endParaRPr lang="en-US" sz="2600" dirty="0"/>
          </a:p>
          <a:p>
            <a:r>
              <a:rPr lang="en-US" sz="2600" dirty="0"/>
              <a:t>Was there any unexpected </a:t>
            </a:r>
            <a:r>
              <a:rPr lang="en-US" sz="2600" dirty="0" err="1"/>
              <a:t>behaviour</a:t>
            </a:r>
            <a:r>
              <a:rPr lang="en-US" sz="2600" dirty="0"/>
              <a:t> and how did you deal with it. For example, loop in the graph, time issues due to exponential performance.</a:t>
            </a:r>
          </a:p>
          <a:p>
            <a:r>
              <a:rPr lang="en-US" sz="2600" dirty="0"/>
              <a:t>Document any errors and how you would go about solving them if you had more time.</a:t>
            </a:r>
          </a:p>
          <a:p>
            <a:pPr marL="0" indent="0">
              <a:buNone/>
            </a:pPr>
            <a:endParaRPr lang="en-US" sz="2600" dirty="0"/>
          </a:p>
        </p:txBody>
      </p:sp>
    </p:spTree>
    <p:extLst>
      <p:ext uri="{BB962C8B-B14F-4D97-AF65-F5344CB8AC3E}">
        <p14:creationId xmlns:p14="http://schemas.microsoft.com/office/powerpoint/2010/main" val="214960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15E96F-F451-48DC-8177-9572C0723979}"/>
              </a:ext>
            </a:extLst>
          </p:cNvPr>
          <p:cNvSpPr>
            <a:spLocks noGrp="1"/>
          </p:cNvSpPr>
          <p:nvPr>
            <p:ph type="title"/>
          </p:nvPr>
        </p:nvSpPr>
        <p:spPr>
          <a:xfrm>
            <a:off x="838200" y="365125"/>
            <a:ext cx="10515600" cy="1325563"/>
          </a:xfrm>
        </p:spPr>
        <p:txBody>
          <a:bodyPr>
            <a:normAutofit/>
          </a:bodyPr>
          <a:lstStyle/>
          <a:p>
            <a:r>
              <a:rPr lang="en-US" dirty="0"/>
              <a:t>Evaluation (Part E)</a:t>
            </a: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5D79B6-7AA3-48DB-B54A-FBCD7C6E5771}"/>
              </a:ext>
            </a:extLst>
          </p:cNvPr>
          <p:cNvSpPr>
            <a:spLocks noGrp="1"/>
          </p:cNvSpPr>
          <p:nvPr>
            <p:ph idx="1"/>
          </p:nvPr>
        </p:nvSpPr>
        <p:spPr>
          <a:xfrm>
            <a:off x="838200" y="1825625"/>
            <a:ext cx="10515600" cy="4351338"/>
          </a:xfrm>
        </p:spPr>
        <p:txBody>
          <a:bodyPr>
            <a:normAutofit/>
          </a:bodyPr>
          <a:lstStyle/>
          <a:p>
            <a:r>
              <a:rPr lang="en-US" sz="2800" dirty="0"/>
              <a:t>Part E, run experiments with your prototype and interpret results.</a:t>
            </a:r>
            <a:endParaRPr lang="en-GB" sz="2800" dirty="0"/>
          </a:p>
          <a:p>
            <a:r>
              <a:rPr lang="en-US" dirty="0"/>
              <a:t>How do you interpret your output. How useful are your results. Do you have an evaluation metric for success. </a:t>
            </a:r>
            <a:r>
              <a:rPr lang="en-US" dirty="0" err="1"/>
              <a:t>Eg</a:t>
            </a:r>
            <a:r>
              <a:rPr lang="en-US" dirty="0"/>
              <a:t>, shortest path, percentage classified correctly, etc.</a:t>
            </a:r>
          </a:p>
          <a:p>
            <a:r>
              <a:rPr lang="en-US" dirty="0"/>
              <a:t>What are the pros and cons of your technique/s. Are there cases that it cannot deal with?</a:t>
            </a:r>
          </a:p>
          <a:p>
            <a:r>
              <a:rPr lang="en-US" dirty="0"/>
              <a:t>What is the Time space Complexity? Does the result </a:t>
            </a:r>
          </a:p>
          <a:p>
            <a:r>
              <a:rPr lang="en-US" dirty="0"/>
              <a:t>Were there any surprises?</a:t>
            </a:r>
          </a:p>
          <a:p>
            <a:r>
              <a:rPr lang="en-US" dirty="0"/>
              <a:t>Again, if you want to, you can exceed the word limit. </a:t>
            </a:r>
          </a:p>
          <a:p>
            <a:endParaRPr lang="en-US" dirty="0"/>
          </a:p>
          <a:p>
            <a:endParaRPr lang="en-US" dirty="0"/>
          </a:p>
        </p:txBody>
      </p:sp>
    </p:spTree>
    <p:extLst>
      <p:ext uri="{BB962C8B-B14F-4D97-AF65-F5344CB8AC3E}">
        <p14:creationId xmlns:p14="http://schemas.microsoft.com/office/powerpoint/2010/main" val="3532035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5047</TotalTime>
  <Words>1726</Words>
  <Application>Microsoft Office PowerPoint</Application>
  <PresentationFormat>Widescreen</PresentationFormat>
  <Paragraphs>134</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Applied AI</vt:lpstr>
      <vt:lpstr>Agenda</vt:lpstr>
      <vt:lpstr>Coursework</vt:lpstr>
      <vt:lpstr>Part A: Application area review</vt:lpstr>
      <vt:lpstr>Compare and evaluate AI techniques</vt:lpstr>
      <vt:lpstr>Implementation/exploration</vt:lpstr>
      <vt:lpstr>Coursework:  High level diagram examples</vt:lpstr>
      <vt:lpstr>Testing (Part D)</vt:lpstr>
      <vt:lpstr>Evaluation (Part E)</vt:lpstr>
      <vt:lpstr>Revisit the question, What is AI?</vt:lpstr>
      <vt:lpstr>AI Promises</vt:lpstr>
      <vt:lpstr>The Ligthill report</vt:lpstr>
      <vt:lpstr>Golden Age or another AI Winter?</vt:lpstr>
      <vt:lpstr>Issues and concerns with AI</vt:lpstr>
      <vt:lpstr>Case study – Google Project Maven</vt:lpstr>
      <vt:lpstr>Case study - Discussion</vt:lpstr>
      <vt:lpstr>Advantages and benefits of AI</vt:lpstr>
      <vt:lpstr>Polleverywhere</vt:lpstr>
      <vt:lpstr>Predictions for General AI, Singularity</vt:lpstr>
      <vt:lpstr>AI Future</vt:lpstr>
      <vt:lpstr>UK Tech sector</vt:lpstr>
      <vt:lpstr>Questions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Artie Basukoski</dc:creator>
  <cp:lastModifiedBy>Artie Basukoski</cp:lastModifiedBy>
  <cp:revision>6</cp:revision>
  <dcterms:created xsi:type="dcterms:W3CDTF">2021-09-23T10:03:04Z</dcterms:created>
  <dcterms:modified xsi:type="dcterms:W3CDTF">2022-12-12T14:30:30Z</dcterms:modified>
</cp:coreProperties>
</file>