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1597" r:id="rId3"/>
    <p:sldId id="258" r:id="rId4"/>
    <p:sldId id="267" r:id="rId5"/>
    <p:sldId id="257" r:id="rId6"/>
    <p:sldId id="261" r:id="rId7"/>
    <p:sldId id="264" r:id="rId8"/>
    <p:sldId id="259" r:id="rId9"/>
    <p:sldId id="263" r:id="rId10"/>
    <p:sldId id="260" r:id="rId11"/>
    <p:sldId id="265" r:id="rId12"/>
    <p:sldId id="278" r:id="rId13"/>
    <p:sldId id="282" r:id="rId14"/>
    <p:sldId id="280" r:id="rId15"/>
    <p:sldId id="1596" r:id="rId16"/>
    <p:sldId id="284" r:id="rId17"/>
    <p:sldId id="1595" r:id="rId18"/>
    <p:sldId id="279" r:id="rId19"/>
    <p:sldId id="281" r:id="rId20"/>
    <p:sldId id="26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E2D8-4112-485F-83BD-A9807D1C8B3C}" v="21" dt="2021-09-27T19:47:0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37" autoAdjust="0"/>
  </p:normalViewPr>
  <p:slideViewPr>
    <p:cSldViewPr snapToGrid="0">
      <p:cViewPr varScale="1">
        <p:scale>
          <a:sx n="57" d="100"/>
          <a:sy n="57" d="100"/>
        </p:scale>
        <p:origin x="8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577DF-EA42-4545-8890-4CE6C42A4DB7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3C39-E6BD-41B1-AF98-E2E1219F5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5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 Se-</a:t>
            </a:r>
            <a:r>
              <a:rPr lang="en-US" dirty="0" err="1"/>
              <a:t>dol</a:t>
            </a:r>
            <a:r>
              <a:rPr lang="en-US" dirty="0"/>
              <a:t> while playing the AI</a:t>
            </a:r>
          </a:p>
          <a:p>
            <a:endParaRPr lang="en-US" dirty="0"/>
          </a:p>
          <a:p>
            <a:r>
              <a:rPr lang="en-US" dirty="0"/>
              <a:t>Clearly the agents are becoming more impressive.</a:t>
            </a:r>
          </a:p>
          <a:p>
            <a:endParaRPr lang="en-US" dirty="0"/>
          </a:p>
          <a:p>
            <a:r>
              <a:rPr lang="en-US" dirty="0"/>
              <a:t>This is using huge computation on a single problem, what can simpler algorithm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07AC-E4D5-4412-AF4C-C34B74D2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21FF8-C1E7-4D74-8B5A-5127A3C8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46AE-D937-4989-BCB5-5587F0F1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F5C2-F425-4AD0-9D83-C3121B3F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657-E539-433E-98F9-125C4337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0A94-DA30-43C7-A837-EBCE51E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DE75A-43DA-484A-8F02-5E288220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1185-D7CF-4655-99BC-ADAF4BE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45E6-1F03-40C7-8F88-F8EABE47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13FC-C7FD-47EA-8996-5E399C2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A7AD5-D906-4A9D-AD4F-CBCDD1D3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436D-9382-498A-A634-62DF316F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350C-8A13-4BBB-96AE-89D5C40B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5EDB-1E1D-4CE8-BB40-87A58F3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5AC9-4FEF-4151-A242-4D7FD0A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FEC4-943F-41F1-BB3F-2772D4F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C5A8-69E2-4080-BF2C-8A7E8223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0BAC-2463-4B6B-80E0-39010CA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F4A9-8501-421F-912D-64F000BA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A2C1-0FBE-4CC5-AA70-9359E85F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1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1A2C-9526-4C85-9A38-026FB4F3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E28-D29B-48C7-AB6F-62C450C8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91A9-99D4-4E7E-BB80-CD58AF85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B0A5-539C-4592-8D76-8EA36F6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7D32-D74F-41FC-B259-573AD4BC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D4DA-9790-4D9A-93B1-A24E8C3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A587-8D0A-4213-90F7-D91A8E7C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373B-B3CD-4C2A-A504-6D394C12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009E-B2FF-4F9D-8FC4-132F410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F02AF-3817-4359-A014-D114105F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778D-0357-4B28-BD4A-A3F8E308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7E36-3D66-4573-8069-11A1168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9257-69B8-460D-81BE-BB568EF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12BD-406B-4A69-AA7D-1F3D3603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16A86-687C-4072-B0ED-1EA75C365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13358-B6A2-4C5E-B8BF-B720BF012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B4706-D4E2-4E67-8119-F3B06360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8AF02-0F2E-4731-BFD8-8411F80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FB4DC-A847-4B5E-8175-7044571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3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0D3-647A-4FAF-A27F-6523F5ED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B6B67-19E9-4D4E-8191-9460A68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449E0-0852-4DF0-BA62-EBAF0B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4E07F-65B5-45E5-BF28-D305C5D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F1CD2-35CA-40FA-986B-18EFBD93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28D83-ABCC-4074-B3E9-C869293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D95CD-C442-4CC2-9859-269CA51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516-5110-425B-A7B0-14932E42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0CA0-28DE-4E16-9200-F2A437B3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2112-6855-4725-9B6D-16AE7AD5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F98C-5096-4FA2-8C0C-A2E00479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408A7-F96E-4B78-9193-30D6B9C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A782-72E7-44AC-9FE6-BF78159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49C-438D-4205-A9CD-6BB9D50D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0362D-3714-4220-B98A-17707334B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2C86-A77C-4BD1-AB9D-570BD9ED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5E72-305B-4C2F-AEB5-12EBBA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1542-D58E-49AE-81D2-7A7FD2C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62C4-ADB9-42E8-8EBD-7D992D8B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4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0F3FF-8D63-44B3-ABB2-E5020779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34A6-D5C2-44D6-A41E-82680536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BF31-08F4-4817-A612-8B17EFA2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C9C9-B430-4B3F-AC25-577CB7B80172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320F-CA48-418F-9C41-2F9B4EB3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286B-D510-44E6-84DE-D65CE487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enturebeat.com/2019/11/16/is-ai-in-a-golden-age-or-on-the-verge-of-a-new-wint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la.com/en_GB/A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search/cs?query=Artificial+Intelligence&amp;searchtype=all&amp;abstracts=show&amp;order=-announced_date_first&amp;size=5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puna.s@iit.ac.lk" TargetMode="External"/><Relationship Id="rId2" Type="http://schemas.openxmlformats.org/officeDocument/2006/relationships/hyperlink" Target="mailto:Nihal.k@iit.ac.l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ma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EB5-4B19-4AB0-8299-53F898976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522F-52FD-48A9-BA6F-4ADEC4CC9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Dr Artie Basukoski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2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2B58D-EE88-4826-A24E-DDA84A0D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Topics</a:t>
            </a:r>
          </a:p>
        </p:txBody>
      </p:sp>
      <p:pic>
        <p:nvPicPr>
          <p:cNvPr id="5" name="Content Placeholder 4" descr="Word cloud showing current AI topics by significance.">
            <a:extLst>
              <a:ext uri="{FF2B5EF4-FFF2-40B4-BE49-F238E27FC236}">
                <a16:creationId xmlns:a16="http://schemas.microsoft.com/office/drawing/2014/main" id="{3D929C5C-92DF-40DA-BC52-87B50555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9163"/>
            <a:ext cx="6780700" cy="47973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D402C4-16A9-4908-857B-3A981B97003A}"/>
              </a:ext>
            </a:extLst>
          </p:cNvPr>
          <p:cNvSpPr txBox="1"/>
          <p:nvPr/>
        </p:nvSpPr>
        <p:spPr>
          <a:xfrm>
            <a:off x="768222" y="5116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https://aitopics.org/search#</a:t>
            </a:r>
          </a:p>
        </p:txBody>
      </p:sp>
    </p:spTree>
    <p:extLst>
      <p:ext uri="{BB962C8B-B14F-4D97-AF65-F5344CB8AC3E}">
        <p14:creationId xmlns:p14="http://schemas.microsoft.com/office/powerpoint/2010/main" val="254494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A9D61-9981-4A92-A580-D8815732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AI – Then and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AB78-15D6-4914-B4D1-B07BEE17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9D85"/>
                </a:solidFill>
              </a:rPr>
              <a:t>1986-1990 vs 2017-2021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Word cloud showing AI topics for the last four years.">
            <a:extLst>
              <a:ext uri="{FF2B5EF4-FFF2-40B4-BE49-F238E27FC236}">
                <a16:creationId xmlns:a16="http://schemas.microsoft.com/office/drawing/2014/main" id="{2D01FFEB-95E4-442D-B16F-7631B80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38" y="2579989"/>
            <a:ext cx="487516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rd Cloud showing AI topics of the past.">
            <a:extLst>
              <a:ext uri="{FF2B5EF4-FFF2-40B4-BE49-F238E27FC236}">
                <a16:creationId xmlns:a16="http://schemas.microsoft.com/office/drawing/2014/main" id="{6F359A8A-A1B3-4AC9-BD1A-39E3D057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3450391"/>
            <a:ext cx="5455917" cy="1950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9D5D6-79BB-4E49-8C43-26CE61A6901A}"/>
              </a:ext>
            </a:extLst>
          </p:cNvPr>
          <p:cNvSpPr txBox="1"/>
          <p:nvPr/>
        </p:nvSpPr>
        <p:spPr>
          <a:xfrm>
            <a:off x="396882" y="5608105"/>
            <a:ext cx="350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main differences?</a:t>
            </a:r>
          </a:p>
          <a:p>
            <a:r>
              <a:rPr lang="en-US" dirty="0"/>
              <a:t>Explore other periods on your own.</a:t>
            </a:r>
          </a:p>
        </p:txBody>
      </p:sp>
    </p:spTree>
    <p:extLst>
      <p:ext uri="{BB962C8B-B14F-4D97-AF65-F5344CB8AC3E}">
        <p14:creationId xmlns:p14="http://schemas.microsoft.com/office/powerpoint/2010/main" val="131929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437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A (Short) History of AI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570523" y="1219199"/>
            <a:ext cx="6855456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867" dirty="0"/>
              <a:t>1940—1950: Early days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1943: McCulloch &amp; Pitts: Boolean circuit model of brain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1950: Turing's “Computing Machinery and Intelligence”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1950—70: Excitement: Look, Ma, no hands!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1950s: Early AI programs, including Samuel's checkers program, Newell &amp; Simon's Logic Theorist, Gelernter's Geometry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1956: Dartmouth meeting: “Artificial Intelligence” adopted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1965: Robinson's complete algorithm for logical reasoning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1970—90: Knowledge-based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1969—79: Early development of knowledge-based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1980—88: Expert systems industry booms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1988—93: Expert systems industry busts: “AI Winter”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1990—2012: Statistical approaches + subfield expertise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Resurgence of probability, focus on uncertainty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General increase in technical 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Agents and learning systems… “AI Spring”?</a:t>
            </a:r>
          </a:p>
          <a:p>
            <a:pPr eaLnBrk="1" hangingPunct="1">
              <a:lnSpc>
                <a:spcPct val="80000"/>
              </a:lnSpc>
            </a:pPr>
            <a:endParaRPr lang="en-US" sz="1333" dirty="0"/>
          </a:p>
          <a:p>
            <a:pPr>
              <a:lnSpc>
                <a:spcPct val="80000"/>
              </a:lnSpc>
            </a:pPr>
            <a:r>
              <a:rPr lang="en-US" sz="1867" dirty="0"/>
              <a:t>2012—: Excitement: Look, Ma, no hands!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Big data, big compute, neural networks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Some re-unification of subfields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AI used in many industries</a:t>
            </a:r>
          </a:p>
        </p:txBody>
      </p:sp>
      <p:pic>
        <p:nvPicPr>
          <p:cNvPr id="4" name="Picture 1" descr="A robot speaking 'Cogito ergo sum'&#10;&#10;A cartoon of a person holding a robot&#10;&#10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5056" y="1397000"/>
            <a:ext cx="3507744" cy="487680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5DE0BB-87F1-40BE-9E7A-3FB9BA01E087}"/>
              </a:ext>
            </a:extLst>
          </p:cNvPr>
          <p:cNvSpPr txBox="1"/>
          <p:nvPr/>
        </p:nvSpPr>
        <p:spPr>
          <a:xfrm>
            <a:off x="10176234" y="6509564"/>
            <a:ext cx="235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CS188 Lectures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B745-1A35-4A4B-8612-3A35D95B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Promises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41FEA38-756B-42C2-BD9F-447392EBB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96" y="1825625"/>
            <a:ext cx="7789807" cy="4351338"/>
          </a:xfrm>
        </p:spPr>
      </p:pic>
    </p:spTree>
    <p:extLst>
      <p:ext uri="{BB962C8B-B14F-4D97-AF65-F5344CB8AC3E}">
        <p14:creationId xmlns:p14="http://schemas.microsoft.com/office/powerpoint/2010/main" val="421479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5C05-EC94-4AFA-8F25-FB1BFDFC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Age or another AI Winter?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50F9-399B-4C8C-8E79-4FCCB733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https://venturebeat.com/2019/11/16/is-ai-in-a-golden-age-or-on-the-verge-of-a-new-winter/</a:t>
            </a:r>
            <a:endParaRPr lang="en-GB" dirty="0"/>
          </a:p>
          <a:p>
            <a:r>
              <a:rPr lang="en-GB" dirty="0"/>
              <a:t>Lots of hype but also something is different (non toy-domain results)</a:t>
            </a:r>
          </a:p>
          <a:p>
            <a:r>
              <a:rPr lang="en-GB" dirty="0"/>
              <a:t>Some of the success can be attributed to advancement of computational capability and availability of ‘big data’</a:t>
            </a:r>
          </a:p>
          <a:p>
            <a:r>
              <a:rPr lang="en-GB" dirty="0"/>
              <a:t>AI is always the next big thing, hence never attainable. Should we call it Computational Intelligence to tone down the hype?</a:t>
            </a:r>
          </a:p>
          <a:p>
            <a:r>
              <a:rPr lang="en-GB" dirty="0"/>
              <a:t>Money and marketing vs Scientific reality. Gartner predicts 16Trillion industry by 2030!</a:t>
            </a:r>
          </a:p>
        </p:txBody>
      </p:sp>
    </p:spTree>
    <p:extLst>
      <p:ext uri="{BB962C8B-B14F-4D97-AF65-F5344CB8AC3E}">
        <p14:creationId xmlns:p14="http://schemas.microsoft.com/office/powerpoint/2010/main" val="250792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lf driving cars.">
            <a:extLst>
              <a:ext uri="{FF2B5EF4-FFF2-40B4-BE49-F238E27FC236}">
                <a16:creationId xmlns:a16="http://schemas.microsoft.com/office/drawing/2014/main" id="{170E5941-D076-4FA3-8726-CFA8AC0C6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" b="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95C05-EC94-4AFA-8F25-FB1BFDFC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Recent Developments</a:t>
            </a:r>
            <a:endParaRPr lang="en-GB" sz="2800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50F9-399B-4C8C-8E79-4FCCB733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1659891"/>
          </a:xfrm>
        </p:spPr>
        <p:txBody>
          <a:bodyPr anchor="t">
            <a:normAutofit/>
          </a:bodyPr>
          <a:lstStyle/>
          <a:p>
            <a:r>
              <a:rPr lang="en-GB" sz="1700" dirty="0">
                <a:hlinkClick r:id="rId3"/>
              </a:rPr>
              <a:t>https://deepmind.com/about</a:t>
            </a:r>
          </a:p>
          <a:p>
            <a:r>
              <a:rPr lang="en-GB" sz="1700" dirty="0">
                <a:hlinkClick r:id="rId3"/>
              </a:rPr>
              <a:t>https://www.tesla.com/en_GB/AI</a:t>
            </a:r>
            <a:endParaRPr lang="en-GB" sz="1700" dirty="0"/>
          </a:p>
          <a:p>
            <a:r>
              <a:rPr lang="en-GB" sz="1700" dirty="0"/>
              <a:t>arXiv.org approx. 43000 </a:t>
            </a:r>
            <a:r>
              <a:rPr lang="en-GB" sz="1700" dirty="0">
                <a:hlinkClick r:id="rId4"/>
              </a:rPr>
              <a:t>papers</a:t>
            </a:r>
            <a:r>
              <a:rPr lang="en-GB" sz="1700" dirty="0"/>
              <a:t> on Artificial Intelligence </a:t>
            </a:r>
          </a:p>
          <a:p>
            <a:endParaRPr lang="en-GB" sz="17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70109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C34D-9F2D-452F-B001-DE272AAC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developments</a:t>
            </a:r>
            <a:endParaRPr lang="en-GB" dirty="0"/>
          </a:p>
        </p:txBody>
      </p:sp>
      <p:pic>
        <p:nvPicPr>
          <p:cNvPr id="5" name="Content Placeholder 4" descr="Open AI Codes&#10;&#10;Translate natural language into code.">
            <a:extLst>
              <a:ext uri="{FF2B5EF4-FFF2-40B4-BE49-F238E27FC236}">
                <a16:creationId xmlns:a16="http://schemas.microsoft.com/office/drawing/2014/main" id="{5A2EE488-D98A-4C63-B123-CCEA9E581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999" y="1435433"/>
            <a:ext cx="7624559" cy="5057442"/>
          </a:xfrm>
        </p:spPr>
      </p:pic>
    </p:spTree>
    <p:extLst>
      <p:ext uri="{BB962C8B-B14F-4D97-AF65-F5344CB8AC3E}">
        <p14:creationId xmlns:p14="http://schemas.microsoft.com/office/powerpoint/2010/main" val="4086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e Sedol playing AlphaGo.">
            <a:extLst>
              <a:ext uri="{FF2B5EF4-FFF2-40B4-BE49-F238E27FC236}">
                <a16:creationId xmlns:a16="http://schemas.microsoft.com/office/drawing/2014/main" id="{7C9F57C1-A28E-7948-BD4F-4A26A55A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04" y="0"/>
            <a:ext cx="102925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7EFE6-DF59-5E4E-AEAF-9C3C4445D40A}"/>
              </a:ext>
            </a:extLst>
          </p:cNvPr>
          <p:cNvSpPr txBox="1"/>
          <p:nvPr/>
        </p:nvSpPr>
        <p:spPr>
          <a:xfrm>
            <a:off x="8969879" y="6550225"/>
            <a:ext cx="2033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Photo: Google / Getty Images</a:t>
            </a:r>
            <a:endParaRPr lang="en-US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76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62E1-6F87-412D-A483-0C7074FB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and concerns with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0AEA-DE94-4C34-9D94-9A52570B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During last semester’s Engagement Week we discussed issues and concerns surrounding AI. Some suggestions were:</a:t>
            </a:r>
          </a:p>
          <a:p>
            <a:pPr algn="l"/>
            <a:r>
              <a:rPr lang="en-GB" dirty="0"/>
              <a:t>Ethical/Legal implications – if AI is mainstream who is responsible?</a:t>
            </a:r>
          </a:p>
          <a:p>
            <a:pPr algn="l"/>
            <a:r>
              <a:rPr lang="en-GB" dirty="0"/>
              <a:t>What happens if/when we reach the </a:t>
            </a:r>
            <a:r>
              <a:rPr lang="en-GB" b="1" dirty="0"/>
              <a:t>singularity</a:t>
            </a:r>
            <a:r>
              <a:rPr lang="en-GB" dirty="0"/>
              <a:t> – many have weighed in on this topic including – </a:t>
            </a:r>
            <a:r>
              <a:rPr lang="en-GB" dirty="0" err="1"/>
              <a:t>Hawkings</a:t>
            </a:r>
            <a:r>
              <a:rPr lang="en-GB" dirty="0"/>
              <a:t>, Musk, Kurzweil etc</a:t>
            </a:r>
          </a:p>
          <a:p>
            <a:pPr algn="l"/>
            <a:r>
              <a:rPr lang="en-US" dirty="0"/>
              <a:t>Can AI achieve Consciousness? Is General AI even possible? Mind transfer?</a:t>
            </a:r>
          </a:p>
          <a:p>
            <a:pPr algn="l"/>
            <a:r>
              <a:rPr lang="en-US" dirty="0"/>
              <a:t>Inherent bias in data? AI </a:t>
            </a:r>
            <a:r>
              <a:rPr lang="en-US" dirty="0" err="1"/>
              <a:t>favours</a:t>
            </a:r>
            <a:r>
              <a:rPr lang="en-US" dirty="0"/>
              <a:t> men for jobs due to historic training data </a:t>
            </a:r>
          </a:p>
          <a:p>
            <a:pPr algn="l"/>
            <a:r>
              <a:rPr lang="en-US" dirty="0"/>
              <a:t>Can you think of others?</a:t>
            </a:r>
          </a:p>
        </p:txBody>
      </p:sp>
    </p:spTree>
    <p:extLst>
      <p:ext uri="{BB962C8B-B14F-4D97-AF65-F5344CB8AC3E}">
        <p14:creationId xmlns:p14="http://schemas.microsoft.com/office/powerpoint/2010/main" val="221698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6001-8451-4EC5-B474-EC01FFF6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benefits of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650-4609-4F1E-8BEC-D1715307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intelligence brings greater insight and understanding. Did AlphaGo destroy the game of Go?</a:t>
            </a:r>
          </a:p>
          <a:p>
            <a:endParaRPr lang="en-US" dirty="0"/>
          </a:p>
          <a:p>
            <a:r>
              <a:rPr lang="en-US" dirty="0"/>
              <a:t>AI/Robots can do jobs that humans cannot. Greater efficiency 24x7, productivity and hence quality of life.</a:t>
            </a:r>
          </a:p>
          <a:p>
            <a:endParaRPr lang="en-US" dirty="0"/>
          </a:p>
          <a:p>
            <a:r>
              <a:rPr lang="en-US" dirty="0"/>
              <a:t>Autonomous wars – no/less humans involved?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75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123C-13D7-881E-ACA0-6CBA8E6E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IIT Lecture Panel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9E3E-7299-2E07-9917-10BCB6EB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Prof. Nihal Kodikara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Nihal.k@iit.ac.lk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Nipuna</a:t>
            </a:r>
            <a:r>
              <a:rPr lang="en-US" dirty="0"/>
              <a:t> Senanayake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nipuna.s@iit.ac.lk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Isuru</a:t>
            </a:r>
            <a:r>
              <a:rPr lang="en-US" dirty="0"/>
              <a:t> </a:t>
            </a:r>
            <a:r>
              <a:rPr lang="en-US" dirty="0" err="1"/>
              <a:t>Kariyawasam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isuru.ka@iit.ac.lk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05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8FEE-C067-43E1-AD34-1D142F0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(Seminar)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AA20-B5D9-4608-9292-97B7BB68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onsite tutorial this week but you can do some home study. </a:t>
            </a:r>
          </a:p>
          <a:p>
            <a:r>
              <a:rPr lang="en-US" dirty="0"/>
              <a:t>Find your </a:t>
            </a:r>
            <a:r>
              <a:rPr lang="en-US" dirty="0" err="1"/>
              <a:t>favourite</a:t>
            </a:r>
            <a:r>
              <a:rPr lang="en-US" dirty="0"/>
              <a:t> example of AI, one from fiction and one from real life. For example, HAL9000 from the movie 2001 A space Odyssey, and Alpha Zero (Go implementation) </a:t>
            </a:r>
          </a:p>
          <a:p>
            <a:r>
              <a:rPr lang="en-US" dirty="0" err="1"/>
              <a:t>Famailiarise</a:t>
            </a:r>
            <a:r>
              <a:rPr lang="en-US" dirty="0"/>
              <a:t> yourself with the book. </a:t>
            </a:r>
          </a:p>
          <a:p>
            <a:pPr lvl="1"/>
            <a:r>
              <a:rPr lang="en-US" dirty="0"/>
              <a:t>Read chapter 1. Introduction.</a:t>
            </a:r>
          </a:p>
          <a:p>
            <a:r>
              <a:rPr lang="en-US" dirty="0"/>
              <a:t>Revise your python knowledge from first year.</a:t>
            </a:r>
          </a:p>
          <a:p>
            <a:r>
              <a:rPr lang="en-US" dirty="0"/>
              <a:t>In next weeks seminar we will cover Python and work through the environment we will be using: Anaconda, </a:t>
            </a:r>
            <a:r>
              <a:rPr lang="en-US" dirty="0" err="1"/>
              <a:t>jupyter</a:t>
            </a:r>
            <a:r>
              <a:rPr lang="en-US" dirty="0"/>
              <a:t> notebook, how to install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C0A4-1012-4586-9F87-26DB9637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Discussion?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C8B3-BA1B-4A45-A809-B12645C0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9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77D4-6DA0-43C0-A9DE-6EC09145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4DA0-B0DA-4A9D-9050-A4D077FE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Assessment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Lectures</a:t>
            </a:r>
          </a:p>
          <a:p>
            <a:r>
              <a:rPr lang="en-US" dirty="0"/>
              <a:t>Seminars</a:t>
            </a:r>
          </a:p>
          <a:p>
            <a:r>
              <a:rPr lang="en-US" dirty="0"/>
              <a:t>History, developments</a:t>
            </a:r>
            <a:r>
              <a:rPr lang="en-US"/>
              <a:t>, issues</a:t>
            </a:r>
            <a:endParaRPr lang="en-US" dirty="0"/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6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B0F-B487-4F33-8259-4D79B816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2892-B4F1-41FF-9E76-74F157DC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up with your own definition before the lecture.</a:t>
            </a:r>
          </a:p>
          <a:p>
            <a:r>
              <a:rPr lang="en-US" dirty="0"/>
              <a:t>We will fill in a definition after we discuss this in the lecture.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Definition: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00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C421-1121-4496-B1EE-23080E30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D5DA-CAF0-46EB-A3FD-3C7C85CB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Aims: To give the student the background knowledge and practical skills to use and evaluate AI techniques over a range of problem domains.	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598930" algn="l"/>
                <a:tab pos="29337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the fundamental concepts, issues, and techniques of AI.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598930" algn="l"/>
                <a:tab pos="29337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and use AI techniques across a broad range of AI sub-fields.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598930" algn="l"/>
                <a:tab pos="29337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when and under what conditions it is appropriate to use each AI technique.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the historical background and evolution of AI techniques.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Each week an essential technique will be demonstrated via a working implementation followed by a presentation of the theory and conditions needed to enable the student to set up and use the techniques themselves. Guest presentations by experts in a relevant topic will be arranged where possible. 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5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EFA8-84E8-49EA-A654-2856450A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GB" dirty="0"/>
          </a:p>
        </p:txBody>
      </p:sp>
      <p:graphicFrame>
        <p:nvGraphicFramePr>
          <p:cNvPr id="4" name="Content Placeholder 3" descr="Table showing Assessment dates. CW1 due 12-01-22, In class test in week 12 seminars.">
            <a:extLst>
              <a:ext uri="{FF2B5EF4-FFF2-40B4-BE49-F238E27FC236}">
                <a16:creationId xmlns:a16="http://schemas.microsoft.com/office/drawing/2014/main" id="{51A30F49-1D47-4870-9FAF-A51842DB9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43215"/>
              </p:ext>
            </p:extLst>
          </p:nvPr>
        </p:nvGraphicFramePr>
        <p:xfrm>
          <a:off x="710979" y="2141279"/>
          <a:ext cx="10515600" cy="3562652"/>
        </p:xfrm>
        <a:graphic>
          <a:graphicData uri="http://schemas.openxmlformats.org/drawingml/2006/table">
            <a:tbl>
              <a:tblPr firstRow="1"/>
              <a:tblGrid>
                <a:gridCol w="1502229">
                  <a:extLst>
                    <a:ext uri="{9D8B030D-6E8A-4147-A177-3AD203B41FA5}">
                      <a16:colId xmlns:a16="http://schemas.microsoft.com/office/drawing/2014/main" val="29288155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59188809"/>
                    </a:ext>
                  </a:extLst>
                </a:gridCol>
                <a:gridCol w="2409527">
                  <a:extLst>
                    <a:ext uri="{9D8B030D-6E8A-4147-A177-3AD203B41FA5}">
                      <a16:colId xmlns:a16="http://schemas.microsoft.com/office/drawing/2014/main" val="903070402"/>
                    </a:ext>
                  </a:extLst>
                </a:gridCol>
                <a:gridCol w="1860606">
                  <a:extLst>
                    <a:ext uri="{9D8B030D-6E8A-4147-A177-3AD203B41FA5}">
                      <a16:colId xmlns:a16="http://schemas.microsoft.com/office/drawing/2014/main" val="3725310580"/>
                    </a:ext>
                  </a:extLst>
                </a:gridCol>
                <a:gridCol w="1001863">
                  <a:extLst>
                    <a:ext uri="{9D8B030D-6E8A-4147-A177-3AD203B41FA5}">
                      <a16:colId xmlns:a16="http://schemas.microsoft.com/office/drawing/2014/main" val="3746200203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6514306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13147281"/>
                    </a:ext>
                  </a:extLst>
                </a:gridCol>
              </a:tblGrid>
              <a:tr h="6509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Session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Period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Assessment Type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dirty="0">
                          <a:effectLst/>
                        </a:rPr>
                        <a:t>Assessment Name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Weight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Qual Mark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Due Date</a:t>
                      </a:r>
                    </a:p>
                  </a:txBody>
                  <a:tcPr marL="75925" marR="75925" marT="75925" marB="759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24214"/>
                  </a:ext>
                </a:extLst>
              </a:tr>
              <a:tr h="1125132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2021/2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SEM1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Coursework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Coursework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50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30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Wed, 12</a:t>
                      </a:r>
                      <a:r>
                        <a:rPr lang="en-US" sz="1800" baseline="30000" dirty="0">
                          <a:effectLst/>
                        </a:rPr>
                        <a:t>th</a:t>
                      </a:r>
                      <a:r>
                        <a:rPr lang="en-US" sz="1800" dirty="0">
                          <a:effectLst/>
                        </a:rPr>
                        <a:t> Jan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12-01-2022</a:t>
                      </a:r>
                      <a:endParaRPr lang="en-GB" sz="1800" dirty="0">
                        <a:effectLst/>
                      </a:endParaRP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204545"/>
                  </a:ext>
                </a:extLst>
              </a:tr>
              <a:tr h="1386173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>
                          <a:solidFill>
                            <a:srgbClr val="333333"/>
                          </a:solidFill>
                          <a:effectLst/>
                          <a:latin typeface="Karla" pitchFamily="2" charset="0"/>
                        </a:rPr>
                        <a:t>2021/2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>
                          <a:solidFill>
                            <a:srgbClr val="333333"/>
                          </a:solidFill>
                          <a:effectLst/>
                          <a:latin typeface="Karla" pitchFamily="2" charset="0"/>
                        </a:rPr>
                        <a:t>SEM1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solidFill>
                            <a:srgbClr val="333333"/>
                          </a:solidFill>
                          <a:effectLst/>
                          <a:latin typeface="Karla" pitchFamily="2" charset="0"/>
                        </a:rPr>
                        <a:t>In-Class Test/Assignment exam conditions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>
                          <a:solidFill>
                            <a:srgbClr val="333333"/>
                          </a:solidFill>
                          <a:effectLst/>
                          <a:latin typeface="Karla" pitchFamily="2" charset="0"/>
                        </a:rPr>
                        <a:t>In-Class Test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>
                          <a:solidFill>
                            <a:srgbClr val="333333"/>
                          </a:solidFill>
                          <a:effectLst/>
                          <a:latin typeface="Karla" pitchFamily="2" charset="0"/>
                        </a:rPr>
                        <a:t>50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>
                          <a:solidFill>
                            <a:srgbClr val="333333"/>
                          </a:solidFill>
                          <a:effectLst/>
                          <a:latin typeface="Karla" pitchFamily="2" charset="0"/>
                        </a:rPr>
                        <a:t>30</a:t>
                      </a:r>
                    </a:p>
                  </a:txBody>
                  <a:tcPr marL="75925" marR="75925" marT="75925" marB="759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Week 12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In your seminar (must attend in person or seek MC)</a:t>
                      </a:r>
                      <a:endParaRPr lang="en-GB" sz="1800" dirty="0"/>
                    </a:p>
                  </a:txBody>
                  <a:tcPr marL="91110" marR="91110" marT="45555" marB="4555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428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60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0C57-B65F-4659-A485-00627C2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6309-FD4E-41FB-A0D0-F75A56EB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Your main resource will be the book Artificial Intelligence: A Modern Approach, Russel and </a:t>
            </a:r>
            <a:r>
              <a:rPr lang="en-US" dirty="0" err="1"/>
              <a:t>Norvig</a:t>
            </a:r>
            <a:endParaRPr lang="en-US" dirty="0"/>
          </a:p>
          <a:p>
            <a:pPr lvl="1"/>
            <a:r>
              <a:rPr lang="en-US" dirty="0"/>
              <a:t>Access via the Reading List on Blackboard</a:t>
            </a:r>
          </a:p>
          <a:p>
            <a:r>
              <a:rPr lang="en-US" dirty="0"/>
              <a:t>Sample code in many languages and available on the book website:</a:t>
            </a:r>
          </a:p>
          <a:p>
            <a:r>
              <a:rPr lang="en-US" dirty="0">
                <a:hlinkClick r:id="rId2"/>
              </a:rPr>
              <a:t>https://github.com/aimacode</a:t>
            </a:r>
            <a:endParaRPr lang="en-US" dirty="0"/>
          </a:p>
          <a:p>
            <a:r>
              <a:rPr lang="en-US" dirty="0"/>
              <a:t>The web (obviously)</a:t>
            </a:r>
          </a:p>
          <a:p>
            <a:r>
              <a:rPr lang="en-US" dirty="0"/>
              <a:t>Guest lecturers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EB28-FAB3-4D61-AAE3-1F1F36EC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schedule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D6B4-D656-477C-B11A-A7D11110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and History of AI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Agents and Environments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Solving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representation and reasoning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week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Uncertain Knowledge and Reasoning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 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and Language Processing (Dr Maria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Chondrogianni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Vision/Deep Learning</a:t>
            </a: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(Dr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Aleka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Psarrou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Learning/Deep Learning (Dr Dimitris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Dracopoulous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Revision session </a:t>
            </a:r>
          </a:p>
        </p:txBody>
      </p:sp>
    </p:spTree>
    <p:extLst>
      <p:ext uri="{BB962C8B-B14F-4D97-AF65-F5344CB8AC3E}">
        <p14:creationId xmlns:p14="http://schemas.microsoft.com/office/powerpoint/2010/main" val="320669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EB28-FAB3-4D61-AAE3-1F1F36EC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Seminar/tutorial schedule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D6B4-D656-477C-B11A-A7D11110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Seminar – Seminar Exercises will be released every Friday.</a:t>
            </a: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development environment.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Algorithms in Agent Environment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– Adversarial search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representation and reasoning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ngagement week – No seminar/tutorial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Probabilistic Reasoning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 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and Language Processing (Dr Maria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Chondrogianni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 Vision/Deep Learning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(Dr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Aleka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Psarrou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Learning/Deep Learning (Dr Dimitris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Dracopoulous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In-class test in your allocated seminar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20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1074</Words>
  <Application>Microsoft Office PowerPoint</Application>
  <PresentationFormat>Widescreen</PresentationFormat>
  <Paragraphs>164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Karla</vt:lpstr>
      <vt:lpstr>Symbol</vt:lpstr>
      <vt:lpstr>Times New Roman</vt:lpstr>
      <vt:lpstr>Office Theme</vt:lpstr>
      <vt:lpstr>Applied AI</vt:lpstr>
      <vt:lpstr>IIT Lecture Panel</vt:lpstr>
      <vt:lpstr>Agenda</vt:lpstr>
      <vt:lpstr>What is AI?</vt:lpstr>
      <vt:lpstr>Introduction</vt:lpstr>
      <vt:lpstr>Assessment</vt:lpstr>
      <vt:lpstr>Resources</vt:lpstr>
      <vt:lpstr>Lecture schedule</vt:lpstr>
      <vt:lpstr>Seminar/tutorial schedule</vt:lpstr>
      <vt:lpstr>AI Topics</vt:lpstr>
      <vt:lpstr>AI – Then and Now</vt:lpstr>
      <vt:lpstr>A (Short) History of AI</vt:lpstr>
      <vt:lpstr>AI Promises</vt:lpstr>
      <vt:lpstr>Golden Age or another AI Winter?</vt:lpstr>
      <vt:lpstr>Recent Developments</vt:lpstr>
      <vt:lpstr>Recent developments</vt:lpstr>
      <vt:lpstr>PowerPoint Presentation</vt:lpstr>
      <vt:lpstr>Issues and concerns with AI</vt:lpstr>
      <vt:lpstr>Advantages and benefits of AI</vt:lpstr>
      <vt:lpstr>Tutorial (Seminar) </vt:lpstr>
      <vt:lpstr>Questions Discussion?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Artie Basukoski</dc:creator>
  <cp:lastModifiedBy>Nihal Kodikara</cp:lastModifiedBy>
  <cp:revision>10</cp:revision>
  <dcterms:created xsi:type="dcterms:W3CDTF">2021-09-23T10:03:04Z</dcterms:created>
  <dcterms:modified xsi:type="dcterms:W3CDTF">2022-09-29T14:21:55Z</dcterms:modified>
</cp:coreProperties>
</file>