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98" r:id="rId4"/>
    <p:sldId id="284" r:id="rId5"/>
    <p:sldId id="260" r:id="rId6"/>
    <p:sldId id="261" r:id="rId7"/>
    <p:sldId id="316" r:id="rId8"/>
    <p:sldId id="262" r:id="rId9"/>
    <p:sldId id="264" r:id="rId10"/>
    <p:sldId id="317" r:id="rId11"/>
    <p:sldId id="266" r:id="rId12"/>
    <p:sldId id="273" r:id="rId13"/>
    <p:sldId id="275" r:id="rId14"/>
    <p:sldId id="318" r:id="rId15"/>
    <p:sldId id="297" r:id="rId16"/>
    <p:sldId id="282" r:id="rId17"/>
    <p:sldId id="286" r:id="rId18"/>
    <p:sldId id="287" r:id="rId19"/>
    <p:sldId id="288" r:id="rId20"/>
    <p:sldId id="267" r:id="rId21"/>
    <p:sldId id="268" r:id="rId22"/>
    <p:sldId id="291" r:id="rId23"/>
    <p:sldId id="278" r:id="rId24"/>
    <p:sldId id="279" r:id="rId25"/>
    <p:sldId id="280" r:id="rId26"/>
    <p:sldId id="281" r:id="rId27"/>
    <p:sldId id="294" r:id="rId28"/>
    <p:sldId id="295" r:id="rId29"/>
    <p:sldId id="300" r:id="rId30"/>
    <p:sldId id="301" r:id="rId31"/>
    <p:sldId id="302" r:id="rId32"/>
    <p:sldId id="303" r:id="rId33"/>
    <p:sldId id="304" r:id="rId34"/>
    <p:sldId id="289" r:id="rId35"/>
    <p:sldId id="290" r:id="rId36"/>
    <p:sldId id="305" r:id="rId37"/>
    <p:sldId id="309" r:id="rId38"/>
    <p:sldId id="310" r:id="rId39"/>
    <p:sldId id="311" r:id="rId40"/>
    <p:sldId id="312" r:id="rId41"/>
    <p:sldId id="313" r:id="rId42"/>
    <p:sldId id="31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69396-080F-405C-8447-7176CEE7B0E5}" v="2" dt="2022-10-03T11:28:38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37" autoAdjust="0"/>
  </p:normalViewPr>
  <p:slideViewPr>
    <p:cSldViewPr snapToGrid="0">
      <p:cViewPr varScale="1">
        <p:scale>
          <a:sx n="101" d="100"/>
          <a:sy n="101" d="100"/>
        </p:scale>
        <p:origin x="132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e Basukoski" userId="e3d18c0a-56dd-4e3c-9116-f7bf1a415a3b" providerId="ADAL" clId="{76F69396-080F-405C-8447-7176CEE7B0E5}"/>
    <pc:docChg chg="undo redo custSel addSld delSld modSld sldOrd">
      <pc:chgData name="Artie Basukoski" userId="e3d18c0a-56dd-4e3c-9116-f7bf1a415a3b" providerId="ADAL" clId="{76F69396-080F-405C-8447-7176CEE7B0E5}" dt="2022-10-03T12:18:10.768" v="483" actId="20577"/>
      <pc:docMkLst>
        <pc:docMk/>
      </pc:docMkLst>
      <pc:sldChg chg="addSp delSp modSp mod modNotesTx">
        <pc:chgData name="Artie Basukoski" userId="e3d18c0a-56dd-4e3c-9116-f7bf1a415a3b" providerId="ADAL" clId="{76F69396-080F-405C-8447-7176CEE7B0E5}" dt="2022-10-03T10:35:36.547" v="100" actId="14100"/>
        <pc:sldMkLst>
          <pc:docMk/>
          <pc:sldMk cId="0" sldId="261"/>
        </pc:sldMkLst>
        <pc:spChg chg="mod">
          <ac:chgData name="Artie Basukoski" userId="e3d18c0a-56dd-4e3c-9116-f7bf1a415a3b" providerId="ADAL" clId="{76F69396-080F-405C-8447-7176CEE7B0E5}" dt="2022-10-03T10:35:14.514" v="94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Artie Basukoski" userId="e3d18c0a-56dd-4e3c-9116-f7bf1a415a3b" providerId="ADAL" clId="{76F69396-080F-405C-8447-7176CEE7B0E5}" dt="2022-10-03T10:35:25.114" v="97" actId="404"/>
          <ac:spMkLst>
            <pc:docMk/>
            <pc:sldMk cId="0" sldId="261"/>
            <ac:spMk id="5" creationId="{00000000-0000-0000-0000-000000000000}"/>
          </ac:spMkLst>
        </pc:spChg>
        <pc:spChg chg="add del mod">
          <ac:chgData name="Artie Basukoski" userId="e3d18c0a-56dd-4e3c-9116-f7bf1a415a3b" providerId="ADAL" clId="{76F69396-080F-405C-8447-7176CEE7B0E5}" dt="2022-10-03T10:25:39.602" v="87" actId="22"/>
          <ac:spMkLst>
            <pc:docMk/>
            <pc:sldMk cId="0" sldId="261"/>
            <ac:spMk id="10" creationId="{59E0AD10-5C2A-4DAF-867A-70DCAB83D36E}"/>
          </ac:spMkLst>
        </pc:spChg>
        <pc:spChg chg="add mod">
          <ac:chgData name="Artie Basukoski" userId="e3d18c0a-56dd-4e3c-9116-f7bf1a415a3b" providerId="ADAL" clId="{76F69396-080F-405C-8447-7176CEE7B0E5}" dt="2022-10-03T10:35:36.547" v="100" actId="14100"/>
          <ac:spMkLst>
            <pc:docMk/>
            <pc:sldMk cId="0" sldId="261"/>
            <ac:spMk id="12" creationId="{558C2582-4FF5-42D4-A280-076EB3634BF9}"/>
          </ac:spMkLst>
        </pc:spChg>
        <pc:graphicFrameChg chg="mod modGraphic">
          <ac:chgData name="Artie Basukoski" userId="e3d18c0a-56dd-4e3c-9116-f7bf1a415a3b" providerId="ADAL" clId="{76F69396-080F-405C-8447-7176CEE7B0E5}" dt="2022-10-03T10:35:11.323" v="93" actId="14734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  <pc:sldChg chg="modSp mod">
        <pc:chgData name="Artie Basukoski" userId="e3d18c0a-56dd-4e3c-9116-f7bf1a415a3b" providerId="ADAL" clId="{76F69396-080F-405C-8447-7176CEE7B0E5}" dt="2022-10-03T09:32:55.412" v="11" actId="20577"/>
        <pc:sldMkLst>
          <pc:docMk/>
          <pc:sldMk cId="0" sldId="262"/>
        </pc:sldMkLst>
        <pc:spChg chg="mod">
          <ac:chgData name="Artie Basukoski" userId="e3d18c0a-56dd-4e3c-9116-f7bf1a415a3b" providerId="ADAL" clId="{76F69396-080F-405C-8447-7176CEE7B0E5}" dt="2022-10-03T09:32:55.412" v="11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Artie Basukoski" userId="e3d18c0a-56dd-4e3c-9116-f7bf1a415a3b" providerId="ADAL" clId="{76F69396-080F-405C-8447-7176CEE7B0E5}" dt="2022-10-03T09:52:08.924" v="25" actId="20577"/>
        <pc:sldMkLst>
          <pc:docMk/>
          <pc:sldMk cId="0" sldId="266"/>
        </pc:sldMkLst>
        <pc:spChg chg="mod">
          <ac:chgData name="Artie Basukoski" userId="e3d18c0a-56dd-4e3c-9116-f7bf1a415a3b" providerId="ADAL" clId="{76F69396-080F-405C-8447-7176CEE7B0E5}" dt="2022-10-03T09:52:08.924" v="25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Artie Basukoski" userId="e3d18c0a-56dd-4e3c-9116-f7bf1a415a3b" providerId="ADAL" clId="{76F69396-080F-405C-8447-7176CEE7B0E5}" dt="2022-10-03T12:16:42.816" v="481" actId="113"/>
        <pc:sldMkLst>
          <pc:docMk/>
          <pc:sldMk cId="0" sldId="268"/>
        </pc:sldMkLst>
        <pc:spChg chg="mod">
          <ac:chgData name="Artie Basukoski" userId="e3d18c0a-56dd-4e3c-9116-f7bf1a415a3b" providerId="ADAL" clId="{76F69396-080F-405C-8447-7176CEE7B0E5}" dt="2022-10-03T12:16:42.816" v="481" actId="113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Artie Basukoski" userId="e3d18c0a-56dd-4e3c-9116-f7bf1a415a3b" providerId="ADAL" clId="{76F69396-080F-405C-8447-7176CEE7B0E5}" dt="2022-10-03T11:46:55.846" v="420" actId="962"/>
        <pc:sldMkLst>
          <pc:docMk/>
          <pc:sldMk cId="0" sldId="275"/>
        </pc:sldMkLst>
        <pc:spChg chg="mod">
          <ac:chgData name="Artie Basukoski" userId="e3d18c0a-56dd-4e3c-9116-f7bf1a415a3b" providerId="ADAL" clId="{76F69396-080F-405C-8447-7176CEE7B0E5}" dt="2022-10-03T11:45:52.612" v="277" actId="962"/>
          <ac:spMkLst>
            <pc:docMk/>
            <pc:sldMk cId="0" sldId="275"/>
            <ac:spMk id="15" creationId="{5BDDDC91-DC30-4E22-A292-3888BA040F5E}"/>
          </ac:spMkLst>
        </pc:spChg>
        <pc:grpChg chg="mod">
          <ac:chgData name="Artie Basukoski" userId="e3d18c0a-56dd-4e3c-9116-f7bf1a415a3b" providerId="ADAL" clId="{76F69396-080F-405C-8447-7176CEE7B0E5}" dt="2022-10-03T11:46:55.846" v="420" actId="962"/>
          <ac:grpSpMkLst>
            <pc:docMk/>
            <pc:sldMk cId="0" sldId="275"/>
            <ac:grpSpMk id="2" creationId="{6BBB5BEB-CD5D-4D55-8CC9-F1797EDE01EF}"/>
          </ac:grpSpMkLst>
        </pc:grpChg>
      </pc:sldChg>
      <pc:sldChg chg="addSp modSp mod">
        <pc:chgData name="Artie Basukoski" userId="e3d18c0a-56dd-4e3c-9116-f7bf1a415a3b" providerId="ADAL" clId="{76F69396-080F-405C-8447-7176CEE7B0E5}" dt="2022-10-03T12:18:10.768" v="483" actId="20577"/>
        <pc:sldMkLst>
          <pc:docMk/>
          <pc:sldMk cId="0" sldId="278"/>
        </pc:sldMkLst>
        <pc:spChg chg="add mod">
          <ac:chgData name="Artie Basukoski" userId="e3d18c0a-56dd-4e3c-9116-f7bf1a415a3b" providerId="ADAL" clId="{76F69396-080F-405C-8447-7176CEE7B0E5}" dt="2022-10-03T12:18:10.768" v="483" actId="20577"/>
          <ac:spMkLst>
            <pc:docMk/>
            <pc:sldMk cId="0" sldId="278"/>
            <ac:spMk id="2" creationId="{DA9CC32A-07EC-4D8E-A598-51D3851B80FA}"/>
          </ac:spMkLst>
        </pc:spChg>
      </pc:sldChg>
      <pc:sldChg chg="modSp mod">
        <pc:chgData name="Artie Basukoski" userId="e3d18c0a-56dd-4e3c-9116-f7bf1a415a3b" providerId="ADAL" clId="{76F69396-080F-405C-8447-7176CEE7B0E5}" dt="2022-10-03T09:58:27.168" v="72" actId="20577"/>
        <pc:sldMkLst>
          <pc:docMk/>
          <pc:sldMk cId="0" sldId="280"/>
        </pc:sldMkLst>
        <pc:spChg chg="mod">
          <ac:chgData name="Artie Basukoski" userId="e3d18c0a-56dd-4e3c-9116-f7bf1a415a3b" providerId="ADAL" clId="{76F69396-080F-405C-8447-7176CEE7B0E5}" dt="2022-10-03T09:58:27.168" v="72" actId="20577"/>
          <ac:spMkLst>
            <pc:docMk/>
            <pc:sldMk cId="0" sldId="280"/>
            <ac:spMk id="3" creationId="{00000000-0000-0000-0000-000000000000}"/>
          </ac:spMkLst>
        </pc:spChg>
      </pc:sldChg>
      <pc:sldChg chg="addSp modSp mod">
        <pc:chgData name="Artie Basukoski" userId="e3d18c0a-56dd-4e3c-9116-f7bf1a415a3b" providerId="ADAL" clId="{76F69396-080F-405C-8447-7176CEE7B0E5}" dt="2022-10-03T10:02:34.344" v="75" actId="1076"/>
        <pc:sldMkLst>
          <pc:docMk/>
          <pc:sldMk cId="0" sldId="281"/>
        </pc:sldMkLst>
        <pc:picChg chg="add mod">
          <ac:chgData name="Artie Basukoski" userId="e3d18c0a-56dd-4e3c-9116-f7bf1a415a3b" providerId="ADAL" clId="{76F69396-080F-405C-8447-7176CEE7B0E5}" dt="2022-10-03T10:02:34.344" v="75" actId="1076"/>
          <ac:picMkLst>
            <pc:docMk/>
            <pc:sldMk cId="0" sldId="281"/>
            <ac:picMk id="3" creationId="{5AB7A537-2C45-400A-8CD9-B491C5207BF1}"/>
          </ac:picMkLst>
        </pc:picChg>
      </pc:sldChg>
      <pc:sldChg chg="addSp modSp mod">
        <pc:chgData name="Artie Basukoski" userId="e3d18c0a-56dd-4e3c-9116-f7bf1a415a3b" providerId="ADAL" clId="{76F69396-080F-405C-8447-7176CEE7B0E5}" dt="2022-10-03T09:55:19.725" v="63" actId="1076"/>
        <pc:sldMkLst>
          <pc:docMk/>
          <pc:sldMk cId="0" sldId="282"/>
        </pc:sldMkLst>
        <pc:spChg chg="mod">
          <ac:chgData name="Artie Basukoski" userId="e3d18c0a-56dd-4e3c-9116-f7bf1a415a3b" providerId="ADAL" clId="{76F69396-080F-405C-8447-7176CEE7B0E5}" dt="2022-10-03T09:54:51.873" v="56"/>
          <ac:spMkLst>
            <pc:docMk/>
            <pc:sldMk cId="0" sldId="282"/>
            <ac:spMk id="3" creationId="{00000000-0000-0000-0000-000000000000}"/>
          </ac:spMkLst>
        </pc:spChg>
        <pc:spChg chg="add mod">
          <ac:chgData name="Artie Basukoski" userId="e3d18c0a-56dd-4e3c-9116-f7bf1a415a3b" providerId="ADAL" clId="{76F69396-080F-405C-8447-7176CEE7B0E5}" dt="2022-10-03T09:55:19.725" v="63" actId="1076"/>
          <ac:spMkLst>
            <pc:docMk/>
            <pc:sldMk cId="0" sldId="282"/>
            <ac:spMk id="8" creationId="{8DB91A86-CD1E-4EF0-9BD8-02ED3279F601}"/>
          </ac:spMkLst>
        </pc:spChg>
      </pc:sldChg>
      <pc:sldChg chg="modSp add del mod">
        <pc:chgData name="Artie Basukoski" userId="e3d18c0a-56dd-4e3c-9116-f7bf1a415a3b" providerId="ADAL" clId="{76F69396-080F-405C-8447-7176CEE7B0E5}" dt="2022-10-03T11:46:27.313" v="364" actId="14100"/>
        <pc:sldMkLst>
          <pc:docMk/>
          <pc:sldMk cId="0" sldId="297"/>
        </pc:sldMkLst>
        <pc:picChg chg="mod">
          <ac:chgData name="Artie Basukoski" userId="e3d18c0a-56dd-4e3c-9116-f7bf1a415a3b" providerId="ADAL" clId="{76F69396-080F-405C-8447-7176CEE7B0E5}" dt="2022-10-03T11:46:27.313" v="364" actId="14100"/>
          <ac:picMkLst>
            <pc:docMk/>
            <pc:sldMk cId="0" sldId="297"/>
            <ac:picMk id="71" creationId="{39A0799B-1346-43DD-9DBE-058DB127A9A1}"/>
          </ac:picMkLst>
        </pc:picChg>
      </pc:sldChg>
      <pc:sldChg chg="modSp add mod ord">
        <pc:chgData name="Artie Basukoski" userId="e3d18c0a-56dd-4e3c-9116-f7bf1a415a3b" providerId="ADAL" clId="{76F69396-080F-405C-8447-7176CEE7B0E5}" dt="2022-10-03T09:52:42.857" v="38" actId="20577"/>
        <pc:sldMkLst>
          <pc:docMk/>
          <pc:sldMk cId="1182508620" sldId="317"/>
        </pc:sldMkLst>
        <pc:spChg chg="mod">
          <ac:chgData name="Artie Basukoski" userId="e3d18c0a-56dd-4e3c-9116-f7bf1a415a3b" providerId="ADAL" clId="{76F69396-080F-405C-8447-7176CEE7B0E5}" dt="2022-10-03T09:52:42.857" v="38" actId="20577"/>
          <ac:spMkLst>
            <pc:docMk/>
            <pc:sldMk cId="1182508620" sldId="317"/>
            <ac:spMk id="3" creationId="{00000000-0000-0000-0000-000000000000}"/>
          </ac:spMkLst>
        </pc:spChg>
      </pc:sldChg>
      <pc:sldChg chg="new del ord">
        <pc:chgData name="Artie Basukoski" userId="e3d18c0a-56dd-4e3c-9116-f7bf1a415a3b" providerId="ADAL" clId="{76F69396-080F-405C-8447-7176CEE7B0E5}" dt="2022-10-03T09:50:22.382" v="15" actId="47"/>
        <pc:sldMkLst>
          <pc:docMk/>
          <pc:sldMk cId="2111439323" sldId="317"/>
        </pc:sldMkLst>
      </pc:sldChg>
      <pc:sldChg chg="addSp delSp modSp new mod ord">
        <pc:chgData name="Artie Basukoski" userId="e3d18c0a-56dd-4e3c-9116-f7bf1a415a3b" providerId="ADAL" clId="{76F69396-080F-405C-8447-7176CEE7B0E5}" dt="2022-10-03T11:46:37.752" v="376" actId="962"/>
        <pc:sldMkLst>
          <pc:docMk/>
          <pc:sldMk cId="3316929998" sldId="318"/>
        </pc:sldMkLst>
        <pc:spChg chg="mod">
          <ac:chgData name="Artie Basukoski" userId="e3d18c0a-56dd-4e3c-9116-f7bf1a415a3b" providerId="ADAL" clId="{76F69396-080F-405C-8447-7176CEE7B0E5}" dt="2022-10-03T11:44:13.634" v="171" actId="20577"/>
          <ac:spMkLst>
            <pc:docMk/>
            <pc:sldMk cId="3316929998" sldId="318"/>
            <ac:spMk id="2" creationId="{B8587805-A673-4EF6-B1D7-77EE5DCB397E}"/>
          </ac:spMkLst>
        </pc:spChg>
        <pc:spChg chg="del">
          <ac:chgData name="Artie Basukoski" userId="e3d18c0a-56dd-4e3c-9116-f7bf1a415a3b" providerId="ADAL" clId="{76F69396-080F-405C-8447-7176CEE7B0E5}" dt="2022-10-03T11:44:19.683" v="172" actId="478"/>
          <ac:spMkLst>
            <pc:docMk/>
            <pc:sldMk cId="3316929998" sldId="318"/>
            <ac:spMk id="3" creationId="{22CD0B4B-4B14-4421-940E-6CA7E73211ED}"/>
          </ac:spMkLst>
        </pc:spChg>
        <pc:picChg chg="add mod">
          <ac:chgData name="Artie Basukoski" userId="e3d18c0a-56dd-4e3c-9116-f7bf1a415a3b" providerId="ADAL" clId="{76F69396-080F-405C-8447-7176CEE7B0E5}" dt="2022-10-03T11:46:37.752" v="376" actId="962"/>
          <ac:picMkLst>
            <pc:docMk/>
            <pc:sldMk cId="3316929998" sldId="318"/>
            <ac:picMk id="5" creationId="{7DC4657F-5A28-4A83-8E1B-D37A2F3464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577DF-EA42-4545-8890-4CE6C42A4DB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43C39-E6BD-41B1-AF98-E2E1219F5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5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2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6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92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07AC-E4D5-4412-AF4C-C34B74D2E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21FF8-C1E7-4D74-8B5A-5127A3C8C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646AE-D937-4989-BCB5-5587F0F1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F5C2-F425-4AD0-9D83-C3121B3F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2657-E539-433E-98F9-125C4337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0A94-DA30-43C7-A837-EBCE51E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DE75A-43DA-484A-8F02-5E288220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1185-D7CF-4655-99BC-ADAF4BEF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45E6-1F03-40C7-8F88-F8EABE47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13FC-C7FD-47EA-8996-5E399C2F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0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A7AD5-D906-4A9D-AD4F-CBCDD1D3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8436D-9382-498A-A634-62DF316F3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350C-8A13-4BBB-96AE-89D5C40B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5EDB-1E1D-4CE8-BB40-87A58F3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5AC9-4FEF-4151-A242-4D7FD0A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8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FEC4-943F-41F1-BB3F-2772D4F2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C5A8-69E2-4080-BF2C-8A7E8223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0BAC-2463-4B6B-80E0-39010CAA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F4A9-8501-421F-912D-64F000BA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A2C1-0FBE-4CC5-AA70-9359E85F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1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1A2C-9526-4C85-9A38-026FB4F3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1E28-D29B-48C7-AB6F-62C450C8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91A9-99D4-4E7E-BB80-CD58AF85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AB0A5-539C-4592-8D76-8EA36F61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7D32-D74F-41FC-B259-573AD4BC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0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D4DA-9790-4D9A-93B1-A24E8C3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A587-8D0A-4213-90F7-D91A8E7CD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E373B-B3CD-4C2A-A504-6D394C122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009E-B2FF-4F9D-8FC4-132F410D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F02AF-3817-4359-A014-D114105F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F778D-0357-4B28-BD4A-A3F8E308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7E36-3D66-4573-8069-11A11683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A9257-69B8-460D-81BE-BB568EF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A12BD-406B-4A69-AA7D-1F3D3603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16A86-687C-4072-B0ED-1EA75C365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13358-B6A2-4C5E-B8BF-B720BF012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B4706-D4E2-4E67-8119-F3B06360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8AF02-0F2E-4731-BFD8-8411F80D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FB4DC-A847-4B5E-8175-70445711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3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10D3-647A-4FAF-A27F-6523F5ED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B6B67-19E9-4D4E-8191-9460A686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449E0-0852-4DF0-BA62-EBAF0B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4E07F-65B5-45E5-BF28-D305C5DC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F1CD2-35CA-40FA-986B-18EFBD93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28D83-ABCC-4074-B3E9-C8692937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D95CD-C442-4CC2-9859-269CA51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B516-5110-425B-A7B0-14932E42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0CA0-28DE-4E16-9200-F2A437B3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2112-6855-4725-9B6D-16AE7AD53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F98C-5096-4FA2-8C0C-A2E00479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408A7-F96E-4B78-9193-30D6B9C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FA782-72E7-44AC-9FE6-BF781592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18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A49C-438D-4205-A9CD-6BB9D50D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0362D-3714-4220-B98A-17707334B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C2C86-A77C-4BD1-AB9D-570BD9ED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E5E72-305B-4C2F-AEB5-12EBBA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31542-D58E-49AE-81D2-7A7FD2C7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862C4-ADB9-42E8-8EBD-7D992D8B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4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0F3FF-8D63-44B3-ABB2-E5020779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34A6-D5C2-44D6-A41E-82680536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BF31-08F4-4817-A612-8B17EFA2A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C9C9-B430-4B3F-AC25-577CB7B8017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320F-CA48-418F-9C41-2F9B4EB39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286B-D510-44E6-84DE-D65CE487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0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CEB5-4B19-4AB0-8299-53F898976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AI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D522F-52FD-48A9-BA6F-4ADEC4CC9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  <a:p>
            <a:r>
              <a:rPr lang="en-US" dirty="0"/>
              <a:t>Agents and Environments</a:t>
            </a:r>
          </a:p>
          <a:p>
            <a:r>
              <a:rPr lang="en-US" dirty="0"/>
              <a:t>Dr Artie Basukoski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C1AF1-17A5-44B3-8D9A-FCFE177B7623}"/>
              </a:ext>
            </a:extLst>
          </p:cNvPr>
          <p:cNvSpPr txBox="1"/>
          <p:nvPr/>
        </p:nvSpPr>
        <p:spPr>
          <a:xfrm>
            <a:off x="3439887" y="6248791"/>
            <a:ext cx="8752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[slides adapted from Artificial Intelligence: A Modern Approach, Russel and </a:t>
            </a:r>
            <a:r>
              <a:rPr lang="en-US" sz="1800" dirty="0" err="1">
                <a:latin typeface="Calibri"/>
                <a:cs typeface="Calibri"/>
              </a:rPr>
              <a:t>Norvigl</a:t>
            </a:r>
            <a:r>
              <a:rPr lang="en-US" sz="1800" dirty="0">
                <a:latin typeface="Calibri"/>
                <a:cs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82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1139217" y="7008654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045734" y="7008654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4">
              <a:lnSpc>
                <a:spcPts val="1181"/>
              </a:lnSpc>
            </a:pPr>
            <a:fld id="{81D60167-4931-47E6-BA6A-407CBD079E47}" type="slidenum">
              <a:rPr lang="en-GB" spc="-34" smtClean="0"/>
              <a:pPr marL="52334">
                <a:lnSpc>
                  <a:spcPts val="1181"/>
                </a:lnSpc>
              </a:pPr>
              <a:t>10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966676" y="2218391"/>
            <a:ext cx="10445962" cy="2272979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3">
              <a:spcBef>
                <a:spcPts val="139"/>
              </a:spcBef>
            </a:pPr>
            <a:r>
              <a:rPr sz="2485" spc="-152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Performance </a:t>
            </a:r>
            <a:r>
              <a:rPr sz="2485" spc="-176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measure</a:t>
            </a:r>
            <a:r>
              <a:rPr lang="en-US" sz="2485" spc="-176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  ??</a:t>
            </a:r>
            <a:endParaRPr sz="2485" dirty="0">
              <a:latin typeface="Tahoma"/>
              <a:cs typeface="Tahoma"/>
            </a:endParaRPr>
          </a:p>
          <a:p>
            <a:pPr marL="15393" marR="6157">
              <a:lnSpc>
                <a:spcPct val="163400"/>
              </a:lnSpc>
            </a:pPr>
            <a:r>
              <a:rPr sz="2485" spc="-12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Environment</a:t>
            </a:r>
            <a:r>
              <a:rPr lang="en-US" sz="2485" spc="-12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 ??</a:t>
            </a:r>
            <a:endParaRPr lang="en-US" sz="2485" spc="-158" dirty="0">
              <a:latin typeface="Tahoma"/>
              <a:cs typeface="Tahoma"/>
            </a:endParaRPr>
          </a:p>
          <a:p>
            <a:pPr marL="15393" marR="6157">
              <a:lnSpc>
                <a:spcPct val="163400"/>
              </a:lnSpc>
            </a:pPr>
            <a:r>
              <a:rPr sz="2485" spc="-9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Actuators</a:t>
            </a:r>
            <a:r>
              <a:rPr lang="en-US" sz="2485" spc="-9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 ??</a:t>
            </a:r>
            <a:endParaRPr sz="2485" dirty="0">
              <a:latin typeface="Tahoma"/>
              <a:cs typeface="Tahoma"/>
            </a:endParaRPr>
          </a:p>
          <a:p>
            <a:pPr marL="15393">
              <a:spcBef>
                <a:spcPts val="1891"/>
              </a:spcBef>
            </a:pPr>
            <a:r>
              <a:rPr sz="2485" spc="-158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Sensors</a:t>
            </a:r>
            <a:r>
              <a:rPr lang="en-US" sz="2485" spc="-158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 ??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9609BF6E-343E-4DF1-A38A-8CB53F17012D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lang="en-GB" spc="-30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4F0E9C33-0459-4138-BC54-78EE94F1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Internet shopping agent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50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1139217" y="7008654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045734" y="7008654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4">
              <a:lnSpc>
                <a:spcPts val="1181"/>
              </a:lnSpc>
            </a:pPr>
            <a:fld id="{81D60167-4931-47E6-BA6A-407CBD079E47}" type="slidenum">
              <a:rPr lang="en-GB" spc="-34" smtClean="0"/>
              <a:pPr marL="52334">
                <a:lnSpc>
                  <a:spcPts val="1181"/>
                </a:lnSpc>
              </a:pPr>
              <a:t>11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966676" y="2218391"/>
            <a:ext cx="10445962" cy="2179877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3">
              <a:spcBef>
                <a:spcPts val="139"/>
              </a:spcBef>
            </a:pPr>
            <a:r>
              <a:rPr sz="2485" spc="-152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Performance </a:t>
            </a:r>
            <a:r>
              <a:rPr sz="2485" spc="-176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measure</a:t>
            </a:r>
            <a:r>
              <a:rPr lang="en-US" sz="2485" spc="-176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  </a:t>
            </a:r>
            <a:r>
              <a:rPr sz="2485" spc="-139" dirty="0">
                <a:latin typeface="Tahoma"/>
                <a:cs typeface="Tahoma"/>
              </a:rPr>
              <a:t>price, </a:t>
            </a:r>
            <a:r>
              <a:rPr sz="2485" spc="-133" dirty="0">
                <a:latin typeface="Tahoma"/>
                <a:cs typeface="Tahoma"/>
              </a:rPr>
              <a:t>quality, </a:t>
            </a:r>
            <a:r>
              <a:rPr sz="2485" spc="-163" dirty="0">
                <a:latin typeface="Tahoma"/>
                <a:cs typeface="Tahoma"/>
              </a:rPr>
              <a:t>appropriateness,</a:t>
            </a:r>
            <a:r>
              <a:rPr sz="2485" spc="315" dirty="0">
                <a:latin typeface="Tahoma"/>
                <a:cs typeface="Tahoma"/>
              </a:rPr>
              <a:t> </a:t>
            </a:r>
            <a:r>
              <a:rPr sz="2485" spc="-133" dirty="0">
                <a:latin typeface="Tahoma"/>
                <a:cs typeface="Tahoma"/>
              </a:rPr>
              <a:t>efficiency</a:t>
            </a:r>
            <a:endParaRPr sz="2485" dirty="0">
              <a:latin typeface="Tahoma"/>
              <a:cs typeface="Tahoma"/>
            </a:endParaRPr>
          </a:p>
          <a:p>
            <a:pPr marL="15393" marR="6157">
              <a:lnSpc>
                <a:spcPct val="163400"/>
              </a:lnSpc>
            </a:pPr>
            <a:r>
              <a:rPr sz="2485" spc="-12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Environment</a:t>
            </a:r>
            <a:r>
              <a:rPr lang="en-US" sz="2485" spc="-12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</a:t>
            </a:r>
            <a:r>
              <a:rPr sz="2485" spc="-127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2485" spc="-127" dirty="0">
                <a:latin typeface="Tahoma"/>
                <a:cs typeface="Tahoma"/>
              </a:rPr>
              <a:t>current </a:t>
            </a:r>
            <a:r>
              <a:rPr sz="2485" spc="-176" dirty="0">
                <a:latin typeface="Tahoma"/>
                <a:cs typeface="Tahoma"/>
              </a:rPr>
              <a:t>and </a:t>
            </a:r>
            <a:r>
              <a:rPr sz="2485" spc="-139" dirty="0">
                <a:latin typeface="Tahoma"/>
                <a:cs typeface="Tahoma"/>
              </a:rPr>
              <a:t>future </a:t>
            </a:r>
            <a:r>
              <a:rPr sz="2485" spc="-24" dirty="0">
                <a:latin typeface="Tahoma"/>
                <a:cs typeface="Tahoma"/>
              </a:rPr>
              <a:t>WWW </a:t>
            </a:r>
            <a:r>
              <a:rPr sz="2485" spc="-127" dirty="0">
                <a:latin typeface="Tahoma"/>
                <a:cs typeface="Tahoma"/>
              </a:rPr>
              <a:t>sites, </a:t>
            </a:r>
            <a:r>
              <a:rPr sz="2485" spc="-182" dirty="0">
                <a:latin typeface="Tahoma"/>
                <a:cs typeface="Tahoma"/>
              </a:rPr>
              <a:t>vendors, </a:t>
            </a:r>
            <a:r>
              <a:rPr sz="2485" spc="-158" dirty="0">
                <a:latin typeface="Tahoma"/>
                <a:cs typeface="Tahoma"/>
              </a:rPr>
              <a:t>shippers  </a:t>
            </a:r>
            <a:endParaRPr lang="en-US" sz="2485" spc="-158" dirty="0">
              <a:latin typeface="Tahoma"/>
              <a:cs typeface="Tahoma"/>
            </a:endParaRPr>
          </a:p>
          <a:p>
            <a:pPr marL="15393" marR="6157">
              <a:lnSpc>
                <a:spcPct val="163400"/>
              </a:lnSpc>
            </a:pPr>
            <a:r>
              <a:rPr sz="2485" spc="-9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Actuators</a:t>
            </a:r>
            <a:r>
              <a:rPr lang="en-US" sz="2485" spc="-9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</a:t>
            </a:r>
            <a:r>
              <a:rPr sz="2485" spc="-97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2485" spc="-139" dirty="0">
                <a:latin typeface="Tahoma"/>
                <a:cs typeface="Tahoma"/>
              </a:rPr>
              <a:t>display </a:t>
            </a:r>
            <a:r>
              <a:rPr sz="2485" spc="-85" dirty="0">
                <a:latin typeface="Tahoma"/>
                <a:cs typeface="Tahoma"/>
              </a:rPr>
              <a:t>to </a:t>
            </a:r>
            <a:r>
              <a:rPr sz="2485" spc="-176" dirty="0">
                <a:latin typeface="Tahoma"/>
                <a:cs typeface="Tahoma"/>
              </a:rPr>
              <a:t>user, </a:t>
            </a:r>
            <a:r>
              <a:rPr sz="2485" spc="-133" dirty="0">
                <a:latin typeface="Tahoma"/>
                <a:cs typeface="Tahoma"/>
              </a:rPr>
              <a:t>follow </a:t>
            </a:r>
            <a:r>
              <a:rPr sz="2485" spc="-30" dirty="0">
                <a:latin typeface="Tahoma"/>
                <a:cs typeface="Tahoma"/>
              </a:rPr>
              <a:t>URL, fill </a:t>
            </a:r>
            <a:r>
              <a:rPr sz="2485" spc="-103" dirty="0">
                <a:latin typeface="Tahoma"/>
                <a:cs typeface="Tahoma"/>
              </a:rPr>
              <a:t>in</a:t>
            </a:r>
            <a:r>
              <a:rPr sz="2485" spc="-273" dirty="0">
                <a:latin typeface="Tahoma"/>
                <a:cs typeface="Tahoma"/>
              </a:rPr>
              <a:t> </a:t>
            </a:r>
            <a:r>
              <a:rPr sz="2485" spc="-163" dirty="0">
                <a:latin typeface="Tahoma"/>
                <a:cs typeface="Tahoma"/>
              </a:rPr>
              <a:t>form</a:t>
            </a:r>
            <a:r>
              <a:rPr lang="en-US" sz="2485" spc="-163" dirty="0">
                <a:latin typeface="Tahoma"/>
                <a:cs typeface="Tahoma"/>
              </a:rPr>
              <a:t>  </a:t>
            </a:r>
          </a:p>
          <a:p>
            <a:pPr marL="15393" marR="6157">
              <a:lnSpc>
                <a:spcPct val="163400"/>
              </a:lnSpc>
            </a:pPr>
            <a:r>
              <a:rPr sz="2485" spc="-158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Sensors</a:t>
            </a:r>
            <a:r>
              <a:rPr lang="en-US" sz="2485" spc="-158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</a:t>
            </a:r>
            <a:r>
              <a:rPr sz="2485" spc="-158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485" spc="72" dirty="0">
                <a:latin typeface="Tahoma"/>
                <a:cs typeface="Tahoma"/>
              </a:rPr>
              <a:t>HTML </a:t>
            </a:r>
            <a:r>
              <a:rPr sz="2485" spc="-206" dirty="0">
                <a:latin typeface="Tahoma"/>
                <a:cs typeface="Tahoma"/>
              </a:rPr>
              <a:t>pages </a:t>
            </a:r>
            <a:r>
              <a:rPr sz="2485" spc="-91" dirty="0">
                <a:latin typeface="Tahoma"/>
                <a:cs typeface="Tahoma"/>
              </a:rPr>
              <a:t>(text, </a:t>
            </a:r>
            <a:r>
              <a:rPr sz="2485" spc="-139" dirty="0">
                <a:latin typeface="Tahoma"/>
                <a:cs typeface="Tahoma"/>
              </a:rPr>
              <a:t>graphics,</a:t>
            </a:r>
            <a:r>
              <a:rPr sz="2485" spc="-509" dirty="0">
                <a:latin typeface="Tahoma"/>
                <a:cs typeface="Tahoma"/>
              </a:rPr>
              <a:t> </a:t>
            </a:r>
            <a:r>
              <a:rPr sz="2485" spc="-103" dirty="0">
                <a:latin typeface="Tahoma"/>
                <a:cs typeface="Tahoma"/>
              </a:rPr>
              <a:t>scripts)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9609BF6E-343E-4DF1-A38A-8CB53F17012D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lang="en-GB" spc="-30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4F0E9C33-0459-4138-BC54-78EE94F1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Internet shopping agent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1139217" y="7008654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spc="-3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045734" y="7008654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4">
              <a:lnSpc>
                <a:spcPts val="1181"/>
              </a:lnSpc>
            </a:pPr>
            <a:fld id="{81D60167-4931-47E6-BA6A-407CBD079E47}" type="slidenum">
              <a:rPr lang="en-GB" spc="-34" smtClean="0"/>
              <a:pPr marL="52334">
                <a:lnSpc>
                  <a:spcPts val="1181"/>
                </a:lnSpc>
              </a:pPr>
              <a:t>12</a:t>
            </a:fld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1370059" y="4565269"/>
            <a:ext cx="9444182" cy="1780602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3">
              <a:spcBef>
                <a:spcPts val="139"/>
              </a:spcBef>
            </a:pPr>
            <a:endParaRPr lang="en-US" sz="2485" spc="315" dirty="0">
              <a:solidFill>
                <a:srgbClr val="7E0000"/>
              </a:solidFill>
              <a:latin typeface="Times New Roman"/>
              <a:cs typeface="Times New Roman"/>
            </a:endParaRPr>
          </a:p>
          <a:p>
            <a:pPr marL="15393">
              <a:spcBef>
                <a:spcPts val="139"/>
              </a:spcBef>
            </a:pPr>
            <a:r>
              <a:rPr sz="2485" spc="315" dirty="0">
                <a:solidFill>
                  <a:srgbClr val="7E0000"/>
                </a:solidFill>
                <a:latin typeface="Times New Roman"/>
                <a:cs typeface="Times New Roman"/>
              </a:rPr>
              <a:t>The </a:t>
            </a:r>
            <a:r>
              <a:rPr sz="2485" spc="254" dirty="0">
                <a:solidFill>
                  <a:srgbClr val="7E0000"/>
                </a:solidFill>
                <a:latin typeface="Times New Roman"/>
                <a:cs typeface="Times New Roman"/>
              </a:rPr>
              <a:t>environment </a:t>
            </a:r>
            <a:r>
              <a:rPr sz="2485" spc="278" dirty="0">
                <a:solidFill>
                  <a:srgbClr val="7E0000"/>
                </a:solidFill>
                <a:latin typeface="Times New Roman"/>
                <a:cs typeface="Times New Roman"/>
              </a:rPr>
              <a:t>type </a:t>
            </a:r>
            <a:r>
              <a:rPr sz="2485" spc="194" dirty="0">
                <a:solidFill>
                  <a:srgbClr val="7E0000"/>
                </a:solidFill>
                <a:latin typeface="Times New Roman"/>
                <a:cs typeface="Times New Roman"/>
              </a:rPr>
              <a:t>largely </a:t>
            </a:r>
            <a:r>
              <a:rPr sz="2485" spc="254" dirty="0">
                <a:solidFill>
                  <a:srgbClr val="7E0000"/>
                </a:solidFill>
                <a:latin typeface="Times New Roman"/>
                <a:cs typeface="Times New Roman"/>
              </a:rPr>
              <a:t>determines </a:t>
            </a:r>
            <a:r>
              <a:rPr sz="2485" spc="291" dirty="0">
                <a:solidFill>
                  <a:srgbClr val="7E0000"/>
                </a:solidFill>
                <a:latin typeface="Times New Roman"/>
                <a:cs typeface="Times New Roman"/>
              </a:rPr>
              <a:t>the </a:t>
            </a:r>
            <a:r>
              <a:rPr sz="2485" spc="247" dirty="0">
                <a:solidFill>
                  <a:srgbClr val="7E0000"/>
                </a:solidFill>
                <a:latin typeface="Times New Roman"/>
                <a:cs typeface="Times New Roman"/>
              </a:rPr>
              <a:t>agent</a:t>
            </a:r>
            <a:r>
              <a:rPr sz="2485" spc="557" dirty="0">
                <a:solidFill>
                  <a:srgbClr val="7E0000"/>
                </a:solidFill>
                <a:latin typeface="Times New Roman"/>
                <a:cs typeface="Times New Roman"/>
              </a:rPr>
              <a:t> </a:t>
            </a:r>
            <a:r>
              <a:rPr sz="2485" spc="200" dirty="0">
                <a:solidFill>
                  <a:srgbClr val="7E0000"/>
                </a:solidFill>
                <a:latin typeface="Times New Roman"/>
                <a:cs typeface="Times New Roman"/>
              </a:rPr>
              <a:t>design</a:t>
            </a:r>
            <a:endParaRPr sz="2485" dirty="0">
              <a:latin typeface="Times New Roman"/>
              <a:cs typeface="Times New Roman"/>
            </a:endParaRPr>
          </a:p>
          <a:p>
            <a:pPr marL="15393" marR="6157">
              <a:lnSpc>
                <a:spcPct val="101000"/>
              </a:lnSpc>
              <a:spcBef>
                <a:spcPts val="1861"/>
              </a:spcBef>
              <a:tabLst>
                <a:tab pos="6629018" algn="l"/>
                <a:tab pos="8108290" algn="l"/>
              </a:tabLst>
            </a:pPr>
            <a:r>
              <a:rPr sz="2485" spc="-109" dirty="0">
                <a:latin typeface="Tahoma"/>
                <a:cs typeface="Tahoma"/>
              </a:rPr>
              <a:t>Th</a:t>
            </a:r>
            <a:r>
              <a:rPr sz="2485" spc="-91" dirty="0">
                <a:latin typeface="Tahoma"/>
                <a:cs typeface="Tahoma"/>
              </a:rPr>
              <a:t>e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376" dirty="0">
                <a:latin typeface="Tahoma"/>
                <a:cs typeface="Tahoma"/>
              </a:rPr>
              <a:t> </a:t>
            </a:r>
            <a:r>
              <a:rPr sz="2485" spc="-163" dirty="0">
                <a:latin typeface="Tahoma"/>
                <a:cs typeface="Tahoma"/>
              </a:rPr>
              <a:t>rea</a:t>
            </a:r>
            <a:r>
              <a:rPr sz="2485" spc="-79" dirty="0">
                <a:latin typeface="Tahoma"/>
                <a:cs typeface="Tahoma"/>
              </a:rPr>
              <a:t>l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376" dirty="0">
                <a:latin typeface="Tahoma"/>
                <a:cs typeface="Tahoma"/>
              </a:rPr>
              <a:t> </a:t>
            </a:r>
            <a:r>
              <a:rPr sz="2485" spc="-308" dirty="0">
                <a:latin typeface="Tahoma"/>
                <a:cs typeface="Tahoma"/>
              </a:rPr>
              <a:t>w</a:t>
            </a:r>
            <a:r>
              <a:rPr sz="2485" spc="-236" dirty="0">
                <a:latin typeface="Tahoma"/>
                <a:cs typeface="Tahoma"/>
              </a:rPr>
              <a:t>o</a:t>
            </a:r>
            <a:r>
              <a:rPr sz="2485" spc="-79" dirty="0">
                <a:latin typeface="Tahoma"/>
                <a:cs typeface="Tahoma"/>
              </a:rPr>
              <a:t>rl</a:t>
            </a:r>
            <a:r>
              <a:rPr sz="2485" spc="-133" dirty="0">
                <a:latin typeface="Tahoma"/>
                <a:cs typeface="Tahoma"/>
              </a:rPr>
              <a:t>d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388" dirty="0">
                <a:latin typeface="Tahoma"/>
                <a:cs typeface="Tahoma"/>
              </a:rPr>
              <a:t> </a:t>
            </a:r>
            <a:r>
              <a:rPr sz="2485" spc="-91" dirty="0">
                <a:latin typeface="Tahoma"/>
                <a:cs typeface="Tahoma"/>
              </a:rPr>
              <a:t>i</a:t>
            </a:r>
            <a:r>
              <a:rPr sz="2485" spc="-146" dirty="0">
                <a:latin typeface="Tahoma"/>
                <a:cs typeface="Tahoma"/>
              </a:rPr>
              <a:t>s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376" dirty="0">
                <a:latin typeface="Tahoma"/>
                <a:cs typeface="Tahoma"/>
              </a:rPr>
              <a:t> </a:t>
            </a:r>
            <a:r>
              <a:rPr sz="2485" spc="-116" dirty="0">
                <a:latin typeface="Tahoma"/>
                <a:cs typeface="Tahoma"/>
              </a:rPr>
              <a:t>(o</a:t>
            </a:r>
            <a:r>
              <a:rPr sz="2485" spc="-72" dirty="0">
                <a:latin typeface="Tahoma"/>
                <a:cs typeface="Tahoma"/>
              </a:rPr>
              <a:t>f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370" dirty="0">
                <a:latin typeface="Tahoma"/>
                <a:cs typeface="Tahoma"/>
              </a:rPr>
              <a:t> </a:t>
            </a:r>
            <a:r>
              <a:rPr sz="2485" spc="-152" dirty="0">
                <a:latin typeface="Tahoma"/>
                <a:cs typeface="Tahoma"/>
              </a:rPr>
              <a:t>course)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388" dirty="0">
                <a:latin typeface="Tahoma"/>
                <a:cs typeface="Tahoma"/>
              </a:rPr>
              <a:t> </a:t>
            </a:r>
            <a:r>
              <a:rPr sz="2485" spc="-182" dirty="0">
                <a:latin typeface="Tahoma"/>
                <a:cs typeface="Tahoma"/>
              </a:rPr>
              <a:t>p</a:t>
            </a:r>
            <a:r>
              <a:rPr sz="2485" spc="-224" dirty="0">
                <a:latin typeface="Tahoma"/>
                <a:cs typeface="Tahoma"/>
              </a:rPr>
              <a:t>a</a:t>
            </a:r>
            <a:r>
              <a:rPr sz="2485" spc="-67" dirty="0">
                <a:latin typeface="Tahoma"/>
                <a:cs typeface="Tahoma"/>
              </a:rPr>
              <a:t>rtiall</a:t>
            </a:r>
            <a:r>
              <a:rPr sz="2485" spc="-91" dirty="0">
                <a:latin typeface="Tahoma"/>
                <a:cs typeface="Tahoma"/>
              </a:rPr>
              <a:t>y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388" dirty="0">
                <a:latin typeface="Tahoma"/>
                <a:cs typeface="Tahoma"/>
              </a:rPr>
              <a:t> </a:t>
            </a:r>
            <a:r>
              <a:rPr sz="2485" spc="-163" dirty="0">
                <a:latin typeface="Tahoma"/>
                <a:cs typeface="Tahoma"/>
              </a:rPr>
              <a:t>observable,</a:t>
            </a:r>
            <a:r>
              <a:rPr sz="2485" dirty="0">
                <a:latin typeface="Tahoma"/>
                <a:cs typeface="Tahoma"/>
              </a:rPr>
              <a:t>	</a:t>
            </a:r>
            <a:r>
              <a:rPr sz="2485" spc="-109" dirty="0">
                <a:latin typeface="Tahoma"/>
                <a:cs typeface="Tahoma"/>
              </a:rPr>
              <a:t>stochastic,</a:t>
            </a:r>
            <a:r>
              <a:rPr sz="2485" dirty="0">
                <a:latin typeface="Tahoma"/>
                <a:cs typeface="Tahoma"/>
              </a:rPr>
              <a:t>	</a:t>
            </a:r>
            <a:r>
              <a:rPr sz="2485" spc="-133" dirty="0">
                <a:latin typeface="Tahoma"/>
                <a:cs typeface="Tahoma"/>
              </a:rPr>
              <a:t>sequential,  </a:t>
            </a:r>
            <a:r>
              <a:rPr sz="2485" spc="-146" dirty="0">
                <a:latin typeface="Tahoma"/>
                <a:cs typeface="Tahoma"/>
              </a:rPr>
              <a:t>dynamic, </a:t>
            </a:r>
            <a:r>
              <a:rPr sz="2485" spc="-133" dirty="0">
                <a:latin typeface="Tahoma"/>
                <a:cs typeface="Tahoma"/>
              </a:rPr>
              <a:t>continuous,</a:t>
            </a:r>
            <a:r>
              <a:rPr sz="2485" spc="169" dirty="0">
                <a:latin typeface="Tahoma"/>
                <a:cs typeface="Tahoma"/>
              </a:rPr>
              <a:t> </a:t>
            </a:r>
            <a:r>
              <a:rPr sz="2485" spc="-127" dirty="0">
                <a:latin typeface="Tahoma"/>
                <a:cs typeface="Tahoma"/>
              </a:rPr>
              <a:t>multi-agent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2DEF9704-0AA0-4D04-B553-6D5E82FB5E81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lang="en-GB" spc="-30" dirty="0"/>
          </a:p>
        </p:txBody>
      </p:sp>
      <p:pic>
        <p:nvPicPr>
          <p:cNvPr id="9" name="Picture 8" descr="Table of environment types">
            <a:extLst>
              <a:ext uri="{FF2B5EF4-FFF2-40B4-BE49-F238E27FC236}">
                <a16:creationId xmlns:a16="http://schemas.microsoft.com/office/drawing/2014/main" id="{6AA4EC79-E1DB-4F9E-AC51-325FA626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49" y="1225440"/>
            <a:ext cx="8281851" cy="3777585"/>
          </a:xfrm>
          <a:prstGeom prst="rect">
            <a:avLst/>
          </a:prstGeom>
        </p:spPr>
      </p:pic>
      <p:sp>
        <p:nvSpPr>
          <p:cNvPr id="10" name="Title 11">
            <a:extLst>
              <a:ext uri="{FF2B5EF4-FFF2-40B4-BE49-F238E27FC236}">
                <a16:creationId xmlns:a16="http://schemas.microsoft.com/office/drawing/2014/main" id="{9570D4FB-9061-4BBE-BA02-B9F80457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types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1030765" y="767998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spc="-3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937282" y="767998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4">
              <a:lnSpc>
                <a:spcPts val="1181"/>
              </a:lnSpc>
            </a:pPr>
            <a:fld id="{81D60167-4931-47E6-BA6A-407CBD079E47}" type="slidenum">
              <a:rPr lang="en-GB" spc="-34" smtClean="0"/>
              <a:pPr marL="52334">
                <a:lnSpc>
                  <a:spcPts val="1181"/>
                </a:lnSpc>
              </a:pPr>
              <a:t>13</a:t>
            </a:fld>
            <a:endParaRPr spc="-30" dirty="0"/>
          </a:p>
        </p:txBody>
      </p:sp>
      <p:grpSp>
        <p:nvGrpSpPr>
          <p:cNvPr id="2" name="Group 1" descr="Simple reflex agent block diagram">
            <a:extLst>
              <a:ext uri="{FF2B5EF4-FFF2-40B4-BE49-F238E27FC236}">
                <a16:creationId xmlns:a16="http://schemas.microsoft.com/office/drawing/2014/main" id="{6BBB5BEB-CD5D-4D55-8CC9-F1797EDE01EF}"/>
              </a:ext>
            </a:extLst>
          </p:cNvPr>
          <p:cNvGrpSpPr/>
          <p:nvPr/>
        </p:nvGrpSpPr>
        <p:grpSpPr>
          <a:xfrm>
            <a:off x="1649328" y="1205862"/>
            <a:ext cx="7439013" cy="3541067"/>
            <a:chOff x="1554275" y="982582"/>
            <a:chExt cx="8869885" cy="5626290"/>
          </a:xfrm>
        </p:grpSpPr>
        <p:sp>
          <p:nvSpPr>
            <p:cNvPr id="3" name="object 3" descr="Block diagram simple reflex agents"/>
            <p:cNvSpPr/>
            <p:nvPr/>
          </p:nvSpPr>
          <p:spPr>
            <a:xfrm>
              <a:off x="1554275" y="982582"/>
              <a:ext cx="8869885" cy="56262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980124" y="1158719"/>
              <a:ext cx="1084503" cy="419614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3">
                <a:spcBef>
                  <a:spcPts val="139"/>
                </a:spcBef>
              </a:pPr>
              <a:r>
                <a:rPr sz="1600" b="1" spc="6" dirty="0">
                  <a:latin typeface="Arial"/>
                  <a:cs typeface="Arial"/>
                </a:rPr>
                <a:t>Agent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9505145" y="2638097"/>
              <a:ext cx="452604" cy="2303704"/>
            </a:xfrm>
            <a:prstGeom prst="rect">
              <a:avLst/>
            </a:prstGeom>
          </p:spPr>
          <p:txBody>
            <a:bodyPr vert="vert" wrap="square" lIns="0" tIns="0" rIns="0" bIns="0" rtlCol="0">
              <a:spAutoFit/>
            </a:bodyPr>
            <a:lstStyle/>
            <a:p>
              <a:pPr marL="15393">
                <a:lnSpc>
                  <a:spcPts val="3351"/>
                </a:lnSpc>
              </a:pPr>
              <a:r>
                <a:rPr b="1" spc="6" dirty="0">
                  <a:latin typeface="Arial"/>
                  <a:cs typeface="Arial"/>
                </a:rPr>
                <a:t>Environment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418075" y="1397149"/>
              <a:ext cx="1050636" cy="435688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3">
                <a:spcBef>
                  <a:spcPts val="152"/>
                </a:spcBef>
              </a:pPr>
              <a:r>
                <a:rPr sz="1600" b="1" spc="19" dirty="0">
                  <a:latin typeface="Arial"/>
                  <a:cs typeface="Arial"/>
                </a:rPr>
                <a:t>Sensors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132145" y="2135800"/>
              <a:ext cx="1733311" cy="453504"/>
            </a:xfrm>
            <a:prstGeom prst="rect">
              <a:avLst/>
            </a:prstGeom>
          </p:spPr>
          <p:txBody>
            <a:bodyPr vert="horz" wrap="square" lIns="0" tIns="66194" rIns="0" bIns="0" rtlCol="0">
              <a:spAutoFit/>
            </a:bodyPr>
            <a:lstStyle/>
            <a:p>
              <a:pPr marL="15393" marR="6157">
                <a:lnSpc>
                  <a:spcPts val="2037"/>
                </a:lnSpc>
                <a:spcBef>
                  <a:spcPts val="521"/>
                </a:spcBef>
              </a:pPr>
              <a:r>
                <a:rPr sz="900" spc="19" dirty="0">
                  <a:latin typeface="Arial"/>
                  <a:cs typeface="Arial"/>
                </a:rPr>
                <a:t>What </a:t>
              </a:r>
              <a:r>
                <a:rPr sz="900" spc="12" dirty="0">
                  <a:latin typeface="Arial"/>
                  <a:cs typeface="Arial"/>
                </a:rPr>
                <a:t>the</a:t>
              </a:r>
              <a:r>
                <a:rPr sz="900" spc="-91" dirty="0">
                  <a:latin typeface="Arial"/>
                  <a:cs typeface="Arial"/>
                </a:rPr>
                <a:t> </a:t>
              </a:r>
              <a:r>
                <a:rPr sz="900" spc="12" dirty="0">
                  <a:latin typeface="Arial"/>
                  <a:cs typeface="Arial"/>
                </a:rPr>
                <a:t>world  is like</a:t>
              </a:r>
              <a:r>
                <a:rPr sz="900" spc="-24" dirty="0">
                  <a:latin typeface="Arial"/>
                  <a:cs typeface="Arial"/>
                </a:rPr>
                <a:t> </a:t>
              </a:r>
              <a:r>
                <a:rPr sz="900" spc="19" dirty="0">
                  <a:latin typeface="Arial"/>
                  <a:cs typeface="Arial"/>
                </a:rPr>
                <a:t>now</a:t>
              </a:r>
              <a:endParaRPr sz="900" dirty="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169044" y="4636667"/>
              <a:ext cx="1696412" cy="448921"/>
            </a:xfrm>
            <a:prstGeom prst="rect">
              <a:avLst/>
            </a:prstGeom>
          </p:spPr>
          <p:txBody>
            <a:bodyPr vert="horz" wrap="square" lIns="0" tIns="66194" rIns="0" bIns="0" rtlCol="0">
              <a:spAutoFit/>
            </a:bodyPr>
            <a:lstStyle/>
            <a:p>
              <a:pPr marL="15393" marR="6157">
                <a:lnSpc>
                  <a:spcPts val="2037"/>
                </a:lnSpc>
                <a:spcBef>
                  <a:spcPts val="521"/>
                </a:spcBef>
              </a:pPr>
              <a:r>
                <a:rPr sz="800" spc="19" dirty="0">
                  <a:latin typeface="Arial"/>
                  <a:cs typeface="Arial"/>
                </a:rPr>
                <a:t>What </a:t>
              </a:r>
              <a:r>
                <a:rPr sz="800" spc="12" dirty="0">
                  <a:latin typeface="Arial"/>
                  <a:cs typeface="Arial"/>
                </a:rPr>
                <a:t>action </a:t>
              </a:r>
              <a:r>
                <a:rPr sz="800" spc="6" dirty="0">
                  <a:latin typeface="Arial"/>
                  <a:cs typeface="Arial"/>
                </a:rPr>
                <a:t>I  </a:t>
              </a:r>
              <a:r>
                <a:rPr sz="800" spc="12" dirty="0">
                  <a:latin typeface="Arial"/>
                  <a:cs typeface="Arial"/>
                </a:rPr>
                <a:t>should </a:t>
              </a:r>
              <a:r>
                <a:rPr sz="800" spc="19" dirty="0">
                  <a:latin typeface="Arial"/>
                  <a:cs typeface="Arial"/>
                </a:rPr>
                <a:t>do</a:t>
              </a:r>
              <a:r>
                <a:rPr sz="800" spc="-91" dirty="0">
                  <a:latin typeface="Arial"/>
                  <a:cs typeface="Arial"/>
                </a:rPr>
                <a:t> </a:t>
              </a:r>
              <a:r>
                <a:rPr sz="800" spc="19" dirty="0">
                  <a:latin typeface="Arial"/>
                  <a:cs typeface="Arial"/>
                </a:rPr>
                <a:t>now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387427" y="4884370"/>
              <a:ext cx="2593879" cy="373184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3">
                <a:spcBef>
                  <a:spcPts val="152"/>
                </a:spcBef>
              </a:pPr>
              <a:r>
                <a:rPr sz="1400" spc="12" dirty="0">
                  <a:latin typeface="Arial"/>
                  <a:cs typeface="Arial"/>
                </a:rPr>
                <a:t>Condition−action</a:t>
              </a:r>
              <a:r>
                <a:rPr sz="1400" spc="-42" dirty="0">
                  <a:latin typeface="Arial"/>
                  <a:cs typeface="Arial"/>
                </a:rPr>
                <a:t> </a:t>
              </a:r>
              <a:r>
                <a:rPr sz="1400" spc="12" dirty="0">
                  <a:latin typeface="Arial"/>
                  <a:cs typeface="Arial"/>
                </a:rPr>
                <a:t>rules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390407" y="5954557"/>
              <a:ext cx="1236901" cy="422085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3">
                <a:spcBef>
                  <a:spcPts val="152"/>
                </a:spcBef>
              </a:pPr>
              <a:r>
                <a:rPr sz="1600" b="1" spc="12" dirty="0">
                  <a:latin typeface="Arial"/>
                  <a:cs typeface="Arial"/>
                </a:rPr>
                <a:t>Actuators</a:t>
              </a:r>
              <a:endParaRPr sz="1600" dirty="0">
                <a:latin typeface="Arial"/>
                <a:cs typeface="Arial"/>
              </a:endParaRPr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7D0E8C63-37C6-4EC6-9037-ADD1CC89B600}"/>
              </a:ext>
            </a:extLst>
          </p:cNvPr>
          <p:cNvSpPr txBox="1">
            <a:spLocks/>
          </p:cNvSpPr>
          <p:nvPr/>
        </p:nvSpPr>
        <p:spPr>
          <a:xfrm>
            <a:off x="11030765" y="6454984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</a:t>
            </a:r>
            <a:r>
              <a:rPr lang="en-GB" spc="-34" dirty="0"/>
              <a:t>2</a:t>
            </a:r>
            <a:endParaRPr lang="en-GB" spc="-30" dirty="0"/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6AA582EF-00A5-4020-A082-304B7C25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328" y="350562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reflex agents</a:t>
            </a:r>
            <a:endParaRPr lang="en-GB" dirty="0"/>
          </a:p>
        </p:txBody>
      </p:sp>
      <p:sp>
        <p:nvSpPr>
          <p:cNvPr id="15" name="object 3" descr="Reflex agent function">
            <a:extLst>
              <a:ext uri="{FF2B5EF4-FFF2-40B4-BE49-F238E27FC236}">
                <a16:creationId xmlns:a16="http://schemas.microsoft.com/office/drawing/2014/main" id="{5BDDDC91-DC30-4E22-A292-3888BA040F5E}"/>
              </a:ext>
            </a:extLst>
          </p:cNvPr>
          <p:cNvSpPr txBox="1"/>
          <p:nvPr/>
        </p:nvSpPr>
        <p:spPr>
          <a:xfrm>
            <a:off x="1217804" y="5150532"/>
            <a:ext cx="8541801" cy="1132822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115454" rIns="0" bIns="0" rtlCol="0">
            <a:spAutoFit/>
          </a:bodyPr>
          <a:lstStyle/>
          <a:p>
            <a:pPr marL="189335">
              <a:spcBef>
                <a:spcPts val="909"/>
              </a:spcBef>
            </a:pPr>
            <a:r>
              <a:rPr sz="1400" spc="55" dirty="0">
                <a:latin typeface="Century"/>
                <a:cs typeface="Century"/>
              </a:rPr>
              <a:t>function </a:t>
            </a:r>
            <a:r>
              <a:rPr sz="1400" spc="236" dirty="0">
                <a:latin typeface="Times New Roman"/>
                <a:cs typeface="Times New Roman"/>
              </a:rPr>
              <a:t>Reflex-Vacuum-Agent</a:t>
            </a:r>
            <a:r>
              <a:rPr sz="1400" spc="236" dirty="0">
                <a:latin typeface="Tahoma"/>
                <a:cs typeface="Tahoma"/>
              </a:rPr>
              <a:t>( </a:t>
            </a:r>
            <a:r>
              <a:rPr sz="1400" spc="-12" dirty="0">
                <a:latin typeface="Tahoma"/>
                <a:cs typeface="Tahoma"/>
              </a:rPr>
              <a:t>[</a:t>
            </a:r>
            <a:r>
              <a:rPr sz="1400" i="1" spc="-12" dirty="0">
                <a:latin typeface="Palatino Linotype"/>
                <a:cs typeface="Palatino Linotype"/>
              </a:rPr>
              <a:t>location</a:t>
            </a:r>
            <a:r>
              <a:rPr sz="1400" spc="-12" dirty="0">
                <a:latin typeface="Tahoma"/>
                <a:cs typeface="Tahoma"/>
              </a:rPr>
              <a:t>,</a:t>
            </a:r>
            <a:r>
              <a:rPr sz="1400" i="1" spc="-12" dirty="0">
                <a:latin typeface="Palatino Linotype"/>
                <a:cs typeface="Palatino Linotype"/>
              </a:rPr>
              <a:t>status</a:t>
            </a:r>
            <a:r>
              <a:rPr sz="1400" spc="-12" dirty="0">
                <a:latin typeface="Tahoma"/>
                <a:cs typeface="Tahoma"/>
              </a:rPr>
              <a:t>]) </a:t>
            </a:r>
            <a:r>
              <a:rPr sz="1400" spc="42" dirty="0">
                <a:latin typeface="Century"/>
                <a:cs typeface="Century"/>
              </a:rPr>
              <a:t>returns</a:t>
            </a:r>
            <a:r>
              <a:rPr sz="1400" spc="-297" dirty="0">
                <a:latin typeface="Century"/>
                <a:cs typeface="Century"/>
              </a:rPr>
              <a:t> </a:t>
            </a:r>
            <a:r>
              <a:rPr sz="1400" spc="-146" dirty="0">
                <a:latin typeface="Tahoma"/>
                <a:cs typeface="Tahoma"/>
              </a:rPr>
              <a:t>an </a:t>
            </a:r>
            <a:r>
              <a:rPr sz="1400" spc="-85" dirty="0">
                <a:latin typeface="Tahoma"/>
                <a:cs typeface="Tahoma"/>
              </a:rPr>
              <a:t>action</a:t>
            </a:r>
            <a:endParaRPr sz="1400" dirty="0">
              <a:latin typeface="Tahoma"/>
              <a:cs typeface="Tahoma"/>
            </a:endParaRPr>
          </a:p>
          <a:p>
            <a:pPr marL="519516" marR="4357773">
              <a:lnSpc>
                <a:spcPct val="107600"/>
              </a:lnSpc>
              <a:spcBef>
                <a:spcPts val="860"/>
              </a:spcBef>
            </a:pPr>
            <a:r>
              <a:rPr sz="1400" spc="12" dirty="0">
                <a:latin typeface="Century"/>
                <a:cs typeface="Century"/>
              </a:rPr>
              <a:t>if </a:t>
            </a:r>
            <a:r>
              <a:rPr sz="1400" i="1" spc="6" dirty="0">
                <a:latin typeface="Palatino Linotype"/>
                <a:cs typeface="Palatino Linotype"/>
              </a:rPr>
              <a:t>status </a:t>
            </a:r>
            <a:r>
              <a:rPr sz="1400" spc="24" dirty="0">
                <a:latin typeface="Tahoma"/>
                <a:cs typeface="Tahoma"/>
              </a:rPr>
              <a:t>= </a:t>
            </a:r>
            <a:r>
              <a:rPr sz="1400" i="1" dirty="0">
                <a:latin typeface="Palatino Linotype"/>
                <a:cs typeface="Palatino Linotype"/>
              </a:rPr>
              <a:t>Dirty </a:t>
            </a:r>
            <a:r>
              <a:rPr sz="1400" spc="61" dirty="0">
                <a:latin typeface="Century"/>
                <a:cs typeface="Century"/>
              </a:rPr>
              <a:t>then </a:t>
            </a:r>
            <a:r>
              <a:rPr sz="1400" spc="55" dirty="0">
                <a:latin typeface="Century"/>
                <a:cs typeface="Century"/>
              </a:rPr>
              <a:t>return </a:t>
            </a:r>
            <a:r>
              <a:rPr sz="1400" i="1" spc="19" dirty="0">
                <a:latin typeface="Palatino Linotype"/>
                <a:cs typeface="Palatino Linotype"/>
              </a:rPr>
              <a:t>Suck  </a:t>
            </a:r>
            <a:r>
              <a:rPr sz="1400" spc="12" dirty="0">
                <a:latin typeface="Century"/>
                <a:cs typeface="Century"/>
              </a:rPr>
              <a:t>else if </a:t>
            </a:r>
            <a:r>
              <a:rPr sz="1400" i="1" spc="30" dirty="0">
                <a:latin typeface="Palatino Linotype"/>
                <a:cs typeface="Palatino Linotype"/>
              </a:rPr>
              <a:t>location </a:t>
            </a:r>
            <a:r>
              <a:rPr sz="1400" spc="24" dirty="0">
                <a:latin typeface="Tahoma"/>
                <a:cs typeface="Tahoma"/>
              </a:rPr>
              <a:t>= </a:t>
            </a:r>
            <a:r>
              <a:rPr sz="1400" i="1" spc="24" dirty="0">
                <a:latin typeface="Palatino Linotype"/>
                <a:cs typeface="Palatino Linotype"/>
              </a:rPr>
              <a:t>A </a:t>
            </a:r>
            <a:r>
              <a:rPr sz="1400" spc="61" dirty="0">
                <a:latin typeface="Century"/>
                <a:cs typeface="Century"/>
              </a:rPr>
              <a:t>then </a:t>
            </a:r>
            <a:r>
              <a:rPr sz="1400" spc="55" dirty="0">
                <a:latin typeface="Century"/>
                <a:cs typeface="Century"/>
              </a:rPr>
              <a:t>return </a:t>
            </a:r>
            <a:r>
              <a:rPr sz="1400" i="1" spc="-6" dirty="0">
                <a:latin typeface="Palatino Linotype"/>
                <a:cs typeface="Palatino Linotype"/>
              </a:rPr>
              <a:t>Right  </a:t>
            </a:r>
            <a:r>
              <a:rPr sz="1400" spc="12" dirty="0">
                <a:latin typeface="Century"/>
                <a:cs typeface="Century"/>
              </a:rPr>
              <a:t>else if </a:t>
            </a:r>
            <a:r>
              <a:rPr sz="1400" i="1" spc="30" dirty="0">
                <a:latin typeface="Palatino Linotype"/>
                <a:cs typeface="Palatino Linotype"/>
              </a:rPr>
              <a:t>location </a:t>
            </a:r>
            <a:r>
              <a:rPr sz="1400" spc="24" dirty="0">
                <a:latin typeface="Tahoma"/>
                <a:cs typeface="Tahoma"/>
              </a:rPr>
              <a:t>= </a:t>
            </a:r>
            <a:r>
              <a:rPr sz="1400" i="1" spc="176" dirty="0">
                <a:latin typeface="Palatino Linotype"/>
                <a:cs typeface="Palatino Linotype"/>
              </a:rPr>
              <a:t>B </a:t>
            </a:r>
            <a:r>
              <a:rPr sz="1400" spc="61" dirty="0">
                <a:latin typeface="Century"/>
                <a:cs typeface="Century"/>
              </a:rPr>
              <a:t>then </a:t>
            </a:r>
            <a:r>
              <a:rPr sz="1400" spc="55" dirty="0">
                <a:latin typeface="Century"/>
                <a:cs typeface="Century"/>
              </a:rPr>
              <a:t>return</a:t>
            </a:r>
            <a:r>
              <a:rPr sz="1400" spc="-158" dirty="0">
                <a:latin typeface="Century"/>
                <a:cs typeface="Century"/>
              </a:rPr>
              <a:t> </a:t>
            </a:r>
            <a:r>
              <a:rPr sz="1400" i="1" spc="55" dirty="0">
                <a:latin typeface="Palatino Linotype"/>
                <a:cs typeface="Palatino Linotype"/>
              </a:rPr>
              <a:t>Left</a:t>
            </a:r>
            <a:endParaRPr sz="14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7805-A673-4EF6-B1D7-77EE5DCB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Goal-based agents</a:t>
            </a:r>
          </a:p>
        </p:txBody>
      </p:sp>
      <p:pic>
        <p:nvPicPr>
          <p:cNvPr id="5" name="Picture 4" descr="Goal-based agent block diagram">
            <a:extLst>
              <a:ext uri="{FF2B5EF4-FFF2-40B4-BE49-F238E27FC236}">
                <a16:creationId xmlns:a16="http://schemas.microsoft.com/office/drawing/2014/main" id="{7DC4657F-5A28-4A83-8E1B-D37A2F346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20"/>
            <a:ext cx="8296373" cy="52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xfrm>
            <a:off x="11139217" y="7008654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spc="-30" dirty="0"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xfrm>
            <a:off x="12045734" y="7008654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4">
              <a:lnSpc>
                <a:spcPts val="1181"/>
              </a:lnSpc>
            </a:pPr>
            <a:fld id="{81D60167-4931-47E6-BA6A-407CBD079E47}" type="slidenum">
              <a:rPr lang="en-GB" spc="-34" smtClean="0"/>
              <a:pPr marL="52334">
                <a:lnSpc>
                  <a:spcPts val="1181"/>
                </a:lnSpc>
              </a:pPr>
              <a:t>15</a:t>
            </a:fld>
            <a:endParaRPr spc="-30" dirty="0"/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C90D60A3-0F7E-4F29-BEF2-F7AE1D68E90E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lang="en-GB" spc="-30" dirty="0"/>
          </a:p>
        </p:txBody>
      </p:sp>
      <p:sp>
        <p:nvSpPr>
          <p:cNvPr id="73" name="Title 11">
            <a:extLst>
              <a:ext uri="{FF2B5EF4-FFF2-40B4-BE49-F238E27FC236}">
                <a16:creationId xmlns:a16="http://schemas.microsoft.com/office/drawing/2014/main" id="{67FF7CEB-B117-4972-96E3-A7A8A0E0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25" y="331101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Utility based agents</a:t>
            </a:r>
            <a:endParaRPr lang="en-GB" dirty="0"/>
          </a:p>
        </p:txBody>
      </p:sp>
      <p:pic>
        <p:nvPicPr>
          <p:cNvPr id="71" name="Picture 70" descr="Utility-based Asian block diagram">
            <a:extLst>
              <a:ext uri="{FF2B5EF4-FFF2-40B4-BE49-F238E27FC236}">
                <a16:creationId xmlns:a16="http://schemas.microsoft.com/office/drawing/2014/main" id="{39A0799B-1346-43DD-9DBE-058DB127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76300"/>
            <a:ext cx="9220200" cy="55515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1139217" y="7008654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045734" y="7008654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4">
              <a:lnSpc>
                <a:spcPts val="1181"/>
              </a:lnSpc>
            </a:pPr>
            <a:fld id="{81D60167-4931-47E6-BA6A-407CBD079E47}" type="slidenum">
              <a:rPr lang="en-GB" spc="-34" smtClean="0"/>
              <a:pPr marL="52334">
                <a:lnSpc>
                  <a:spcPts val="1181"/>
                </a:lnSpc>
              </a:pPr>
              <a:t>16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399309" y="1045587"/>
            <a:ext cx="9393382" cy="5531051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3">
              <a:spcBef>
                <a:spcPts val="139"/>
              </a:spcBef>
            </a:pPr>
            <a:r>
              <a:rPr sz="2485" spc="-127" dirty="0">
                <a:solidFill>
                  <a:srgbClr val="00007E"/>
                </a:solidFill>
                <a:latin typeface="Tahoma"/>
                <a:cs typeface="Tahoma"/>
              </a:rPr>
              <a:t>Agents </a:t>
            </a:r>
            <a:r>
              <a:rPr sz="2485" spc="-109" dirty="0">
                <a:latin typeface="Tahoma"/>
                <a:cs typeface="Tahoma"/>
              </a:rPr>
              <a:t>interact </a:t>
            </a:r>
            <a:r>
              <a:rPr sz="2485" spc="-116" dirty="0">
                <a:latin typeface="Tahoma"/>
                <a:cs typeface="Tahoma"/>
              </a:rPr>
              <a:t>with </a:t>
            </a:r>
            <a:r>
              <a:rPr sz="2485" spc="-158" dirty="0">
                <a:solidFill>
                  <a:srgbClr val="00007E"/>
                </a:solidFill>
                <a:latin typeface="Tahoma"/>
                <a:cs typeface="Tahoma"/>
              </a:rPr>
              <a:t>environments </a:t>
            </a:r>
            <a:r>
              <a:rPr sz="2485" spc="-152" dirty="0">
                <a:latin typeface="Tahoma"/>
                <a:cs typeface="Tahoma"/>
              </a:rPr>
              <a:t>through </a:t>
            </a:r>
            <a:r>
              <a:rPr sz="2485" spc="-133" dirty="0">
                <a:solidFill>
                  <a:srgbClr val="00007E"/>
                </a:solidFill>
                <a:latin typeface="Tahoma"/>
                <a:cs typeface="Tahoma"/>
              </a:rPr>
              <a:t>actuators </a:t>
            </a:r>
            <a:r>
              <a:rPr sz="2485" spc="-176" dirty="0">
                <a:latin typeface="Tahoma"/>
                <a:cs typeface="Tahoma"/>
              </a:rPr>
              <a:t>and</a:t>
            </a:r>
            <a:r>
              <a:rPr sz="2485" spc="285" dirty="0">
                <a:latin typeface="Tahoma"/>
                <a:cs typeface="Tahoma"/>
              </a:rPr>
              <a:t> </a:t>
            </a:r>
            <a:r>
              <a:rPr sz="2485" spc="-206" dirty="0">
                <a:solidFill>
                  <a:srgbClr val="00007E"/>
                </a:solidFill>
                <a:latin typeface="Tahoma"/>
                <a:cs typeface="Tahoma"/>
              </a:rPr>
              <a:t>sensors</a:t>
            </a:r>
            <a:endParaRPr sz="2485" dirty="0">
              <a:latin typeface="Tahoma"/>
              <a:cs typeface="Tahoma"/>
            </a:endParaRPr>
          </a:p>
          <a:p>
            <a:pPr marL="15393" marR="576469" indent="-769">
              <a:lnSpc>
                <a:spcPct val="163400"/>
              </a:lnSpc>
            </a:pPr>
            <a:r>
              <a:rPr lang="en-GB" sz="2485" spc="-103" dirty="0">
                <a:latin typeface="Tahoma"/>
                <a:cs typeface="Tahoma"/>
              </a:rPr>
              <a:t>The </a:t>
            </a:r>
            <a:r>
              <a:rPr lang="en-GB" sz="2485" spc="-158" dirty="0">
                <a:solidFill>
                  <a:srgbClr val="00007E"/>
                </a:solidFill>
                <a:latin typeface="Tahoma"/>
                <a:cs typeface="Tahoma"/>
              </a:rPr>
              <a:t>agent </a:t>
            </a:r>
            <a:r>
              <a:rPr lang="en-GB" sz="2485" spc="-121" dirty="0">
                <a:solidFill>
                  <a:srgbClr val="00007E"/>
                </a:solidFill>
                <a:latin typeface="Tahoma"/>
                <a:cs typeface="Tahoma"/>
              </a:rPr>
              <a:t>function </a:t>
            </a:r>
            <a:r>
              <a:rPr lang="en-GB" sz="2485" spc="-163" dirty="0">
                <a:latin typeface="Tahoma"/>
                <a:cs typeface="Tahoma"/>
              </a:rPr>
              <a:t>describes </a:t>
            </a:r>
            <a:r>
              <a:rPr lang="en-GB" sz="2485" spc="-152" dirty="0">
                <a:latin typeface="Tahoma"/>
                <a:cs typeface="Tahoma"/>
              </a:rPr>
              <a:t>what the </a:t>
            </a:r>
            <a:r>
              <a:rPr lang="en-GB" sz="2485" spc="-158" dirty="0">
                <a:latin typeface="Tahoma"/>
                <a:cs typeface="Tahoma"/>
              </a:rPr>
              <a:t>agent </a:t>
            </a:r>
            <a:r>
              <a:rPr lang="en-GB" sz="2485" spc="-194" dirty="0">
                <a:latin typeface="Tahoma"/>
                <a:cs typeface="Tahoma"/>
              </a:rPr>
              <a:t>does </a:t>
            </a:r>
            <a:r>
              <a:rPr lang="en-GB" sz="2485" spc="-103" dirty="0">
                <a:latin typeface="Tahoma"/>
                <a:cs typeface="Tahoma"/>
              </a:rPr>
              <a:t>in </a:t>
            </a:r>
            <a:r>
              <a:rPr lang="en-GB" sz="2485" spc="-67" dirty="0">
                <a:latin typeface="Tahoma"/>
                <a:cs typeface="Tahoma"/>
              </a:rPr>
              <a:t>all </a:t>
            </a:r>
            <a:r>
              <a:rPr lang="en-GB" sz="2485" spc="-139" dirty="0">
                <a:latin typeface="Tahoma"/>
                <a:cs typeface="Tahoma"/>
              </a:rPr>
              <a:t>circumstances  </a:t>
            </a:r>
            <a:r>
              <a:rPr lang="en-GB" sz="2485" spc="-103" dirty="0">
                <a:latin typeface="Tahoma"/>
                <a:cs typeface="Tahoma"/>
              </a:rPr>
              <a:t>The </a:t>
            </a:r>
            <a:r>
              <a:rPr lang="en-GB" sz="2485" spc="-169" dirty="0">
                <a:solidFill>
                  <a:srgbClr val="00007E"/>
                </a:solidFill>
                <a:latin typeface="Tahoma"/>
                <a:cs typeface="Tahoma"/>
              </a:rPr>
              <a:t>performance </a:t>
            </a:r>
            <a:r>
              <a:rPr lang="en-GB" sz="2485" spc="-206" dirty="0">
                <a:solidFill>
                  <a:srgbClr val="00007E"/>
                </a:solidFill>
                <a:latin typeface="Tahoma"/>
                <a:cs typeface="Tahoma"/>
              </a:rPr>
              <a:t>measure </a:t>
            </a:r>
            <a:r>
              <a:rPr lang="en-GB" sz="2485" spc="-158" dirty="0">
                <a:latin typeface="Tahoma"/>
                <a:cs typeface="Tahoma"/>
              </a:rPr>
              <a:t>evaluates </a:t>
            </a:r>
            <a:r>
              <a:rPr lang="en-GB" sz="2485" spc="-152" dirty="0">
                <a:latin typeface="Tahoma"/>
                <a:cs typeface="Tahoma"/>
              </a:rPr>
              <a:t>the </a:t>
            </a:r>
            <a:r>
              <a:rPr lang="en-GB" sz="2485" spc="-158" dirty="0">
                <a:latin typeface="Tahoma"/>
                <a:cs typeface="Tahoma"/>
              </a:rPr>
              <a:t>environment</a:t>
            </a:r>
            <a:r>
              <a:rPr lang="en-GB" sz="2485" spc="-303" dirty="0">
                <a:latin typeface="Tahoma"/>
                <a:cs typeface="Tahoma"/>
              </a:rPr>
              <a:t> </a:t>
            </a:r>
            <a:r>
              <a:rPr lang="en-GB" sz="2485" spc="-200" dirty="0">
                <a:latin typeface="Tahoma"/>
                <a:cs typeface="Tahoma"/>
              </a:rPr>
              <a:t>sequence</a:t>
            </a:r>
            <a:endParaRPr lang="en-GB" sz="2485" dirty="0">
              <a:latin typeface="Tahoma"/>
              <a:cs typeface="Tahoma"/>
            </a:endParaRPr>
          </a:p>
          <a:p>
            <a:pPr marL="15393" marR="1983395" indent="-769">
              <a:lnSpc>
                <a:spcPct val="163400"/>
              </a:lnSpc>
            </a:pPr>
            <a:r>
              <a:rPr sz="2485" spc="72" dirty="0">
                <a:latin typeface="Tahoma"/>
                <a:cs typeface="Tahoma"/>
              </a:rPr>
              <a:t>A </a:t>
            </a:r>
            <a:r>
              <a:rPr sz="2485" spc="-121" dirty="0">
                <a:solidFill>
                  <a:srgbClr val="00007E"/>
                </a:solidFill>
                <a:latin typeface="Tahoma"/>
                <a:cs typeface="Tahoma"/>
              </a:rPr>
              <a:t>perfectly </a:t>
            </a:r>
            <a:r>
              <a:rPr sz="2485" spc="-109" dirty="0">
                <a:solidFill>
                  <a:srgbClr val="00007E"/>
                </a:solidFill>
                <a:latin typeface="Tahoma"/>
                <a:cs typeface="Tahoma"/>
              </a:rPr>
              <a:t>rational </a:t>
            </a:r>
            <a:r>
              <a:rPr sz="2485" spc="-158" dirty="0">
                <a:latin typeface="Tahoma"/>
                <a:cs typeface="Tahoma"/>
              </a:rPr>
              <a:t>agent maximizes </a:t>
            </a:r>
            <a:r>
              <a:rPr sz="2485" spc="-163" dirty="0">
                <a:latin typeface="Tahoma"/>
                <a:cs typeface="Tahoma"/>
              </a:rPr>
              <a:t>expected </a:t>
            </a:r>
            <a:r>
              <a:rPr sz="2485" spc="-169" dirty="0">
                <a:latin typeface="Tahoma"/>
                <a:cs typeface="Tahoma"/>
              </a:rPr>
              <a:t>performance  </a:t>
            </a:r>
            <a:r>
              <a:rPr sz="2485" spc="-109" dirty="0">
                <a:solidFill>
                  <a:srgbClr val="00007E"/>
                </a:solidFill>
                <a:latin typeface="Tahoma"/>
                <a:cs typeface="Tahoma"/>
              </a:rPr>
              <a:t>Agent </a:t>
            </a:r>
            <a:r>
              <a:rPr sz="2485" spc="-182" dirty="0">
                <a:solidFill>
                  <a:srgbClr val="00007E"/>
                </a:solidFill>
                <a:latin typeface="Tahoma"/>
                <a:cs typeface="Tahoma"/>
              </a:rPr>
              <a:t>programs </a:t>
            </a:r>
            <a:r>
              <a:rPr sz="2485" spc="-158" dirty="0">
                <a:latin typeface="Tahoma"/>
                <a:cs typeface="Tahoma"/>
              </a:rPr>
              <a:t>implement </a:t>
            </a:r>
            <a:r>
              <a:rPr sz="2485" spc="-163" dirty="0">
                <a:latin typeface="Tahoma"/>
                <a:cs typeface="Tahoma"/>
              </a:rPr>
              <a:t>(some) </a:t>
            </a:r>
            <a:r>
              <a:rPr sz="2485" spc="-158" dirty="0">
                <a:latin typeface="Tahoma"/>
                <a:cs typeface="Tahoma"/>
              </a:rPr>
              <a:t>agent</a:t>
            </a:r>
            <a:r>
              <a:rPr sz="2485" spc="30" dirty="0">
                <a:latin typeface="Tahoma"/>
                <a:cs typeface="Tahoma"/>
              </a:rPr>
              <a:t> </a:t>
            </a:r>
            <a:r>
              <a:rPr sz="2485" spc="-133" dirty="0">
                <a:latin typeface="Tahoma"/>
                <a:cs typeface="Tahoma"/>
              </a:rPr>
              <a:t>functions</a:t>
            </a:r>
            <a:endParaRPr sz="2485" dirty="0">
              <a:latin typeface="Tahoma"/>
              <a:cs typeface="Tahoma"/>
            </a:endParaRPr>
          </a:p>
          <a:p>
            <a:pPr marL="15393" marR="2486747">
              <a:lnSpc>
                <a:spcPct val="163400"/>
              </a:lnSpc>
            </a:pPr>
            <a:r>
              <a:rPr sz="2485" spc="30" dirty="0">
                <a:solidFill>
                  <a:srgbClr val="00007E"/>
                </a:solidFill>
                <a:latin typeface="Tahoma"/>
                <a:cs typeface="Tahoma"/>
              </a:rPr>
              <a:t>PEAS </a:t>
            </a:r>
            <a:r>
              <a:rPr sz="2485" spc="-139" dirty="0">
                <a:latin typeface="Tahoma"/>
                <a:cs typeface="Tahoma"/>
              </a:rPr>
              <a:t>descriptions </a:t>
            </a:r>
            <a:r>
              <a:rPr sz="2485" spc="-169" dirty="0">
                <a:latin typeface="Tahoma"/>
                <a:cs typeface="Tahoma"/>
              </a:rPr>
              <a:t>define </a:t>
            </a:r>
            <a:r>
              <a:rPr sz="2485" spc="-127" dirty="0">
                <a:latin typeface="Tahoma"/>
                <a:cs typeface="Tahoma"/>
              </a:rPr>
              <a:t>task </a:t>
            </a:r>
            <a:r>
              <a:rPr sz="2485" spc="-158" dirty="0">
                <a:latin typeface="Tahoma"/>
                <a:cs typeface="Tahoma"/>
              </a:rPr>
              <a:t>environments  </a:t>
            </a:r>
            <a:r>
              <a:rPr sz="2485" spc="-139" dirty="0">
                <a:latin typeface="Tahoma"/>
                <a:cs typeface="Tahoma"/>
              </a:rPr>
              <a:t>Environments </a:t>
            </a:r>
            <a:r>
              <a:rPr sz="2485" spc="-200" dirty="0">
                <a:latin typeface="Tahoma"/>
                <a:cs typeface="Tahoma"/>
              </a:rPr>
              <a:t>are </a:t>
            </a:r>
            <a:r>
              <a:rPr sz="2485" spc="-146" dirty="0">
                <a:latin typeface="Tahoma"/>
                <a:cs typeface="Tahoma"/>
              </a:rPr>
              <a:t>categorized along </a:t>
            </a:r>
            <a:r>
              <a:rPr sz="2485" spc="-169" dirty="0">
                <a:latin typeface="Tahoma"/>
                <a:cs typeface="Tahoma"/>
              </a:rPr>
              <a:t>several</a:t>
            </a:r>
            <a:r>
              <a:rPr sz="2485" spc="12" dirty="0">
                <a:latin typeface="Tahoma"/>
                <a:cs typeface="Tahoma"/>
              </a:rPr>
              <a:t> </a:t>
            </a:r>
            <a:r>
              <a:rPr sz="2485" spc="-176" dirty="0">
                <a:latin typeface="Tahoma"/>
                <a:cs typeface="Tahoma"/>
              </a:rPr>
              <a:t>dimensions:</a:t>
            </a:r>
            <a:endParaRPr sz="2485" dirty="0">
              <a:latin typeface="Tahoma"/>
              <a:cs typeface="Tahoma"/>
            </a:endParaRPr>
          </a:p>
          <a:p>
            <a:pPr marL="902033">
              <a:spcBef>
                <a:spcPts val="42"/>
              </a:spcBef>
            </a:pPr>
            <a:r>
              <a:rPr sz="2485" spc="-163" dirty="0">
                <a:solidFill>
                  <a:srgbClr val="00007E"/>
                </a:solidFill>
                <a:latin typeface="Tahoma"/>
                <a:cs typeface="Tahoma"/>
              </a:rPr>
              <a:t>observable</a:t>
            </a:r>
            <a:r>
              <a:rPr sz="2485" spc="-163" dirty="0">
                <a:latin typeface="Tahoma"/>
                <a:cs typeface="Tahoma"/>
              </a:rPr>
              <a:t>? </a:t>
            </a:r>
            <a:r>
              <a:rPr sz="2485" spc="-116" dirty="0">
                <a:solidFill>
                  <a:srgbClr val="00007E"/>
                </a:solidFill>
                <a:latin typeface="Tahoma"/>
                <a:cs typeface="Tahoma"/>
              </a:rPr>
              <a:t>deterministic</a:t>
            </a:r>
            <a:r>
              <a:rPr sz="2485" spc="-116" dirty="0">
                <a:latin typeface="Tahoma"/>
                <a:cs typeface="Tahoma"/>
              </a:rPr>
              <a:t>? </a:t>
            </a:r>
            <a:r>
              <a:rPr sz="2485" spc="-127" dirty="0">
                <a:solidFill>
                  <a:srgbClr val="00007E"/>
                </a:solidFill>
                <a:latin typeface="Tahoma"/>
                <a:cs typeface="Tahoma"/>
              </a:rPr>
              <a:t>episodic</a:t>
            </a:r>
            <a:r>
              <a:rPr sz="2485" spc="-127" dirty="0">
                <a:latin typeface="Tahoma"/>
                <a:cs typeface="Tahoma"/>
              </a:rPr>
              <a:t>? </a:t>
            </a:r>
            <a:r>
              <a:rPr sz="2485" spc="-79" dirty="0">
                <a:solidFill>
                  <a:srgbClr val="00007E"/>
                </a:solidFill>
                <a:latin typeface="Tahoma"/>
                <a:cs typeface="Tahoma"/>
              </a:rPr>
              <a:t>static</a:t>
            </a:r>
            <a:r>
              <a:rPr sz="2485" spc="-79" dirty="0">
                <a:latin typeface="Tahoma"/>
                <a:cs typeface="Tahoma"/>
              </a:rPr>
              <a:t>? </a:t>
            </a:r>
            <a:r>
              <a:rPr sz="2485" spc="-133" dirty="0">
                <a:solidFill>
                  <a:srgbClr val="00007E"/>
                </a:solidFill>
                <a:latin typeface="Tahoma"/>
                <a:cs typeface="Tahoma"/>
              </a:rPr>
              <a:t>discrete</a:t>
            </a:r>
            <a:r>
              <a:rPr sz="2485" spc="-133" dirty="0">
                <a:latin typeface="Tahoma"/>
                <a:cs typeface="Tahoma"/>
              </a:rPr>
              <a:t>?</a:t>
            </a:r>
            <a:r>
              <a:rPr sz="2485" spc="24" dirty="0">
                <a:latin typeface="Tahoma"/>
                <a:cs typeface="Tahoma"/>
              </a:rPr>
              <a:t> </a:t>
            </a:r>
            <a:r>
              <a:rPr sz="2485" spc="-146" dirty="0">
                <a:solidFill>
                  <a:srgbClr val="00007E"/>
                </a:solidFill>
                <a:latin typeface="Tahoma"/>
                <a:cs typeface="Tahoma"/>
              </a:rPr>
              <a:t>single-agent</a:t>
            </a:r>
            <a:r>
              <a:rPr sz="2485" spc="-146" dirty="0">
                <a:latin typeface="Tahoma"/>
                <a:cs typeface="Tahoma"/>
              </a:rPr>
              <a:t>?</a:t>
            </a:r>
            <a:endParaRPr sz="2485" dirty="0">
              <a:latin typeface="Tahoma"/>
              <a:cs typeface="Tahoma"/>
            </a:endParaRPr>
          </a:p>
          <a:p>
            <a:pPr marL="15393">
              <a:spcBef>
                <a:spcPts val="1891"/>
              </a:spcBef>
            </a:pPr>
            <a:r>
              <a:rPr sz="2485" spc="-152" dirty="0">
                <a:latin typeface="Tahoma"/>
                <a:cs typeface="Tahoma"/>
              </a:rPr>
              <a:t>Several </a:t>
            </a:r>
            <a:r>
              <a:rPr sz="2485" spc="-139" dirty="0">
                <a:latin typeface="Tahoma"/>
                <a:cs typeface="Tahoma"/>
              </a:rPr>
              <a:t>basic </a:t>
            </a:r>
            <a:r>
              <a:rPr sz="2485" spc="-158" dirty="0">
                <a:latin typeface="Tahoma"/>
                <a:cs typeface="Tahoma"/>
              </a:rPr>
              <a:t>agent </a:t>
            </a:r>
            <a:r>
              <a:rPr sz="2485" spc="-133" dirty="0">
                <a:latin typeface="Tahoma"/>
                <a:cs typeface="Tahoma"/>
              </a:rPr>
              <a:t>architectures</a:t>
            </a:r>
            <a:r>
              <a:rPr sz="2485" spc="454" dirty="0">
                <a:latin typeface="Tahoma"/>
                <a:cs typeface="Tahoma"/>
              </a:rPr>
              <a:t> </a:t>
            </a:r>
            <a:r>
              <a:rPr sz="2485" spc="-139" dirty="0">
                <a:latin typeface="Tahoma"/>
                <a:cs typeface="Tahoma"/>
              </a:rPr>
              <a:t>exist:</a:t>
            </a:r>
            <a:endParaRPr sz="2485" dirty="0">
              <a:latin typeface="Tahoma"/>
              <a:cs typeface="Tahoma"/>
            </a:endParaRPr>
          </a:p>
          <a:p>
            <a:pPr marL="902033">
              <a:spcBef>
                <a:spcPts val="30"/>
              </a:spcBef>
            </a:pPr>
            <a:r>
              <a:rPr sz="2485" spc="-146" dirty="0">
                <a:solidFill>
                  <a:srgbClr val="00007E"/>
                </a:solidFill>
                <a:latin typeface="Tahoma"/>
                <a:cs typeface="Tahoma"/>
              </a:rPr>
              <a:t>reflex</a:t>
            </a:r>
            <a:r>
              <a:rPr sz="2485" spc="-146" dirty="0">
                <a:latin typeface="Tahoma"/>
                <a:cs typeface="Tahoma"/>
              </a:rPr>
              <a:t>, </a:t>
            </a:r>
            <a:r>
              <a:rPr sz="2485" spc="-152" dirty="0">
                <a:solidFill>
                  <a:srgbClr val="00007E"/>
                </a:solidFill>
                <a:latin typeface="Tahoma"/>
                <a:cs typeface="Tahoma"/>
              </a:rPr>
              <a:t>reflex </a:t>
            </a:r>
            <a:r>
              <a:rPr sz="2485" spc="-116" dirty="0">
                <a:solidFill>
                  <a:srgbClr val="00007E"/>
                </a:solidFill>
                <a:latin typeface="Tahoma"/>
                <a:cs typeface="Tahoma"/>
              </a:rPr>
              <a:t>with </a:t>
            </a:r>
            <a:r>
              <a:rPr sz="2485" spc="-121" dirty="0">
                <a:solidFill>
                  <a:srgbClr val="00007E"/>
                </a:solidFill>
                <a:latin typeface="Tahoma"/>
                <a:cs typeface="Tahoma"/>
              </a:rPr>
              <a:t>state</a:t>
            </a:r>
            <a:r>
              <a:rPr sz="2485" spc="-121" dirty="0">
                <a:latin typeface="Tahoma"/>
                <a:cs typeface="Tahoma"/>
              </a:rPr>
              <a:t>, </a:t>
            </a:r>
            <a:r>
              <a:rPr sz="2485" spc="-163" dirty="0">
                <a:solidFill>
                  <a:srgbClr val="00007E"/>
                </a:solidFill>
                <a:latin typeface="Tahoma"/>
                <a:cs typeface="Tahoma"/>
              </a:rPr>
              <a:t>goal-based</a:t>
            </a:r>
            <a:r>
              <a:rPr sz="2485" spc="-163" dirty="0">
                <a:latin typeface="Tahoma"/>
                <a:cs typeface="Tahoma"/>
              </a:rPr>
              <a:t>,</a:t>
            </a:r>
            <a:r>
              <a:rPr sz="2485" spc="-19" dirty="0">
                <a:latin typeface="Tahoma"/>
                <a:cs typeface="Tahoma"/>
              </a:rPr>
              <a:t> </a:t>
            </a:r>
            <a:r>
              <a:rPr sz="2485" spc="-127" dirty="0">
                <a:solidFill>
                  <a:srgbClr val="00007E"/>
                </a:solidFill>
                <a:latin typeface="Tahoma"/>
                <a:cs typeface="Tahoma"/>
              </a:rPr>
              <a:t>utility-based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0269DFE7-47EA-4A6B-B263-C3A378BB730B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lang="en-GB" spc="-30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F5A598C4-3F3B-44AC-8498-2BE1345A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Agents summary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91A86-CD1E-4EF0-9BD8-02ED3279F601}"/>
              </a:ext>
            </a:extLst>
          </p:cNvPr>
          <p:cNvSpPr txBox="1"/>
          <p:nvPr/>
        </p:nvSpPr>
        <p:spPr>
          <a:xfrm>
            <a:off x="9740948" y="1638272"/>
            <a:ext cx="19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5629">
              <a:spcBef>
                <a:spcPts val="1891"/>
              </a:spcBef>
            </a:pPr>
            <a:r>
              <a:rPr lang="en-GB" sz="1800" i="1" spc="364" dirty="0">
                <a:latin typeface="Bookman Old Style"/>
                <a:cs typeface="Bookman Old Style"/>
              </a:rPr>
              <a:t>f </a:t>
            </a:r>
            <a:r>
              <a:rPr lang="en-GB" sz="1800" spc="-163" dirty="0">
                <a:latin typeface="Lucida Sans Unicode"/>
                <a:cs typeface="Lucida Sans Unicode"/>
              </a:rPr>
              <a:t>: </a:t>
            </a:r>
            <a:r>
              <a:rPr lang="en-GB" sz="1800" spc="42" dirty="0">
                <a:latin typeface="Lucida Sans Unicode"/>
                <a:cs typeface="Lucida Sans Unicode"/>
              </a:rPr>
              <a:t>P</a:t>
            </a:r>
            <a:r>
              <a:rPr lang="en-GB" sz="1800" spc="63" baseline="33730" dirty="0">
                <a:latin typeface="Lucida Sans Unicode"/>
                <a:cs typeface="Lucida Sans Unicode"/>
              </a:rPr>
              <a:t>∗ </a:t>
            </a:r>
            <a:r>
              <a:rPr lang="en-GB" sz="1800" spc="169" dirty="0">
                <a:latin typeface="Lucida Sans Unicode"/>
                <a:cs typeface="Lucida Sans Unicode"/>
              </a:rPr>
              <a:t>→</a:t>
            </a:r>
            <a:r>
              <a:rPr lang="en-GB" sz="1800" spc="-19" dirty="0">
                <a:latin typeface="Lucida Sans Unicode"/>
                <a:cs typeface="Lucida Sans Unicode"/>
              </a:rPr>
              <a:t> </a:t>
            </a:r>
            <a:r>
              <a:rPr lang="en-GB" sz="1800" spc="278" dirty="0">
                <a:latin typeface="Lucida Sans Unicode"/>
                <a:cs typeface="Lucida Sans Unicode"/>
              </a:rPr>
              <a:t>A</a:t>
            </a:r>
            <a:endParaRPr lang="en-GB" sz="1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17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648516" y="1548194"/>
            <a:ext cx="7848600" cy="4202060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5394" marR="2582401">
              <a:lnSpc>
                <a:spcPct val="101000"/>
              </a:lnSpc>
              <a:spcBef>
                <a:spcPts val="109"/>
              </a:spcBef>
            </a:pPr>
            <a:r>
              <a:rPr sz="2485" spc="-103" dirty="0">
                <a:latin typeface="Tahoma"/>
                <a:cs typeface="Tahoma"/>
              </a:rPr>
              <a:t>On </a:t>
            </a:r>
            <a:r>
              <a:rPr sz="2485" spc="-139" dirty="0">
                <a:latin typeface="Tahoma"/>
                <a:cs typeface="Tahoma"/>
              </a:rPr>
              <a:t>holiday </a:t>
            </a:r>
            <a:r>
              <a:rPr sz="2485" spc="-103" dirty="0">
                <a:latin typeface="Tahoma"/>
                <a:cs typeface="Tahoma"/>
              </a:rPr>
              <a:t>in </a:t>
            </a:r>
            <a:r>
              <a:rPr sz="2485" spc="-158" dirty="0">
                <a:latin typeface="Tahoma"/>
                <a:cs typeface="Tahoma"/>
              </a:rPr>
              <a:t>Romania; </a:t>
            </a:r>
            <a:r>
              <a:rPr sz="2485" spc="-121" dirty="0">
                <a:latin typeface="Tahoma"/>
                <a:cs typeface="Tahoma"/>
              </a:rPr>
              <a:t>currently </a:t>
            </a:r>
            <a:r>
              <a:rPr sz="2485" spc="-103" dirty="0">
                <a:latin typeface="Tahoma"/>
                <a:cs typeface="Tahoma"/>
              </a:rPr>
              <a:t>in </a:t>
            </a:r>
            <a:r>
              <a:rPr sz="2485" spc="-91" dirty="0">
                <a:latin typeface="Tahoma"/>
                <a:cs typeface="Tahoma"/>
              </a:rPr>
              <a:t>Arad.  </a:t>
            </a:r>
            <a:r>
              <a:rPr sz="2485" spc="-61" dirty="0">
                <a:latin typeface="Tahoma"/>
                <a:cs typeface="Tahoma"/>
              </a:rPr>
              <a:t>Flight </a:t>
            </a:r>
            <a:r>
              <a:rPr sz="2485" spc="-194" dirty="0">
                <a:latin typeface="Tahoma"/>
                <a:cs typeface="Tahoma"/>
              </a:rPr>
              <a:t>leaves </a:t>
            </a:r>
            <a:r>
              <a:rPr sz="2485" spc="-163" dirty="0">
                <a:latin typeface="Tahoma"/>
                <a:cs typeface="Tahoma"/>
              </a:rPr>
              <a:t>tomorrow </a:t>
            </a:r>
            <a:r>
              <a:rPr sz="2485" spc="-152" dirty="0">
                <a:latin typeface="Tahoma"/>
                <a:cs typeface="Tahoma"/>
              </a:rPr>
              <a:t>from</a:t>
            </a:r>
            <a:r>
              <a:rPr sz="2485" spc="-97" dirty="0">
                <a:latin typeface="Tahoma"/>
                <a:cs typeface="Tahoma"/>
              </a:rPr>
              <a:t> </a:t>
            </a:r>
            <a:r>
              <a:rPr sz="2485" spc="-133" dirty="0">
                <a:latin typeface="Tahoma"/>
                <a:cs typeface="Tahoma"/>
              </a:rPr>
              <a:t>Bucharest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-139" dirty="0">
                <a:solidFill>
                  <a:srgbClr val="004B00"/>
                </a:solidFill>
                <a:latin typeface="Tahoma"/>
                <a:cs typeface="Tahoma"/>
              </a:rPr>
              <a:t>Formulate</a:t>
            </a:r>
            <a:r>
              <a:rPr sz="2485" spc="-1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485" spc="-158" dirty="0">
                <a:solidFill>
                  <a:srgbClr val="004B00"/>
                </a:solidFill>
                <a:latin typeface="Tahoma"/>
                <a:cs typeface="Tahoma"/>
              </a:rPr>
              <a:t>goal</a:t>
            </a:r>
            <a:r>
              <a:rPr sz="2485" spc="-158" dirty="0">
                <a:latin typeface="Tahoma"/>
                <a:cs typeface="Tahoma"/>
              </a:rPr>
              <a:t>: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42"/>
              </a:spcBef>
            </a:pPr>
            <a:r>
              <a:rPr sz="2485" spc="-188" dirty="0">
                <a:latin typeface="Tahoma"/>
                <a:cs typeface="Tahoma"/>
              </a:rPr>
              <a:t>be </a:t>
            </a:r>
            <a:r>
              <a:rPr sz="2485" spc="-103" dirty="0">
                <a:latin typeface="Tahoma"/>
                <a:cs typeface="Tahoma"/>
              </a:rPr>
              <a:t>in</a:t>
            </a:r>
            <a:r>
              <a:rPr sz="2485" spc="-388" dirty="0">
                <a:latin typeface="Tahoma"/>
                <a:cs typeface="Tahoma"/>
              </a:rPr>
              <a:t> </a:t>
            </a:r>
            <a:r>
              <a:rPr sz="2485" spc="-133" dirty="0">
                <a:latin typeface="Tahoma"/>
                <a:cs typeface="Tahoma"/>
              </a:rPr>
              <a:t>Bucharest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-139" dirty="0">
                <a:solidFill>
                  <a:srgbClr val="004B00"/>
                </a:solidFill>
                <a:latin typeface="Tahoma"/>
                <a:cs typeface="Tahoma"/>
              </a:rPr>
              <a:t>Formulate</a:t>
            </a:r>
            <a:r>
              <a:rPr sz="2485" spc="-1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485" spc="-182" dirty="0">
                <a:solidFill>
                  <a:srgbClr val="004B00"/>
                </a:solidFill>
                <a:latin typeface="Tahoma"/>
                <a:cs typeface="Tahoma"/>
              </a:rPr>
              <a:t>problem</a:t>
            </a:r>
            <a:r>
              <a:rPr sz="2485" spc="-182" dirty="0">
                <a:latin typeface="Tahoma"/>
                <a:cs typeface="Tahoma"/>
              </a:rPr>
              <a:t>:</a:t>
            </a:r>
            <a:endParaRPr sz="2485" dirty="0">
              <a:latin typeface="Tahoma"/>
              <a:cs typeface="Tahoma"/>
            </a:endParaRPr>
          </a:p>
          <a:p>
            <a:pPr marL="902108" marR="3412156">
              <a:lnSpc>
                <a:spcPct val="101000"/>
              </a:lnSpc>
              <a:spcBef>
                <a:spcPts val="19"/>
              </a:spcBef>
            </a:pPr>
            <a:r>
              <a:rPr sz="2485" spc="-152" dirty="0">
                <a:solidFill>
                  <a:srgbClr val="004B00"/>
                </a:solidFill>
                <a:latin typeface="Tahoma"/>
                <a:cs typeface="Tahoma"/>
              </a:rPr>
              <a:t>states</a:t>
            </a:r>
            <a:r>
              <a:rPr sz="2485" spc="-152" dirty="0">
                <a:latin typeface="Tahoma"/>
                <a:cs typeface="Tahoma"/>
              </a:rPr>
              <a:t>: </a:t>
            </a:r>
            <a:r>
              <a:rPr sz="2485" spc="-158" dirty="0">
                <a:latin typeface="Tahoma"/>
                <a:cs typeface="Tahoma"/>
              </a:rPr>
              <a:t>various </a:t>
            </a:r>
            <a:r>
              <a:rPr sz="2485" spc="-97" dirty="0">
                <a:latin typeface="Tahoma"/>
                <a:cs typeface="Tahoma"/>
              </a:rPr>
              <a:t>cities  </a:t>
            </a:r>
            <a:r>
              <a:rPr sz="2485" spc="-139" dirty="0">
                <a:solidFill>
                  <a:srgbClr val="004B00"/>
                </a:solidFill>
                <a:latin typeface="Tahoma"/>
                <a:cs typeface="Tahoma"/>
              </a:rPr>
              <a:t>actions</a:t>
            </a:r>
            <a:r>
              <a:rPr sz="2485" spc="-139" dirty="0">
                <a:latin typeface="Tahoma"/>
                <a:cs typeface="Tahoma"/>
              </a:rPr>
              <a:t>: </a:t>
            </a:r>
            <a:r>
              <a:rPr sz="2485" spc="-146" dirty="0">
                <a:latin typeface="Tahoma"/>
                <a:cs typeface="Tahoma"/>
              </a:rPr>
              <a:t>drive </a:t>
            </a:r>
            <a:r>
              <a:rPr sz="2485" spc="-206" dirty="0">
                <a:latin typeface="Tahoma"/>
                <a:cs typeface="Tahoma"/>
              </a:rPr>
              <a:t>between</a:t>
            </a:r>
            <a:r>
              <a:rPr sz="2485" spc="-67" dirty="0">
                <a:latin typeface="Tahoma"/>
                <a:cs typeface="Tahoma"/>
              </a:rPr>
              <a:t> </a:t>
            </a:r>
            <a:r>
              <a:rPr sz="2485" spc="-97" dirty="0">
                <a:latin typeface="Tahoma"/>
                <a:cs typeface="Tahoma"/>
              </a:rPr>
              <a:t>cities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-85" dirty="0">
                <a:solidFill>
                  <a:srgbClr val="004B00"/>
                </a:solidFill>
                <a:latin typeface="Tahoma"/>
                <a:cs typeface="Tahoma"/>
              </a:rPr>
              <a:t>Find</a:t>
            </a:r>
            <a:r>
              <a:rPr sz="248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485" spc="-133" dirty="0">
                <a:solidFill>
                  <a:srgbClr val="004B00"/>
                </a:solidFill>
                <a:latin typeface="Tahoma"/>
                <a:cs typeface="Tahoma"/>
              </a:rPr>
              <a:t>solution</a:t>
            </a:r>
            <a:r>
              <a:rPr sz="2485" spc="-133" dirty="0">
                <a:latin typeface="Tahoma"/>
                <a:cs typeface="Tahoma"/>
              </a:rPr>
              <a:t>: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42"/>
              </a:spcBef>
            </a:pPr>
            <a:r>
              <a:rPr sz="2485" spc="-200" dirty="0">
                <a:latin typeface="Tahoma"/>
                <a:cs typeface="Tahoma"/>
              </a:rPr>
              <a:t>sequence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97" dirty="0">
                <a:latin typeface="Tahoma"/>
                <a:cs typeface="Tahoma"/>
              </a:rPr>
              <a:t>cities, </a:t>
            </a:r>
            <a:r>
              <a:rPr sz="2485" spc="-152" dirty="0">
                <a:latin typeface="Tahoma"/>
                <a:cs typeface="Tahoma"/>
              </a:rPr>
              <a:t>e.g., </a:t>
            </a:r>
            <a:r>
              <a:rPr sz="2485" spc="-91" dirty="0">
                <a:latin typeface="Tahoma"/>
                <a:cs typeface="Tahoma"/>
              </a:rPr>
              <a:t>Arad, Sibiu, </a:t>
            </a:r>
            <a:r>
              <a:rPr sz="2485" spc="-158" dirty="0">
                <a:latin typeface="Tahoma"/>
                <a:cs typeface="Tahoma"/>
              </a:rPr>
              <a:t>Fagaras,</a:t>
            </a:r>
            <a:r>
              <a:rPr sz="2485" spc="152" dirty="0">
                <a:latin typeface="Tahoma"/>
                <a:cs typeface="Tahoma"/>
              </a:rPr>
              <a:t> </a:t>
            </a:r>
            <a:r>
              <a:rPr sz="2485" spc="-133" dirty="0">
                <a:latin typeface="Tahoma"/>
                <a:cs typeface="Tahoma"/>
              </a:rPr>
              <a:t>Bucharest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06FDA690-40A3-4A74-991B-9860B90B705A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4453FE9E-0507-46B6-9ACE-32A5A8D6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Romania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 descr="Graph representation of problem">
            <a:extLst>
              <a:ext uri="{FF2B5EF4-FFF2-40B4-BE49-F238E27FC236}">
                <a16:creationId xmlns:a16="http://schemas.microsoft.com/office/drawing/2014/main" id="{7C0419F1-0C3F-4FFB-867E-F5CA310742A2}"/>
              </a:ext>
            </a:extLst>
          </p:cNvPr>
          <p:cNvGrpSpPr/>
          <p:nvPr/>
        </p:nvGrpSpPr>
        <p:grpSpPr>
          <a:xfrm>
            <a:off x="310677" y="524999"/>
            <a:ext cx="10028049" cy="5988881"/>
            <a:chOff x="310677" y="524999"/>
            <a:chExt cx="10028049" cy="5988881"/>
          </a:xfrm>
        </p:grpSpPr>
        <p:sp>
          <p:nvSpPr>
            <p:cNvPr id="3" name="object 3"/>
            <p:cNvSpPr/>
            <p:nvPr/>
          </p:nvSpPr>
          <p:spPr>
            <a:xfrm>
              <a:off x="5053383" y="3041874"/>
              <a:ext cx="1784928" cy="2259830"/>
            </a:xfrm>
            <a:custGeom>
              <a:avLst/>
              <a:gdLst/>
              <a:ahLst/>
              <a:cxnLst/>
              <a:rect l="l" t="t" r="r" b="b"/>
              <a:pathLst>
                <a:path w="1472564" h="1864360">
                  <a:moveTo>
                    <a:pt x="0" y="0"/>
                  </a:moveTo>
                  <a:lnTo>
                    <a:pt x="1472488" y="1864017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744202" y="4938170"/>
              <a:ext cx="913631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Urziceni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9475126" y="4718242"/>
              <a:ext cx="863600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Hirsova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9654662" y="6063553"/>
              <a:ext cx="674254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Eforie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592204" y="892141"/>
              <a:ext cx="725054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Neamt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852394" y="524999"/>
              <a:ext cx="812800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Oradea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424237" y="1381107"/>
              <a:ext cx="724285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Zerind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082625" y="3477722"/>
              <a:ext cx="1102976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Timisoara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513641" y="4176589"/>
              <a:ext cx="648854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Lugoj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543844" y="4927876"/>
              <a:ext cx="939030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Mehadia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103786" y="6011145"/>
              <a:ext cx="863600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Craiova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67399" y="2464353"/>
              <a:ext cx="585739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Sibiu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739035" y="2508034"/>
              <a:ext cx="901316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Fagaras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023513" y="4082923"/>
              <a:ext cx="711970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Pitesti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9008213" y="2936116"/>
              <a:ext cx="699655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Vaslui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379030" y="1765509"/>
              <a:ext cx="409479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Iasi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968944" y="1394198"/>
              <a:ext cx="1232284" cy="533400"/>
            </a:xfrm>
            <a:custGeom>
              <a:avLst/>
              <a:gdLst/>
              <a:ahLst/>
              <a:cxnLst/>
              <a:rect l="l" t="t" r="r" b="b"/>
              <a:pathLst>
                <a:path w="1016634" h="440055">
                  <a:moveTo>
                    <a:pt x="1016203" y="439635"/>
                  </a:moveTo>
                  <a:lnTo>
                    <a:pt x="0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0" name="object 20"/>
            <p:cNvSpPr/>
            <p:nvPr/>
          </p:nvSpPr>
          <p:spPr>
            <a:xfrm>
              <a:off x="7929895" y="3167579"/>
              <a:ext cx="969818" cy="1721043"/>
            </a:xfrm>
            <a:custGeom>
              <a:avLst/>
              <a:gdLst/>
              <a:ahLst/>
              <a:cxnLst/>
              <a:rect l="l" t="t" r="r" b="b"/>
              <a:pathLst>
                <a:path w="800100" h="1419860">
                  <a:moveTo>
                    <a:pt x="0" y="1419809"/>
                  </a:moveTo>
                  <a:lnTo>
                    <a:pt x="799985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1" name="object 21"/>
            <p:cNvSpPr/>
            <p:nvPr/>
          </p:nvSpPr>
          <p:spPr>
            <a:xfrm>
              <a:off x="8200706" y="1979506"/>
              <a:ext cx="698884" cy="1075265"/>
            </a:xfrm>
            <a:custGeom>
              <a:avLst/>
              <a:gdLst/>
              <a:ahLst/>
              <a:cxnLst/>
              <a:rect l="l" t="t" r="r" b="b"/>
              <a:pathLst>
                <a:path w="576579" h="887095">
                  <a:moveTo>
                    <a:pt x="576567" y="886472"/>
                  </a:moveTo>
                  <a:lnTo>
                    <a:pt x="0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2" name="object 22"/>
            <p:cNvSpPr/>
            <p:nvPr/>
          </p:nvSpPr>
          <p:spPr>
            <a:xfrm>
              <a:off x="7986685" y="4940977"/>
              <a:ext cx="1289242" cy="0"/>
            </a:xfrm>
            <a:custGeom>
              <a:avLst/>
              <a:gdLst/>
              <a:ahLst/>
              <a:cxnLst/>
              <a:rect l="l" t="t" r="r" b="b"/>
              <a:pathLst>
                <a:path w="1063625">
                  <a:moveTo>
                    <a:pt x="0" y="0"/>
                  </a:moveTo>
                  <a:lnTo>
                    <a:pt x="1063047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3" name="object 23"/>
            <p:cNvSpPr/>
            <p:nvPr/>
          </p:nvSpPr>
          <p:spPr>
            <a:xfrm>
              <a:off x="9327634" y="4879817"/>
              <a:ext cx="551102" cy="1075265"/>
            </a:xfrm>
            <a:custGeom>
              <a:avLst/>
              <a:gdLst/>
              <a:ahLst/>
              <a:cxnLst/>
              <a:rect l="l" t="t" r="r" b="b"/>
              <a:pathLst>
                <a:path w="454659" h="887095">
                  <a:moveTo>
                    <a:pt x="0" y="0"/>
                  </a:moveTo>
                  <a:lnTo>
                    <a:pt x="454050" y="886485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5368" y="4940978"/>
              <a:ext cx="1022157" cy="376382"/>
            </a:xfrm>
            <a:custGeom>
              <a:avLst/>
              <a:gdLst/>
              <a:ahLst/>
              <a:cxnLst/>
              <a:rect l="l" t="t" r="r" b="b"/>
              <a:pathLst>
                <a:path w="843279" h="310514">
                  <a:moveTo>
                    <a:pt x="0" y="309905"/>
                  </a:moveTo>
                  <a:lnTo>
                    <a:pt x="843229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905659" y="5437519"/>
              <a:ext cx="1140690" cy="289177"/>
            </a:xfrm>
            <a:prstGeom prst="rect">
              <a:avLst/>
            </a:prstGeom>
          </p:spPr>
          <p:txBody>
            <a:bodyPr vert="horz" wrap="square" lIns="0" tIns="18473" rIns="0" bIns="0" rtlCol="0">
              <a:spAutoFit/>
            </a:bodyPr>
            <a:lstStyle/>
            <a:p>
              <a:pPr marL="15394">
                <a:spcBef>
                  <a:spcPts val="146"/>
                </a:spcBef>
              </a:pPr>
              <a:r>
                <a:rPr sz="1758" b="1" spc="12" dirty="0">
                  <a:latin typeface="Arial"/>
                  <a:cs typeface="Arial"/>
                </a:rPr>
                <a:t>Bucharest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322476" y="5369037"/>
              <a:ext cx="533400" cy="1075265"/>
            </a:xfrm>
            <a:custGeom>
              <a:avLst/>
              <a:gdLst/>
              <a:ahLst/>
              <a:cxnLst/>
              <a:rect l="l" t="t" r="r" b="b"/>
              <a:pathLst>
                <a:path w="440054" h="887095">
                  <a:moveTo>
                    <a:pt x="439635" y="0"/>
                  </a:moveTo>
                  <a:lnTo>
                    <a:pt x="0" y="886472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52796" y="4556591"/>
              <a:ext cx="1450879" cy="760460"/>
            </a:xfrm>
            <a:custGeom>
              <a:avLst/>
              <a:gdLst/>
              <a:ahLst/>
              <a:cxnLst/>
              <a:rect l="l" t="t" r="r" b="b"/>
              <a:pathLst>
                <a:path w="1196975" h="627379">
                  <a:moveTo>
                    <a:pt x="0" y="0"/>
                  </a:moveTo>
                  <a:lnTo>
                    <a:pt x="1196378" y="627024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8" name="object 28"/>
            <p:cNvSpPr/>
            <p:nvPr/>
          </p:nvSpPr>
          <p:spPr>
            <a:xfrm>
              <a:off x="4068618" y="4617751"/>
              <a:ext cx="1232284" cy="1503218"/>
            </a:xfrm>
            <a:custGeom>
              <a:avLst/>
              <a:gdLst/>
              <a:ahLst/>
              <a:cxnLst/>
              <a:rect l="l" t="t" r="r" b="b"/>
              <a:pathLst>
                <a:path w="1016635" h="1240154">
                  <a:moveTo>
                    <a:pt x="0" y="1239621"/>
                  </a:moveTo>
                  <a:lnTo>
                    <a:pt x="1016203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9" name="object 29"/>
            <p:cNvSpPr/>
            <p:nvPr/>
          </p:nvSpPr>
          <p:spPr>
            <a:xfrm>
              <a:off x="3684231" y="3805305"/>
              <a:ext cx="1564024" cy="751994"/>
            </a:xfrm>
            <a:custGeom>
              <a:avLst/>
              <a:gdLst/>
              <a:ahLst/>
              <a:cxnLst/>
              <a:rect l="l" t="t" r="r" b="b"/>
              <a:pathLst>
                <a:path w="1290320" h="620395">
                  <a:moveTo>
                    <a:pt x="0" y="0"/>
                  </a:moveTo>
                  <a:lnTo>
                    <a:pt x="1290078" y="61981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0" name="object 30"/>
            <p:cNvSpPr/>
            <p:nvPr/>
          </p:nvSpPr>
          <p:spPr>
            <a:xfrm>
              <a:off x="3212500" y="2896770"/>
              <a:ext cx="1817254" cy="105448"/>
            </a:xfrm>
            <a:custGeom>
              <a:avLst/>
              <a:gdLst/>
              <a:ahLst/>
              <a:cxnLst/>
              <a:rect l="l" t="t" r="r" b="b"/>
              <a:pathLst>
                <a:path w="1499235" h="86995">
                  <a:moveTo>
                    <a:pt x="0" y="0"/>
                  </a:moveTo>
                  <a:lnTo>
                    <a:pt x="1499082" y="86487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1" name="object 31"/>
            <p:cNvSpPr/>
            <p:nvPr/>
          </p:nvSpPr>
          <p:spPr>
            <a:xfrm>
              <a:off x="3692975" y="3857721"/>
              <a:ext cx="314806" cy="2210569"/>
            </a:xfrm>
            <a:custGeom>
              <a:avLst/>
              <a:gdLst/>
              <a:ahLst/>
              <a:cxnLst/>
              <a:rect l="l" t="t" r="r" b="b"/>
              <a:pathLst>
                <a:path w="259714" h="1823720">
                  <a:moveTo>
                    <a:pt x="259461" y="1823402"/>
                  </a:moveTo>
                  <a:lnTo>
                    <a:pt x="0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2" name="object 32"/>
            <p:cNvSpPr/>
            <p:nvPr/>
          </p:nvSpPr>
          <p:spPr>
            <a:xfrm>
              <a:off x="2400069" y="5901928"/>
              <a:ext cx="1607897" cy="166255"/>
            </a:xfrm>
            <a:custGeom>
              <a:avLst/>
              <a:gdLst/>
              <a:ahLst/>
              <a:cxnLst/>
              <a:rect l="l" t="t" r="r" b="b"/>
              <a:pathLst>
                <a:path w="1326514" h="137160">
                  <a:moveTo>
                    <a:pt x="0" y="0"/>
                  </a:moveTo>
                  <a:lnTo>
                    <a:pt x="1326108" y="136931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7653" y="5150627"/>
              <a:ext cx="53109" cy="698884"/>
            </a:xfrm>
            <a:custGeom>
              <a:avLst/>
              <a:gdLst/>
              <a:ahLst/>
              <a:cxnLst/>
              <a:rect l="l" t="t" r="r" b="b"/>
              <a:pathLst>
                <a:path w="43814" h="576579">
                  <a:moveTo>
                    <a:pt x="43243" y="0"/>
                  </a:moveTo>
                  <a:lnTo>
                    <a:pt x="0" y="57658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4" name="object 34"/>
            <p:cNvSpPr/>
            <p:nvPr/>
          </p:nvSpPr>
          <p:spPr>
            <a:xfrm>
              <a:off x="3186300" y="2896770"/>
              <a:ext cx="445654" cy="804334"/>
            </a:xfrm>
            <a:custGeom>
              <a:avLst/>
              <a:gdLst/>
              <a:ahLst/>
              <a:cxnLst/>
              <a:rect l="l" t="t" r="r" b="b"/>
              <a:pathLst>
                <a:path w="367664" h="663575">
                  <a:moveTo>
                    <a:pt x="367563" y="663054"/>
                  </a:moveTo>
                  <a:lnTo>
                    <a:pt x="0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2314" y="2197899"/>
              <a:ext cx="2149764" cy="646546"/>
            </a:xfrm>
            <a:custGeom>
              <a:avLst/>
              <a:gdLst/>
              <a:ahLst/>
              <a:cxnLst/>
              <a:rect l="l" t="t" r="r" b="b"/>
              <a:pathLst>
                <a:path w="1773555" h="533400">
                  <a:moveTo>
                    <a:pt x="0" y="0"/>
                  </a:moveTo>
                  <a:lnTo>
                    <a:pt x="1772958" y="533323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753600" y="747745"/>
              <a:ext cx="1397770" cy="2096653"/>
            </a:xfrm>
            <a:custGeom>
              <a:avLst/>
              <a:gdLst/>
              <a:ahLst/>
              <a:cxnLst/>
              <a:rect l="l" t="t" r="r" b="b"/>
              <a:pathLst>
                <a:path w="1153160" h="1729739">
                  <a:moveTo>
                    <a:pt x="1153147" y="1729701"/>
                  </a:moveTo>
                  <a:lnTo>
                    <a:pt x="0" y="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7637" y="4399342"/>
              <a:ext cx="53109" cy="698884"/>
            </a:xfrm>
            <a:custGeom>
              <a:avLst/>
              <a:gdLst/>
              <a:ahLst/>
              <a:cxnLst/>
              <a:rect l="l" t="t" r="r" b="b"/>
              <a:pathLst>
                <a:path w="43814" h="576579">
                  <a:moveTo>
                    <a:pt x="0" y="0"/>
                  </a:moveTo>
                  <a:lnTo>
                    <a:pt x="43243" y="57658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4732" y="3805304"/>
              <a:ext cx="1293091" cy="541867"/>
            </a:xfrm>
            <a:custGeom>
              <a:avLst/>
              <a:gdLst/>
              <a:ahLst/>
              <a:cxnLst/>
              <a:rect l="l" t="t" r="r" b="b"/>
              <a:pathLst>
                <a:path w="1066800" h="447039">
                  <a:moveTo>
                    <a:pt x="0" y="0"/>
                  </a:moveTo>
                  <a:lnTo>
                    <a:pt x="1066647" y="446836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9" name="object 39"/>
            <p:cNvSpPr/>
            <p:nvPr/>
          </p:nvSpPr>
          <p:spPr>
            <a:xfrm>
              <a:off x="949899" y="2250317"/>
              <a:ext cx="53109" cy="1503218"/>
            </a:xfrm>
            <a:custGeom>
              <a:avLst/>
              <a:gdLst/>
              <a:ahLst/>
              <a:cxnLst/>
              <a:rect l="l" t="t" r="r" b="b"/>
              <a:pathLst>
                <a:path w="43815" h="1240154">
                  <a:moveTo>
                    <a:pt x="0" y="0"/>
                  </a:moveTo>
                  <a:lnTo>
                    <a:pt x="43243" y="1239621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0" name="object 40"/>
            <p:cNvSpPr/>
            <p:nvPr/>
          </p:nvSpPr>
          <p:spPr>
            <a:xfrm>
              <a:off x="949898" y="1446614"/>
              <a:ext cx="323273" cy="751994"/>
            </a:xfrm>
            <a:custGeom>
              <a:avLst/>
              <a:gdLst/>
              <a:ahLst/>
              <a:cxnLst/>
              <a:rect l="l" t="t" r="r" b="b"/>
              <a:pathLst>
                <a:path w="266700" h="620394">
                  <a:moveTo>
                    <a:pt x="266661" y="0"/>
                  </a:moveTo>
                  <a:lnTo>
                    <a:pt x="0" y="61981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1" name="object 41"/>
            <p:cNvSpPr/>
            <p:nvPr/>
          </p:nvSpPr>
          <p:spPr>
            <a:xfrm>
              <a:off x="1273124" y="695329"/>
              <a:ext cx="428721" cy="751994"/>
            </a:xfrm>
            <a:custGeom>
              <a:avLst/>
              <a:gdLst/>
              <a:ahLst/>
              <a:cxnLst/>
              <a:rect l="l" t="t" r="r" b="b"/>
              <a:pathLst>
                <a:path w="353694" h="620394">
                  <a:moveTo>
                    <a:pt x="353148" y="0"/>
                  </a:moveTo>
                  <a:lnTo>
                    <a:pt x="0" y="619810"/>
                  </a:lnTo>
                </a:path>
              </a:pathLst>
            </a:custGeom>
            <a:ln w="1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2" name="object 42"/>
            <p:cNvSpPr/>
            <p:nvPr/>
          </p:nvSpPr>
          <p:spPr>
            <a:xfrm>
              <a:off x="3950692" y="6015497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3" name="object 43"/>
            <p:cNvSpPr/>
            <p:nvPr/>
          </p:nvSpPr>
          <p:spPr>
            <a:xfrm>
              <a:off x="3950692" y="6015497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4" name="object 44"/>
            <p:cNvSpPr/>
            <p:nvPr/>
          </p:nvSpPr>
          <p:spPr>
            <a:xfrm>
              <a:off x="3579421" y="3696092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5" name="object 45"/>
            <p:cNvSpPr/>
            <p:nvPr/>
          </p:nvSpPr>
          <p:spPr>
            <a:xfrm>
              <a:off x="3579421" y="3696092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6" name="object 46"/>
            <p:cNvSpPr/>
            <p:nvPr/>
          </p:nvSpPr>
          <p:spPr>
            <a:xfrm>
              <a:off x="6261338" y="6334368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7" name="object 47"/>
            <p:cNvSpPr/>
            <p:nvPr/>
          </p:nvSpPr>
          <p:spPr>
            <a:xfrm>
              <a:off x="6261338" y="6334368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8" name="object 48"/>
            <p:cNvSpPr/>
            <p:nvPr/>
          </p:nvSpPr>
          <p:spPr>
            <a:xfrm>
              <a:off x="7825071" y="4831764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9" name="object 49"/>
            <p:cNvSpPr/>
            <p:nvPr/>
          </p:nvSpPr>
          <p:spPr>
            <a:xfrm>
              <a:off x="7825071" y="4831765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243598" y="4508539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1" name="object 51"/>
            <p:cNvSpPr/>
            <p:nvPr/>
          </p:nvSpPr>
          <p:spPr>
            <a:xfrm>
              <a:off x="5243599" y="4508539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2" name="object 52"/>
            <p:cNvSpPr/>
            <p:nvPr/>
          </p:nvSpPr>
          <p:spPr>
            <a:xfrm>
              <a:off x="6855359" y="1289372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3" name="object 53"/>
            <p:cNvSpPr/>
            <p:nvPr/>
          </p:nvSpPr>
          <p:spPr>
            <a:xfrm>
              <a:off x="6855359" y="1289372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4" name="object 54"/>
            <p:cNvSpPr/>
            <p:nvPr/>
          </p:nvSpPr>
          <p:spPr>
            <a:xfrm>
              <a:off x="4977144" y="2949193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5" name="object 55"/>
            <p:cNvSpPr/>
            <p:nvPr/>
          </p:nvSpPr>
          <p:spPr>
            <a:xfrm>
              <a:off x="4977144" y="2949193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6" name="object 56"/>
            <p:cNvSpPr/>
            <p:nvPr/>
          </p:nvSpPr>
          <p:spPr>
            <a:xfrm>
              <a:off x="2347644" y="5037073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7" name="object 57"/>
            <p:cNvSpPr/>
            <p:nvPr/>
          </p:nvSpPr>
          <p:spPr>
            <a:xfrm>
              <a:off x="2347644" y="5037073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8" name="object 58"/>
            <p:cNvSpPr/>
            <p:nvPr/>
          </p:nvSpPr>
          <p:spPr>
            <a:xfrm>
              <a:off x="2290856" y="5792715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9" name="object 59"/>
            <p:cNvSpPr/>
            <p:nvPr/>
          </p:nvSpPr>
          <p:spPr>
            <a:xfrm>
              <a:off x="2290856" y="5792715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0" name="object 60"/>
            <p:cNvSpPr/>
            <p:nvPr/>
          </p:nvSpPr>
          <p:spPr>
            <a:xfrm>
              <a:off x="2290856" y="4294515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1" name="object 61"/>
            <p:cNvSpPr/>
            <p:nvPr/>
          </p:nvSpPr>
          <p:spPr>
            <a:xfrm>
              <a:off x="2290856" y="4294515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2" name="object 62"/>
            <p:cNvSpPr/>
            <p:nvPr/>
          </p:nvSpPr>
          <p:spPr>
            <a:xfrm>
              <a:off x="893116" y="2145475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3" name="object 63"/>
            <p:cNvSpPr/>
            <p:nvPr/>
          </p:nvSpPr>
          <p:spPr>
            <a:xfrm>
              <a:off x="893118" y="2145475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4" name="object 64"/>
            <p:cNvSpPr/>
            <p:nvPr/>
          </p:nvSpPr>
          <p:spPr>
            <a:xfrm>
              <a:off x="945533" y="3696092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5" name="object 65"/>
            <p:cNvSpPr/>
            <p:nvPr/>
          </p:nvSpPr>
          <p:spPr>
            <a:xfrm>
              <a:off x="945533" y="3696092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6" name="object 66"/>
            <p:cNvSpPr/>
            <p:nvPr/>
          </p:nvSpPr>
          <p:spPr>
            <a:xfrm>
              <a:off x="1220715" y="1389833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7" name="object 67"/>
            <p:cNvSpPr/>
            <p:nvPr/>
          </p:nvSpPr>
          <p:spPr>
            <a:xfrm>
              <a:off x="1220715" y="1389834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8" name="object 68"/>
            <p:cNvSpPr/>
            <p:nvPr/>
          </p:nvSpPr>
          <p:spPr>
            <a:xfrm>
              <a:off x="1644403" y="638548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9" name="object 69"/>
            <p:cNvSpPr/>
            <p:nvPr/>
          </p:nvSpPr>
          <p:spPr>
            <a:xfrm>
              <a:off x="1644403" y="638548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0" name="object 70"/>
            <p:cNvSpPr/>
            <p:nvPr/>
          </p:nvSpPr>
          <p:spPr>
            <a:xfrm>
              <a:off x="3098946" y="2791944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1" name="object 71"/>
            <p:cNvSpPr/>
            <p:nvPr/>
          </p:nvSpPr>
          <p:spPr>
            <a:xfrm>
              <a:off x="3098946" y="2791944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2" name="object 72"/>
            <p:cNvSpPr/>
            <p:nvPr/>
          </p:nvSpPr>
          <p:spPr>
            <a:xfrm>
              <a:off x="9816831" y="5906293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3" name="object 73"/>
            <p:cNvSpPr/>
            <p:nvPr/>
          </p:nvSpPr>
          <p:spPr>
            <a:xfrm>
              <a:off x="9816831" y="5906293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4" name="object 74"/>
            <p:cNvSpPr/>
            <p:nvPr/>
          </p:nvSpPr>
          <p:spPr>
            <a:xfrm>
              <a:off x="9275225" y="4831764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5" name="object 75"/>
            <p:cNvSpPr/>
            <p:nvPr/>
          </p:nvSpPr>
          <p:spPr>
            <a:xfrm>
              <a:off x="9275225" y="4831765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6" name="object 76"/>
            <p:cNvSpPr/>
            <p:nvPr/>
          </p:nvSpPr>
          <p:spPr>
            <a:xfrm>
              <a:off x="8813699" y="3039448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7" name="object 77"/>
            <p:cNvSpPr/>
            <p:nvPr/>
          </p:nvSpPr>
          <p:spPr>
            <a:xfrm>
              <a:off x="8813699" y="3039448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8" name="object 78"/>
            <p:cNvSpPr/>
            <p:nvPr/>
          </p:nvSpPr>
          <p:spPr>
            <a:xfrm>
              <a:off x="8139553" y="1870310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9" name="object 79"/>
            <p:cNvSpPr/>
            <p:nvPr/>
          </p:nvSpPr>
          <p:spPr>
            <a:xfrm>
              <a:off x="8139553" y="1870310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0" name="object 80"/>
            <p:cNvSpPr/>
            <p:nvPr/>
          </p:nvSpPr>
          <p:spPr>
            <a:xfrm>
              <a:off x="6750542" y="5259823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1" name="object 81"/>
            <p:cNvSpPr/>
            <p:nvPr/>
          </p:nvSpPr>
          <p:spPr>
            <a:xfrm>
              <a:off x="6750542" y="5259823"/>
              <a:ext cx="161636" cy="161636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30" y="133330"/>
                  </a:moveTo>
                  <a:lnTo>
                    <a:pt x="133330" y="0"/>
                  </a:lnTo>
                  <a:lnTo>
                    <a:pt x="0" y="0"/>
                  </a:lnTo>
                  <a:lnTo>
                    <a:pt x="0" y="133330"/>
                  </a:lnTo>
                  <a:lnTo>
                    <a:pt x="133330" y="13333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2" name="object 82"/>
            <p:cNvSpPr txBox="1"/>
            <p:nvPr/>
          </p:nvSpPr>
          <p:spPr>
            <a:xfrm>
              <a:off x="1223295" y="769039"/>
              <a:ext cx="257848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71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83" name="object 83"/>
            <p:cNvSpPr txBox="1"/>
            <p:nvPr/>
          </p:nvSpPr>
          <p:spPr>
            <a:xfrm>
              <a:off x="310677" y="1581369"/>
              <a:ext cx="768158" cy="740012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R="6157" algn="r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75</a:t>
              </a:r>
              <a:endParaRPr sz="1758">
                <a:latin typeface="Times New Roman"/>
                <a:cs typeface="Times New Roman"/>
              </a:endParaRPr>
            </a:p>
            <a:p>
              <a:pPr marL="15394">
                <a:spcBef>
                  <a:spcPts val="1400"/>
                </a:spcBef>
              </a:pPr>
              <a:r>
                <a:rPr sz="1758" b="1" spc="12" dirty="0">
                  <a:latin typeface="Arial"/>
                  <a:cs typeface="Arial"/>
                </a:rPr>
                <a:t>Arad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84" name="object 84"/>
            <p:cNvSpPr txBox="1"/>
            <p:nvPr/>
          </p:nvSpPr>
          <p:spPr>
            <a:xfrm>
              <a:off x="561403" y="2828502"/>
              <a:ext cx="371764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118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85" name="object 85"/>
            <p:cNvSpPr txBox="1"/>
            <p:nvPr/>
          </p:nvSpPr>
          <p:spPr>
            <a:xfrm>
              <a:off x="1387795" y="4046522"/>
              <a:ext cx="371764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111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86" name="object 86"/>
            <p:cNvSpPr txBox="1"/>
            <p:nvPr/>
          </p:nvSpPr>
          <p:spPr>
            <a:xfrm>
              <a:off x="2074632" y="4556298"/>
              <a:ext cx="257848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70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87" name="object 87"/>
            <p:cNvSpPr txBox="1"/>
            <p:nvPr/>
          </p:nvSpPr>
          <p:spPr>
            <a:xfrm>
              <a:off x="1335883" y="5198780"/>
              <a:ext cx="990599" cy="780816"/>
            </a:xfrm>
            <a:prstGeom prst="rect">
              <a:avLst/>
            </a:prstGeom>
          </p:spPr>
          <p:txBody>
            <a:bodyPr vert="horz" wrap="square" lIns="0" tIns="123152" rIns="0" bIns="0" rtlCol="0">
              <a:spAutoFit/>
            </a:bodyPr>
            <a:lstStyle/>
            <a:p>
              <a:pPr marR="6157" algn="r">
                <a:spcBef>
                  <a:spcPts val="970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75</a:t>
              </a:r>
              <a:endParaRPr sz="1758">
                <a:latin typeface="Times New Roman"/>
                <a:cs typeface="Times New Roman"/>
              </a:endParaRPr>
            </a:p>
            <a:p>
              <a:pPr marL="15394">
                <a:spcBef>
                  <a:spcPts val="854"/>
                </a:spcBef>
              </a:pPr>
              <a:r>
                <a:rPr sz="1758" b="1" spc="12" dirty="0">
                  <a:latin typeface="Arial"/>
                  <a:cs typeface="Arial"/>
                </a:rPr>
                <a:t>Dobreta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88" name="object 88"/>
            <p:cNvSpPr txBox="1"/>
            <p:nvPr/>
          </p:nvSpPr>
          <p:spPr>
            <a:xfrm>
              <a:off x="3007227" y="5623931"/>
              <a:ext cx="371764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120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89" name="object 89"/>
            <p:cNvSpPr txBox="1"/>
            <p:nvPr/>
          </p:nvSpPr>
          <p:spPr>
            <a:xfrm>
              <a:off x="2504865" y="1481957"/>
              <a:ext cx="371764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151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90" name="object 90"/>
            <p:cNvSpPr txBox="1"/>
            <p:nvPr/>
          </p:nvSpPr>
          <p:spPr>
            <a:xfrm>
              <a:off x="1876305" y="2136965"/>
              <a:ext cx="371764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140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91" name="object 91"/>
            <p:cNvSpPr txBox="1"/>
            <p:nvPr/>
          </p:nvSpPr>
          <p:spPr>
            <a:xfrm>
              <a:off x="4111744" y="2605242"/>
              <a:ext cx="257848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99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3492925" y="3094743"/>
              <a:ext cx="1821103" cy="573299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80</a:t>
              </a:r>
              <a:endParaRPr sz="1758">
                <a:latin typeface="Times New Roman"/>
                <a:cs typeface="Times New Roman"/>
              </a:endParaRPr>
            </a:p>
            <a:p>
              <a:pPr marL="190890">
                <a:spcBef>
                  <a:spcPts val="79"/>
                </a:spcBef>
              </a:pPr>
              <a:r>
                <a:rPr sz="1758" b="1" spc="12" dirty="0">
                  <a:latin typeface="Arial"/>
                  <a:cs typeface="Arial"/>
                </a:rPr>
                <a:t>Rimnicu</a:t>
              </a:r>
              <a:r>
                <a:rPr sz="1758" b="1" spc="-61" dirty="0">
                  <a:latin typeface="Arial"/>
                  <a:cs typeface="Arial"/>
                </a:rPr>
                <a:t> </a:t>
              </a:r>
              <a:r>
                <a:rPr sz="1758" b="1" spc="12" dirty="0">
                  <a:latin typeface="Arial"/>
                  <a:cs typeface="Arial"/>
                </a:rPr>
                <a:t>Vilcea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93" name="object 93"/>
            <p:cNvSpPr txBox="1"/>
            <p:nvPr/>
          </p:nvSpPr>
          <p:spPr>
            <a:xfrm>
              <a:off x="4262030" y="4198944"/>
              <a:ext cx="257848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97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94" name="object 94"/>
            <p:cNvSpPr txBox="1"/>
            <p:nvPr/>
          </p:nvSpPr>
          <p:spPr>
            <a:xfrm>
              <a:off x="5691909" y="4901954"/>
              <a:ext cx="371764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101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6072449" y="3991877"/>
              <a:ext cx="371764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211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96" name="object 96"/>
            <p:cNvSpPr txBox="1"/>
            <p:nvPr/>
          </p:nvSpPr>
          <p:spPr>
            <a:xfrm>
              <a:off x="4683890" y="5315055"/>
              <a:ext cx="371764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138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97" name="object 97"/>
            <p:cNvSpPr txBox="1"/>
            <p:nvPr/>
          </p:nvSpPr>
          <p:spPr>
            <a:xfrm>
              <a:off x="3921504" y="4830644"/>
              <a:ext cx="371764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146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98" name="object 98"/>
            <p:cNvSpPr txBox="1"/>
            <p:nvPr/>
          </p:nvSpPr>
          <p:spPr>
            <a:xfrm>
              <a:off x="7189529" y="4804623"/>
              <a:ext cx="257848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85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6466178" y="5725291"/>
              <a:ext cx="838200" cy="788589"/>
            </a:xfrm>
            <a:prstGeom prst="rect">
              <a:avLst/>
            </a:prstGeom>
          </p:spPr>
          <p:txBody>
            <a:bodyPr vert="horz" wrap="square" lIns="0" tIns="130849" rIns="0" bIns="0" rtlCol="0">
              <a:spAutoFit/>
            </a:bodyPr>
            <a:lstStyle/>
            <a:p>
              <a:pPr marL="180883">
                <a:spcBef>
                  <a:spcPts val="1031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90</a:t>
              </a:r>
              <a:endParaRPr sz="1758">
                <a:latin typeface="Times New Roman"/>
                <a:cs typeface="Times New Roman"/>
              </a:endParaRPr>
            </a:p>
            <a:p>
              <a:pPr marL="15394">
                <a:spcBef>
                  <a:spcPts val="909"/>
                </a:spcBef>
              </a:pPr>
              <a:r>
                <a:rPr sz="1758" b="1" spc="12" dirty="0">
                  <a:latin typeface="Arial"/>
                  <a:cs typeface="Arial"/>
                </a:rPr>
                <a:t>Giurgiu</a:t>
              </a:r>
              <a:endParaRPr sz="1758">
                <a:latin typeface="Arial"/>
                <a:cs typeface="Arial"/>
              </a:endParaRPr>
            </a:p>
          </p:txBody>
        </p:sp>
        <p:sp>
          <p:nvSpPr>
            <p:cNvPr id="100" name="object 100"/>
            <p:cNvSpPr txBox="1"/>
            <p:nvPr/>
          </p:nvSpPr>
          <p:spPr>
            <a:xfrm>
              <a:off x="8565503" y="4584198"/>
              <a:ext cx="257848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98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101" name="object 101"/>
            <p:cNvSpPr txBox="1"/>
            <p:nvPr/>
          </p:nvSpPr>
          <p:spPr>
            <a:xfrm>
              <a:off x="8499804" y="3861053"/>
              <a:ext cx="371764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142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102" name="object 102"/>
            <p:cNvSpPr txBox="1"/>
            <p:nvPr/>
          </p:nvSpPr>
          <p:spPr>
            <a:xfrm>
              <a:off x="8650625" y="2292283"/>
              <a:ext cx="257848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92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103" name="object 103"/>
            <p:cNvSpPr txBox="1"/>
            <p:nvPr/>
          </p:nvSpPr>
          <p:spPr>
            <a:xfrm>
              <a:off x="7582000" y="1325547"/>
              <a:ext cx="257848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87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104" name="object 104"/>
            <p:cNvSpPr txBox="1"/>
            <p:nvPr/>
          </p:nvSpPr>
          <p:spPr>
            <a:xfrm>
              <a:off x="9708884" y="5218451"/>
              <a:ext cx="257848" cy="289953"/>
            </a:xfrm>
            <a:prstGeom prst="rect">
              <a:avLst/>
            </a:prstGeom>
          </p:spPr>
          <p:txBody>
            <a:bodyPr vert="horz" wrap="square" lIns="0" tIns="19242" rIns="0" bIns="0" rtlCol="0">
              <a:spAutoFit/>
            </a:bodyPr>
            <a:lstStyle/>
            <a:p>
              <a:pPr marL="15394">
                <a:spcBef>
                  <a:spcPts val="152"/>
                </a:spcBef>
              </a:pPr>
              <a:r>
                <a:rPr sz="1758" spc="12" dirty="0">
                  <a:latin typeface="Times New Roman"/>
                  <a:cs typeface="Times New Roman"/>
                </a:rPr>
                <a:t>86</a:t>
              </a:r>
              <a:endParaRPr sz="1758">
                <a:latin typeface="Times New Roman"/>
                <a:cs typeface="Times New Roman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821144" y="2073503"/>
              <a:ext cx="305569" cy="305569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252082" y="126034"/>
                  </a:moveTo>
                  <a:lnTo>
                    <a:pt x="242178" y="76975"/>
                  </a:lnTo>
                  <a:lnTo>
                    <a:pt x="215168" y="36914"/>
                  </a:lnTo>
                  <a:lnTo>
                    <a:pt x="175106" y="9904"/>
                  </a:lnTo>
                  <a:lnTo>
                    <a:pt x="126047" y="0"/>
                  </a:lnTo>
                  <a:lnTo>
                    <a:pt x="76981" y="9904"/>
                  </a:lnTo>
                  <a:lnTo>
                    <a:pt x="36915" y="36914"/>
                  </a:lnTo>
                  <a:lnTo>
                    <a:pt x="9904" y="76975"/>
                  </a:lnTo>
                  <a:lnTo>
                    <a:pt x="0" y="126034"/>
                  </a:lnTo>
                  <a:lnTo>
                    <a:pt x="9904" y="175101"/>
                  </a:lnTo>
                  <a:lnTo>
                    <a:pt x="36915" y="215166"/>
                  </a:lnTo>
                  <a:lnTo>
                    <a:pt x="76981" y="242177"/>
                  </a:lnTo>
                  <a:lnTo>
                    <a:pt x="126047" y="252082"/>
                  </a:lnTo>
                  <a:lnTo>
                    <a:pt x="175106" y="242177"/>
                  </a:lnTo>
                  <a:lnTo>
                    <a:pt x="215168" y="215166"/>
                  </a:lnTo>
                  <a:lnTo>
                    <a:pt x="242178" y="175101"/>
                  </a:lnTo>
                  <a:lnTo>
                    <a:pt x="252082" y="126034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78568" y="5187851"/>
              <a:ext cx="305569" cy="305569"/>
            </a:xfrm>
            <a:custGeom>
              <a:avLst/>
              <a:gdLst/>
              <a:ahLst/>
              <a:cxnLst/>
              <a:rect l="l" t="t" r="r" b="b"/>
              <a:pathLst>
                <a:path w="252095" h="252095">
                  <a:moveTo>
                    <a:pt x="252082" y="126047"/>
                  </a:moveTo>
                  <a:lnTo>
                    <a:pt x="242178" y="76986"/>
                  </a:lnTo>
                  <a:lnTo>
                    <a:pt x="215168" y="36920"/>
                  </a:lnTo>
                  <a:lnTo>
                    <a:pt x="175106" y="9906"/>
                  </a:lnTo>
                  <a:lnTo>
                    <a:pt x="126047" y="0"/>
                  </a:lnTo>
                  <a:lnTo>
                    <a:pt x="76981" y="9906"/>
                  </a:lnTo>
                  <a:lnTo>
                    <a:pt x="36915" y="36920"/>
                  </a:lnTo>
                  <a:lnTo>
                    <a:pt x="9904" y="76986"/>
                  </a:lnTo>
                  <a:lnTo>
                    <a:pt x="0" y="126047"/>
                  </a:lnTo>
                  <a:lnTo>
                    <a:pt x="9904" y="175108"/>
                  </a:lnTo>
                  <a:lnTo>
                    <a:pt x="36915" y="215174"/>
                  </a:lnTo>
                  <a:lnTo>
                    <a:pt x="76981" y="242188"/>
                  </a:lnTo>
                  <a:lnTo>
                    <a:pt x="126047" y="252095"/>
                  </a:lnTo>
                  <a:lnTo>
                    <a:pt x="175106" y="242188"/>
                  </a:lnTo>
                  <a:lnTo>
                    <a:pt x="215168" y="215174"/>
                  </a:lnTo>
                  <a:lnTo>
                    <a:pt x="242178" y="175108"/>
                  </a:lnTo>
                  <a:lnTo>
                    <a:pt x="252082" y="126047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629292" y="5138573"/>
              <a:ext cx="404861" cy="404861"/>
            </a:xfrm>
            <a:custGeom>
              <a:avLst/>
              <a:gdLst/>
              <a:ahLst/>
              <a:cxnLst/>
              <a:rect l="l" t="t" r="r" b="b"/>
              <a:pathLst>
                <a:path w="334010" h="334010">
                  <a:moveTo>
                    <a:pt x="333387" y="166700"/>
                  </a:moveTo>
                  <a:lnTo>
                    <a:pt x="327432" y="122385"/>
                  </a:lnTo>
                  <a:lnTo>
                    <a:pt x="310627" y="82565"/>
                  </a:lnTo>
                  <a:lnTo>
                    <a:pt x="284560" y="48826"/>
                  </a:lnTo>
                  <a:lnTo>
                    <a:pt x="250822" y="22760"/>
                  </a:lnTo>
                  <a:lnTo>
                    <a:pt x="211001" y="5954"/>
                  </a:lnTo>
                  <a:lnTo>
                    <a:pt x="166687" y="0"/>
                  </a:lnTo>
                  <a:lnTo>
                    <a:pt x="122374" y="5954"/>
                  </a:lnTo>
                  <a:lnTo>
                    <a:pt x="82555" y="22760"/>
                  </a:lnTo>
                  <a:lnTo>
                    <a:pt x="48820" y="48826"/>
                  </a:lnTo>
                  <a:lnTo>
                    <a:pt x="22756" y="82565"/>
                  </a:lnTo>
                  <a:lnTo>
                    <a:pt x="5954" y="122385"/>
                  </a:lnTo>
                  <a:lnTo>
                    <a:pt x="0" y="166700"/>
                  </a:lnTo>
                  <a:lnTo>
                    <a:pt x="5954" y="211013"/>
                  </a:lnTo>
                  <a:lnTo>
                    <a:pt x="22756" y="250832"/>
                  </a:lnTo>
                  <a:lnTo>
                    <a:pt x="48820" y="284567"/>
                  </a:lnTo>
                  <a:lnTo>
                    <a:pt x="82555" y="310630"/>
                  </a:lnTo>
                  <a:lnTo>
                    <a:pt x="122374" y="327433"/>
                  </a:lnTo>
                  <a:lnTo>
                    <a:pt x="166687" y="333387"/>
                  </a:lnTo>
                  <a:lnTo>
                    <a:pt x="211001" y="327433"/>
                  </a:lnTo>
                  <a:lnTo>
                    <a:pt x="250822" y="310630"/>
                  </a:lnTo>
                  <a:lnTo>
                    <a:pt x="284560" y="284567"/>
                  </a:lnTo>
                  <a:lnTo>
                    <a:pt x="310627" y="250832"/>
                  </a:lnTo>
                  <a:lnTo>
                    <a:pt x="327432" y="211013"/>
                  </a:lnTo>
                  <a:lnTo>
                    <a:pt x="333387" y="166700"/>
                  </a:lnTo>
                  <a:close/>
                </a:path>
              </a:pathLst>
            </a:custGeom>
            <a:ln w="3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</p:grpSp>
      <p:sp>
        <p:nvSpPr>
          <p:cNvPr id="108" name="object 108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18</a:t>
            </a:fld>
            <a:endParaRPr spc="-30" dirty="0"/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C10FC9A4-5D53-43FB-BA2B-B10A45E0B068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19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648516" y="1333978"/>
            <a:ext cx="9400309" cy="4190043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-103" dirty="0">
                <a:solidFill>
                  <a:srgbClr val="004B00"/>
                </a:solidFill>
                <a:latin typeface="Tahoma"/>
                <a:cs typeface="Tahoma"/>
              </a:rPr>
              <a:t>Deterministic, </a:t>
            </a:r>
            <a:r>
              <a:rPr sz="2485" spc="-97" dirty="0">
                <a:solidFill>
                  <a:srgbClr val="004B00"/>
                </a:solidFill>
                <a:latin typeface="Tahoma"/>
                <a:cs typeface="Tahoma"/>
              </a:rPr>
              <a:t>fully </a:t>
            </a:r>
            <a:r>
              <a:rPr sz="2485" spc="-169" dirty="0">
                <a:solidFill>
                  <a:srgbClr val="004B00"/>
                </a:solidFill>
                <a:latin typeface="Tahoma"/>
                <a:cs typeface="Tahoma"/>
              </a:rPr>
              <a:t>observable </a:t>
            </a:r>
            <a:r>
              <a:rPr sz="2485" spc="19" dirty="0">
                <a:latin typeface="Century Gothic"/>
                <a:cs typeface="Century Gothic"/>
              </a:rPr>
              <a:t>=</a:t>
            </a:r>
            <a:r>
              <a:rPr sz="2485" spc="19" dirty="0">
                <a:latin typeface="Lucida Sans Unicode"/>
                <a:cs typeface="Lucida Sans Unicode"/>
              </a:rPr>
              <a:t>⇒ </a:t>
            </a:r>
            <a:r>
              <a:rPr sz="2485" spc="-133" dirty="0">
                <a:solidFill>
                  <a:srgbClr val="00007E"/>
                </a:solidFill>
                <a:latin typeface="Tahoma"/>
                <a:cs typeface="Tahoma"/>
              </a:rPr>
              <a:t>single-state</a:t>
            </a:r>
            <a:r>
              <a:rPr sz="2485" spc="3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485" spc="-169" dirty="0">
                <a:solidFill>
                  <a:srgbClr val="00007E"/>
                </a:solidFill>
                <a:latin typeface="Tahoma"/>
                <a:cs typeface="Tahoma"/>
              </a:rPr>
              <a:t>problem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30"/>
              </a:spcBef>
            </a:pPr>
            <a:r>
              <a:rPr sz="2485" spc="-109" dirty="0">
                <a:latin typeface="Tahoma"/>
                <a:cs typeface="Tahoma"/>
              </a:rPr>
              <a:t>Agent </a:t>
            </a:r>
            <a:r>
              <a:rPr sz="2485" spc="-194" dirty="0">
                <a:latin typeface="Tahoma"/>
                <a:cs typeface="Tahoma"/>
              </a:rPr>
              <a:t>knows </a:t>
            </a:r>
            <a:r>
              <a:rPr sz="2485" spc="-121" dirty="0">
                <a:latin typeface="Tahoma"/>
                <a:cs typeface="Tahoma"/>
              </a:rPr>
              <a:t>exactly </a:t>
            </a:r>
            <a:r>
              <a:rPr sz="2485" spc="-152" dirty="0">
                <a:latin typeface="Tahoma"/>
                <a:cs typeface="Tahoma"/>
              </a:rPr>
              <a:t>which </a:t>
            </a:r>
            <a:r>
              <a:rPr sz="2485" spc="-121" dirty="0">
                <a:latin typeface="Tahoma"/>
                <a:cs typeface="Tahoma"/>
              </a:rPr>
              <a:t>state </a:t>
            </a:r>
            <a:r>
              <a:rPr sz="2485" spc="-6" dirty="0">
                <a:latin typeface="Tahoma"/>
                <a:cs typeface="Tahoma"/>
              </a:rPr>
              <a:t>it </a:t>
            </a:r>
            <a:r>
              <a:rPr sz="2485" spc="-79" dirty="0">
                <a:latin typeface="Tahoma"/>
                <a:cs typeface="Tahoma"/>
              </a:rPr>
              <a:t>will </a:t>
            </a:r>
            <a:r>
              <a:rPr sz="2485" spc="-188" dirty="0">
                <a:latin typeface="Tahoma"/>
                <a:cs typeface="Tahoma"/>
              </a:rPr>
              <a:t>be </a:t>
            </a:r>
            <a:r>
              <a:rPr sz="2485" spc="-146" dirty="0">
                <a:latin typeface="Tahoma"/>
                <a:cs typeface="Tahoma"/>
              </a:rPr>
              <a:t>in; </a:t>
            </a:r>
            <a:r>
              <a:rPr sz="2485" spc="-116" dirty="0">
                <a:latin typeface="Tahoma"/>
                <a:cs typeface="Tahoma"/>
              </a:rPr>
              <a:t>solution is </a:t>
            </a:r>
            <a:r>
              <a:rPr sz="2485" spc="-176" dirty="0">
                <a:latin typeface="Tahoma"/>
                <a:cs typeface="Tahoma"/>
              </a:rPr>
              <a:t>a</a:t>
            </a:r>
            <a:r>
              <a:rPr sz="2485" spc="224" dirty="0">
                <a:latin typeface="Tahoma"/>
                <a:cs typeface="Tahoma"/>
              </a:rPr>
              <a:t> </a:t>
            </a:r>
            <a:r>
              <a:rPr sz="2485" spc="-200" dirty="0">
                <a:latin typeface="Tahoma"/>
                <a:cs typeface="Tahoma"/>
              </a:rPr>
              <a:t>sequence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-158" dirty="0">
                <a:solidFill>
                  <a:srgbClr val="004B00"/>
                </a:solidFill>
                <a:latin typeface="Tahoma"/>
                <a:cs typeface="Tahoma"/>
              </a:rPr>
              <a:t>Non-observable </a:t>
            </a:r>
            <a:r>
              <a:rPr sz="2485" spc="24" dirty="0">
                <a:latin typeface="Century Gothic"/>
                <a:cs typeface="Century Gothic"/>
              </a:rPr>
              <a:t>=</a:t>
            </a:r>
            <a:r>
              <a:rPr sz="2485" spc="24" dirty="0">
                <a:latin typeface="Lucida Sans Unicode"/>
                <a:cs typeface="Lucida Sans Unicode"/>
              </a:rPr>
              <a:t>⇒ </a:t>
            </a:r>
            <a:r>
              <a:rPr lang="en-GB" sz="2485" spc="-146" dirty="0" err="1">
                <a:solidFill>
                  <a:srgbClr val="00007E"/>
                </a:solidFill>
                <a:latin typeface="Tahoma"/>
                <a:cs typeface="Tahoma"/>
              </a:rPr>
              <a:t>sensorless</a:t>
            </a:r>
            <a:r>
              <a:rPr sz="2485" spc="152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485" spc="-169" dirty="0">
                <a:solidFill>
                  <a:srgbClr val="00007E"/>
                </a:solidFill>
                <a:latin typeface="Tahoma"/>
                <a:cs typeface="Tahoma"/>
              </a:rPr>
              <a:t>problem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42"/>
              </a:spcBef>
            </a:pPr>
            <a:r>
              <a:rPr sz="2485" spc="-109" dirty="0">
                <a:latin typeface="Tahoma"/>
                <a:cs typeface="Tahoma"/>
              </a:rPr>
              <a:t>Agent</a:t>
            </a:r>
            <a:r>
              <a:rPr sz="2485" spc="-24" dirty="0">
                <a:latin typeface="Tahoma"/>
                <a:cs typeface="Tahoma"/>
              </a:rPr>
              <a:t> </a:t>
            </a:r>
            <a:r>
              <a:rPr sz="2485" spc="-206" dirty="0">
                <a:latin typeface="Tahoma"/>
                <a:cs typeface="Tahoma"/>
              </a:rPr>
              <a:t>may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200" dirty="0">
                <a:latin typeface="Tahoma"/>
                <a:cs typeface="Tahoma"/>
              </a:rPr>
              <a:t>have</a:t>
            </a:r>
            <a:r>
              <a:rPr sz="2485" spc="12" dirty="0">
                <a:latin typeface="Tahoma"/>
                <a:cs typeface="Tahoma"/>
              </a:rPr>
              <a:t> </a:t>
            </a:r>
            <a:r>
              <a:rPr sz="2485" spc="-176" dirty="0">
                <a:latin typeface="Tahoma"/>
                <a:cs typeface="Tahoma"/>
              </a:rPr>
              <a:t>no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63" dirty="0">
                <a:latin typeface="Tahoma"/>
                <a:cs typeface="Tahoma"/>
              </a:rPr>
              <a:t>idea</a:t>
            </a:r>
            <a:r>
              <a:rPr sz="2485" spc="30" dirty="0">
                <a:latin typeface="Tahoma"/>
                <a:cs typeface="Tahoma"/>
              </a:rPr>
              <a:t> </a:t>
            </a:r>
            <a:r>
              <a:rPr sz="2485" spc="-218" dirty="0">
                <a:latin typeface="Tahoma"/>
                <a:cs typeface="Tahoma"/>
              </a:rPr>
              <a:t>where</a:t>
            </a:r>
            <a:r>
              <a:rPr sz="2485" spc="24" dirty="0">
                <a:latin typeface="Tahoma"/>
                <a:cs typeface="Tahoma"/>
              </a:rPr>
              <a:t> </a:t>
            </a:r>
            <a:r>
              <a:rPr sz="2485" spc="-6" dirty="0">
                <a:latin typeface="Tahoma"/>
                <a:cs typeface="Tahoma"/>
              </a:rPr>
              <a:t>it</a:t>
            </a:r>
            <a:r>
              <a:rPr sz="2485" spc="12" dirty="0">
                <a:latin typeface="Tahoma"/>
                <a:cs typeface="Tahoma"/>
              </a:rPr>
              <a:t> </a:t>
            </a:r>
            <a:r>
              <a:rPr sz="2485" spc="-158" dirty="0">
                <a:latin typeface="Tahoma"/>
                <a:cs typeface="Tahoma"/>
              </a:rPr>
              <a:t>is;</a:t>
            </a:r>
            <a:r>
              <a:rPr sz="2485" spc="12" dirty="0">
                <a:latin typeface="Tahoma"/>
                <a:cs typeface="Tahoma"/>
              </a:rPr>
              <a:t> </a:t>
            </a:r>
            <a:r>
              <a:rPr sz="2485" spc="-116" dirty="0">
                <a:latin typeface="Tahoma"/>
                <a:cs typeface="Tahoma"/>
              </a:rPr>
              <a:t>solution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49" dirty="0">
                <a:latin typeface="Tahoma"/>
                <a:cs typeface="Tahoma"/>
              </a:rPr>
              <a:t>(if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39" dirty="0">
                <a:latin typeface="Tahoma"/>
                <a:cs typeface="Tahoma"/>
              </a:rPr>
              <a:t>any)</a:t>
            </a:r>
            <a:r>
              <a:rPr sz="2485" spc="-6" dirty="0">
                <a:latin typeface="Tahoma"/>
                <a:cs typeface="Tahoma"/>
              </a:rPr>
              <a:t> </a:t>
            </a:r>
            <a:r>
              <a:rPr sz="2485" spc="-116" dirty="0">
                <a:latin typeface="Tahoma"/>
                <a:cs typeface="Tahoma"/>
              </a:rPr>
              <a:t>is</a:t>
            </a:r>
            <a:r>
              <a:rPr sz="2485" spc="19" dirty="0">
                <a:latin typeface="Tahoma"/>
                <a:cs typeface="Tahoma"/>
              </a:rPr>
              <a:t> </a:t>
            </a:r>
            <a:r>
              <a:rPr sz="2485" spc="-176" dirty="0">
                <a:latin typeface="Tahoma"/>
                <a:cs typeface="Tahoma"/>
              </a:rPr>
              <a:t>a</a:t>
            </a:r>
            <a:r>
              <a:rPr sz="2485" spc="-6" dirty="0">
                <a:latin typeface="Tahoma"/>
                <a:cs typeface="Tahoma"/>
              </a:rPr>
              <a:t> </a:t>
            </a:r>
            <a:r>
              <a:rPr sz="2485" spc="-200" dirty="0">
                <a:latin typeface="Tahoma"/>
                <a:cs typeface="Tahoma"/>
              </a:rPr>
              <a:t>sequence</a:t>
            </a:r>
            <a:endParaRPr sz="2485" dirty="0">
              <a:latin typeface="Tahoma"/>
              <a:cs typeface="Tahoma"/>
            </a:endParaRPr>
          </a:p>
          <a:p>
            <a:pPr marL="902108" marR="592682" indent="-886714">
              <a:lnSpc>
                <a:spcPct val="101499"/>
              </a:lnSpc>
              <a:spcBef>
                <a:spcPts val="1849"/>
              </a:spcBef>
            </a:pPr>
            <a:r>
              <a:rPr sz="2485" spc="-121" dirty="0">
                <a:solidFill>
                  <a:srgbClr val="004B00"/>
                </a:solidFill>
                <a:latin typeface="Tahoma"/>
                <a:cs typeface="Tahoma"/>
              </a:rPr>
              <a:t>Nondeterministic </a:t>
            </a:r>
            <a:r>
              <a:rPr sz="2485" spc="-109" dirty="0">
                <a:latin typeface="Tahoma"/>
                <a:cs typeface="Tahoma"/>
              </a:rPr>
              <a:t>and/or </a:t>
            </a:r>
            <a:r>
              <a:rPr sz="2485" spc="-97" dirty="0">
                <a:solidFill>
                  <a:srgbClr val="004B00"/>
                </a:solidFill>
                <a:latin typeface="Tahoma"/>
                <a:cs typeface="Tahoma"/>
              </a:rPr>
              <a:t>partially </a:t>
            </a:r>
            <a:r>
              <a:rPr sz="2485" spc="-169" dirty="0">
                <a:solidFill>
                  <a:srgbClr val="004B00"/>
                </a:solidFill>
                <a:latin typeface="Tahoma"/>
                <a:cs typeface="Tahoma"/>
              </a:rPr>
              <a:t>observable </a:t>
            </a:r>
            <a:r>
              <a:rPr sz="2485" spc="24" dirty="0">
                <a:latin typeface="Century Gothic"/>
                <a:cs typeface="Century Gothic"/>
              </a:rPr>
              <a:t>=</a:t>
            </a:r>
            <a:r>
              <a:rPr sz="2485" spc="24" dirty="0">
                <a:latin typeface="Lucida Sans Unicode"/>
                <a:cs typeface="Lucida Sans Unicode"/>
              </a:rPr>
              <a:t>⇒ </a:t>
            </a:r>
            <a:r>
              <a:rPr sz="2485" spc="-139" dirty="0">
                <a:solidFill>
                  <a:srgbClr val="00007E"/>
                </a:solidFill>
                <a:latin typeface="Tahoma"/>
                <a:cs typeface="Tahoma"/>
              </a:rPr>
              <a:t>contingency </a:t>
            </a:r>
            <a:r>
              <a:rPr sz="2485" spc="-169" dirty="0">
                <a:solidFill>
                  <a:srgbClr val="00007E"/>
                </a:solidFill>
                <a:latin typeface="Tahoma"/>
                <a:cs typeface="Tahoma"/>
              </a:rPr>
              <a:t>problem  </a:t>
            </a:r>
            <a:r>
              <a:rPr sz="2485" spc="-152" dirty="0">
                <a:latin typeface="Tahoma"/>
                <a:cs typeface="Tahoma"/>
              </a:rPr>
              <a:t>percepts </a:t>
            </a:r>
            <a:r>
              <a:rPr sz="2485" spc="-163" dirty="0">
                <a:latin typeface="Tahoma"/>
                <a:cs typeface="Tahoma"/>
              </a:rPr>
              <a:t>provide </a:t>
            </a:r>
            <a:r>
              <a:rPr sz="2485" spc="61" dirty="0">
                <a:solidFill>
                  <a:srgbClr val="7E0000"/>
                </a:solidFill>
                <a:latin typeface="Century"/>
                <a:cs typeface="Century"/>
              </a:rPr>
              <a:t>new </a:t>
            </a:r>
            <a:r>
              <a:rPr sz="2485" spc="-127" dirty="0">
                <a:latin typeface="Tahoma"/>
                <a:cs typeface="Tahoma"/>
              </a:rPr>
              <a:t>information about current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121" dirty="0">
                <a:latin typeface="Tahoma"/>
                <a:cs typeface="Tahoma"/>
              </a:rPr>
              <a:t>state</a:t>
            </a:r>
            <a:endParaRPr sz="2485" dirty="0">
              <a:latin typeface="Tahoma"/>
              <a:cs typeface="Tahoma"/>
            </a:endParaRPr>
          </a:p>
          <a:p>
            <a:pPr marL="902108" marR="3548396">
              <a:lnSpc>
                <a:spcPts val="3030"/>
              </a:lnSpc>
              <a:spcBef>
                <a:spcPts val="85"/>
              </a:spcBef>
            </a:pPr>
            <a:r>
              <a:rPr sz="2485" spc="-116" dirty="0">
                <a:latin typeface="Tahoma"/>
                <a:cs typeface="Tahoma"/>
              </a:rPr>
              <a:t>solution is </a:t>
            </a:r>
            <a:r>
              <a:rPr sz="2485" spc="-176" dirty="0">
                <a:latin typeface="Tahoma"/>
                <a:cs typeface="Tahoma"/>
              </a:rPr>
              <a:t>a </a:t>
            </a:r>
            <a:r>
              <a:rPr sz="2485" spc="-127" dirty="0">
                <a:solidFill>
                  <a:srgbClr val="00007E"/>
                </a:solidFill>
                <a:latin typeface="Tahoma"/>
                <a:cs typeface="Tahoma"/>
              </a:rPr>
              <a:t>contingent </a:t>
            </a:r>
            <a:r>
              <a:rPr sz="2485" spc="-139" dirty="0">
                <a:solidFill>
                  <a:srgbClr val="00007E"/>
                </a:solidFill>
                <a:latin typeface="Tahoma"/>
                <a:cs typeface="Tahoma"/>
              </a:rPr>
              <a:t>plan </a:t>
            </a:r>
            <a:r>
              <a:rPr sz="2485" spc="-163" dirty="0">
                <a:latin typeface="Tahoma"/>
                <a:cs typeface="Tahoma"/>
              </a:rPr>
              <a:t>or </a:t>
            </a:r>
            <a:r>
              <a:rPr sz="2485" spc="-176" dirty="0">
                <a:latin typeface="Tahoma"/>
                <a:cs typeface="Tahoma"/>
              </a:rPr>
              <a:t>a </a:t>
            </a:r>
            <a:r>
              <a:rPr sz="2485" spc="-97" dirty="0">
                <a:solidFill>
                  <a:srgbClr val="00007E"/>
                </a:solidFill>
                <a:latin typeface="Tahoma"/>
                <a:cs typeface="Tahoma"/>
              </a:rPr>
              <a:t>policy  </a:t>
            </a:r>
            <a:r>
              <a:rPr sz="2485" spc="-133" dirty="0">
                <a:latin typeface="Tahoma"/>
                <a:cs typeface="Tahoma"/>
              </a:rPr>
              <a:t>often </a:t>
            </a:r>
            <a:r>
              <a:rPr sz="2485" spc="19" dirty="0">
                <a:solidFill>
                  <a:srgbClr val="7E0000"/>
                </a:solidFill>
                <a:latin typeface="Century"/>
                <a:cs typeface="Century"/>
              </a:rPr>
              <a:t>interleave </a:t>
            </a:r>
            <a:r>
              <a:rPr sz="2485" spc="-169" dirty="0">
                <a:latin typeface="Tahoma"/>
                <a:cs typeface="Tahoma"/>
              </a:rPr>
              <a:t>search,</a:t>
            </a:r>
            <a:r>
              <a:rPr sz="2485" spc="188" dirty="0">
                <a:latin typeface="Tahoma"/>
                <a:cs typeface="Tahoma"/>
              </a:rPr>
              <a:t> </a:t>
            </a:r>
            <a:r>
              <a:rPr sz="2485" spc="-146" dirty="0">
                <a:latin typeface="Tahoma"/>
                <a:cs typeface="Tahoma"/>
              </a:rPr>
              <a:t>execution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782"/>
              </a:spcBef>
            </a:pPr>
            <a:r>
              <a:rPr sz="2485" spc="-163" dirty="0">
                <a:solidFill>
                  <a:srgbClr val="004B00"/>
                </a:solidFill>
                <a:latin typeface="Tahoma"/>
                <a:cs typeface="Tahoma"/>
              </a:rPr>
              <a:t>Unknown </a:t>
            </a:r>
            <a:r>
              <a:rPr sz="2485" spc="-121" dirty="0">
                <a:solidFill>
                  <a:srgbClr val="004B00"/>
                </a:solidFill>
                <a:latin typeface="Tahoma"/>
                <a:cs typeface="Tahoma"/>
              </a:rPr>
              <a:t>state </a:t>
            </a:r>
            <a:r>
              <a:rPr sz="2485" spc="-182" dirty="0">
                <a:solidFill>
                  <a:srgbClr val="004B00"/>
                </a:solidFill>
                <a:latin typeface="Tahoma"/>
                <a:cs typeface="Tahoma"/>
              </a:rPr>
              <a:t>space </a:t>
            </a:r>
            <a:r>
              <a:rPr sz="2485" spc="19" dirty="0">
                <a:latin typeface="Century Gothic"/>
                <a:cs typeface="Century Gothic"/>
              </a:rPr>
              <a:t>=</a:t>
            </a:r>
            <a:r>
              <a:rPr sz="2485" spc="19" dirty="0">
                <a:latin typeface="Lucida Sans Unicode"/>
                <a:cs typeface="Lucida Sans Unicode"/>
              </a:rPr>
              <a:t>⇒ </a:t>
            </a:r>
            <a:r>
              <a:rPr sz="2485" spc="-133" dirty="0">
                <a:solidFill>
                  <a:srgbClr val="00007E"/>
                </a:solidFill>
                <a:latin typeface="Tahoma"/>
                <a:cs typeface="Tahoma"/>
              </a:rPr>
              <a:t>exploration </a:t>
            </a:r>
            <a:r>
              <a:rPr sz="2485" spc="-169" dirty="0">
                <a:solidFill>
                  <a:srgbClr val="00007E"/>
                </a:solidFill>
                <a:latin typeface="Tahoma"/>
                <a:cs typeface="Tahoma"/>
              </a:rPr>
              <a:t>problem</a:t>
            </a:r>
            <a:r>
              <a:rPr sz="248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485" spc="-61" dirty="0">
                <a:latin typeface="Tahoma"/>
                <a:cs typeface="Tahoma"/>
              </a:rPr>
              <a:t>(“online”)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E249D94-410E-49DB-AE2B-88B210D27DB2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0BF781F-A34C-4D2A-82D4-6D631052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types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77D4-6DA0-43C0-A9DE-6EC09145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4DA0-B0DA-4A9D-9050-A4D077FE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Agents and environments</a:t>
            </a:r>
          </a:p>
          <a:p>
            <a:r>
              <a:rPr lang="en-US" dirty="0"/>
              <a:t>Types of agents</a:t>
            </a:r>
          </a:p>
          <a:p>
            <a:r>
              <a:rPr lang="en-US" dirty="0"/>
              <a:t>Representing problems</a:t>
            </a:r>
          </a:p>
          <a:p>
            <a:r>
              <a:rPr lang="en-US" dirty="0"/>
              <a:t>Selecting a state space</a:t>
            </a:r>
          </a:p>
          <a:p>
            <a:r>
              <a:rPr lang="en-US" dirty="0"/>
              <a:t>Tree search algorithms</a:t>
            </a:r>
          </a:p>
          <a:p>
            <a:r>
              <a:rPr lang="en-US" dirty="0"/>
              <a:t>Breadth first search</a:t>
            </a:r>
          </a:p>
          <a:p>
            <a:r>
              <a:rPr lang="en-US" dirty="0"/>
              <a:t>Depth first search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6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20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319533" y="1100602"/>
            <a:ext cx="7878619" cy="5832800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72" dirty="0">
                <a:latin typeface="Tahoma"/>
                <a:cs typeface="Tahoma"/>
              </a:rPr>
              <a:t>A </a:t>
            </a:r>
            <a:r>
              <a:rPr sz="2485" spc="-169" dirty="0">
                <a:solidFill>
                  <a:srgbClr val="00007E"/>
                </a:solidFill>
                <a:latin typeface="Tahoma"/>
                <a:cs typeface="Tahoma"/>
              </a:rPr>
              <a:t>problem </a:t>
            </a:r>
            <a:r>
              <a:rPr sz="2485" spc="-116" dirty="0">
                <a:latin typeface="Tahoma"/>
                <a:cs typeface="Tahoma"/>
              </a:rPr>
              <a:t>is </a:t>
            </a:r>
            <a:r>
              <a:rPr sz="2485" spc="-169" dirty="0">
                <a:latin typeface="Tahoma"/>
                <a:cs typeface="Tahoma"/>
              </a:rPr>
              <a:t>defined </a:t>
            </a:r>
            <a:r>
              <a:rPr sz="2485" spc="-194" dirty="0">
                <a:latin typeface="Tahoma"/>
                <a:cs typeface="Tahoma"/>
              </a:rPr>
              <a:t>by </a:t>
            </a:r>
            <a:r>
              <a:rPr sz="2485" spc="-139" dirty="0">
                <a:latin typeface="Tahoma"/>
                <a:cs typeface="Tahoma"/>
              </a:rPr>
              <a:t>four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63" dirty="0">
                <a:latin typeface="Tahoma"/>
                <a:cs typeface="Tahoma"/>
              </a:rPr>
              <a:t>items: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  <a:tabLst>
                <a:tab pos="1806526" algn="l"/>
              </a:tabLst>
            </a:pPr>
            <a:r>
              <a:rPr sz="2485" spc="-67" dirty="0">
                <a:solidFill>
                  <a:srgbClr val="00007E"/>
                </a:solidFill>
                <a:latin typeface="Tahoma"/>
                <a:cs typeface="Tahoma"/>
              </a:rPr>
              <a:t>initial</a:t>
            </a:r>
            <a:r>
              <a:rPr sz="2485" spc="42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485" spc="-121" dirty="0">
                <a:solidFill>
                  <a:srgbClr val="00007E"/>
                </a:solidFill>
                <a:latin typeface="Tahoma"/>
                <a:cs typeface="Tahoma"/>
              </a:rPr>
              <a:t>state	</a:t>
            </a:r>
            <a:r>
              <a:rPr sz="2485" spc="-152" dirty="0">
                <a:latin typeface="Tahoma"/>
                <a:cs typeface="Tahoma"/>
              </a:rPr>
              <a:t>e.g., </a:t>
            </a:r>
            <a:r>
              <a:rPr sz="2485" spc="6" dirty="0">
                <a:latin typeface="Tahoma"/>
                <a:cs typeface="Tahoma"/>
              </a:rPr>
              <a:t>“at</a:t>
            </a:r>
            <a:r>
              <a:rPr sz="2485" spc="158" dirty="0">
                <a:latin typeface="Tahoma"/>
                <a:cs typeface="Tahoma"/>
              </a:rPr>
              <a:t> </a:t>
            </a:r>
            <a:r>
              <a:rPr sz="2485" spc="-36" dirty="0">
                <a:latin typeface="Tahoma"/>
                <a:cs typeface="Tahoma"/>
              </a:rPr>
              <a:t>Arad”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-182" dirty="0">
                <a:solidFill>
                  <a:srgbClr val="00007E"/>
                </a:solidFill>
                <a:latin typeface="Tahoma"/>
                <a:cs typeface="Tahoma"/>
              </a:rPr>
              <a:t>successor </a:t>
            </a:r>
            <a:r>
              <a:rPr sz="2485" spc="-121" dirty="0">
                <a:solidFill>
                  <a:srgbClr val="00007E"/>
                </a:solidFill>
                <a:latin typeface="Tahoma"/>
                <a:cs typeface="Tahoma"/>
              </a:rPr>
              <a:t>function </a:t>
            </a:r>
            <a:r>
              <a:rPr sz="2485" i="1" spc="12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485" spc="12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85" i="1" spc="12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485" spc="12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85" spc="19" dirty="0">
                <a:latin typeface="Tahoma"/>
                <a:cs typeface="Tahoma"/>
              </a:rPr>
              <a:t>= </a:t>
            </a:r>
            <a:r>
              <a:rPr sz="2485" spc="-152" dirty="0">
                <a:latin typeface="Tahoma"/>
                <a:cs typeface="Tahoma"/>
              </a:rPr>
              <a:t>set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21" dirty="0">
                <a:latin typeface="Tahoma"/>
                <a:cs typeface="Tahoma"/>
              </a:rPr>
              <a:t>action–state</a:t>
            </a:r>
            <a:r>
              <a:rPr sz="2485" spc="97" dirty="0">
                <a:latin typeface="Tahoma"/>
                <a:cs typeface="Tahoma"/>
              </a:rPr>
              <a:t> </a:t>
            </a:r>
            <a:r>
              <a:rPr sz="2485" spc="-139" dirty="0">
                <a:latin typeface="Tahoma"/>
                <a:cs typeface="Tahoma"/>
              </a:rPr>
              <a:t>pairs</a:t>
            </a:r>
            <a:endParaRPr sz="2485" dirty="0">
              <a:latin typeface="Tahoma"/>
              <a:cs typeface="Tahoma"/>
            </a:endParaRPr>
          </a:p>
          <a:p>
            <a:pPr marL="901339">
              <a:spcBef>
                <a:spcPts val="30"/>
              </a:spcBef>
            </a:pPr>
            <a:r>
              <a:rPr sz="2485" spc="-152" dirty="0">
                <a:latin typeface="Tahoma"/>
                <a:cs typeface="Tahoma"/>
              </a:rPr>
              <a:t>e.g.,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485" spc="-49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85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Arad</a:t>
            </a:r>
            <a:r>
              <a:rPr sz="2485" spc="-49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sz="2485" spc="-2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85" spc="297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85" spc="6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85" spc="49" dirty="0">
                <a:solidFill>
                  <a:srgbClr val="990099"/>
                </a:solidFill>
                <a:latin typeface="Lucida Sans Unicode"/>
                <a:cs typeface="Lucida Sans Unicode"/>
              </a:rPr>
              <a:t>{(</a:t>
            </a:r>
            <a:r>
              <a:rPr sz="2485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Arad</a:t>
            </a:r>
            <a:r>
              <a:rPr sz="2485" i="1" spc="-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85" spc="169" dirty="0">
                <a:solidFill>
                  <a:srgbClr val="990099"/>
                </a:solidFill>
                <a:latin typeface="Lucida Sans Unicode"/>
                <a:cs typeface="Lucida Sans Unicode"/>
              </a:rPr>
              <a:t>→</a:t>
            </a:r>
            <a:r>
              <a:rPr sz="2485" spc="-97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85" i="1" spc="6" dirty="0">
                <a:solidFill>
                  <a:srgbClr val="990099"/>
                </a:solidFill>
                <a:latin typeface="Bookman Old Style"/>
                <a:cs typeface="Bookman Old Style"/>
              </a:rPr>
              <a:t>Zerind,</a:t>
            </a:r>
            <a:r>
              <a:rPr sz="2485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85" i="1" spc="24" dirty="0">
                <a:solidFill>
                  <a:srgbClr val="990099"/>
                </a:solidFill>
                <a:latin typeface="Bookman Old Style"/>
                <a:cs typeface="Bookman Old Style"/>
              </a:rPr>
              <a:t>Zerind</a:t>
            </a:r>
            <a:r>
              <a:rPr sz="2485" spc="24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r>
              <a:rPr sz="2485" i="1" spc="24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485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85" i="1" spc="-67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85" i="1" spc="-32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85" i="1" spc="-67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85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85" i="1" spc="188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85" spc="188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sz="2485" dirty="0">
              <a:latin typeface="Lucida Sans Unicode"/>
              <a:cs typeface="Lucida Sans Unicode"/>
            </a:endParaRPr>
          </a:p>
          <a:p>
            <a:pPr marL="15394">
              <a:spcBef>
                <a:spcPts val="1891"/>
              </a:spcBef>
            </a:pPr>
            <a:r>
              <a:rPr sz="2485" spc="-139" dirty="0">
                <a:solidFill>
                  <a:srgbClr val="00007E"/>
                </a:solidFill>
                <a:latin typeface="Tahoma"/>
                <a:cs typeface="Tahoma"/>
              </a:rPr>
              <a:t>goal </a:t>
            </a:r>
            <a:r>
              <a:rPr sz="2485" spc="-116" dirty="0">
                <a:solidFill>
                  <a:srgbClr val="00007E"/>
                </a:solidFill>
                <a:latin typeface="Tahoma"/>
                <a:cs typeface="Tahoma"/>
              </a:rPr>
              <a:t>test</a:t>
            </a:r>
            <a:r>
              <a:rPr sz="2485" spc="-116" dirty="0">
                <a:latin typeface="Tahoma"/>
                <a:cs typeface="Tahoma"/>
              </a:rPr>
              <a:t>, </a:t>
            </a:r>
            <a:r>
              <a:rPr sz="2485" spc="-152" dirty="0">
                <a:latin typeface="Tahoma"/>
                <a:cs typeface="Tahoma"/>
              </a:rPr>
              <a:t>can</a:t>
            </a:r>
            <a:r>
              <a:rPr sz="2485" spc="273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be</a:t>
            </a:r>
            <a:endParaRPr sz="2485" dirty="0">
              <a:latin typeface="Tahoma"/>
              <a:cs typeface="Tahoma"/>
            </a:endParaRPr>
          </a:p>
          <a:p>
            <a:pPr marL="902108" marR="2786376">
              <a:lnSpc>
                <a:spcPct val="101499"/>
              </a:lnSpc>
            </a:pPr>
            <a:r>
              <a:rPr sz="2485" spc="-97" dirty="0">
                <a:solidFill>
                  <a:srgbClr val="004B00"/>
                </a:solidFill>
                <a:latin typeface="Tahoma"/>
                <a:cs typeface="Tahoma"/>
              </a:rPr>
              <a:t>explicit</a:t>
            </a:r>
            <a:r>
              <a:rPr sz="2485" spc="-97" dirty="0">
                <a:latin typeface="Tahoma"/>
                <a:cs typeface="Tahoma"/>
              </a:rPr>
              <a:t>, </a:t>
            </a:r>
            <a:r>
              <a:rPr sz="2485" spc="-152" dirty="0">
                <a:latin typeface="Tahoma"/>
                <a:cs typeface="Tahoma"/>
              </a:rPr>
              <a:t>e.g., </a:t>
            </a:r>
            <a:r>
              <a:rPr sz="2485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x </a:t>
            </a:r>
            <a:r>
              <a:rPr sz="2485" spc="19" dirty="0">
                <a:latin typeface="Tahoma"/>
                <a:cs typeface="Tahoma"/>
              </a:rPr>
              <a:t>= </a:t>
            </a:r>
            <a:r>
              <a:rPr sz="2485" spc="6" dirty="0">
                <a:latin typeface="Tahoma"/>
                <a:cs typeface="Tahoma"/>
              </a:rPr>
              <a:t>“at </a:t>
            </a:r>
            <a:r>
              <a:rPr sz="2485" spc="-103" dirty="0">
                <a:latin typeface="Tahoma"/>
                <a:cs typeface="Tahoma"/>
              </a:rPr>
              <a:t>Bucharest”  </a:t>
            </a:r>
            <a:r>
              <a:rPr sz="2485" spc="-79" dirty="0">
                <a:solidFill>
                  <a:srgbClr val="004B00"/>
                </a:solidFill>
                <a:latin typeface="Tahoma"/>
                <a:cs typeface="Tahoma"/>
              </a:rPr>
              <a:t>implicit</a:t>
            </a:r>
            <a:r>
              <a:rPr sz="2485" spc="-79" dirty="0">
                <a:latin typeface="Tahoma"/>
                <a:cs typeface="Tahoma"/>
              </a:rPr>
              <a:t>, </a:t>
            </a:r>
            <a:r>
              <a:rPr sz="2485" spc="-152" dirty="0">
                <a:latin typeface="Tahoma"/>
                <a:cs typeface="Tahoma"/>
              </a:rPr>
              <a:t>e.g., </a:t>
            </a:r>
            <a:r>
              <a:rPr sz="2485" i="1" spc="169" dirty="0" err="1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485" i="1" spc="55" dirty="0" err="1">
                <a:solidFill>
                  <a:srgbClr val="990099"/>
                </a:solidFill>
                <a:latin typeface="Bookman Old Style"/>
                <a:cs typeface="Bookman Old Style"/>
              </a:rPr>
              <a:t>oDirt</a:t>
            </a:r>
            <a:r>
              <a:rPr sz="2485" spc="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85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485" spc="5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85" dirty="0">
              <a:latin typeface="Century Gothic"/>
              <a:cs typeface="Century Gothic"/>
            </a:endParaRPr>
          </a:p>
          <a:p>
            <a:pPr marL="15394">
              <a:spcBef>
                <a:spcPts val="1891"/>
              </a:spcBef>
            </a:pPr>
            <a:r>
              <a:rPr sz="2485" spc="-127" dirty="0">
                <a:solidFill>
                  <a:srgbClr val="00007E"/>
                </a:solidFill>
                <a:latin typeface="Tahoma"/>
                <a:cs typeface="Tahoma"/>
              </a:rPr>
              <a:t>path </a:t>
            </a:r>
            <a:r>
              <a:rPr sz="2485" spc="-116" dirty="0">
                <a:solidFill>
                  <a:srgbClr val="00007E"/>
                </a:solidFill>
                <a:latin typeface="Tahoma"/>
                <a:cs typeface="Tahoma"/>
              </a:rPr>
              <a:t>cost</a:t>
            </a:r>
            <a:r>
              <a:rPr sz="2485" spc="133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485" spc="-109" dirty="0">
                <a:latin typeface="Tahoma"/>
                <a:cs typeface="Tahoma"/>
              </a:rPr>
              <a:t>(additive)</a:t>
            </a:r>
            <a:endParaRPr sz="2485" dirty="0">
              <a:latin typeface="Tahoma"/>
              <a:cs typeface="Tahoma"/>
            </a:endParaRPr>
          </a:p>
          <a:p>
            <a:pPr marL="901339">
              <a:spcBef>
                <a:spcPts val="24"/>
              </a:spcBef>
            </a:pPr>
            <a:r>
              <a:rPr sz="2485" spc="-152" dirty="0">
                <a:latin typeface="Tahoma"/>
                <a:cs typeface="Tahoma"/>
              </a:rPr>
              <a:t>e.g., </a:t>
            </a:r>
            <a:r>
              <a:rPr sz="2485" spc="-206" dirty="0">
                <a:latin typeface="Tahoma"/>
                <a:cs typeface="Tahoma"/>
              </a:rPr>
              <a:t>sum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46" dirty="0">
                <a:latin typeface="Tahoma"/>
                <a:cs typeface="Tahoma"/>
              </a:rPr>
              <a:t>distances, </a:t>
            </a:r>
            <a:r>
              <a:rPr sz="2485" spc="-176" dirty="0">
                <a:latin typeface="Tahoma"/>
                <a:cs typeface="Tahoma"/>
              </a:rPr>
              <a:t>number</a:t>
            </a:r>
            <a:r>
              <a:rPr sz="2485" spc="-67" dirty="0">
                <a:latin typeface="Tahoma"/>
                <a:cs typeface="Tahoma"/>
              </a:rPr>
              <a:t>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21" dirty="0">
                <a:latin typeface="Tahoma"/>
                <a:cs typeface="Tahoma"/>
              </a:rPr>
              <a:t>actions </a:t>
            </a:r>
            <a:r>
              <a:rPr sz="2485" spc="-163" dirty="0">
                <a:latin typeface="Tahoma"/>
                <a:cs typeface="Tahoma"/>
              </a:rPr>
              <a:t>executed, </a:t>
            </a:r>
            <a:r>
              <a:rPr sz="2485" spc="-116" dirty="0">
                <a:latin typeface="Tahoma"/>
                <a:cs typeface="Tahoma"/>
              </a:rPr>
              <a:t>etc.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49"/>
              </a:spcBef>
            </a:pPr>
            <a:r>
              <a:rPr sz="2485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485" spc="-49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85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x, </a:t>
            </a:r>
            <a:r>
              <a:rPr sz="2485" i="1" spc="-163" dirty="0">
                <a:solidFill>
                  <a:srgbClr val="990099"/>
                </a:solidFill>
                <a:latin typeface="Bookman Old Style"/>
                <a:cs typeface="Bookman Old Style"/>
              </a:rPr>
              <a:t>a, </a:t>
            </a:r>
            <a:r>
              <a:rPr sz="2485" i="1" spc="-127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485" spc="-127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85" spc="-116" dirty="0">
                <a:latin typeface="Tahoma"/>
                <a:cs typeface="Tahoma"/>
              </a:rPr>
              <a:t>is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58" dirty="0">
                <a:solidFill>
                  <a:srgbClr val="00007E"/>
                </a:solidFill>
                <a:latin typeface="Tahoma"/>
                <a:cs typeface="Tahoma"/>
              </a:rPr>
              <a:t>step </a:t>
            </a:r>
            <a:r>
              <a:rPr sz="2485" spc="-116" dirty="0">
                <a:solidFill>
                  <a:srgbClr val="00007E"/>
                </a:solidFill>
                <a:latin typeface="Tahoma"/>
                <a:cs typeface="Tahoma"/>
              </a:rPr>
              <a:t>cost</a:t>
            </a:r>
            <a:r>
              <a:rPr sz="2485" spc="-116" dirty="0">
                <a:latin typeface="Tahoma"/>
                <a:cs typeface="Tahoma"/>
              </a:rPr>
              <a:t>, </a:t>
            </a:r>
            <a:r>
              <a:rPr sz="2485" spc="-206" dirty="0">
                <a:latin typeface="Tahoma"/>
                <a:cs typeface="Tahoma"/>
              </a:rPr>
              <a:t>assumed </a:t>
            </a:r>
            <a:r>
              <a:rPr sz="2485" spc="-85" dirty="0">
                <a:latin typeface="Tahoma"/>
                <a:cs typeface="Tahoma"/>
              </a:rPr>
              <a:t>to </a:t>
            </a:r>
            <a:r>
              <a:rPr sz="2485" spc="-188" dirty="0">
                <a:latin typeface="Tahoma"/>
                <a:cs typeface="Tahoma"/>
              </a:rPr>
              <a:t>be </a:t>
            </a:r>
            <a:r>
              <a:rPr sz="2485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≥</a:t>
            </a:r>
            <a:r>
              <a:rPr sz="2485" spc="176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85" spc="-230" dirty="0">
                <a:solidFill>
                  <a:srgbClr val="990099"/>
                </a:solidFill>
                <a:latin typeface="Century Gothic"/>
                <a:cs typeface="Century Gothic"/>
              </a:rPr>
              <a:t>0</a:t>
            </a:r>
            <a:endParaRPr lang="en-GB" sz="2485" spc="-230" dirty="0">
              <a:solidFill>
                <a:srgbClr val="990099"/>
              </a:solidFill>
              <a:latin typeface="Century Gothic"/>
              <a:cs typeface="Century Gothic"/>
            </a:endParaRPr>
          </a:p>
          <a:p>
            <a:pPr marL="902108">
              <a:spcBef>
                <a:spcPts val="49"/>
              </a:spcBef>
            </a:pPr>
            <a:r>
              <a:rPr lang="en-GB" spc="-230" dirty="0">
                <a:solidFill>
                  <a:srgbClr val="990099"/>
                </a:solidFill>
                <a:latin typeface="Century Gothic"/>
                <a:cs typeface="Century Gothic"/>
              </a:rPr>
              <a:t>Cost of applying action ‘a’ in state ‘x’ to  reach state ‘y’</a:t>
            </a:r>
            <a:endParaRPr dirty="0">
              <a:latin typeface="Century Gothic"/>
              <a:cs typeface="Century Gothic"/>
            </a:endParaRPr>
          </a:p>
          <a:p>
            <a:pPr marL="15394">
              <a:spcBef>
                <a:spcPts val="1891"/>
              </a:spcBef>
            </a:pPr>
            <a:r>
              <a:rPr sz="2485" spc="72" dirty="0">
                <a:latin typeface="Tahoma"/>
                <a:cs typeface="Tahoma"/>
              </a:rPr>
              <a:t>A </a:t>
            </a:r>
            <a:r>
              <a:rPr sz="2485" spc="-116" dirty="0">
                <a:solidFill>
                  <a:srgbClr val="00007E"/>
                </a:solidFill>
                <a:latin typeface="Tahoma"/>
                <a:cs typeface="Tahoma"/>
              </a:rPr>
              <a:t>solution </a:t>
            </a:r>
            <a:r>
              <a:rPr sz="2485" spc="-116" dirty="0">
                <a:latin typeface="Tahoma"/>
                <a:cs typeface="Tahoma"/>
              </a:rPr>
              <a:t>is </a:t>
            </a:r>
            <a:r>
              <a:rPr sz="2485" spc="-176" dirty="0">
                <a:latin typeface="Tahoma"/>
                <a:cs typeface="Tahoma"/>
              </a:rPr>
              <a:t>a </a:t>
            </a:r>
            <a:r>
              <a:rPr sz="2485" spc="-200" dirty="0">
                <a:latin typeface="Tahoma"/>
                <a:cs typeface="Tahoma"/>
              </a:rPr>
              <a:t>sequence </a:t>
            </a:r>
            <a:r>
              <a:rPr sz="2485" spc="-127" dirty="0">
                <a:latin typeface="Tahoma"/>
                <a:cs typeface="Tahoma"/>
              </a:rPr>
              <a:t>of</a:t>
            </a:r>
            <a:r>
              <a:rPr sz="2485" spc="-24" dirty="0">
                <a:latin typeface="Tahoma"/>
                <a:cs typeface="Tahoma"/>
              </a:rPr>
              <a:t> </a:t>
            </a:r>
            <a:r>
              <a:rPr sz="2485" spc="-121" dirty="0">
                <a:latin typeface="Tahoma"/>
                <a:cs typeface="Tahoma"/>
              </a:rPr>
              <a:t>actions</a:t>
            </a:r>
            <a:r>
              <a:rPr lang="en-US" sz="2485" spc="-121" dirty="0">
                <a:latin typeface="Tahoma"/>
                <a:cs typeface="Tahoma"/>
              </a:rPr>
              <a:t> f</a:t>
            </a:r>
            <a:r>
              <a:rPr sz="2485" spc="-152" dirty="0">
                <a:latin typeface="Tahoma"/>
                <a:cs typeface="Tahoma"/>
              </a:rPr>
              <a:t>rom </a:t>
            </a:r>
            <a:r>
              <a:rPr sz="2485" spc="-67" dirty="0">
                <a:latin typeface="Tahoma"/>
                <a:cs typeface="Tahoma"/>
              </a:rPr>
              <a:t>initial </a:t>
            </a:r>
            <a:r>
              <a:rPr sz="2485" spc="-85" dirty="0">
                <a:latin typeface="Tahoma"/>
                <a:cs typeface="Tahoma"/>
              </a:rPr>
              <a:t>to </a:t>
            </a:r>
            <a:r>
              <a:rPr sz="2485" spc="-176" dirty="0">
                <a:latin typeface="Tahoma"/>
                <a:cs typeface="Tahoma"/>
              </a:rPr>
              <a:t>a </a:t>
            </a:r>
            <a:r>
              <a:rPr sz="2485" spc="-139" dirty="0">
                <a:latin typeface="Tahoma"/>
                <a:cs typeface="Tahoma"/>
              </a:rPr>
              <a:t>goal</a:t>
            </a:r>
            <a:r>
              <a:rPr sz="2485" spc="-206" dirty="0">
                <a:latin typeface="Tahoma"/>
                <a:cs typeface="Tahoma"/>
              </a:rPr>
              <a:t> </a:t>
            </a:r>
            <a:r>
              <a:rPr sz="2485" spc="-121" dirty="0">
                <a:latin typeface="Tahoma"/>
                <a:cs typeface="Tahoma"/>
              </a:rPr>
              <a:t>state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8C315F52-37DA-4171-82ED-AF34885821A7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C328A7B3-922C-49DA-937D-9548AD25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formulation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21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516300" y="1285268"/>
            <a:ext cx="8325041" cy="5596838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lang="en-GB" sz="2485" b="1" spc="-127" dirty="0">
                <a:latin typeface="Tahoma"/>
                <a:cs typeface="Tahoma"/>
              </a:rPr>
              <a:t>A set of possible states that the environment can be in.</a:t>
            </a:r>
          </a:p>
          <a:p>
            <a:pPr marL="15394">
              <a:spcBef>
                <a:spcPts val="139"/>
              </a:spcBef>
            </a:pPr>
            <a:r>
              <a:rPr sz="2485" spc="-127" dirty="0">
                <a:latin typeface="Tahoma"/>
                <a:cs typeface="Tahoma"/>
              </a:rPr>
              <a:t>Real </a:t>
            </a:r>
            <a:r>
              <a:rPr sz="2485" spc="-163" dirty="0">
                <a:latin typeface="Tahoma"/>
                <a:cs typeface="Tahoma"/>
              </a:rPr>
              <a:t>world </a:t>
            </a:r>
            <a:r>
              <a:rPr sz="2485" spc="-116" dirty="0">
                <a:latin typeface="Tahoma"/>
                <a:cs typeface="Tahoma"/>
              </a:rPr>
              <a:t>is </a:t>
            </a:r>
            <a:r>
              <a:rPr sz="2485" spc="-146" dirty="0">
                <a:latin typeface="Tahoma"/>
                <a:cs typeface="Tahoma"/>
              </a:rPr>
              <a:t>absurdly</a:t>
            </a:r>
            <a:r>
              <a:rPr sz="2485" spc="406" dirty="0">
                <a:latin typeface="Tahoma"/>
                <a:cs typeface="Tahoma"/>
              </a:rPr>
              <a:t> </a:t>
            </a:r>
            <a:r>
              <a:rPr sz="2485" spc="-158" dirty="0">
                <a:latin typeface="Tahoma"/>
                <a:cs typeface="Tahoma"/>
              </a:rPr>
              <a:t>complex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30"/>
              </a:spcBef>
            </a:pPr>
            <a:r>
              <a:rPr sz="2485" spc="169" dirty="0">
                <a:latin typeface="Lucida Sans Unicode"/>
                <a:cs typeface="Lucida Sans Unicode"/>
              </a:rPr>
              <a:t>⇒ </a:t>
            </a:r>
            <a:r>
              <a:rPr sz="2485" spc="-121" dirty="0">
                <a:latin typeface="Tahoma"/>
                <a:cs typeface="Tahoma"/>
              </a:rPr>
              <a:t>state </a:t>
            </a:r>
            <a:r>
              <a:rPr sz="2485" spc="-182" dirty="0">
                <a:latin typeface="Tahoma"/>
                <a:cs typeface="Tahoma"/>
              </a:rPr>
              <a:t>space </a:t>
            </a:r>
            <a:r>
              <a:rPr sz="2485" spc="-152" dirty="0">
                <a:latin typeface="Tahoma"/>
                <a:cs typeface="Tahoma"/>
              </a:rPr>
              <a:t>must </a:t>
            </a:r>
            <a:r>
              <a:rPr sz="2485" spc="-188" dirty="0">
                <a:latin typeface="Tahoma"/>
                <a:cs typeface="Tahoma"/>
              </a:rPr>
              <a:t>be </a:t>
            </a:r>
            <a:r>
              <a:rPr sz="2485" spc="67" dirty="0">
                <a:solidFill>
                  <a:srgbClr val="7E0000"/>
                </a:solidFill>
                <a:latin typeface="Century"/>
                <a:cs typeface="Century"/>
              </a:rPr>
              <a:t>abstracted </a:t>
            </a:r>
            <a:r>
              <a:rPr sz="2485" spc="-139" dirty="0">
                <a:latin typeface="Tahoma"/>
                <a:cs typeface="Tahoma"/>
              </a:rPr>
              <a:t>for </a:t>
            </a:r>
            <a:r>
              <a:rPr sz="2485" spc="-169" dirty="0">
                <a:latin typeface="Tahoma"/>
                <a:cs typeface="Tahoma"/>
              </a:rPr>
              <a:t>problem</a:t>
            </a:r>
            <a:r>
              <a:rPr sz="2485" spc="-491" dirty="0">
                <a:latin typeface="Tahoma"/>
                <a:cs typeface="Tahoma"/>
              </a:rPr>
              <a:t> </a:t>
            </a:r>
            <a:r>
              <a:rPr sz="2485" spc="-133" dirty="0">
                <a:latin typeface="Tahoma"/>
                <a:cs typeface="Tahoma"/>
              </a:rPr>
              <a:t>solving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-79" dirty="0">
                <a:latin typeface="Tahoma"/>
                <a:cs typeface="Tahoma"/>
              </a:rPr>
              <a:t>(Abstract) </a:t>
            </a:r>
            <a:r>
              <a:rPr sz="2485" spc="-121" dirty="0">
                <a:latin typeface="Tahoma"/>
                <a:cs typeface="Tahoma"/>
              </a:rPr>
              <a:t>state </a:t>
            </a:r>
            <a:r>
              <a:rPr sz="2485" spc="19" dirty="0">
                <a:latin typeface="Tahoma"/>
                <a:cs typeface="Tahoma"/>
              </a:rPr>
              <a:t>= </a:t>
            </a:r>
            <a:r>
              <a:rPr sz="2485" spc="-152" dirty="0">
                <a:latin typeface="Tahoma"/>
                <a:cs typeface="Tahoma"/>
              </a:rPr>
              <a:t>set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lang="en-GB" sz="2485" spc="-127" dirty="0">
                <a:latin typeface="Tahoma"/>
                <a:cs typeface="Tahoma"/>
              </a:rPr>
              <a:t>relevant </a:t>
            </a:r>
            <a:r>
              <a:rPr sz="2485" spc="-139" dirty="0">
                <a:latin typeface="Tahoma"/>
                <a:cs typeface="Tahoma"/>
              </a:rPr>
              <a:t>real</a:t>
            </a:r>
            <a:r>
              <a:rPr sz="2485" spc="484" dirty="0">
                <a:latin typeface="Tahoma"/>
                <a:cs typeface="Tahoma"/>
              </a:rPr>
              <a:t> </a:t>
            </a:r>
            <a:r>
              <a:rPr sz="2485" spc="-139" dirty="0">
                <a:latin typeface="Tahoma"/>
                <a:cs typeface="Tahoma"/>
              </a:rPr>
              <a:t>states</a:t>
            </a:r>
            <a:r>
              <a:rPr lang="en-GB" sz="2485" spc="-139" dirty="0">
                <a:latin typeface="Tahoma"/>
                <a:cs typeface="Tahoma"/>
              </a:rPr>
              <a:t> </a:t>
            </a:r>
            <a:endParaRPr sz="2485" dirty="0">
              <a:latin typeface="Tahoma"/>
              <a:cs typeface="Tahoma"/>
            </a:endParaRPr>
          </a:p>
          <a:p>
            <a:pPr marL="901339" marR="1217691" indent="-886714">
              <a:lnSpc>
                <a:spcPct val="101499"/>
              </a:lnSpc>
              <a:spcBef>
                <a:spcPts val="1842"/>
              </a:spcBef>
            </a:pPr>
            <a:r>
              <a:rPr sz="2485" spc="-79" dirty="0">
                <a:latin typeface="Tahoma"/>
                <a:cs typeface="Tahoma"/>
              </a:rPr>
              <a:t>(Abstract) </a:t>
            </a:r>
            <a:r>
              <a:rPr sz="2485" spc="-103" dirty="0">
                <a:latin typeface="Tahoma"/>
                <a:cs typeface="Tahoma"/>
              </a:rPr>
              <a:t>action </a:t>
            </a:r>
            <a:r>
              <a:rPr sz="2485" spc="19" dirty="0">
                <a:latin typeface="Tahoma"/>
                <a:cs typeface="Tahoma"/>
              </a:rPr>
              <a:t>= </a:t>
            </a:r>
            <a:r>
              <a:rPr sz="2485" spc="-158" dirty="0">
                <a:latin typeface="Tahoma"/>
                <a:cs typeface="Tahoma"/>
              </a:rPr>
              <a:t>complex </a:t>
            </a:r>
            <a:r>
              <a:rPr sz="2485" spc="-127" dirty="0">
                <a:latin typeface="Tahoma"/>
                <a:cs typeface="Tahoma"/>
              </a:rPr>
              <a:t>combination of </a:t>
            </a:r>
            <a:r>
              <a:rPr sz="2485" spc="-139" dirty="0">
                <a:latin typeface="Tahoma"/>
                <a:cs typeface="Tahoma"/>
              </a:rPr>
              <a:t>real </a:t>
            </a:r>
            <a:r>
              <a:rPr sz="2485" spc="-121" dirty="0">
                <a:latin typeface="Tahoma"/>
                <a:cs typeface="Tahoma"/>
              </a:rPr>
              <a:t>actions  </a:t>
            </a:r>
            <a:r>
              <a:rPr sz="2485" spc="-152" dirty="0">
                <a:latin typeface="Tahoma"/>
                <a:cs typeface="Tahoma"/>
              </a:rPr>
              <a:t>e.g., </a:t>
            </a:r>
            <a:r>
              <a:rPr sz="2485" spc="-36" dirty="0">
                <a:latin typeface="Tahoma"/>
                <a:cs typeface="Tahoma"/>
              </a:rPr>
              <a:t>“Arad </a:t>
            </a:r>
            <a:r>
              <a:rPr sz="2485" spc="169" dirty="0">
                <a:latin typeface="Lucida Sans Unicode"/>
                <a:cs typeface="Lucida Sans Unicode"/>
              </a:rPr>
              <a:t>→ </a:t>
            </a:r>
            <a:r>
              <a:rPr sz="2485" spc="-72" dirty="0">
                <a:latin typeface="Tahoma"/>
                <a:cs typeface="Tahoma"/>
              </a:rPr>
              <a:t>Zerind” </a:t>
            </a:r>
            <a:r>
              <a:rPr sz="2485" spc="-182" dirty="0">
                <a:latin typeface="Tahoma"/>
                <a:cs typeface="Tahoma"/>
              </a:rPr>
              <a:t>represents </a:t>
            </a:r>
            <a:r>
              <a:rPr sz="2485" spc="-176" dirty="0">
                <a:latin typeface="Tahoma"/>
                <a:cs typeface="Tahoma"/>
              </a:rPr>
              <a:t>a </a:t>
            </a:r>
            <a:r>
              <a:rPr sz="2485" spc="-158" dirty="0">
                <a:latin typeface="Tahoma"/>
                <a:cs typeface="Tahoma"/>
              </a:rPr>
              <a:t>complex</a:t>
            </a:r>
            <a:r>
              <a:rPr sz="2485" spc="-176" dirty="0">
                <a:latin typeface="Tahoma"/>
                <a:cs typeface="Tahoma"/>
              </a:rPr>
              <a:t> </a:t>
            </a:r>
            <a:r>
              <a:rPr sz="2485" spc="-152" dirty="0">
                <a:latin typeface="Tahoma"/>
                <a:cs typeface="Tahoma"/>
              </a:rPr>
              <a:t>set</a:t>
            </a:r>
            <a:endParaRPr sz="2485" dirty="0">
              <a:latin typeface="Tahoma"/>
              <a:cs typeface="Tahoma"/>
            </a:endParaRPr>
          </a:p>
          <a:p>
            <a:pPr marL="15394" marR="1650273" indent="1330072">
              <a:lnSpc>
                <a:spcPct val="101000"/>
              </a:lnSpc>
              <a:spcBef>
                <a:spcPts val="19"/>
              </a:spcBef>
            </a:pP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46" dirty="0">
                <a:latin typeface="Tahoma"/>
                <a:cs typeface="Tahoma"/>
              </a:rPr>
              <a:t>possible </a:t>
            </a:r>
            <a:r>
              <a:rPr sz="2485" spc="-152" dirty="0">
                <a:latin typeface="Tahoma"/>
                <a:cs typeface="Tahoma"/>
              </a:rPr>
              <a:t>routes, detours, </a:t>
            </a:r>
            <a:r>
              <a:rPr sz="2485" spc="-146" dirty="0">
                <a:latin typeface="Tahoma"/>
                <a:cs typeface="Tahoma"/>
              </a:rPr>
              <a:t>rest </a:t>
            </a:r>
            <a:r>
              <a:rPr sz="2485" spc="-139" dirty="0">
                <a:latin typeface="Tahoma"/>
                <a:cs typeface="Tahoma"/>
              </a:rPr>
              <a:t>stops, </a:t>
            </a:r>
            <a:r>
              <a:rPr sz="2485" spc="-116" dirty="0">
                <a:latin typeface="Tahoma"/>
                <a:cs typeface="Tahoma"/>
              </a:rPr>
              <a:t>etc.  </a:t>
            </a:r>
            <a:r>
              <a:rPr sz="2485" spc="-121" dirty="0">
                <a:latin typeface="Tahoma"/>
                <a:cs typeface="Tahoma"/>
              </a:rPr>
              <a:t>For </a:t>
            </a:r>
            <a:r>
              <a:rPr sz="2485" spc="-176" dirty="0">
                <a:latin typeface="Tahoma"/>
                <a:cs typeface="Tahoma"/>
              </a:rPr>
              <a:t>guaranteed </a:t>
            </a:r>
            <a:r>
              <a:rPr sz="2485" spc="-116" dirty="0">
                <a:latin typeface="Tahoma"/>
                <a:cs typeface="Tahoma"/>
              </a:rPr>
              <a:t>realizability, </a:t>
            </a:r>
            <a:r>
              <a:rPr sz="2485" spc="36" dirty="0">
                <a:solidFill>
                  <a:srgbClr val="7E0000"/>
                </a:solidFill>
                <a:latin typeface="Century"/>
                <a:cs typeface="Century"/>
              </a:rPr>
              <a:t>any </a:t>
            </a:r>
            <a:r>
              <a:rPr sz="2485" spc="-139" dirty="0">
                <a:latin typeface="Tahoma"/>
                <a:cs typeface="Tahoma"/>
              </a:rPr>
              <a:t>real </a:t>
            </a:r>
            <a:r>
              <a:rPr sz="2485" spc="-121" dirty="0">
                <a:latin typeface="Tahoma"/>
                <a:cs typeface="Tahoma"/>
              </a:rPr>
              <a:t>state </a:t>
            </a:r>
            <a:r>
              <a:rPr sz="2485" spc="-6" dirty="0">
                <a:latin typeface="Tahoma"/>
                <a:cs typeface="Tahoma"/>
              </a:rPr>
              <a:t>“in</a:t>
            </a:r>
            <a:r>
              <a:rPr sz="2485" spc="697" dirty="0">
                <a:latin typeface="Tahoma"/>
                <a:cs typeface="Tahoma"/>
              </a:rPr>
              <a:t> </a:t>
            </a:r>
            <a:r>
              <a:rPr sz="2485" spc="-36" dirty="0">
                <a:latin typeface="Tahoma"/>
                <a:cs typeface="Tahoma"/>
              </a:rPr>
              <a:t>Arad”</a:t>
            </a:r>
            <a:endParaRPr sz="2485" dirty="0">
              <a:latin typeface="Tahoma"/>
              <a:cs typeface="Tahoma"/>
            </a:endParaRPr>
          </a:p>
          <a:p>
            <a:pPr marL="457981">
              <a:spcBef>
                <a:spcPts val="42"/>
              </a:spcBef>
            </a:pPr>
            <a:r>
              <a:rPr sz="2485" spc="-152" dirty="0">
                <a:latin typeface="Tahoma"/>
                <a:cs typeface="Tahoma"/>
              </a:rPr>
              <a:t>must get </a:t>
            </a:r>
            <a:r>
              <a:rPr sz="2485" spc="-85" dirty="0">
                <a:latin typeface="Tahoma"/>
                <a:cs typeface="Tahoma"/>
              </a:rPr>
              <a:t>to </a:t>
            </a:r>
            <a:r>
              <a:rPr sz="2485" spc="-218" dirty="0">
                <a:solidFill>
                  <a:srgbClr val="004B00"/>
                </a:solidFill>
                <a:latin typeface="Tahoma"/>
                <a:cs typeface="Tahoma"/>
              </a:rPr>
              <a:t>some </a:t>
            </a:r>
            <a:r>
              <a:rPr sz="2485" spc="-139" dirty="0">
                <a:latin typeface="Tahoma"/>
                <a:cs typeface="Tahoma"/>
              </a:rPr>
              <a:t>real </a:t>
            </a:r>
            <a:r>
              <a:rPr sz="2485" spc="-121" dirty="0">
                <a:latin typeface="Tahoma"/>
                <a:cs typeface="Tahoma"/>
              </a:rPr>
              <a:t>state </a:t>
            </a:r>
            <a:r>
              <a:rPr sz="2485" spc="-6" dirty="0">
                <a:latin typeface="Tahoma"/>
                <a:cs typeface="Tahoma"/>
              </a:rPr>
              <a:t>“in</a:t>
            </a:r>
            <a:r>
              <a:rPr sz="2485" spc="334" dirty="0">
                <a:latin typeface="Tahoma"/>
                <a:cs typeface="Tahoma"/>
              </a:rPr>
              <a:t> </a:t>
            </a:r>
            <a:r>
              <a:rPr sz="2485" spc="-79" dirty="0">
                <a:latin typeface="Tahoma"/>
                <a:cs typeface="Tahoma"/>
              </a:rPr>
              <a:t>Zerind”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-79" dirty="0">
                <a:latin typeface="Tahoma"/>
                <a:cs typeface="Tahoma"/>
              </a:rPr>
              <a:t>(Abstract) </a:t>
            </a:r>
            <a:r>
              <a:rPr sz="2485" spc="-116" dirty="0">
                <a:latin typeface="Tahoma"/>
                <a:cs typeface="Tahoma"/>
              </a:rPr>
              <a:t>solution</a:t>
            </a:r>
            <a:r>
              <a:rPr sz="2485" spc="79" dirty="0">
                <a:latin typeface="Tahoma"/>
                <a:cs typeface="Tahoma"/>
              </a:rPr>
              <a:t> </a:t>
            </a:r>
            <a:r>
              <a:rPr sz="2485" spc="19" dirty="0">
                <a:latin typeface="Tahoma"/>
                <a:cs typeface="Tahoma"/>
              </a:rPr>
              <a:t>=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30"/>
              </a:spcBef>
            </a:pPr>
            <a:r>
              <a:rPr sz="2485" spc="-152" dirty="0">
                <a:latin typeface="Tahoma"/>
                <a:cs typeface="Tahoma"/>
              </a:rPr>
              <a:t>set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39" dirty="0">
                <a:latin typeface="Tahoma"/>
                <a:cs typeface="Tahoma"/>
              </a:rPr>
              <a:t>real </a:t>
            </a:r>
            <a:r>
              <a:rPr sz="2485" spc="-146" dirty="0">
                <a:latin typeface="Tahoma"/>
                <a:cs typeface="Tahoma"/>
              </a:rPr>
              <a:t>paths </a:t>
            </a:r>
            <a:r>
              <a:rPr sz="2485" spc="-91" dirty="0">
                <a:latin typeface="Tahoma"/>
                <a:cs typeface="Tahoma"/>
              </a:rPr>
              <a:t>that </a:t>
            </a:r>
            <a:r>
              <a:rPr sz="2485" spc="-200" dirty="0">
                <a:latin typeface="Tahoma"/>
                <a:cs typeface="Tahoma"/>
              </a:rPr>
              <a:t>are </a:t>
            </a:r>
            <a:r>
              <a:rPr sz="2485" spc="-127" dirty="0">
                <a:latin typeface="Tahoma"/>
                <a:cs typeface="Tahoma"/>
              </a:rPr>
              <a:t>solutions </a:t>
            </a:r>
            <a:r>
              <a:rPr sz="2485" spc="-103" dirty="0">
                <a:latin typeface="Tahoma"/>
                <a:cs typeface="Tahoma"/>
              </a:rPr>
              <a:t>in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39" dirty="0">
                <a:latin typeface="Tahoma"/>
                <a:cs typeface="Tahoma"/>
              </a:rPr>
              <a:t>real</a:t>
            </a:r>
            <a:r>
              <a:rPr sz="2485" spc="121" dirty="0">
                <a:latin typeface="Tahoma"/>
                <a:cs typeface="Tahoma"/>
              </a:rPr>
              <a:t> </a:t>
            </a:r>
            <a:r>
              <a:rPr sz="2485" spc="-169" dirty="0">
                <a:latin typeface="Tahoma"/>
                <a:cs typeface="Tahoma"/>
              </a:rPr>
              <a:t>world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-116" dirty="0">
                <a:latin typeface="Tahoma"/>
                <a:cs typeface="Tahoma"/>
              </a:rPr>
              <a:t>Each </a:t>
            </a:r>
            <a:r>
              <a:rPr sz="2485" spc="-109" dirty="0">
                <a:latin typeface="Tahoma"/>
                <a:cs typeface="Tahoma"/>
              </a:rPr>
              <a:t>abstract </a:t>
            </a:r>
            <a:r>
              <a:rPr sz="2485" spc="-103" dirty="0">
                <a:latin typeface="Tahoma"/>
                <a:cs typeface="Tahoma"/>
              </a:rPr>
              <a:t>action </a:t>
            </a:r>
            <a:r>
              <a:rPr sz="2485" spc="-152" dirty="0">
                <a:latin typeface="Tahoma"/>
                <a:cs typeface="Tahoma"/>
              </a:rPr>
              <a:t>should </a:t>
            </a:r>
            <a:r>
              <a:rPr sz="2485" spc="-188" dirty="0">
                <a:latin typeface="Tahoma"/>
                <a:cs typeface="Tahoma"/>
              </a:rPr>
              <a:t>be </a:t>
            </a:r>
            <a:r>
              <a:rPr sz="2485" spc="-85" dirty="0">
                <a:latin typeface="Tahoma"/>
                <a:cs typeface="Tahoma"/>
              </a:rPr>
              <a:t>“easier” </a:t>
            </a:r>
            <a:r>
              <a:rPr sz="2485" spc="-139" dirty="0">
                <a:latin typeface="Tahoma"/>
                <a:cs typeface="Tahoma"/>
              </a:rPr>
              <a:t>than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21" dirty="0">
                <a:latin typeface="Tahoma"/>
                <a:cs typeface="Tahoma"/>
              </a:rPr>
              <a:t>original</a:t>
            </a:r>
            <a:r>
              <a:rPr sz="2485" spc="-116" dirty="0">
                <a:latin typeface="Tahoma"/>
                <a:cs typeface="Tahoma"/>
              </a:rPr>
              <a:t> </a:t>
            </a:r>
            <a:r>
              <a:rPr sz="2485" spc="-163" dirty="0">
                <a:latin typeface="Tahoma"/>
                <a:cs typeface="Tahoma"/>
              </a:rPr>
              <a:t>problem!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74EA710-96D6-4F99-B18A-5467D6F885F6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394E32CE-6836-4C0A-9FEB-A6299885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a state space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11817" y="519671"/>
            <a:ext cx="129309" cy="178841"/>
          </a:xfrm>
          <a:prstGeom prst="rect">
            <a:avLst/>
          </a:prstGeom>
        </p:spPr>
        <p:txBody>
          <a:bodyPr vert="horz" wrap="square" lIns="0" tIns="20012" rIns="0" bIns="0" rtlCol="0">
            <a:spAutoFit/>
          </a:bodyPr>
          <a:lstStyle/>
          <a:p>
            <a:pPr marL="15394">
              <a:spcBef>
                <a:spcPts val="158"/>
              </a:spcBef>
            </a:pPr>
            <a:r>
              <a:rPr sz="1031" b="1" spc="24" dirty="0">
                <a:latin typeface="Arial"/>
                <a:cs typeface="Arial"/>
              </a:rPr>
              <a:t>R</a:t>
            </a:r>
            <a:endParaRPr sz="1031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22</a:t>
            </a:fld>
            <a:endParaRPr spc="-30" dirty="0"/>
          </a:p>
        </p:txBody>
      </p:sp>
      <p:sp>
        <p:nvSpPr>
          <p:cNvPr id="28" name="object 28"/>
          <p:cNvSpPr txBox="1"/>
          <p:nvPr/>
        </p:nvSpPr>
        <p:spPr>
          <a:xfrm>
            <a:off x="1099614" y="5001211"/>
            <a:ext cx="8485139" cy="1549779"/>
          </a:xfrm>
          <a:prstGeom prst="rect">
            <a:avLst/>
          </a:prstGeom>
        </p:spPr>
        <p:txBody>
          <a:bodyPr vert="horz" wrap="square" lIns="0" tIns="12315" rIns="0" bIns="0" rtlCol="0">
            <a:spAutoFit/>
          </a:bodyPr>
          <a:lstStyle/>
          <a:p>
            <a:pPr marL="15394" marR="6157">
              <a:lnSpc>
                <a:spcPct val="101499"/>
              </a:lnSpc>
              <a:spcBef>
                <a:spcPts val="97"/>
              </a:spcBef>
            </a:pPr>
            <a:r>
              <a:rPr sz="2485" spc="-133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485" spc="-133" dirty="0">
                <a:latin typeface="Tahoma"/>
                <a:cs typeface="Tahoma"/>
              </a:rPr>
              <a:t>: </a:t>
            </a:r>
            <a:r>
              <a:rPr sz="2485" spc="-67" dirty="0">
                <a:latin typeface="Tahoma"/>
                <a:cs typeface="Tahoma"/>
              </a:rPr>
              <a:t>dirt </a:t>
            </a:r>
            <a:r>
              <a:rPr sz="2485" spc="-176" dirty="0">
                <a:latin typeface="Tahoma"/>
                <a:cs typeface="Tahoma"/>
              </a:rPr>
              <a:t>and </a:t>
            </a:r>
            <a:r>
              <a:rPr sz="2485" spc="-109" dirty="0">
                <a:latin typeface="Tahoma"/>
                <a:cs typeface="Tahoma"/>
              </a:rPr>
              <a:t>robot locations </a:t>
            </a:r>
            <a:r>
              <a:rPr sz="2485" spc="-152" dirty="0">
                <a:latin typeface="Tahoma"/>
                <a:cs typeface="Tahoma"/>
              </a:rPr>
              <a:t>(ignore </a:t>
            </a:r>
            <a:r>
              <a:rPr sz="2485" spc="-67" dirty="0">
                <a:latin typeface="Tahoma"/>
                <a:cs typeface="Tahoma"/>
              </a:rPr>
              <a:t>dirt </a:t>
            </a:r>
            <a:r>
              <a:rPr sz="2485" spc="-158" dirty="0">
                <a:solidFill>
                  <a:srgbClr val="004B00"/>
                </a:solidFill>
                <a:latin typeface="Tahoma"/>
                <a:cs typeface="Tahoma"/>
              </a:rPr>
              <a:t>amounts </a:t>
            </a:r>
            <a:r>
              <a:rPr sz="2485" spc="-97" dirty="0">
                <a:latin typeface="Tahoma"/>
                <a:cs typeface="Tahoma"/>
              </a:rPr>
              <a:t>etc.)  </a:t>
            </a:r>
            <a:endParaRPr lang="en-GB" sz="2485" spc="-97">
              <a:latin typeface="Tahoma"/>
              <a:cs typeface="Tahoma"/>
            </a:endParaRPr>
          </a:p>
          <a:p>
            <a:pPr marL="15394" marR="6157">
              <a:lnSpc>
                <a:spcPct val="101499"/>
              </a:lnSpc>
              <a:spcBef>
                <a:spcPts val="97"/>
              </a:spcBef>
            </a:pPr>
            <a:r>
              <a:rPr sz="2485" spc="-127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485" spc="-127" dirty="0">
                <a:latin typeface="Tahoma"/>
                <a:cs typeface="Tahoma"/>
              </a:rPr>
              <a:t>: </a:t>
            </a:r>
            <a:r>
              <a:rPr sz="2485" i="1" spc="116" dirty="0">
                <a:solidFill>
                  <a:srgbClr val="990099"/>
                </a:solidFill>
                <a:latin typeface="Bookman Old Style"/>
                <a:cs typeface="Bookman Old Style"/>
              </a:rPr>
              <a:t>Left</a:t>
            </a:r>
            <a:r>
              <a:rPr sz="2485" spc="116" dirty="0">
                <a:latin typeface="Tahoma"/>
                <a:cs typeface="Tahoma"/>
              </a:rPr>
              <a:t>, </a:t>
            </a:r>
            <a:r>
              <a:rPr sz="2485" i="1" spc="-12" dirty="0">
                <a:solidFill>
                  <a:srgbClr val="990099"/>
                </a:solidFill>
                <a:latin typeface="Bookman Old Style"/>
                <a:cs typeface="Bookman Old Style"/>
              </a:rPr>
              <a:t>Right</a:t>
            </a:r>
            <a:r>
              <a:rPr sz="2485" spc="-12" dirty="0">
                <a:latin typeface="Tahoma"/>
                <a:cs typeface="Tahoma"/>
              </a:rPr>
              <a:t>, </a:t>
            </a:r>
            <a:r>
              <a:rPr sz="2485" i="1" spc="-91" dirty="0">
                <a:solidFill>
                  <a:srgbClr val="990099"/>
                </a:solidFill>
                <a:latin typeface="Bookman Old Style"/>
                <a:cs typeface="Bookman Old Style"/>
              </a:rPr>
              <a:t>Suck</a:t>
            </a:r>
            <a:r>
              <a:rPr sz="2485" spc="-91" dirty="0">
                <a:latin typeface="Tahoma"/>
                <a:cs typeface="Tahoma"/>
              </a:rPr>
              <a:t>, </a:t>
            </a:r>
            <a:r>
              <a:rPr sz="2485" i="1" spc="169" dirty="0" err="1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485" i="1" spc="-127" dirty="0" err="1">
                <a:solidFill>
                  <a:srgbClr val="990099"/>
                </a:solidFill>
                <a:latin typeface="Bookman Old Style"/>
                <a:cs typeface="Bookman Old Style"/>
              </a:rPr>
              <a:t>oOp</a:t>
            </a:r>
            <a:endParaRPr sz="2485" dirty="0">
              <a:latin typeface="Bookman Old Style"/>
              <a:cs typeface="Bookman Old Style"/>
            </a:endParaRPr>
          </a:p>
          <a:p>
            <a:pPr marL="15394">
              <a:spcBef>
                <a:spcPts val="42"/>
              </a:spcBef>
            </a:pPr>
            <a:r>
              <a:rPr sz="2485" spc="-139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</a:t>
            </a:r>
            <a:r>
              <a:rPr sz="2485" spc="-121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485" spc="-121" dirty="0">
                <a:latin typeface="Tahoma"/>
                <a:cs typeface="Tahoma"/>
              </a:rPr>
              <a:t>: </a:t>
            </a:r>
            <a:r>
              <a:rPr sz="2485" spc="-176" dirty="0">
                <a:latin typeface="Tahoma"/>
                <a:cs typeface="Tahoma"/>
              </a:rPr>
              <a:t>no</a:t>
            </a:r>
            <a:r>
              <a:rPr sz="2485" spc="-109" dirty="0">
                <a:latin typeface="Tahoma"/>
                <a:cs typeface="Tahoma"/>
              </a:rPr>
              <a:t> </a:t>
            </a:r>
            <a:r>
              <a:rPr sz="2485" spc="-72" dirty="0">
                <a:latin typeface="Tahoma"/>
                <a:cs typeface="Tahoma"/>
              </a:rPr>
              <a:t>dirt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30"/>
              </a:spcBef>
            </a:pPr>
            <a:r>
              <a:rPr sz="2485" spc="-12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485" spc="-127" dirty="0">
                <a:latin typeface="Tahoma"/>
                <a:cs typeface="Tahoma"/>
              </a:rPr>
              <a:t>: </a:t>
            </a:r>
            <a:r>
              <a:rPr sz="2485" spc="-182" dirty="0">
                <a:latin typeface="Tahoma"/>
                <a:cs typeface="Tahoma"/>
              </a:rPr>
              <a:t>1 </a:t>
            </a:r>
            <a:r>
              <a:rPr sz="2485" spc="-158" dirty="0">
                <a:latin typeface="Tahoma"/>
                <a:cs typeface="Tahoma"/>
              </a:rPr>
              <a:t>per </a:t>
            </a:r>
            <a:r>
              <a:rPr sz="2485" spc="-103" dirty="0">
                <a:latin typeface="Tahoma"/>
                <a:cs typeface="Tahoma"/>
              </a:rPr>
              <a:t>action </a:t>
            </a:r>
            <a:r>
              <a:rPr sz="2485" spc="-116" dirty="0">
                <a:latin typeface="Tahoma"/>
                <a:cs typeface="Tahoma"/>
              </a:rPr>
              <a:t>(0 </a:t>
            </a:r>
            <a:r>
              <a:rPr sz="2485" spc="-139" dirty="0">
                <a:latin typeface="Tahoma"/>
                <a:cs typeface="Tahoma"/>
              </a:rPr>
              <a:t>for </a:t>
            </a:r>
            <a:r>
              <a:rPr sz="2485" i="1" spc="169" dirty="0" err="1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485" i="1" spc="-103" dirty="0" err="1">
                <a:solidFill>
                  <a:srgbClr val="990099"/>
                </a:solidFill>
                <a:latin typeface="Bookman Old Style"/>
                <a:cs typeface="Bookman Old Style"/>
              </a:rPr>
              <a:t>oOp</a:t>
            </a:r>
            <a:r>
              <a:rPr sz="2485" spc="-103" dirty="0">
                <a:latin typeface="Tahoma"/>
                <a:cs typeface="Tahoma"/>
              </a:rPr>
              <a:t>)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DE1FA4EE-AA22-48D5-85E5-1D4C1AB4789A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52A4678-0C74-48AA-A06E-8C3E923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Vacuum world state space graph</a:t>
            </a:r>
            <a:endParaRPr lang="en-GB" dirty="0"/>
          </a:p>
        </p:txBody>
      </p:sp>
      <p:pic>
        <p:nvPicPr>
          <p:cNvPr id="32" name="Picture 31" descr="State space diagram for vacuum world">
            <a:extLst>
              <a:ext uri="{FF2B5EF4-FFF2-40B4-BE49-F238E27FC236}">
                <a16:creationId xmlns:a16="http://schemas.microsoft.com/office/drawing/2014/main" id="{1C6434CF-C2D1-4143-83C2-439A81A7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78" y="1064870"/>
            <a:ext cx="8105775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23</a:t>
            </a:fld>
            <a:endParaRPr spc="-30" dirty="0"/>
          </a:p>
        </p:txBody>
      </p:sp>
      <p:sp>
        <p:nvSpPr>
          <p:cNvPr id="41" name="object 41"/>
          <p:cNvSpPr txBox="1"/>
          <p:nvPr/>
        </p:nvSpPr>
        <p:spPr>
          <a:xfrm>
            <a:off x="1308950" y="4389617"/>
            <a:ext cx="8533631" cy="2161373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2594717">
              <a:spcBef>
                <a:spcPts val="109"/>
              </a:spcBef>
              <a:tabLst>
                <a:tab pos="5883717" algn="l"/>
              </a:tabLst>
            </a:pPr>
            <a:r>
              <a:rPr sz="1515" b="1" spc="-6" dirty="0">
                <a:latin typeface="Times New Roman"/>
                <a:cs typeface="Times New Roman"/>
              </a:rPr>
              <a:t>Start</a:t>
            </a:r>
            <a:r>
              <a:rPr sz="1515" b="1" dirty="0">
                <a:latin typeface="Times New Roman"/>
                <a:cs typeface="Times New Roman"/>
              </a:rPr>
              <a:t> </a:t>
            </a:r>
            <a:r>
              <a:rPr sz="1515" b="1" spc="-6" dirty="0">
                <a:latin typeface="Times New Roman"/>
                <a:cs typeface="Times New Roman"/>
              </a:rPr>
              <a:t>State	Goal</a:t>
            </a:r>
            <a:r>
              <a:rPr sz="1515" b="1" spc="-12" dirty="0">
                <a:latin typeface="Times New Roman"/>
                <a:cs typeface="Times New Roman"/>
              </a:rPr>
              <a:t> </a:t>
            </a:r>
            <a:r>
              <a:rPr sz="1515" b="1" spc="-6" dirty="0">
                <a:latin typeface="Times New Roman"/>
                <a:cs typeface="Times New Roman"/>
              </a:rPr>
              <a:t>State</a:t>
            </a:r>
            <a:endParaRPr sz="151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24" dirty="0">
              <a:latin typeface="Times New Roman"/>
              <a:cs typeface="Times New Roman"/>
            </a:endParaRPr>
          </a:p>
          <a:p>
            <a:pPr marL="15394" marR="6157">
              <a:lnSpc>
                <a:spcPct val="101200"/>
              </a:lnSpc>
            </a:pPr>
            <a:r>
              <a:rPr sz="2485" spc="-133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states</a:t>
            </a:r>
            <a:r>
              <a:rPr sz="2485" spc="-133" dirty="0">
                <a:latin typeface="Tahoma"/>
                <a:cs typeface="Tahoma"/>
              </a:rPr>
              <a:t>: </a:t>
            </a:r>
            <a:r>
              <a:rPr sz="2485" spc="-152" dirty="0">
                <a:latin typeface="Tahoma"/>
                <a:cs typeface="Tahoma"/>
              </a:rPr>
              <a:t>integer </a:t>
            </a:r>
            <a:r>
              <a:rPr sz="2485" spc="-109" dirty="0">
                <a:latin typeface="Tahoma"/>
                <a:cs typeface="Tahoma"/>
              </a:rPr>
              <a:t>locations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03" dirty="0">
                <a:latin typeface="Tahoma"/>
                <a:cs typeface="Tahoma"/>
              </a:rPr>
              <a:t>tiles </a:t>
            </a:r>
            <a:r>
              <a:rPr sz="2485" spc="-152" dirty="0">
                <a:latin typeface="Tahoma"/>
                <a:cs typeface="Tahoma"/>
              </a:rPr>
              <a:t>(ignore </a:t>
            </a:r>
            <a:r>
              <a:rPr sz="2485" spc="-146" dirty="0">
                <a:latin typeface="Tahoma"/>
                <a:cs typeface="Tahoma"/>
              </a:rPr>
              <a:t>intermediate </a:t>
            </a:r>
            <a:r>
              <a:rPr sz="2485" spc="-109" dirty="0">
                <a:latin typeface="Tahoma"/>
                <a:cs typeface="Tahoma"/>
              </a:rPr>
              <a:t>positions)  </a:t>
            </a:r>
            <a:r>
              <a:rPr sz="2485" spc="-12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actions</a:t>
            </a:r>
            <a:r>
              <a:rPr sz="2485" spc="-127" dirty="0">
                <a:latin typeface="Tahoma"/>
                <a:cs typeface="Tahoma"/>
              </a:rPr>
              <a:t>: </a:t>
            </a:r>
            <a:r>
              <a:rPr sz="2485" spc="-212" dirty="0">
                <a:latin typeface="Tahoma"/>
                <a:cs typeface="Tahoma"/>
              </a:rPr>
              <a:t>move </a:t>
            </a:r>
            <a:r>
              <a:rPr sz="2485" spc="-127" dirty="0">
                <a:latin typeface="Tahoma"/>
                <a:cs typeface="Tahoma"/>
              </a:rPr>
              <a:t>blank </a:t>
            </a:r>
            <a:r>
              <a:rPr sz="2485" spc="-97" dirty="0">
                <a:latin typeface="Tahoma"/>
                <a:cs typeface="Tahoma"/>
              </a:rPr>
              <a:t>left, right, </a:t>
            </a:r>
            <a:r>
              <a:rPr sz="2485" spc="-152" dirty="0">
                <a:latin typeface="Tahoma"/>
                <a:cs typeface="Tahoma"/>
              </a:rPr>
              <a:t>up, </a:t>
            </a:r>
            <a:r>
              <a:rPr sz="2485" spc="-206" dirty="0">
                <a:latin typeface="Tahoma"/>
                <a:cs typeface="Tahoma"/>
              </a:rPr>
              <a:t>down </a:t>
            </a:r>
            <a:r>
              <a:rPr sz="2485" spc="-152" dirty="0">
                <a:latin typeface="Tahoma"/>
                <a:cs typeface="Tahoma"/>
              </a:rPr>
              <a:t>(ignore </a:t>
            </a:r>
            <a:r>
              <a:rPr sz="2485" spc="-163" dirty="0">
                <a:latin typeface="Tahoma"/>
                <a:cs typeface="Tahoma"/>
              </a:rPr>
              <a:t>unjamming </a:t>
            </a:r>
            <a:r>
              <a:rPr sz="2485" spc="-97" dirty="0">
                <a:latin typeface="Tahoma"/>
                <a:cs typeface="Tahoma"/>
              </a:rPr>
              <a:t>etc.)  </a:t>
            </a:r>
            <a:r>
              <a:rPr sz="2485" spc="-139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goal </a:t>
            </a:r>
            <a:r>
              <a:rPr sz="2485" spc="-121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test</a:t>
            </a:r>
            <a:r>
              <a:rPr sz="2485" spc="-121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2485" spc="19" dirty="0">
                <a:latin typeface="Tahoma"/>
                <a:cs typeface="Tahoma"/>
              </a:rPr>
              <a:t>= </a:t>
            </a:r>
            <a:r>
              <a:rPr sz="2485" spc="-139" dirty="0">
                <a:latin typeface="Tahoma"/>
                <a:cs typeface="Tahoma"/>
              </a:rPr>
              <a:t>goal </a:t>
            </a:r>
            <a:r>
              <a:rPr sz="2485" spc="-121" dirty="0">
                <a:latin typeface="Tahoma"/>
                <a:cs typeface="Tahoma"/>
              </a:rPr>
              <a:t>state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133" dirty="0">
                <a:latin typeface="Tahoma"/>
                <a:cs typeface="Tahoma"/>
              </a:rPr>
              <a:t>(given)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30"/>
              </a:spcBef>
            </a:pPr>
            <a:r>
              <a:rPr sz="2485" spc="-12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path cost</a:t>
            </a:r>
            <a:r>
              <a:rPr sz="2485" spc="-127" dirty="0">
                <a:solidFill>
                  <a:schemeClr val="accent5"/>
                </a:solidFill>
                <a:latin typeface="Tahoma"/>
                <a:cs typeface="Tahoma"/>
              </a:rPr>
              <a:t>: </a:t>
            </a:r>
            <a:r>
              <a:rPr sz="2485" spc="-182" dirty="0">
                <a:latin typeface="Tahoma"/>
                <a:cs typeface="Tahoma"/>
              </a:rPr>
              <a:t>1 </a:t>
            </a:r>
            <a:r>
              <a:rPr sz="2485" spc="-158" dirty="0">
                <a:latin typeface="Tahoma"/>
                <a:cs typeface="Tahoma"/>
              </a:rPr>
              <a:t>per</a:t>
            </a:r>
            <a:r>
              <a:rPr sz="2485" spc="-484" dirty="0">
                <a:latin typeface="Tahoma"/>
                <a:cs typeface="Tahoma"/>
              </a:rPr>
              <a:t> </a:t>
            </a:r>
            <a:r>
              <a:rPr sz="2485" spc="-212" dirty="0">
                <a:latin typeface="Tahoma"/>
                <a:cs typeface="Tahoma"/>
              </a:rPr>
              <a:t>move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AD6F65DE-B2C3-42EC-B872-DCCE5FD196AE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47" name="Title 11">
            <a:extLst>
              <a:ext uri="{FF2B5EF4-FFF2-40B4-BE49-F238E27FC236}">
                <a16:creationId xmlns:a16="http://schemas.microsoft.com/office/drawing/2014/main" id="{EB14FB37-024C-484B-B83E-4F05C622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8 puzzle</a:t>
            </a:r>
            <a:endParaRPr lang="en-GB" dirty="0"/>
          </a:p>
        </p:txBody>
      </p:sp>
      <p:pic>
        <p:nvPicPr>
          <p:cNvPr id="45" name="Picture 44" descr="Eight puzzle">
            <a:extLst>
              <a:ext uri="{FF2B5EF4-FFF2-40B4-BE49-F238E27FC236}">
                <a16:creationId xmlns:a16="http://schemas.microsoft.com/office/drawing/2014/main" id="{A4965DAA-E992-40D2-89D4-18DBA251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81" y="1171575"/>
            <a:ext cx="8724900" cy="3467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9CC32A-07EC-4D8E-A598-51D3851B80FA}"/>
              </a:ext>
            </a:extLst>
          </p:cNvPr>
          <p:cNvSpPr txBox="1"/>
          <p:nvPr/>
        </p:nvSpPr>
        <p:spPr>
          <a:xfrm>
            <a:off x="970059" y="2297927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are </a:t>
            </a:r>
            <a:br>
              <a:rPr lang="en-GB" dirty="0"/>
            </a:br>
            <a:r>
              <a:rPr lang="en-GB" dirty="0"/>
              <a:t>the possible</a:t>
            </a:r>
            <a:br>
              <a:rPr lang="en-GB"/>
            </a:br>
            <a:r>
              <a:rPr lang="en-GB"/>
              <a:t>next </a:t>
            </a:r>
            <a:r>
              <a:rPr lang="en-GB" dirty="0"/>
              <a:t>states?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 descr="Robotic assembly diagram">
            <a:extLst>
              <a:ext uri="{FF2B5EF4-FFF2-40B4-BE49-F238E27FC236}">
                <a16:creationId xmlns:a16="http://schemas.microsoft.com/office/drawing/2014/main" id="{8A6B9071-C050-45B6-A1D3-753E3BCB211C}"/>
              </a:ext>
            </a:extLst>
          </p:cNvPr>
          <p:cNvGrpSpPr/>
          <p:nvPr/>
        </p:nvGrpSpPr>
        <p:grpSpPr>
          <a:xfrm>
            <a:off x="1099614" y="937760"/>
            <a:ext cx="8011546" cy="5613230"/>
            <a:chOff x="1099614" y="937760"/>
            <a:chExt cx="8011546" cy="5613230"/>
          </a:xfrm>
        </p:grpSpPr>
        <p:sp>
          <p:nvSpPr>
            <p:cNvPr id="3" name="object 3"/>
            <p:cNvSpPr/>
            <p:nvPr/>
          </p:nvSpPr>
          <p:spPr>
            <a:xfrm>
              <a:off x="3925171" y="3123605"/>
              <a:ext cx="1070649" cy="399473"/>
            </a:xfrm>
            <a:custGeom>
              <a:avLst/>
              <a:gdLst/>
              <a:ahLst/>
              <a:cxnLst/>
              <a:rect l="l" t="t" r="r" b="b"/>
              <a:pathLst>
                <a:path w="883285" h="329564">
                  <a:moveTo>
                    <a:pt x="882827" y="164706"/>
                  </a:moveTo>
                  <a:lnTo>
                    <a:pt x="864139" y="117135"/>
                  </a:lnTo>
                  <a:lnTo>
                    <a:pt x="811714" y="75019"/>
                  </a:lnTo>
                  <a:lnTo>
                    <a:pt x="774557" y="56644"/>
                  </a:lnTo>
                  <a:lnTo>
                    <a:pt x="731015" y="40397"/>
                  </a:lnTo>
                  <a:lnTo>
                    <a:pt x="681769" y="26533"/>
                  </a:lnTo>
                  <a:lnTo>
                    <a:pt x="627504" y="15307"/>
                  </a:lnTo>
                  <a:lnTo>
                    <a:pt x="568901" y="6973"/>
                  </a:lnTo>
                  <a:lnTo>
                    <a:pt x="506643" y="1785"/>
                  </a:lnTo>
                  <a:lnTo>
                    <a:pt x="441413" y="0"/>
                  </a:lnTo>
                  <a:lnTo>
                    <a:pt x="376184" y="1785"/>
                  </a:lnTo>
                  <a:lnTo>
                    <a:pt x="313926" y="6973"/>
                  </a:lnTo>
                  <a:lnTo>
                    <a:pt x="255323" y="15307"/>
                  </a:lnTo>
                  <a:lnTo>
                    <a:pt x="201058" y="26533"/>
                  </a:lnTo>
                  <a:lnTo>
                    <a:pt x="151812" y="40397"/>
                  </a:lnTo>
                  <a:lnTo>
                    <a:pt x="108270" y="56644"/>
                  </a:lnTo>
                  <a:lnTo>
                    <a:pt x="71113" y="75019"/>
                  </a:lnTo>
                  <a:lnTo>
                    <a:pt x="18688" y="117135"/>
                  </a:lnTo>
                  <a:lnTo>
                    <a:pt x="0" y="164706"/>
                  </a:lnTo>
                  <a:lnTo>
                    <a:pt x="4785" y="189043"/>
                  </a:lnTo>
                  <a:lnTo>
                    <a:pt x="41025" y="234139"/>
                  </a:lnTo>
                  <a:lnTo>
                    <a:pt x="108270" y="272762"/>
                  </a:lnTo>
                  <a:lnTo>
                    <a:pt x="151812" y="289010"/>
                  </a:lnTo>
                  <a:lnTo>
                    <a:pt x="201058" y="302875"/>
                  </a:lnTo>
                  <a:lnTo>
                    <a:pt x="255323" y="314103"/>
                  </a:lnTo>
                  <a:lnTo>
                    <a:pt x="313926" y="322438"/>
                  </a:lnTo>
                  <a:lnTo>
                    <a:pt x="376184" y="327626"/>
                  </a:lnTo>
                  <a:lnTo>
                    <a:pt x="441413" y="329412"/>
                  </a:lnTo>
                  <a:lnTo>
                    <a:pt x="506643" y="327626"/>
                  </a:lnTo>
                  <a:lnTo>
                    <a:pt x="568901" y="322438"/>
                  </a:lnTo>
                  <a:lnTo>
                    <a:pt x="627504" y="314103"/>
                  </a:lnTo>
                  <a:lnTo>
                    <a:pt x="681769" y="302875"/>
                  </a:lnTo>
                  <a:lnTo>
                    <a:pt x="731015" y="289010"/>
                  </a:lnTo>
                  <a:lnTo>
                    <a:pt x="774557" y="272762"/>
                  </a:lnTo>
                  <a:lnTo>
                    <a:pt x="811714" y="254387"/>
                  </a:lnTo>
                  <a:lnTo>
                    <a:pt x="864139" y="212272"/>
                  </a:lnTo>
                  <a:lnTo>
                    <a:pt x="882827" y="16470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" name="object 4"/>
            <p:cNvSpPr/>
            <p:nvPr/>
          </p:nvSpPr>
          <p:spPr>
            <a:xfrm>
              <a:off x="3925171" y="3175512"/>
              <a:ext cx="1070649" cy="147782"/>
            </a:xfrm>
            <a:custGeom>
              <a:avLst/>
              <a:gdLst/>
              <a:ahLst/>
              <a:cxnLst/>
              <a:rect l="l" t="t" r="r" b="b"/>
              <a:pathLst>
                <a:path w="883285" h="121920">
                  <a:moveTo>
                    <a:pt x="0" y="0"/>
                  </a:moveTo>
                  <a:lnTo>
                    <a:pt x="0" y="120230"/>
                  </a:lnTo>
                  <a:lnTo>
                    <a:pt x="882827" y="121881"/>
                  </a:lnTo>
                  <a:lnTo>
                    <a:pt x="882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" name="object 5"/>
            <p:cNvSpPr/>
            <p:nvPr/>
          </p:nvSpPr>
          <p:spPr>
            <a:xfrm>
              <a:off x="3925171" y="3175512"/>
              <a:ext cx="1070649" cy="147782"/>
            </a:xfrm>
            <a:custGeom>
              <a:avLst/>
              <a:gdLst/>
              <a:ahLst/>
              <a:cxnLst/>
              <a:rect l="l" t="t" r="r" b="b"/>
              <a:pathLst>
                <a:path w="883285" h="121920">
                  <a:moveTo>
                    <a:pt x="0" y="120230"/>
                  </a:moveTo>
                  <a:lnTo>
                    <a:pt x="0" y="0"/>
                  </a:lnTo>
                  <a:lnTo>
                    <a:pt x="882827" y="0"/>
                  </a:lnTo>
                  <a:lnTo>
                    <a:pt x="882827" y="12188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" name="object 6"/>
            <p:cNvSpPr/>
            <p:nvPr/>
          </p:nvSpPr>
          <p:spPr>
            <a:xfrm>
              <a:off x="3925171" y="2979856"/>
              <a:ext cx="1070649" cy="399473"/>
            </a:xfrm>
            <a:custGeom>
              <a:avLst/>
              <a:gdLst/>
              <a:ahLst/>
              <a:cxnLst/>
              <a:rect l="l" t="t" r="r" b="b"/>
              <a:pathLst>
                <a:path w="883285" h="329564">
                  <a:moveTo>
                    <a:pt x="0" y="164706"/>
                  </a:moveTo>
                  <a:lnTo>
                    <a:pt x="18688" y="212277"/>
                  </a:lnTo>
                  <a:lnTo>
                    <a:pt x="71113" y="254392"/>
                  </a:lnTo>
                  <a:lnTo>
                    <a:pt x="108270" y="272767"/>
                  </a:lnTo>
                  <a:lnTo>
                    <a:pt x="151812" y="289014"/>
                  </a:lnTo>
                  <a:lnTo>
                    <a:pt x="201058" y="302878"/>
                  </a:lnTo>
                  <a:lnTo>
                    <a:pt x="255323" y="314105"/>
                  </a:lnTo>
                  <a:lnTo>
                    <a:pt x="313926" y="322439"/>
                  </a:lnTo>
                  <a:lnTo>
                    <a:pt x="376184" y="327626"/>
                  </a:lnTo>
                  <a:lnTo>
                    <a:pt x="441413" y="329412"/>
                  </a:lnTo>
                  <a:lnTo>
                    <a:pt x="506643" y="327626"/>
                  </a:lnTo>
                  <a:lnTo>
                    <a:pt x="568901" y="322439"/>
                  </a:lnTo>
                  <a:lnTo>
                    <a:pt x="627504" y="314105"/>
                  </a:lnTo>
                  <a:lnTo>
                    <a:pt x="681769" y="302878"/>
                  </a:lnTo>
                  <a:lnTo>
                    <a:pt x="731015" y="289014"/>
                  </a:lnTo>
                  <a:lnTo>
                    <a:pt x="774557" y="272767"/>
                  </a:lnTo>
                  <a:lnTo>
                    <a:pt x="811714" y="254392"/>
                  </a:lnTo>
                  <a:lnTo>
                    <a:pt x="864139" y="212277"/>
                  </a:lnTo>
                  <a:lnTo>
                    <a:pt x="882827" y="164706"/>
                  </a:lnTo>
                  <a:lnTo>
                    <a:pt x="878041" y="140368"/>
                  </a:lnTo>
                  <a:lnTo>
                    <a:pt x="841802" y="95273"/>
                  </a:lnTo>
                  <a:lnTo>
                    <a:pt x="774557" y="56649"/>
                  </a:lnTo>
                  <a:lnTo>
                    <a:pt x="731015" y="40402"/>
                  </a:lnTo>
                  <a:lnTo>
                    <a:pt x="681769" y="26537"/>
                  </a:lnTo>
                  <a:lnTo>
                    <a:pt x="627504" y="15309"/>
                  </a:lnTo>
                  <a:lnTo>
                    <a:pt x="568901" y="6974"/>
                  </a:lnTo>
                  <a:lnTo>
                    <a:pt x="506643" y="1786"/>
                  </a:lnTo>
                  <a:lnTo>
                    <a:pt x="441413" y="0"/>
                  </a:lnTo>
                  <a:lnTo>
                    <a:pt x="376184" y="1786"/>
                  </a:lnTo>
                  <a:lnTo>
                    <a:pt x="313926" y="6974"/>
                  </a:lnTo>
                  <a:lnTo>
                    <a:pt x="255323" y="15309"/>
                  </a:lnTo>
                  <a:lnTo>
                    <a:pt x="201058" y="26537"/>
                  </a:lnTo>
                  <a:lnTo>
                    <a:pt x="151812" y="40402"/>
                  </a:lnTo>
                  <a:lnTo>
                    <a:pt x="108270" y="56649"/>
                  </a:lnTo>
                  <a:lnTo>
                    <a:pt x="71113" y="75025"/>
                  </a:lnTo>
                  <a:lnTo>
                    <a:pt x="18688" y="117139"/>
                  </a:lnTo>
                  <a:lnTo>
                    <a:pt x="0" y="1647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" name="object 7"/>
            <p:cNvSpPr/>
            <p:nvPr/>
          </p:nvSpPr>
          <p:spPr>
            <a:xfrm>
              <a:off x="3925171" y="2979856"/>
              <a:ext cx="1070649" cy="399473"/>
            </a:xfrm>
            <a:custGeom>
              <a:avLst/>
              <a:gdLst/>
              <a:ahLst/>
              <a:cxnLst/>
              <a:rect l="l" t="t" r="r" b="b"/>
              <a:pathLst>
                <a:path w="883285" h="329564">
                  <a:moveTo>
                    <a:pt x="882827" y="164706"/>
                  </a:moveTo>
                  <a:lnTo>
                    <a:pt x="864139" y="117139"/>
                  </a:lnTo>
                  <a:lnTo>
                    <a:pt x="811714" y="75025"/>
                  </a:lnTo>
                  <a:lnTo>
                    <a:pt x="774557" y="56649"/>
                  </a:lnTo>
                  <a:lnTo>
                    <a:pt x="731015" y="40402"/>
                  </a:lnTo>
                  <a:lnTo>
                    <a:pt x="681769" y="26537"/>
                  </a:lnTo>
                  <a:lnTo>
                    <a:pt x="627504" y="15309"/>
                  </a:lnTo>
                  <a:lnTo>
                    <a:pt x="568901" y="6974"/>
                  </a:lnTo>
                  <a:lnTo>
                    <a:pt x="506643" y="1786"/>
                  </a:lnTo>
                  <a:lnTo>
                    <a:pt x="441413" y="0"/>
                  </a:lnTo>
                  <a:lnTo>
                    <a:pt x="376184" y="1786"/>
                  </a:lnTo>
                  <a:lnTo>
                    <a:pt x="313926" y="6974"/>
                  </a:lnTo>
                  <a:lnTo>
                    <a:pt x="255323" y="15309"/>
                  </a:lnTo>
                  <a:lnTo>
                    <a:pt x="201058" y="26537"/>
                  </a:lnTo>
                  <a:lnTo>
                    <a:pt x="151812" y="40402"/>
                  </a:lnTo>
                  <a:lnTo>
                    <a:pt x="108270" y="56649"/>
                  </a:lnTo>
                  <a:lnTo>
                    <a:pt x="71113" y="75025"/>
                  </a:lnTo>
                  <a:lnTo>
                    <a:pt x="18688" y="117139"/>
                  </a:lnTo>
                  <a:lnTo>
                    <a:pt x="0" y="164706"/>
                  </a:lnTo>
                  <a:lnTo>
                    <a:pt x="4785" y="189046"/>
                  </a:lnTo>
                  <a:lnTo>
                    <a:pt x="41025" y="234144"/>
                  </a:lnTo>
                  <a:lnTo>
                    <a:pt x="108270" y="272767"/>
                  </a:lnTo>
                  <a:lnTo>
                    <a:pt x="151812" y="289014"/>
                  </a:lnTo>
                  <a:lnTo>
                    <a:pt x="201058" y="302878"/>
                  </a:lnTo>
                  <a:lnTo>
                    <a:pt x="255323" y="314105"/>
                  </a:lnTo>
                  <a:lnTo>
                    <a:pt x="313926" y="322439"/>
                  </a:lnTo>
                  <a:lnTo>
                    <a:pt x="376184" y="327626"/>
                  </a:lnTo>
                  <a:lnTo>
                    <a:pt x="441413" y="329412"/>
                  </a:lnTo>
                  <a:lnTo>
                    <a:pt x="506643" y="327626"/>
                  </a:lnTo>
                  <a:lnTo>
                    <a:pt x="568901" y="322439"/>
                  </a:lnTo>
                  <a:lnTo>
                    <a:pt x="627504" y="314105"/>
                  </a:lnTo>
                  <a:lnTo>
                    <a:pt x="681769" y="302878"/>
                  </a:lnTo>
                  <a:lnTo>
                    <a:pt x="731015" y="289014"/>
                  </a:lnTo>
                  <a:lnTo>
                    <a:pt x="774557" y="272767"/>
                  </a:lnTo>
                  <a:lnTo>
                    <a:pt x="811714" y="254392"/>
                  </a:lnTo>
                  <a:lnTo>
                    <a:pt x="864139" y="212277"/>
                  </a:lnTo>
                  <a:lnTo>
                    <a:pt x="882827" y="16470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" name="object 8"/>
            <p:cNvSpPr/>
            <p:nvPr/>
          </p:nvSpPr>
          <p:spPr>
            <a:xfrm>
              <a:off x="4198044" y="3081673"/>
              <a:ext cx="524933" cy="196272"/>
            </a:xfrm>
            <a:custGeom>
              <a:avLst/>
              <a:gdLst/>
              <a:ahLst/>
              <a:cxnLst/>
              <a:rect l="l" t="t" r="r" b="b"/>
              <a:pathLst>
                <a:path w="433070" h="161925">
                  <a:moveTo>
                    <a:pt x="0" y="80708"/>
                  </a:move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  <a:lnTo>
                    <a:pt x="421560" y="55197"/>
                  </a:ln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" name="object 9"/>
            <p:cNvSpPr/>
            <p:nvPr/>
          </p:nvSpPr>
          <p:spPr>
            <a:xfrm>
              <a:off x="4198045" y="3081673"/>
              <a:ext cx="524933" cy="196272"/>
            </a:xfrm>
            <a:custGeom>
              <a:avLst/>
              <a:gdLst/>
              <a:ahLst/>
              <a:cxnLst/>
              <a:rect l="l" t="t" r="r" b="b"/>
              <a:pathLst>
                <a:path w="433070" h="161925">
                  <a:moveTo>
                    <a:pt x="432587" y="80708"/>
                  </a:move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lnTo>
                    <a:pt x="11026" y="106219"/>
                  </a:ln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6691" y="2217225"/>
              <a:ext cx="527242" cy="966739"/>
            </a:xfrm>
            <a:custGeom>
              <a:avLst/>
              <a:gdLst/>
              <a:ahLst/>
              <a:cxnLst/>
              <a:rect l="l" t="t" r="r" b="b"/>
              <a:pathLst>
                <a:path w="434975" h="797560">
                  <a:moveTo>
                    <a:pt x="0" y="0"/>
                  </a:moveTo>
                  <a:lnTo>
                    <a:pt x="0" y="795528"/>
                  </a:lnTo>
                  <a:lnTo>
                    <a:pt x="434822" y="797166"/>
                  </a:lnTo>
                  <a:lnTo>
                    <a:pt x="434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6691" y="2217225"/>
              <a:ext cx="527242" cy="966739"/>
            </a:xfrm>
            <a:custGeom>
              <a:avLst/>
              <a:gdLst/>
              <a:ahLst/>
              <a:cxnLst/>
              <a:rect l="l" t="t" r="r" b="b"/>
              <a:pathLst>
                <a:path w="434975" h="797560">
                  <a:moveTo>
                    <a:pt x="0" y="795528"/>
                  </a:moveTo>
                  <a:lnTo>
                    <a:pt x="0" y="0"/>
                  </a:lnTo>
                  <a:lnTo>
                    <a:pt x="434822" y="0"/>
                  </a:lnTo>
                  <a:lnTo>
                    <a:pt x="434822" y="79716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8044" y="2123384"/>
              <a:ext cx="524933" cy="196272"/>
            </a:xfrm>
            <a:custGeom>
              <a:avLst/>
              <a:gdLst/>
              <a:ahLst/>
              <a:cxnLst/>
              <a:rect l="l" t="t" r="r" b="b"/>
              <a:pathLst>
                <a:path w="433070" h="161925">
                  <a:moveTo>
                    <a:pt x="0" y="80708"/>
                  </a:move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  <a:lnTo>
                    <a:pt x="421560" y="55197"/>
                  </a:ln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8045" y="2123384"/>
              <a:ext cx="524933" cy="196272"/>
            </a:xfrm>
            <a:custGeom>
              <a:avLst/>
              <a:gdLst/>
              <a:ahLst/>
              <a:cxnLst/>
              <a:rect l="l" t="t" r="r" b="b"/>
              <a:pathLst>
                <a:path w="433070" h="161925">
                  <a:moveTo>
                    <a:pt x="432587" y="80708"/>
                  </a:moveTo>
                  <a:lnTo>
                    <a:pt x="390855" y="33041"/>
                  </a:lnTo>
                  <a:lnTo>
                    <a:pt x="344034" y="15571"/>
                  </a:lnTo>
                  <a:lnTo>
                    <a:pt x="284659" y="4114"/>
                  </a:lnTo>
                  <a:lnTo>
                    <a:pt x="216293" y="0"/>
                  </a:lnTo>
                  <a:lnTo>
                    <a:pt x="147927" y="4114"/>
                  </a:lnTo>
                  <a:lnTo>
                    <a:pt x="88553" y="15571"/>
                  </a:lnTo>
                  <a:lnTo>
                    <a:pt x="41731" y="33041"/>
                  </a:lnTo>
                  <a:lnTo>
                    <a:pt x="11026" y="55197"/>
                  </a:lnTo>
                  <a:lnTo>
                    <a:pt x="0" y="80708"/>
                  </a:lnTo>
                  <a:lnTo>
                    <a:pt x="11026" y="106219"/>
                  </a:lnTo>
                  <a:lnTo>
                    <a:pt x="41731" y="128375"/>
                  </a:lnTo>
                  <a:lnTo>
                    <a:pt x="88553" y="145845"/>
                  </a:lnTo>
                  <a:lnTo>
                    <a:pt x="147927" y="157302"/>
                  </a:lnTo>
                  <a:lnTo>
                    <a:pt x="216293" y="161417"/>
                  </a:lnTo>
                  <a:lnTo>
                    <a:pt x="284659" y="157302"/>
                  </a:lnTo>
                  <a:lnTo>
                    <a:pt x="344034" y="145845"/>
                  </a:lnTo>
                  <a:lnTo>
                    <a:pt x="390855" y="128375"/>
                  </a:lnTo>
                  <a:lnTo>
                    <a:pt x="421560" y="106219"/>
                  </a:lnTo>
                  <a:lnTo>
                    <a:pt x="432587" y="80708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00276" y="2391022"/>
              <a:ext cx="159327" cy="316346"/>
            </a:xfrm>
            <a:custGeom>
              <a:avLst/>
              <a:gdLst/>
              <a:ahLst/>
              <a:cxnLst/>
              <a:rect l="l" t="t" r="r" b="b"/>
              <a:pathLst>
                <a:path w="131445" h="260985">
                  <a:moveTo>
                    <a:pt x="0" y="131089"/>
                  </a:moveTo>
                  <a:lnTo>
                    <a:pt x="129717" y="260807"/>
                  </a:lnTo>
                  <a:lnTo>
                    <a:pt x="131089" y="128333"/>
                  </a:lnTo>
                  <a:lnTo>
                    <a:pt x="1371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5" name="object 15"/>
            <p:cNvSpPr/>
            <p:nvPr/>
          </p:nvSpPr>
          <p:spPr>
            <a:xfrm>
              <a:off x="7711974" y="2135083"/>
              <a:ext cx="535708" cy="428721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220802"/>
                  </a:moveTo>
                  <a:lnTo>
                    <a:pt x="0" y="353275"/>
                  </a:lnTo>
                  <a:lnTo>
                    <a:pt x="441591" y="132486"/>
                  </a:lnTo>
                  <a:lnTo>
                    <a:pt x="441591" y="0"/>
                  </a:lnTo>
                  <a:lnTo>
                    <a:pt x="0" y="2208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6" name="object 16"/>
            <p:cNvSpPr/>
            <p:nvPr/>
          </p:nvSpPr>
          <p:spPr>
            <a:xfrm>
              <a:off x="7711974" y="2135083"/>
              <a:ext cx="535708" cy="428721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309118"/>
                  </a:moveTo>
                  <a:lnTo>
                    <a:pt x="0" y="353275"/>
                  </a:lnTo>
                  <a:lnTo>
                    <a:pt x="441591" y="132486"/>
                  </a:lnTo>
                  <a:lnTo>
                    <a:pt x="441591" y="0"/>
                  </a:lnTo>
                  <a:lnTo>
                    <a:pt x="0" y="220802"/>
                  </a:lnTo>
                  <a:lnTo>
                    <a:pt x="0" y="309118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7" name="object 17"/>
            <p:cNvSpPr/>
            <p:nvPr/>
          </p:nvSpPr>
          <p:spPr>
            <a:xfrm>
              <a:off x="7698596" y="2121720"/>
              <a:ext cx="535708" cy="428721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220789"/>
                  </a:moveTo>
                  <a:lnTo>
                    <a:pt x="0" y="353263"/>
                  </a:lnTo>
                  <a:lnTo>
                    <a:pt x="441579" y="132473"/>
                  </a:lnTo>
                  <a:lnTo>
                    <a:pt x="441579" y="0"/>
                  </a:lnTo>
                  <a:lnTo>
                    <a:pt x="0" y="220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8596" y="2121722"/>
              <a:ext cx="535708" cy="428721"/>
            </a:xfrm>
            <a:custGeom>
              <a:avLst/>
              <a:gdLst/>
              <a:ahLst/>
              <a:cxnLst/>
              <a:rect l="l" t="t" r="r" b="b"/>
              <a:pathLst>
                <a:path w="441960" h="353694">
                  <a:moveTo>
                    <a:pt x="0" y="309105"/>
                  </a:moveTo>
                  <a:lnTo>
                    <a:pt x="0" y="353263"/>
                  </a:lnTo>
                  <a:lnTo>
                    <a:pt x="441579" y="132473"/>
                  </a:lnTo>
                  <a:lnTo>
                    <a:pt x="441579" y="0"/>
                  </a:lnTo>
                  <a:lnTo>
                    <a:pt x="0" y="220789"/>
                  </a:lnTo>
                  <a:lnTo>
                    <a:pt x="0" y="309105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9" name="object 19"/>
            <p:cNvSpPr/>
            <p:nvPr/>
          </p:nvSpPr>
          <p:spPr>
            <a:xfrm>
              <a:off x="8228868" y="2116714"/>
              <a:ext cx="168905" cy="3094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0" name="object 20"/>
            <p:cNvSpPr/>
            <p:nvPr/>
          </p:nvSpPr>
          <p:spPr>
            <a:xfrm>
              <a:off x="8233860" y="2118365"/>
              <a:ext cx="163946" cy="307879"/>
            </a:xfrm>
            <a:custGeom>
              <a:avLst/>
              <a:gdLst/>
              <a:ahLst/>
              <a:cxnLst/>
              <a:rect l="l" t="t" r="r" b="b"/>
              <a:pathLst>
                <a:path w="135254" h="254000">
                  <a:moveTo>
                    <a:pt x="0" y="1384"/>
                  </a:moveTo>
                  <a:lnTo>
                    <a:pt x="133858" y="136613"/>
                  </a:lnTo>
                  <a:lnTo>
                    <a:pt x="135229" y="253911"/>
                  </a:lnTo>
                  <a:lnTo>
                    <a:pt x="0" y="133858"/>
                  </a:lnTo>
                  <a:lnTo>
                    <a:pt x="0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1" name="object 21"/>
            <p:cNvSpPr/>
            <p:nvPr/>
          </p:nvSpPr>
          <p:spPr>
            <a:xfrm>
              <a:off x="7829807" y="2158452"/>
              <a:ext cx="240716" cy="269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2" name="object 22"/>
            <p:cNvSpPr/>
            <p:nvPr/>
          </p:nvSpPr>
          <p:spPr>
            <a:xfrm>
              <a:off x="7329927" y="1654699"/>
              <a:ext cx="716588" cy="752764"/>
            </a:xfrm>
            <a:custGeom>
              <a:avLst/>
              <a:gdLst/>
              <a:ahLst/>
              <a:cxnLst/>
              <a:rect l="l" t="t" r="r" b="b"/>
              <a:pathLst>
                <a:path w="591185" h="621030">
                  <a:moveTo>
                    <a:pt x="0" y="178854"/>
                  </a:moveTo>
                  <a:lnTo>
                    <a:pt x="437172" y="620991"/>
                  </a:lnTo>
                  <a:lnTo>
                    <a:pt x="591185" y="437184"/>
                  </a:lnTo>
                  <a:lnTo>
                    <a:pt x="154012" y="0"/>
                  </a:lnTo>
                  <a:lnTo>
                    <a:pt x="0" y="1788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3" name="object 23"/>
            <p:cNvSpPr/>
            <p:nvPr/>
          </p:nvSpPr>
          <p:spPr>
            <a:xfrm>
              <a:off x="7329927" y="1654699"/>
              <a:ext cx="716588" cy="752764"/>
            </a:xfrm>
            <a:custGeom>
              <a:avLst/>
              <a:gdLst/>
              <a:ahLst/>
              <a:cxnLst/>
              <a:rect l="l" t="t" r="r" b="b"/>
              <a:pathLst>
                <a:path w="591185" h="621030">
                  <a:moveTo>
                    <a:pt x="591185" y="437184"/>
                  </a:moveTo>
                  <a:lnTo>
                    <a:pt x="154012" y="0"/>
                  </a:lnTo>
                  <a:lnTo>
                    <a:pt x="0" y="178854"/>
                  </a:lnTo>
                  <a:lnTo>
                    <a:pt x="437172" y="62099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4" name="object 24"/>
            <p:cNvSpPr/>
            <p:nvPr/>
          </p:nvSpPr>
          <p:spPr>
            <a:xfrm>
              <a:off x="7299901" y="1628531"/>
              <a:ext cx="240716" cy="2691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5" name="object 25"/>
            <p:cNvSpPr/>
            <p:nvPr/>
          </p:nvSpPr>
          <p:spPr>
            <a:xfrm>
              <a:off x="7270383" y="1532933"/>
              <a:ext cx="321733" cy="481830"/>
            </a:xfrm>
            <a:custGeom>
              <a:avLst/>
              <a:gdLst/>
              <a:ahLst/>
              <a:cxnLst/>
              <a:rect l="l" t="t" r="r" b="b"/>
              <a:pathLst>
                <a:path w="265429" h="397510">
                  <a:moveTo>
                    <a:pt x="0" y="397421"/>
                  </a:moveTo>
                  <a:lnTo>
                    <a:pt x="132473" y="353263"/>
                  </a:lnTo>
                  <a:lnTo>
                    <a:pt x="264947" y="0"/>
                  </a:lnTo>
                  <a:lnTo>
                    <a:pt x="132473" y="44157"/>
                  </a:lnTo>
                  <a:lnTo>
                    <a:pt x="0" y="397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6" name="object 26"/>
            <p:cNvSpPr/>
            <p:nvPr/>
          </p:nvSpPr>
          <p:spPr>
            <a:xfrm>
              <a:off x="7270383" y="1532933"/>
              <a:ext cx="321733" cy="481830"/>
            </a:xfrm>
            <a:custGeom>
              <a:avLst/>
              <a:gdLst/>
              <a:ahLst/>
              <a:cxnLst/>
              <a:rect l="l" t="t" r="r" b="b"/>
              <a:pathLst>
                <a:path w="265429" h="397510">
                  <a:moveTo>
                    <a:pt x="132473" y="353263"/>
                  </a:moveTo>
                  <a:lnTo>
                    <a:pt x="264947" y="0"/>
                  </a:lnTo>
                  <a:lnTo>
                    <a:pt x="132473" y="44157"/>
                  </a:lnTo>
                  <a:lnTo>
                    <a:pt x="0" y="397421"/>
                  </a:lnTo>
                  <a:lnTo>
                    <a:pt x="132473" y="353263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7" name="object 27"/>
            <p:cNvSpPr/>
            <p:nvPr/>
          </p:nvSpPr>
          <p:spPr>
            <a:xfrm>
              <a:off x="5214985" y="1356287"/>
              <a:ext cx="171642" cy="728134"/>
            </a:xfrm>
            <a:custGeom>
              <a:avLst/>
              <a:gdLst/>
              <a:ahLst/>
              <a:cxnLst/>
              <a:rect l="l" t="t" r="r" b="b"/>
              <a:pathLst>
                <a:path w="141604" h="600710">
                  <a:moveTo>
                    <a:pt x="0" y="176644"/>
                  </a:moveTo>
                  <a:lnTo>
                    <a:pt x="0" y="600570"/>
                  </a:lnTo>
                  <a:lnTo>
                    <a:pt x="141312" y="423926"/>
                  </a:lnTo>
                  <a:lnTo>
                    <a:pt x="141312" y="0"/>
                  </a:lnTo>
                  <a:lnTo>
                    <a:pt x="0" y="176644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4985" y="1356287"/>
              <a:ext cx="171642" cy="728134"/>
            </a:xfrm>
            <a:custGeom>
              <a:avLst/>
              <a:gdLst/>
              <a:ahLst/>
              <a:cxnLst/>
              <a:rect l="l" t="t" r="r" b="b"/>
              <a:pathLst>
                <a:path w="141604" h="600710">
                  <a:moveTo>
                    <a:pt x="141312" y="0"/>
                  </a:moveTo>
                  <a:lnTo>
                    <a:pt x="141312" y="423926"/>
                  </a:lnTo>
                  <a:lnTo>
                    <a:pt x="0" y="600570"/>
                  </a:lnTo>
                  <a:lnTo>
                    <a:pt x="0" y="1766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9" name="object 29"/>
            <p:cNvSpPr/>
            <p:nvPr/>
          </p:nvSpPr>
          <p:spPr>
            <a:xfrm>
              <a:off x="5214984" y="1639974"/>
              <a:ext cx="1894994" cy="374842"/>
            </a:xfrm>
            <a:custGeom>
              <a:avLst/>
              <a:gdLst/>
              <a:ahLst/>
              <a:cxnLst/>
              <a:rect l="l" t="t" r="r" b="b"/>
              <a:pathLst>
                <a:path w="1563370" h="309244">
                  <a:moveTo>
                    <a:pt x="0" y="309112"/>
                  </a:moveTo>
                  <a:lnTo>
                    <a:pt x="1563217" y="309112"/>
                  </a:lnTo>
                  <a:lnTo>
                    <a:pt x="1563217" y="0"/>
                  </a:lnTo>
                  <a:lnTo>
                    <a:pt x="0" y="0"/>
                  </a:lnTo>
                  <a:lnTo>
                    <a:pt x="0" y="309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0" name="object 30"/>
            <p:cNvSpPr/>
            <p:nvPr/>
          </p:nvSpPr>
          <p:spPr>
            <a:xfrm>
              <a:off x="2560082" y="1639974"/>
              <a:ext cx="1456267" cy="374842"/>
            </a:xfrm>
            <a:custGeom>
              <a:avLst/>
              <a:gdLst/>
              <a:ahLst/>
              <a:cxnLst/>
              <a:rect l="l" t="t" r="r" b="b"/>
              <a:pathLst>
                <a:path w="1201420" h="309244">
                  <a:moveTo>
                    <a:pt x="0" y="309112"/>
                  </a:moveTo>
                  <a:lnTo>
                    <a:pt x="1201131" y="309112"/>
                  </a:lnTo>
                  <a:lnTo>
                    <a:pt x="1201131" y="0"/>
                  </a:lnTo>
                  <a:lnTo>
                    <a:pt x="0" y="0"/>
                  </a:lnTo>
                  <a:lnTo>
                    <a:pt x="0" y="309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0083" y="1639974"/>
              <a:ext cx="4550449" cy="374842"/>
            </a:xfrm>
            <a:custGeom>
              <a:avLst/>
              <a:gdLst/>
              <a:ahLst/>
              <a:cxnLst/>
              <a:rect l="l" t="t" r="r" b="b"/>
              <a:pathLst>
                <a:path w="3754120" h="309244">
                  <a:moveTo>
                    <a:pt x="3753510" y="309112"/>
                  </a:moveTo>
                  <a:lnTo>
                    <a:pt x="3753510" y="0"/>
                  </a:lnTo>
                  <a:lnTo>
                    <a:pt x="0" y="0"/>
                  </a:lnTo>
                  <a:lnTo>
                    <a:pt x="0" y="309112"/>
                  </a:lnTo>
                  <a:lnTo>
                    <a:pt x="3753510" y="309112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2" name="object 32"/>
            <p:cNvSpPr/>
            <p:nvPr/>
          </p:nvSpPr>
          <p:spPr>
            <a:xfrm>
              <a:off x="2560099" y="1425884"/>
              <a:ext cx="4657436" cy="214745"/>
            </a:xfrm>
            <a:custGeom>
              <a:avLst/>
              <a:gdLst/>
              <a:ahLst/>
              <a:cxnLst/>
              <a:rect l="l" t="t" r="r" b="b"/>
              <a:pathLst>
                <a:path w="3842385" h="177164">
                  <a:moveTo>
                    <a:pt x="0" y="176631"/>
                  </a:moveTo>
                  <a:lnTo>
                    <a:pt x="3753497" y="176631"/>
                  </a:lnTo>
                  <a:lnTo>
                    <a:pt x="3841826" y="0"/>
                  </a:lnTo>
                  <a:lnTo>
                    <a:pt x="220789" y="0"/>
                  </a:lnTo>
                  <a:lnTo>
                    <a:pt x="0" y="1766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0099" y="1425884"/>
              <a:ext cx="4657436" cy="214745"/>
            </a:xfrm>
            <a:custGeom>
              <a:avLst/>
              <a:gdLst/>
              <a:ahLst/>
              <a:cxnLst/>
              <a:rect l="l" t="t" r="r" b="b"/>
              <a:pathLst>
                <a:path w="3842385" h="177164">
                  <a:moveTo>
                    <a:pt x="0" y="176631"/>
                  </a:moveTo>
                  <a:lnTo>
                    <a:pt x="220789" y="0"/>
                  </a:lnTo>
                  <a:lnTo>
                    <a:pt x="3841826" y="0"/>
                  </a:lnTo>
                  <a:lnTo>
                    <a:pt x="3753497" y="17663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4" name="object 34"/>
            <p:cNvSpPr/>
            <p:nvPr/>
          </p:nvSpPr>
          <p:spPr>
            <a:xfrm>
              <a:off x="7109794" y="1425885"/>
              <a:ext cx="107757" cy="588818"/>
            </a:xfrm>
            <a:custGeom>
              <a:avLst/>
              <a:gdLst/>
              <a:ahLst/>
              <a:cxnLst/>
              <a:rect l="l" t="t" r="r" b="b"/>
              <a:pathLst>
                <a:path w="88900" h="485775">
                  <a:moveTo>
                    <a:pt x="0" y="176631"/>
                  </a:moveTo>
                  <a:lnTo>
                    <a:pt x="0" y="485736"/>
                  </a:lnTo>
                  <a:lnTo>
                    <a:pt x="88328" y="309105"/>
                  </a:lnTo>
                  <a:lnTo>
                    <a:pt x="88328" y="0"/>
                  </a:lnTo>
                  <a:lnTo>
                    <a:pt x="0" y="1766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5" name="object 35"/>
            <p:cNvSpPr/>
            <p:nvPr/>
          </p:nvSpPr>
          <p:spPr>
            <a:xfrm>
              <a:off x="7109794" y="1425885"/>
              <a:ext cx="107757" cy="588818"/>
            </a:xfrm>
            <a:custGeom>
              <a:avLst/>
              <a:gdLst/>
              <a:ahLst/>
              <a:cxnLst/>
              <a:rect l="l" t="t" r="r" b="b"/>
              <a:pathLst>
                <a:path w="88900" h="485775">
                  <a:moveTo>
                    <a:pt x="0" y="485736"/>
                  </a:moveTo>
                  <a:lnTo>
                    <a:pt x="0" y="176631"/>
                  </a:lnTo>
                  <a:lnTo>
                    <a:pt x="88328" y="0"/>
                  </a:lnTo>
                  <a:lnTo>
                    <a:pt x="88328" y="309105"/>
                  </a:lnTo>
                  <a:lnTo>
                    <a:pt x="0" y="485736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6" name="object 36"/>
            <p:cNvSpPr/>
            <p:nvPr/>
          </p:nvSpPr>
          <p:spPr>
            <a:xfrm>
              <a:off x="4016000" y="1570399"/>
              <a:ext cx="1199188" cy="514158"/>
            </a:xfrm>
            <a:custGeom>
              <a:avLst/>
              <a:gdLst/>
              <a:ahLst/>
              <a:cxnLst/>
              <a:rect l="l" t="t" r="r" b="b"/>
              <a:pathLst>
                <a:path w="989329" h="424180">
                  <a:moveTo>
                    <a:pt x="989161" y="423927"/>
                  </a:moveTo>
                  <a:lnTo>
                    <a:pt x="989161" y="0"/>
                  </a:lnTo>
                  <a:lnTo>
                    <a:pt x="0" y="0"/>
                  </a:lnTo>
                  <a:lnTo>
                    <a:pt x="0" y="423927"/>
                  </a:lnTo>
                  <a:lnTo>
                    <a:pt x="989161" y="423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7" name="object 37"/>
            <p:cNvSpPr/>
            <p:nvPr/>
          </p:nvSpPr>
          <p:spPr>
            <a:xfrm>
              <a:off x="4016000" y="1570399"/>
              <a:ext cx="1199188" cy="514158"/>
            </a:xfrm>
            <a:custGeom>
              <a:avLst/>
              <a:gdLst/>
              <a:ahLst/>
              <a:cxnLst/>
              <a:rect l="l" t="t" r="r" b="b"/>
              <a:pathLst>
                <a:path w="989329" h="424180">
                  <a:moveTo>
                    <a:pt x="989161" y="423927"/>
                  </a:moveTo>
                  <a:lnTo>
                    <a:pt x="989161" y="0"/>
                  </a:lnTo>
                  <a:lnTo>
                    <a:pt x="0" y="0"/>
                  </a:lnTo>
                  <a:lnTo>
                    <a:pt x="0" y="423927"/>
                  </a:lnTo>
                  <a:lnTo>
                    <a:pt x="989161" y="423927"/>
                  </a:lnTo>
                  <a:close/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7211" y="1720708"/>
              <a:ext cx="327891" cy="327891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0" y="135051"/>
                  </a:moveTo>
                  <a:lnTo>
                    <a:pt x="6885" y="177739"/>
                  </a:lnTo>
                  <a:lnTo>
                    <a:pt x="26057" y="214816"/>
                  </a:lnTo>
                  <a:lnTo>
                    <a:pt x="55294" y="244054"/>
                  </a:lnTo>
                  <a:lnTo>
                    <a:pt x="92371" y="263229"/>
                  </a:lnTo>
                  <a:lnTo>
                    <a:pt x="135064" y="270116"/>
                  </a:lnTo>
                  <a:lnTo>
                    <a:pt x="177751" y="263229"/>
                  </a:lnTo>
                  <a:lnTo>
                    <a:pt x="214824" y="244054"/>
                  </a:lnTo>
                  <a:lnTo>
                    <a:pt x="244059" y="214816"/>
                  </a:lnTo>
                  <a:lnTo>
                    <a:pt x="263231" y="177739"/>
                  </a:lnTo>
                  <a:lnTo>
                    <a:pt x="270116" y="135051"/>
                  </a:lnTo>
                  <a:lnTo>
                    <a:pt x="263231" y="92364"/>
                  </a:lnTo>
                  <a:lnTo>
                    <a:pt x="244059" y="55291"/>
                  </a:lnTo>
                  <a:lnTo>
                    <a:pt x="214824" y="26057"/>
                  </a:lnTo>
                  <a:lnTo>
                    <a:pt x="177751" y="6885"/>
                  </a:lnTo>
                  <a:lnTo>
                    <a:pt x="135064" y="0"/>
                  </a:lnTo>
                  <a:lnTo>
                    <a:pt x="92371" y="6885"/>
                  </a:lnTo>
                  <a:lnTo>
                    <a:pt x="55294" y="26057"/>
                  </a:lnTo>
                  <a:lnTo>
                    <a:pt x="26057" y="55291"/>
                  </a:lnTo>
                  <a:lnTo>
                    <a:pt x="6885" y="92364"/>
                  </a:lnTo>
                  <a:lnTo>
                    <a:pt x="0" y="135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9" name="object 39"/>
            <p:cNvSpPr/>
            <p:nvPr/>
          </p:nvSpPr>
          <p:spPr>
            <a:xfrm>
              <a:off x="4447211" y="1720708"/>
              <a:ext cx="327891" cy="327891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270116" y="135051"/>
                  </a:moveTo>
                  <a:lnTo>
                    <a:pt x="263231" y="92364"/>
                  </a:lnTo>
                  <a:lnTo>
                    <a:pt x="244059" y="55291"/>
                  </a:lnTo>
                  <a:lnTo>
                    <a:pt x="214824" y="26057"/>
                  </a:lnTo>
                  <a:lnTo>
                    <a:pt x="177751" y="6885"/>
                  </a:lnTo>
                  <a:lnTo>
                    <a:pt x="135064" y="0"/>
                  </a:lnTo>
                  <a:lnTo>
                    <a:pt x="92371" y="6885"/>
                  </a:lnTo>
                  <a:lnTo>
                    <a:pt x="55294" y="26057"/>
                  </a:lnTo>
                  <a:lnTo>
                    <a:pt x="26057" y="55291"/>
                  </a:lnTo>
                  <a:lnTo>
                    <a:pt x="6885" y="92364"/>
                  </a:lnTo>
                  <a:lnTo>
                    <a:pt x="0" y="135051"/>
                  </a:lnTo>
                  <a:lnTo>
                    <a:pt x="6885" y="177739"/>
                  </a:lnTo>
                  <a:lnTo>
                    <a:pt x="26057" y="214816"/>
                  </a:lnTo>
                  <a:lnTo>
                    <a:pt x="55294" y="244054"/>
                  </a:lnTo>
                  <a:lnTo>
                    <a:pt x="92371" y="263229"/>
                  </a:lnTo>
                  <a:lnTo>
                    <a:pt x="135064" y="270116"/>
                  </a:lnTo>
                  <a:lnTo>
                    <a:pt x="177751" y="263229"/>
                  </a:lnTo>
                  <a:lnTo>
                    <a:pt x="214824" y="244054"/>
                  </a:lnTo>
                  <a:lnTo>
                    <a:pt x="244059" y="214816"/>
                  </a:lnTo>
                  <a:lnTo>
                    <a:pt x="263231" y="177739"/>
                  </a:lnTo>
                  <a:lnTo>
                    <a:pt x="270116" y="135051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0" name="object 40"/>
            <p:cNvSpPr/>
            <p:nvPr/>
          </p:nvSpPr>
          <p:spPr>
            <a:xfrm>
              <a:off x="4107821" y="1766614"/>
              <a:ext cx="637309" cy="621146"/>
            </a:xfrm>
            <a:custGeom>
              <a:avLst/>
              <a:gdLst/>
              <a:ahLst/>
              <a:cxnLst/>
              <a:rect l="l" t="t" r="r" b="b"/>
              <a:pathLst>
                <a:path w="525779" h="512444">
                  <a:moveTo>
                    <a:pt x="0" y="322834"/>
                  </a:moveTo>
                  <a:lnTo>
                    <a:pt x="192697" y="512241"/>
                  </a:lnTo>
                  <a:lnTo>
                    <a:pt x="525411" y="176237"/>
                  </a:lnTo>
                  <a:lnTo>
                    <a:pt x="322821" y="0"/>
                  </a:lnTo>
                  <a:lnTo>
                    <a:pt x="0" y="3228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1" name="object 41"/>
            <p:cNvSpPr/>
            <p:nvPr/>
          </p:nvSpPr>
          <p:spPr>
            <a:xfrm>
              <a:off x="4107821" y="1766614"/>
              <a:ext cx="637309" cy="621146"/>
            </a:xfrm>
            <a:custGeom>
              <a:avLst/>
              <a:gdLst/>
              <a:ahLst/>
              <a:cxnLst/>
              <a:rect l="l" t="t" r="r" b="b"/>
              <a:pathLst>
                <a:path w="525779" h="512444">
                  <a:moveTo>
                    <a:pt x="525411" y="176237"/>
                  </a:moveTo>
                  <a:lnTo>
                    <a:pt x="192697" y="512241"/>
                  </a:lnTo>
                  <a:lnTo>
                    <a:pt x="0" y="322834"/>
                  </a:lnTo>
                  <a:lnTo>
                    <a:pt x="322821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2" name="object 42"/>
            <p:cNvSpPr/>
            <p:nvPr/>
          </p:nvSpPr>
          <p:spPr>
            <a:xfrm>
              <a:off x="4063902" y="2104017"/>
              <a:ext cx="327891" cy="327891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0" y="135064"/>
                  </a:moveTo>
                  <a:lnTo>
                    <a:pt x="6885" y="177751"/>
                  </a:lnTo>
                  <a:lnTo>
                    <a:pt x="26057" y="214824"/>
                  </a:lnTo>
                  <a:lnTo>
                    <a:pt x="55291" y="244059"/>
                  </a:lnTo>
                  <a:lnTo>
                    <a:pt x="92364" y="263231"/>
                  </a:lnTo>
                  <a:lnTo>
                    <a:pt x="135051" y="270116"/>
                  </a:lnTo>
                  <a:lnTo>
                    <a:pt x="177739" y="263231"/>
                  </a:lnTo>
                  <a:lnTo>
                    <a:pt x="214816" y="244059"/>
                  </a:lnTo>
                  <a:lnTo>
                    <a:pt x="244054" y="214824"/>
                  </a:lnTo>
                  <a:lnTo>
                    <a:pt x="263229" y="177751"/>
                  </a:lnTo>
                  <a:lnTo>
                    <a:pt x="270116" y="135064"/>
                  </a:lnTo>
                  <a:lnTo>
                    <a:pt x="263229" y="92371"/>
                  </a:lnTo>
                  <a:lnTo>
                    <a:pt x="244054" y="55294"/>
                  </a:lnTo>
                  <a:lnTo>
                    <a:pt x="214816" y="26057"/>
                  </a:lnTo>
                  <a:lnTo>
                    <a:pt x="177739" y="6885"/>
                  </a:lnTo>
                  <a:lnTo>
                    <a:pt x="135051" y="0"/>
                  </a:lnTo>
                  <a:lnTo>
                    <a:pt x="92364" y="6885"/>
                  </a:lnTo>
                  <a:lnTo>
                    <a:pt x="55291" y="26057"/>
                  </a:lnTo>
                  <a:lnTo>
                    <a:pt x="26057" y="55294"/>
                  </a:lnTo>
                  <a:lnTo>
                    <a:pt x="6885" y="92371"/>
                  </a:lnTo>
                  <a:lnTo>
                    <a:pt x="0" y="135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3" name="object 43"/>
            <p:cNvSpPr/>
            <p:nvPr/>
          </p:nvSpPr>
          <p:spPr>
            <a:xfrm>
              <a:off x="4063902" y="2104017"/>
              <a:ext cx="327891" cy="327891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270116" y="135064"/>
                  </a:moveTo>
                  <a:lnTo>
                    <a:pt x="263229" y="92371"/>
                  </a:lnTo>
                  <a:lnTo>
                    <a:pt x="244054" y="55294"/>
                  </a:lnTo>
                  <a:lnTo>
                    <a:pt x="214816" y="26057"/>
                  </a:lnTo>
                  <a:lnTo>
                    <a:pt x="177739" y="6885"/>
                  </a:lnTo>
                  <a:lnTo>
                    <a:pt x="135051" y="0"/>
                  </a:lnTo>
                  <a:lnTo>
                    <a:pt x="92364" y="6885"/>
                  </a:lnTo>
                  <a:lnTo>
                    <a:pt x="55291" y="26057"/>
                  </a:lnTo>
                  <a:lnTo>
                    <a:pt x="26057" y="55294"/>
                  </a:lnTo>
                  <a:lnTo>
                    <a:pt x="6885" y="92371"/>
                  </a:lnTo>
                  <a:lnTo>
                    <a:pt x="0" y="135064"/>
                  </a:lnTo>
                  <a:lnTo>
                    <a:pt x="6885" y="177751"/>
                  </a:lnTo>
                  <a:lnTo>
                    <a:pt x="26057" y="214824"/>
                  </a:lnTo>
                  <a:lnTo>
                    <a:pt x="55291" y="244059"/>
                  </a:lnTo>
                  <a:lnTo>
                    <a:pt x="92364" y="263231"/>
                  </a:lnTo>
                  <a:lnTo>
                    <a:pt x="135051" y="270116"/>
                  </a:lnTo>
                  <a:lnTo>
                    <a:pt x="177739" y="263231"/>
                  </a:lnTo>
                  <a:lnTo>
                    <a:pt x="214816" y="244059"/>
                  </a:lnTo>
                  <a:lnTo>
                    <a:pt x="244054" y="214824"/>
                  </a:lnTo>
                  <a:lnTo>
                    <a:pt x="263229" y="177751"/>
                  </a:lnTo>
                  <a:lnTo>
                    <a:pt x="270116" y="135064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4" name="object 44"/>
            <p:cNvSpPr/>
            <p:nvPr/>
          </p:nvSpPr>
          <p:spPr>
            <a:xfrm>
              <a:off x="4024125" y="1986778"/>
              <a:ext cx="491837" cy="491837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202577"/>
                  </a:moveTo>
                  <a:lnTo>
                    <a:pt x="5350" y="249029"/>
                  </a:lnTo>
                  <a:lnTo>
                    <a:pt x="20591" y="291671"/>
                  </a:lnTo>
                  <a:lnTo>
                    <a:pt x="44507" y="329287"/>
                  </a:lnTo>
                  <a:lnTo>
                    <a:pt x="75880" y="360661"/>
                  </a:lnTo>
                  <a:lnTo>
                    <a:pt x="113496" y="384576"/>
                  </a:lnTo>
                  <a:lnTo>
                    <a:pt x="156138" y="399817"/>
                  </a:lnTo>
                  <a:lnTo>
                    <a:pt x="202590" y="405168"/>
                  </a:lnTo>
                  <a:lnTo>
                    <a:pt x="249042" y="399817"/>
                  </a:lnTo>
                  <a:lnTo>
                    <a:pt x="291684" y="384576"/>
                  </a:lnTo>
                  <a:lnTo>
                    <a:pt x="329300" y="360661"/>
                  </a:lnTo>
                  <a:lnTo>
                    <a:pt x="360673" y="329287"/>
                  </a:lnTo>
                  <a:lnTo>
                    <a:pt x="384589" y="291671"/>
                  </a:lnTo>
                  <a:lnTo>
                    <a:pt x="399830" y="249029"/>
                  </a:lnTo>
                  <a:lnTo>
                    <a:pt x="405180" y="202577"/>
                  </a:lnTo>
                  <a:lnTo>
                    <a:pt x="399830" y="156126"/>
                  </a:lnTo>
                  <a:lnTo>
                    <a:pt x="384589" y="113486"/>
                  </a:lnTo>
                  <a:lnTo>
                    <a:pt x="360673" y="75872"/>
                  </a:lnTo>
                  <a:lnTo>
                    <a:pt x="329300" y="44502"/>
                  </a:lnTo>
                  <a:lnTo>
                    <a:pt x="291684" y="20589"/>
                  </a:lnTo>
                  <a:lnTo>
                    <a:pt x="249042" y="5349"/>
                  </a:lnTo>
                  <a:lnTo>
                    <a:pt x="202590" y="0"/>
                  </a:lnTo>
                  <a:lnTo>
                    <a:pt x="156138" y="5349"/>
                  </a:lnTo>
                  <a:lnTo>
                    <a:pt x="113496" y="20589"/>
                  </a:lnTo>
                  <a:lnTo>
                    <a:pt x="75880" y="44502"/>
                  </a:lnTo>
                  <a:lnTo>
                    <a:pt x="44507" y="75872"/>
                  </a:lnTo>
                  <a:lnTo>
                    <a:pt x="20591" y="113486"/>
                  </a:lnTo>
                  <a:lnTo>
                    <a:pt x="5350" y="156126"/>
                  </a:lnTo>
                  <a:lnTo>
                    <a:pt x="0" y="2025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5" name="object 45"/>
            <p:cNvSpPr/>
            <p:nvPr/>
          </p:nvSpPr>
          <p:spPr>
            <a:xfrm>
              <a:off x="4024125" y="1986778"/>
              <a:ext cx="491837" cy="491837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180" y="202577"/>
                  </a:moveTo>
                  <a:lnTo>
                    <a:pt x="399830" y="156126"/>
                  </a:lnTo>
                  <a:lnTo>
                    <a:pt x="384589" y="113486"/>
                  </a:lnTo>
                  <a:lnTo>
                    <a:pt x="360673" y="75872"/>
                  </a:lnTo>
                  <a:lnTo>
                    <a:pt x="329300" y="44502"/>
                  </a:lnTo>
                  <a:lnTo>
                    <a:pt x="291684" y="20589"/>
                  </a:lnTo>
                  <a:lnTo>
                    <a:pt x="249042" y="5349"/>
                  </a:lnTo>
                  <a:lnTo>
                    <a:pt x="202590" y="0"/>
                  </a:lnTo>
                  <a:lnTo>
                    <a:pt x="156138" y="5349"/>
                  </a:lnTo>
                  <a:lnTo>
                    <a:pt x="113496" y="20589"/>
                  </a:lnTo>
                  <a:lnTo>
                    <a:pt x="75880" y="44502"/>
                  </a:lnTo>
                  <a:lnTo>
                    <a:pt x="44507" y="75872"/>
                  </a:lnTo>
                  <a:lnTo>
                    <a:pt x="20591" y="113486"/>
                  </a:lnTo>
                  <a:lnTo>
                    <a:pt x="5350" y="156126"/>
                  </a:lnTo>
                  <a:lnTo>
                    <a:pt x="0" y="202577"/>
                  </a:lnTo>
                  <a:lnTo>
                    <a:pt x="5350" y="249029"/>
                  </a:lnTo>
                  <a:lnTo>
                    <a:pt x="20591" y="291671"/>
                  </a:lnTo>
                  <a:lnTo>
                    <a:pt x="44507" y="329287"/>
                  </a:lnTo>
                  <a:lnTo>
                    <a:pt x="75880" y="360661"/>
                  </a:lnTo>
                  <a:lnTo>
                    <a:pt x="113496" y="384576"/>
                  </a:lnTo>
                  <a:lnTo>
                    <a:pt x="156138" y="399817"/>
                  </a:lnTo>
                  <a:lnTo>
                    <a:pt x="202590" y="405168"/>
                  </a:lnTo>
                  <a:lnTo>
                    <a:pt x="249042" y="399817"/>
                  </a:lnTo>
                  <a:lnTo>
                    <a:pt x="291684" y="384576"/>
                  </a:lnTo>
                  <a:lnTo>
                    <a:pt x="329300" y="360661"/>
                  </a:lnTo>
                  <a:lnTo>
                    <a:pt x="360673" y="329287"/>
                  </a:lnTo>
                  <a:lnTo>
                    <a:pt x="384589" y="291671"/>
                  </a:lnTo>
                  <a:lnTo>
                    <a:pt x="399830" y="249029"/>
                  </a:lnTo>
                  <a:lnTo>
                    <a:pt x="405180" y="202577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6" name="object 46"/>
            <p:cNvSpPr/>
            <p:nvPr/>
          </p:nvSpPr>
          <p:spPr>
            <a:xfrm>
              <a:off x="3971847" y="2034744"/>
              <a:ext cx="481830" cy="508768"/>
            </a:xfrm>
            <a:custGeom>
              <a:avLst/>
              <a:gdLst/>
              <a:ahLst/>
              <a:cxnLst/>
              <a:rect l="l" t="t" r="r" b="b"/>
              <a:pathLst>
                <a:path w="397510" h="419735">
                  <a:moveTo>
                    <a:pt x="0" y="126949"/>
                  </a:moveTo>
                  <a:lnTo>
                    <a:pt x="264947" y="419506"/>
                  </a:lnTo>
                  <a:lnTo>
                    <a:pt x="397421" y="292544"/>
                  </a:lnTo>
                  <a:lnTo>
                    <a:pt x="137998" y="0"/>
                  </a:lnTo>
                  <a:lnTo>
                    <a:pt x="0" y="126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7" name="object 47"/>
            <p:cNvSpPr/>
            <p:nvPr/>
          </p:nvSpPr>
          <p:spPr>
            <a:xfrm>
              <a:off x="3971847" y="2034744"/>
              <a:ext cx="481830" cy="508768"/>
            </a:xfrm>
            <a:custGeom>
              <a:avLst/>
              <a:gdLst/>
              <a:ahLst/>
              <a:cxnLst/>
              <a:rect l="l" t="t" r="r" b="b"/>
              <a:pathLst>
                <a:path w="397510" h="419735">
                  <a:moveTo>
                    <a:pt x="397421" y="292544"/>
                  </a:moveTo>
                  <a:lnTo>
                    <a:pt x="264947" y="419506"/>
                  </a:lnTo>
                  <a:lnTo>
                    <a:pt x="0" y="126949"/>
                  </a:lnTo>
                  <a:lnTo>
                    <a:pt x="137998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5061" y="2109143"/>
              <a:ext cx="491837" cy="491837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202590"/>
                  </a:moveTo>
                  <a:lnTo>
                    <a:pt x="5350" y="249042"/>
                  </a:lnTo>
                  <a:lnTo>
                    <a:pt x="20591" y="291684"/>
                  </a:lnTo>
                  <a:lnTo>
                    <a:pt x="44507" y="329300"/>
                  </a:lnTo>
                  <a:lnTo>
                    <a:pt x="75880" y="360673"/>
                  </a:lnTo>
                  <a:lnTo>
                    <a:pt x="113496" y="384589"/>
                  </a:lnTo>
                  <a:lnTo>
                    <a:pt x="156138" y="399830"/>
                  </a:lnTo>
                  <a:lnTo>
                    <a:pt x="202590" y="405180"/>
                  </a:lnTo>
                  <a:lnTo>
                    <a:pt x="249042" y="399830"/>
                  </a:lnTo>
                  <a:lnTo>
                    <a:pt x="291684" y="384589"/>
                  </a:lnTo>
                  <a:lnTo>
                    <a:pt x="329300" y="360673"/>
                  </a:lnTo>
                  <a:lnTo>
                    <a:pt x="360673" y="329300"/>
                  </a:lnTo>
                  <a:lnTo>
                    <a:pt x="384589" y="291684"/>
                  </a:lnTo>
                  <a:lnTo>
                    <a:pt x="399830" y="249042"/>
                  </a:lnTo>
                  <a:lnTo>
                    <a:pt x="405180" y="202590"/>
                  </a:lnTo>
                  <a:lnTo>
                    <a:pt x="399830" y="156138"/>
                  </a:lnTo>
                  <a:lnTo>
                    <a:pt x="384589" y="113496"/>
                  </a:lnTo>
                  <a:lnTo>
                    <a:pt x="360673" y="75880"/>
                  </a:lnTo>
                  <a:lnTo>
                    <a:pt x="329300" y="44507"/>
                  </a:lnTo>
                  <a:lnTo>
                    <a:pt x="291684" y="20591"/>
                  </a:lnTo>
                  <a:lnTo>
                    <a:pt x="249042" y="5350"/>
                  </a:lnTo>
                  <a:lnTo>
                    <a:pt x="202590" y="0"/>
                  </a:lnTo>
                  <a:lnTo>
                    <a:pt x="156138" y="5350"/>
                  </a:lnTo>
                  <a:lnTo>
                    <a:pt x="113496" y="20591"/>
                  </a:lnTo>
                  <a:lnTo>
                    <a:pt x="75880" y="44507"/>
                  </a:lnTo>
                  <a:lnTo>
                    <a:pt x="44507" y="75880"/>
                  </a:lnTo>
                  <a:lnTo>
                    <a:pt x="20591" y="113496"/>
                  </a:lnTo>
                  <a:lnTo>
                    <a:pt x="5350" y="156138"/>
                  </a:lnTo>
                  <a:lnTo>
                    <a:pt x="0" y="2025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9" name="object 49"/>
            <p:cNvSpPr/>
            <p:nvPr/>
          </p:nvSpPr>
          <p:spPr>
            <a:xfrm>
              <a:off x="3895061" y="2109145"/>
              <a:ext cx="491837" cy="491837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180" y="202590"/>
                  </a:moveTo>
                  <a:lnTo>
                    <a:pt x="399830" y="156138"/>
                  </a:lnTo>
                  <a:lnTo>
                    <a:pt x="384589" y="113496"/>
                  </a:lnTo>
                  <a:lnTo>
                    <a:pt x="360673" y="75880"/>
                  </a:lnTo>
                  <a:lnTo>
                    <a:pt x="329300" y="44507"/>
                  </a:lnTo>
                  <a:lnTo>
                    <a:pt x="291684" y="20591"/>
                  </a:lnTo>
                  <a:lnTo>
                    <a:pt x="249042" y="5350"/>
                  </a:lnTo>
                  <a:lnTo>
                    <a:pt x="202590" y="0"/>
                  </a:lnTo>
                  <a:lnTo>
                    <a:pt x="156138" y="5350"/>
                  </a:lnTo>
                  <a:lnTo>
                    <a:pt x="113496" y="20591"/>
                  </a:lnTo>
                  <a:lnTo>
                    <a:pt x="75880" y="44507"/>
                  </a:lnTo>
                  <a:lnTo>
                    <a:pt x="44507" y="75880"/>
                  </a:lnTo>
                  <a:lnTo>
                    <a:pt x="20591" y="113496"/>
                  </a:lnTo>
                  <a:lnTo>
                    <a:pt x="5350" y="156138"/>
                  </a:lnTo>
                  <a:lnTo>
                    <a:pt x="0" y="202590"/>
                  </a:lnTo>
                  <a:lnTo>
                    <a:pt x="5350" y="249042"/>
                  </a:lnTo>
                  <a:lnTo>
                    <a:pt x="20591" y="291684"/>
                  </a:lnTo>
                  <a:lnTo>
                    <a:pt x="44507" y="329300"/>
                  </a:lnTo>
                  <a:lnTo>
                    <a:pt x="75880" y="360673"/>
                  </a:lnTo>
                  <a:lnTo>
                    <a:pt x="113496" y="384589"/>
                  </a:lnTo>
                  <a:lnTo>
                    <a:pt x="156138" y="399830"/>
                  </a:lnTo>
                  <a:lnTo>
                    <a:pt x="202590" y="405180"/>
                  </a:lnTo>
                  <a:lnTo>
                    <a:pt x="249042" y="399830"/>
                  </a:lnTo>
                  <a:lnTo>
                    <a:pt x="291684" y="384589"/>
                  </a:lnTo>
                  <a:lnTo>
                    <a:pt x="329300" y="360673"/>
                  </a:lnTo>
                  <a:lnTo>
                    <a:pt x="360673" y="329300"/>
                  </a:lnTo>
                  <a:lnTo>
                    <a:pt x="384589" y="291684"/>
                  </a:lnTo>
                  <a:lnTo>
                    <a:pt x="399830" y="249042"/>
                  </a:lnTo>
                  <a:lnTo>
                    <a:pt x="405180" y="20259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0" name="object 50"/>
            <p:cNvSpPr/>
            <p:nvPr/>
          </p:nvSpPr>
          <p:spPr>
            <a:xfrm>
              <a:off x="7138098" y="1482703"/>
              <a:ext cx="97751" cy="48183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0" y="299302"/>
                  </a:moveTo>
                  <a:lnTo>
                    <a:pt x="2806" y="346798"/>
                  </a:lnTo>
                  <a:lnTo>
                    <a:pt x="9170" y="380692"/>
                  </a:lnTo>
                  <a:lnTo>
                    <a:pt x="18877" y="397370"/>
                  </a:lnTo>
                  <a:lnTo>
                    <a:pt x="33816" y="389821"/>
                  </a:lnTo>
                  <a:lnTo>
                    <a:pt x="49192" y="353826"/>
                  </a:lnTo>
                  <a:lnTo>
                    <a:pt x="63226" y="295112"/>
                  </a:lnTo>
                  <a:lnTo>
                    <a:pt x="74135" y="219405"/>
                  </a:lnTo>
                  <a:lnTo>
                    <a:pt x="79083" y="155550"/>
                  </a:lnTo>
                  <a:lnTo>
                    <a:pt x="80047" y="98067"/>
                  </a:lnTo>
                  <a:lnTo>
                    <a:pt x="77242" y="50572"/>
                  </a:lnTo>
                  <a:lnTo>
                    <a:pt x="70882" y="16678"/>
                  </a:lnTo>
                  <a:lnTo>
                    <a:pt x="61181" y="0"/>
                  </a:lnTo>
                  <a:lnTo>
                    <a:pt x="46237" y="7549"/>
                  </a:lnTo>
                  <a:lnTo>
                    <a:pt x="30860" y="43543"/>
                  </a:lnTo>
                  <a:lnTo>
                    <a:pt x="16825" y="102257"/>
                  </a:lnTo>
                  <a:lnTo>
                    <a:pt x="5911" y="177965"/>
                  </a:lnTo>
                  <a:lnTo>
                    <a:pt x="963" y="241820"/>
                  </a:lnTo>
                  <a:lnTo>
                    <a:pt x="0" y="2993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1" name="object 51"/>
            <p:cNvSpPr/>
            <p:nvPr/>
          </p:nvSpPr>
          <p:spPr>
            <a:xfrm>
              <a:off x="7138098" y="1482703"/>
              <a:ext cx="97751" cy="48183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74135" y="219405"/>
                  </a:moveTo>
                  <a:lnTo>
                    <a:pt x="79083" y="155550"/>
                  </a:lnTo>
                  <a:lnTo>
                    <a:pt x="80047" y="98067"/>
                  </a:lnTo>
                  <a:lnTo>
                    <a:pt x="77242" y="50572"/>
                  </a:lnTo>
                  <a:lnTo>
                    <a:pt x="70882" y="16678"/>
                  </a:lnTo>
                  <a:lnTo>
                    <a:pt x="61181" y="0"/>
                  </a:lnTo>
                  <a:lnTo>
                    <a:pt x="46237" y="7549"/>
                  </a:lnTo>
                  <a:lnTo>
                    <a:pt x="30860" y="43543"/>
                  </a:lnTo>
                  <a:lnTo>
                    <a:pt x="16825" y="102257"/>
                  </a:lnTo>
                  <a:lnTo>
                    <a:pt x="5911" y="177965"/>
                  </a:lnTo>
                  <a:lnTo>
                    <a:pt x="963" y="241820"/>
                  </a:lnTo>
                  <a:lnTo>
                    <a:pt x="0" y="299302"/>
                  </a:lnTo>
                  <a:lnTo>
                    <a:pt x="2806" y="346798"/>
                  </a:lnTo>
                  <a:lnTo>
                    <a:pt x="9170" y="380692"/>
                  </a:lnTo>
                  <a:lnTo>
                    <a:pt x="18877" y="397370"/>
                  </a:lnTo>
                  <a:lnTo>
                    <a:pt x="33816" y="389821"/>
                  </a:lnTo>
                  <a:lnTo>
                    <a:pt x="49192" y="353826"/>
                  </a:lnTo>
                  <a:lnTo>
                    <a:pt x="63226" y="295112"/>
                  </a:lnTo>
                  <a:lnTo>
                    <a:pt x="74135" y="219405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2" name="object 52"/>
            <p:cNvSpPr/>
            <p:nvPr/>
          </p:nvSpPr>
          <p:spPr>
            <a:xfrm>
              <a:off x="7168182" y="1482057"/>
              <a:ext cx="96982" cy="485679"/>
            </a:xfrm>
            <a:custGeom>
              <a:avLst/>
              <a:gdLst/>
              <a:ahLst/>
              <a:cxnLst/>
              <a:rect l="l" t="t" r="r" b="b"/>
              <a:pathLst>
                <a:path w="80010" h="400685">
                  <a:moveTo>
                    <a:pt x="0" y="400265"/>
                  </a:moveTo>
                  <a:lnTo>
                    <a:pt x="46482" y="400507"/>
                  </a:lnTo>
                  <a:lnTo>
                    <a:pt x="79679" y="0"/>
                  </a:lnTo>
                  <a:lnTo>
                    <a:pt x="33350" y="1968"/>
                  </a:lnTo>
                  <a:lnTo>
                    <a:pt x="0" y="4002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3" name="object 53"/>
            <p:cNvSpPr/>
            <p:nvPr/>
          </p:nvSpPr>
          <p:spPr>
            <a:xfrm>
              <a:off x="7168182" y="1482057"/>
              <a:ext cx="96982" cy="485679"/>
            </a:xfrm>
            <a:custGeom>
              <a:avLst/>
              <a:gdLst/>
              <a:ahLst/>
              <a:cxnLst/>
              <a:rect l="l" t="t" r="r" b="b"/>
              <a:pathLst>
                <a:path w="80010" h="400685">
                  <a:moveTo>
                    <a:pt x="33350" y="1968"/>
                  </a:moveTo>
                  <a:lnTo>
                    <a:pt x="79679" y="0"/>
                  </a:lnTo>
                  <a:lnTo>
                    <a:pt x="46482" y="400507"/>
                  </a:lnTo>
                  <a:lnTo>
                    <a:pt x="0" y="400265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4" name="object 54"/>
            <p:cNvSpPr/>
            <p:nvPr/>
          </p:nvSpPr>
          <p:spPr>
            <a:xfrm>
              <a:off x="7197209" y="1484150"/>
              <a:ext cx="97751" cy="48183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0" y="299302"/>
                  </a:moveTo>
                  <a:lnTo>
                    <a:pt x="2804" y="346798"/>
                  </a:lnTo>
                  <a:lnTo>
                    <a:pt x="9164" y="380692"/>
                  </a:lnTo>
                  <a:lnTo>
                    <a:pt x="18865" y="397370"/>
                  </a:lnTo>
                  <a:lnTo>
                    <a:pt x="33809" y="389821"/>
                  </a:lnTo>
                  <a:lnTo>
                    <a:pt x="49187" y="353826"/>
                  </a:lnTo>
                  <a:lnTo>
                    <a:pt x="63221" y="295112"/>
                  </a:lnTo>
                  <a:lnTo>
                    <a:pt x="74136" y="219405"/>
                  </a:lnTo>
                  <a:lnTo>
                    <a:pt x="79083" y="155545"/>
                  </a:lnTo>
                  <a:lnTo>
                    <a:pt x="80047" y="98062"/>
                  </a:lnTo>
                  <a:lnTo>
                    <a:pt x="77240" y="50568"/>
                  </a:lnTo>
                  <a:lnTo>
                    <a:pt x="70876" y="16677"/>
                  </a:lnTo>
                  <a:lnTo>
                    <a:pt x="61169" y="0"/>
                  </a:lnTo>
                  <a:lnTo>
                    <a:pt x="46233" y="7549"/>
                  </a:lnTo>
                  <a:lnTo>
                    <a:pt x="30859" y="43543"/>
                  </a:lnTo>
                  <a:lnTo>
                    <a:pt x="16826" y="102257"/>
                  </a:lnTo>
                  <a:lnTo>
                    <a:pt x="5911" y="177965"/>
                  </a:lnTo>
                  <a:lnTo>
                    <a:pt x="964" y="241820"/>
                  </a:lnTo>
                  <a:lnTo>
                    <a:pt x="0" y="2993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5" name="object 55"/>
            <p:cNvSpPr/>
            <p:nvPr/>
          </p:nvSpPr>
          <p:spPr>
            <a:xfrm>
              <a:off x="7197209" y="1484150"/>
              <a:ext cx="97751" cy="481830"/>
            </a:xfrm>
            <a:custGeom>
              <a:avLst/>
              <a:gdLst/>
              <a:ahLst/>
              <a:cxnLst/>
              <a:rect l="l" t="t" r="r" b="b"/>
              <a:pathLst>
                <a:path w="80645" h="397510">
                  <a:moveTo>
                    <a:pt x="74136" y="219405"/>
                  </a:moveTo>
                  <a:lnTo>
                    <a:pt x="79083" y="155545"/>
                  </a:lnTo>
                  <a:lnTo>
                    <a:pt x="80047" y="98062"/>
                  </a:lnTo>
                  <a:lnTo>
                    <a:pt x="77240" y="50568"/>
                  </a:lnTo>
                  <a:lnTo>
                    <a:pt x="70876" y="16677"/>
                  </a:lnTo>
                  <a:lnTo>
                    <a:pt x="61169" y="0"/>
                  </a:lnTo>
                  <a:lnTo>
                    <a:pt x="46233" y="7549"/>
                  </a:lnTo>
                  <a:lnTo>
                    <a:pt x="30859" y="43543"/>
                  </a:lnTo>
                  <a:lnTo>
                    <a:pt x="16826" y="102257"/>
                  </a:lnTo>
                  <a:lnTo>
                    <a:pt x="5911" y="177965"/>
                  </a:lnTo>
                  <a:lnTo>
                    <a:pt x="964" y="241820"/>
                  </a:lnTo>
                  <a:lnTo>
                    <a:pt x="0" y="299302"/>
                  </a:lnTo>
                  <a:lnTo>
                    <a:pt x="2804" y="346798"/>
                  </a:lnTo>
                  <a:lnTo>
                    <a:pt x="9164" y="380692"/>
                  </a:lnTo>
                  <a:lnTo>
                    <a:pt x="18865" y="397370"/>
                  </a:lnTo>
                  <a:lnTo>
                    <a:pt x="33809" y="389821"/>
                  </a:lnTo>
                  <a:lnTo>
                    <a:pt x="49187" y="353826"/>
                  </a:lnTo>
                  <a:lnTo>
                    <a:pt x="63221" y="295112"/>
                  </a:lnTo>
                  <a:lnTo>
                    <a:pt x="74136" y="219405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6" name="object 56"/>
            <p:cNvSpPr/>
            <p:nvPr/>
          </p:nvSpPr>
          <p:spPr>
            <a:xfrm>
              <a:off x="7292870" y="1466929"/>
              <a:ext cx="206469" cy="2064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7" name="object 57"/>
            <p:cNvSpPr/>
            <p:nvPr/>
          </p:nvSpPr>
          <p:spPr>
            <a:xfrm>
              <a:off x="7184562" y="1532057"/>
              <a:ext cx="308649" cy="379460"/>
            </a:xfrm>
            <a:custGeom>
              <a:avLst/>
              <a:gdLst/>
              <a:ahLst/>
              <a:cxnLst/>
              <a:rect l="l" t="t" r="r" b="b"/>
              <a:pathLst>
                <a:path w="254635" h="313055">
                  <a:moveTo>
                    <a:pt x="0" y="254812"/>
                  </a:moveTo>
                  <a:lnTo>
                    <a:pt x="151320" y="313004"/>
                  </a:lnTo>
                  <a:lnTo>
                    <a:pt x="254152" y="48577"/>
                  </a:lnTo>
                  <a:lnTo>
                    <a:pt x="100533" y="0"/>
                  </a:lnTo>
                  <a:lnTo>
                    <a:pt x="0" y="254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8" name="object 58"/>
            <p:cNvSpPr/>
            <p:nvPr/>
          </p:nvSpPr>
          <p:spPr>
            <a:xfrm>
              <a:off x="7184562" y="1532057"/>
              <a:ext cx="308649" cy="379460"/>
            </a:xfrm>
            <a:custGeom>
              <a:avLst/>
              <a:gdLst/>
              <a:ahLst/>
              <a:cxnLst/>
              <a:rect l="l" t="t" r="r" b="b"/>
              <a:pathLst>
                <a:path w="254635" h="313055">
                  <a:moveTo>
                    <a:pt x="254152" y="48577"/>
                  </a:moveTo>
                  <a:lnTo>
                    <a:pt x="151320" y="313004"/>
                  </a:lnTo>
                  <a:lnTo>
                    <a:pt x="0" y="254812"/>
                  </a:lnTo>
                  <a:lnTo>
                    <a:pt x="100533" y="0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9" name="object 59"/>
            <p:cNvSpPr/>
            <p:nvPr/>
          </p:nvSpPr>
          <p:spPr>
            <a:xfrm>
              <a:off x="7173498" y="1769488"/>
              <a:ext cx="206469" cy="2064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4950285" y="2665109"/>
              <a:ext cx="147782" cy="210526"/>
            </a:xfrm>
            <a:prstGeom prst="rect">
              <a:avLst/>
            </a:prstGeom>
          </p:spPr>
          <p:txBody>
            <a:bodyPr vert="horz" wrap="square" lIns="0" tIns="14624" rIns="0" bIns="0" rtlCol="0">
              <a:spAutoFit/>
            </a:bodyPr>
            <a:lstStyle/>
            <a:p>
              <a:pPr marL="15394">
                <a:spcBef>
                  <a:spcPts val="116"/>
                </a:spcBef>
              </a:pPr>
              <a:r>
                <a:rPr sz="1272" b="1" spc="-6" dirty="0">
                  <a:latin typeface="Arial"/>
                  <a:cs typeface="Arial"/>
                </a:rPr>
                <a:t>R</a:t>
              </a:r>
              <a:endParaRPr sz="1272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7547391" y="1133280"/>
              <a:ext cx="147782" cy="210526"/>
            </a:xfrm>
            <a:prstGeom prst="rect">
              <a:avLst/>
            </a:prstGeom>
          </p:spPr>
          <p:txBody>
            <a:bodyPr vert="horz" wrap="square" lIns="0" tIns="14624" rIns="0" bIns="0" rtlCol="0">
              <a:spAutoFit/>
            </a:bodyPr>
            <a:lstStyle/>
            <a:p>
              <a:pPr marL="15394">
                <a:spcBef>
                  <a:spcPts val="116"/>
                </a:spcBef>
              </a:pPr>
              <a:r>
                <a:rPr sz="1272" b="1" spc="-6" dirty="0">
                  <a:latin typeface="Arial"/>
                  <a:cs typeface="Arial"/>
                </a:rPr>
                <a:t>R</a:t>
              </a:r>
              <a:endParaRPr sz="1272">
                <a:latin typeface="Arial"/>
                <a:cs typeface="Arial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6926958" y="1118408"/>
              <a:ext cx="147782" cy="210526"/>
            </a:xfrm>
            <a:prstGeom prst="rect">
              <a:avLst/>
            </a:prstGeom>
          </p:spPr>
          <p:txBody>
            <a:bodyPr vert="horz" wrap="square" lIns="0" tIns="14624" rIns="0" bIns="0" rtlCol="0">
              <a:spAutoFit/>
            </a:bodyPr>
            <a:lstStyle/>
            <a:p>
              <a:pPr marL="15394">
                <a:spcBef>
                  <a:spcPts val="116"/>
                </a:spcBef>
              </a:pPr>
              <a:r>
                <a:rPr sz="1272" b="1" spc="-6" dirty="0">
                  <a:latin typeface="Arial"/>
                  <a:cs typeface="Arial"/>
                </a:rPr>
                <a:t>R</a:t>
              </a:r>
              <a:endParaRPr sz="1272">
                <a:latin typeface="Arial"/>
                <a:cs typeface="Arial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4742317" y="937760"/>
              <a:ext cx="138545" cy="210526"/>
            </a:xfrm>
            <a:prstGeom prst="rect">
              <a:avLst/>
            </a:prstGeom>
          </p:spPr>
          <p:txBody>
            <a:bodyPr vert="horz" wrap="square" lIns="0" tIns="14624" rIns="0" bIns="0" rtlCol="0">
              <a:spAutoFit/>
            </a:bodyPr>
            <a:lstStyle/>
            <a:p>
              <a:pPr marL="15394">
                <a:spcBef>
                  <a:spcPts val="116"/>
                </a:spcBef>
              </a:pPr>
              <a:r>
                <a:rPr sz="1272" b="1" spc="-6" dirty="0">
                  <a:latin typeface="Arial"/>
                  <a:cs typeface="Arial"/>
                </a:rPr>
                <a:t>P</a:t>
              </a:r>
              <a:endParaRPr sz="1272">
                <a:latin typeface="Arial"/>
                <a:cs typeface="Arial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3688953" y="1267510"/>
              <a:ext cx="2241357" cy="0"/>
            </a:xfrm>
            <a:custGeom>
              <a:avLst/>
              <a:gdLst/>
              <a:ahLst/>
              <a:cxnLst/>
              <a:rect l="l" t="t" r="r" b="b"/>
              <a:pathLst>
                <a:path w="1849120">
                  <a:moveTo>
                    <a:pt x="0" y="0"/>
                  </a:moveTo>
                  <a:lnTo>
                    <a:pt x="1848827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5" name="object 65"/>
            <p:cNvSpPr/>
            <p:nvPr/>
          </p:nvSpPr>
          <p:spPr>
            <a:xfrm>
              <a:off x="3643911" y="1230056"/>
              <a:ext cx="165484" cy="75431"/>
            </a:xfrm>
            <a:custGeom>
              <a:avLst/>
              <a:gdLst/>
              <a:ahLst/>
              <a:cxnLst/>
              <a:rect l="l" t="t" r="r" b="b"/>
              <a:pathLst>
                <a:path w="136525" h="62230">
                  <a:moveTo>
                    <a:pt x="0" y="30899"/>
                  </a:moveTo>
                  <a:lnTo>
                    <a:pt x="135991" y="61810"/>
                  </a:lnTo>
                  <a:lnTo>
                    <a:pt x="135991" y="0"/>
                  </a:lnTo>
                  <a:lnTo>
                    <a:pt x="0" y="30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6" name="object 66"/>
            <p:cNvSpPr/>
            <p:nvPr/>
          </p:nvSpPr>
          <p:spPr>
            <a:xfrm>
              <a:off x="3688953" y="1242558"/>
              <a:ext cx="110066" cy="50030"/>
            </a:xfrm>
            <a:custGeom>
              <a:avLst/>
              <a:gdLst/>
              <a:ahLst/>
              <a:cxnLst/>
              <a:rect l="l" t="t" r="r" b="b"/>
              <a:pathLst>
                <a:path w="90805" h="41275">
                  <a:moveTo>
                    <a:pt x="90589" y="41186"/>
                  </a:moveTo>
                  <a:lnTo>
                    <a:pt x="0" y="20586"/>
                  </a:lnTo>
                  <a:lnTo>
                    <a:pt x="90589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7" name="object 67"/>
            <p:cNvSpPr/>
            <p:nvPr/>
          </p:nvSpPr>
          <p:spPr>
            <a:xfrm>
              <a:off x="5810161" y="1230056"/>
              <a:ext cx="165484" cy="75431"/>
            </a:xfrm>
            <a:custGeom>
              <a:avLst/>
              <a:gdLst/>
              <a:ahLst/>
              <a:cxnLst/>
              <a:rect l="l" t="t" r="r" b="b"/>
              <a:pathLst>
                <a:path w="136525" h="62230">
                  <a:moveTo>
                    <a:pt x="0" y="0"/>
                  </a:moveTo>
                  <a:lnTo>
                    <a:pt x="0" y="61810"/>
                  </a:lnTo>
                  <a:lnTo>
                    <a:pt x="135991" y="30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8" name="object 68"/>
            <p:cNvSpPr/>
            <p:nvPr/>
          </p:nvSpPr>
          <p:spPr>
            <a:xfrm>
              <a:off x="5820152" y="1242558"/>
              <a:ext cx="110066" cy="50030"/>
            </a:xfrm>
            <a:custGeom>
              <a:avLst/>
              <a:gdLst/>
              <a:ahLst/>
              <a:cxnLst/>
              <a:rect l="l" t="t" r="r" b="b"/>
              <a:pathLst>
                <a:path w="90804" h="41275">
                  <a:moveTo>
                    <a:pt x="0" y="0"/>
                  </a:moveTo>
                  <a:lnTo>
                    <a:pt x="90589" y="20586"/>
                  </a:lnTo>
                  <a:lnTo>
                    <a:pt x="0" y="41186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9" name="object 69"/>
            <p:cNvSpPr txBox="1"/>
            <p:nvPr/>
          </p:nvSpPr>
          <p:spPr>
            <a:xfrm>
              <a:off x="4016000" y="1639973"/>
              <a:ext cx="1199188" cy="179536"/>
            </a:xfrm>
            <a:prstGeom prst="rect">
              <a:avLst/>
            </a:prstGeom>
            <a:ln w="823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R="116227" algn="r">
                <a:lnSpc>
                  <a:spcPts val="1437"/>
                </a:lnSpc>
              </a:pPr>
              <a:r>
                <a:rPr sz="1272" b="1" spc="-6" dirty="0">
                  <a:latin typeface="Arial"/>
                  <a:cs typeface="Arial"/>
                </a:rPr>
                <a:t>R</a:t>
              </a:r>
              <a:endParaRPr sz="1272">
                <a:latin typeface="Arial"/>
                <a:cs typeface="Arial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8030826" y="1636048"/>
              <a:ext cx="147782" cy="210526"/>
            </a:xfrm>
            <a:prstGeom prst="rect">
              <a:avLst/>
            </a:prstGeom>
          </p:spPr>
          <p:txBody>
            <a:bodyPr vert="horz" wrap="square" lIns="0" tIns="14624" rIns="0" bIns="0" rtlCol="0">
              <a:spAutoFit/>
            </a:bodyPr>
            <a:lstStyle/>
            <a:p>
              <a:pPr marL="15394">
                <a:spcBef>
                  <a:spcPts val="116"/>
                </a:spcBef>
              </a:pPr>
              <a:r>
                <a:rPr sz="1272" b="1" spc="-6" dirty="0">
                  <a:latin typeface="Arial"/>
                  <a:cs typeface="Arial"/>
                </a:rPr>
                <a:t>R</a:t>
              </a:r>
              <a:endParaRPr sz="1272">
                <a:latin typeface="Arial"/>
                <a:cs typeface="Arial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4015996" y="1356288"/>
              <a:ext cx="1370831" cy="214745"/>
            </a:xfrm>
            <a:custGeom>
              <a:avLst/>
              <a:gdLst/>
              <a:ahLst/>
              <a:cxnLst/>
              <a:rect l="l" t="t" r="r" b="b"/>
              <a:pathLst>
                <a:path w="1130935" h="177164">
                  <a:moveTo>
                    <a:pt x="0" y="176644"/>
                  </a:moveTo>
                  <a:lnTo>
                    <a:pt x="989164" y="176644"/>
                  </a:lnTo>
                  <a:lnTo>
                    <a:pt x="1130477" y="0"/>
                  </a:lnTo>
                  <a:lnTo>
                    <a:pt x="176644" y="0"/>
                  </a:lnTo>
                  <a:lnTo>
                    <a:pt x="0" y="176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2" name="object 72"/>
            <p:cNvSpPr/>
            <p:nvPr/>
          </p:nvSpPr>
          <p:spPr>
            <a:xfrm>
              <a:off x="4015996" y="1356288"/>
              <a:ext cx="1370831" cy="214745"/>
            </a:xfrm>
            <a:custGeom>
              <a:avLst/>
              <a:gdLst/>
              <a:ahLst/>
              <a:cxnLst/>
              <a:rect l="l" t="t" r="r" b="b"/>
              <a:pathLst>
                <a:path w="1130935" h="177164">
                  <a:moveTo>
                    <a:pt x="0" y="176644"/>
                  </a:moveTo>
                  <a:lnTo>
                    <a:pt x="176644" y="0"/>
                  </a:lnTo>
                  <a:lnTo>
                    <a:pt x="1130477" y="0"/>
                  </a:lnTo>
                  <a:lnTo>
                    <a:pt x="989164" y="176644"/>
                  </a:lnTo>
                </a:path>
              </a:pathLst>
            </a:custGeom>
            <a:ln w="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3" name="object 73"/>
            <p:cNvSpPr/>
            <p:nvPr/>
          </p:nvSpPr>
          <p:spPr>
            <a:xfrm>
              <a:off x="4362336" y="1600561"/>
              <a:ext cx="551102" cy="525703"/>
            </a:xfrm>
            <a:custGeom>
              <a:avLst/>
              <a:gdLst/>
              <a:ahLst/>
              <a:cxnLst/>
              <a:rect l="l" t="t" r="r" b="b"/>
              <a:pathLst>
                <a:path w="454660" h="433705">
                  <a:moveTo>
                    <a:pt x="8580" y="174065"/>
                  </a:moveTo>
                  <a:lnTo>
                    <a:pt x="3779" y="152792"/>
                  </a:lnTo>
                  <a:lnTo>
                    <a:pt x="151" y="133276"/>
                  </a:lnTo>
                  <a:lnTo>
                    <a:pt x="8600" y="80599"/>
                  </a:lnTo>
                  <a:lnTo>
                    <a:pt x="62028" y="31865"/>
                  </a:lnTo>
                  <a:lnTo>
                    <a:pt x="102253" y="14764"/>
                  </a:lnTo>
                  <a:lnTo>
                    <a:pt x="148969" y="3429"/>
                  </a:lnTo>
                  <a:lnTo>
                    <a:pt x="199244" y="0"/>
                  </a:lnTo>
                  <a:lnTo>
                    <a:pt x="250147" y="6615"/>
                  </a:lnTo>
                  <a:lnTo>
                    <a:pt x="298957" y="24666"/>
                  </a:lnTo>
                  <a:lnTo>
                    <a:pt x="343813" y="52535"/>
                  </a:lnTo>
                  <a:lnTo>
                    <a:pt x="383067" y="87848"/>
                  </a:lnTo>
                  <a:lnTo>
                    <a:pt x="415073" y="128234"/>
                  </a:lnTo>
                  <a:lnTo>
                    <a:pt x="438183" y="171322"/>
                  </a:lnTo>
                  <a:lnTo>
                    <a:pt x="453047" y="225645"/>
                  </a:lnTo>
                  <a:lnTo>
                    <a:pt x="454142" y="277522"/>
                  </a:lnTo>
                  <a:lnTo>
                    <a:pt x="444171" y="323994"/>
                  </a:lnTo>
                  <a:lnTo>
                    <a:pt x="425838" y="362101"/>
                  </a:lnTo>
                  <a:lnTo>
                    <a:pt x="375908" y="408251"/>
                  </a:lnTo>
                  <a:lnTo>
                    <a:pt x="331122" y="426617"/>
                  </a:lnTo>
                  <a:lnTo>
                    <a:pt x="309164" y="433475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4" name="object 74"/>
            <p:cNvSpPr/>
            <p:nvPr/>
          </p:nvSpPr>
          <p:spPr>
            <a:xfrm>
              <a:off x="4309807" y="1686458"/>
              <a:ext cx="73121" cy="169333"/>
            </a:xfrm>
            <a:custGeom>
              <a:avLst/>
              <a:gdLst/>
              <a:ahLst/>
              <a:cxnLst/>
              <a:rect l="l" t="t" r="r" b="b"/>
              <a:pathLst>
                <a:path w="60325" h="139700">
                  <a:moveTo>
                    <a:pt x="0" y="13614"/>
                  </a:moveTo>
                  <a:lnTo>
                    <a:pt x="60096" y="139446"/>
                  </a:lnTo>
                  <a:lnTo>
                    <a:pt x="60299" y="0"/>
                  </a:lnTo>
                  <a:lnTo>
                    <a:pt x="0" y="136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5" name="object 75"/>
            <p:cNvSpPr/>
            <p:nvPr/>
          </p:nvSpPr>
          <p:spPr>
            <a:xfrm>
              <a:off x="4324214" y="1698942"/>
              <a:ext cx="49261" cy="113146"/>
            </a:xfrm>
            <a:custGeom>
              <a:avLst/>
              <a:gdLst/>
              <a:ahLst/>
              <a:cxnLst/>
              <a:rect l="l" t="t" r="r" b="b"/>
              <a:pathLst>
                <a:path w="40639" h="93344">
                  <a:moveTo>
                    <a:pt x="40157" y="0"/>
                  </a:moveTo>
                  <a:lnTo>
                    <a:pt x="40030" y="92900"/>
                  </a:lnTo>
                  <a:lnTo>
                    <a:pt x="0" y="9067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6" name="object 76"/>
            <p:cNvSpPr/>
            <p:nvPr/>
          </p:nvSpPr>
          <p:spPr>
            <a:xfrm>
              <a:off x="4694099" y="2054495"/>
              <a:ext cx="168564" cy="85436"/>
            </a:xfrm>
            <a:custGeom>
              <a:avLst/>
              <a:gdLst/>
              <a:ahLst/>
              <a:cxnLst/>
              <a:rect l="l" t="t" r="r" b="b"/>
              <a:pathLst>
                <a:path w="139064" h="70485">
                  <a:moveTo>
                    <a:pt x="0" y="70065"/>
                  </a:moveTo>
                  <a:lnTo>
                    <a:pt x="139001" y="59004"/>
                  </a:lnTo>
                  <a:lnTo>
                    <a:pt x="120573" y="0"/>
                  </a:lnTo>
                  <a:lnTo>
                    <a:pt x="0" y="700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7" name="object 77"/>
            <p:cNvSpPr/>
            <p:nvPr/>
          </p:nvSpPr>
          <p:spPr>
            <a:xfrm>
              <a:off x="4737079" y="2069411"/>
              <a:ext cx="112376" cy="56958"/>
            </a:xfrm>
            <a:custGeom>
              <a:avLst/>
              <a:gdLst/>
              <a:ahLst/>
              <a:cxnLst/>
              <a:rect l="l" t="t" r="r" b="b"/>
              <a:pathLst>
                <a:path w="92710" h="46989">
                  <a:moveTo>
                    <a:pt x="92608" y="39306"/>
                  </a:moveTo>
                  <a:lnTo>
                    <a:pt x="0" y="46672"/>
                  </a:lnTo>
                  <a:lnTo>
                    <a:pt x="80327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8" name="object 78"/>
            <p:cNvSpPr/>
            <p:nvPr/>
          </p:nvSpPr>
          <p:spPr>
            <a:xfrm>
              <a:off x="4039266" y="2734892"/>
              <a:ext cx="843588" cy="186266"/>
            </a:xfrm>
            <a:custGeom>
              <a:avLst/>
              <a:gdLst/>
              <a:ahLst/>
              <a:cxnLst/>
              <a:rect l="l" t="t" r="r" b="b"/>
              <a:pathLst>
                <a:path w="695960" h="153669">
                  <a:moveTo>
                    <a:pt x="85704" y="0"/>
                  </a:moveTo>
                  <a:lnTo>
                    <a:pt x="74033" y="3429"/>
                  </a:lnTo>
                  <a:lnTo>
                    <a:pt x="63340" y="6715"/>
                  </a:lnTo>
                  <a:lnTo>
                    <a:pt x="19816" y="28143"/>
                  </a:lnTo>
                  <a:lnTo>
                    <a:pt x="0" y="54822"/>
                  </a:lnTo>
                  <a:lnTo>
                    <a:pt x="3505" y="71280"/>
                  </a:lnTo>
                  <a:lnTo>
                    <a:pt x="49693" y="104198"/>
                  </a:lnTo>
                  <a:lnTo>
                    <a:pt x="88778" y="118819"/>
                  </a:lnTo>
                  <a:lnTo>
                    <a:pt x="138042" y="132056"/>
                  </a:lnTo>
                  <a:lnTo>
                    <a:pt x="196396" y="142887"/>
                  </a:lnTo>
                  <a:lnTo>
                    <a:pt x="262755" y="150291"/>
                  </a:lnTo>
                  <a:lnTo>
                    <a:pt x="314250" y="153000"/>
                  </a:lnTo>
                  <a:lnTo>
                    <a:pt x="367642" y="153548"/>
                  </a:lnTo>
                  <a:lnTo>
                    <a:pt x="421297" y="152041"/>
                  </a:lnTo>
                  <a:lnTo>
                    <a:pt x="473582" y="148589"/>
                  </a:lnTo>
                  <a:lnTo>
                    <a:pt x="522866" y="143301"/>
                  </a:lnTo>
                  <a:lnTo>
                    <a:pt x="567514" y="136284"/>
                  </a:lnTo>
                  <a:lnTo>
                    <a:pt x="605896" y="127647"/>
                  </a:lnTo>
                  <a:lnTo>
                    <a:pt x="655144" y="109258"/>
                  </a:lnTo>
                  <a:lnTo>
                    <a:pt x="695743" y="68104"/>
                  </a:lnTo>
                  <a:lnTo>
                    <a:pt x="694428" y="50101"/>
                  </a:lnTo>
                  <a:lnTo>
                    <a:pt x="649447" y="20471"/>
                  </a:lnTo>
                  <a:lnTo>
                    <a:pt x="616869" y="12357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9" name="object 79"/>
            <p:cNvSpPr/>
            <p:nvPr/>
          </p:nvSpPr>
          <p:spPr>
            <a:xfrm>
              <a:off x="4017659" y="2722192"/>
              <a:ext cx="169333" cy="83127"/>
            </a:xfrm>
            <a:custGeom>
              <a:avLst/>
              <a:gdLst/>
              <a:ahLst/>
              <a:cxnLst/>
              <a:rect l="l" t="t" r="r" b="b"/>
              <a:pathLst>
                <a:path w="139700" h="68580">
                  <a:moveTo>
                    <a:pt x="0" y="8712"/>
                  </a:moveTo>
                  <a:lnTo>
                    <a:pt x="17437" y="68008"/>
                  </a:lnTo>
                  <a:lnTo>
                    <a:pt x="139179" y="0"/>
                  </a:lnTo>
                  <a:lnTo>
                    <a:pt x="0" y="8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0" name="object 80"/>
            <p:cNvSpPr/>
            <p:nvPr/>
          </p:nvSpPr>
          <p:spPr>
            <a:xfrm>
              <a:off x="4030760" y="2734892"/>
              <a:ext cx="113146" cy="55418"/>
            </a:xfrm>
            <a:custGeom>
              <a:avLst/>
              <a:gdLst/>
              <a:ahLst/>
              <a:cxnLst/>
              <a:rect l="l" t="t" r="r" b="b"/>
              <a:pathLst>
                <a:path w="93344" h="45719">
                  <a:moveTo>
                    <a:pt x="0" y="5816"/>
                  </a:moveTo>
                  <a:lnTo>
                    <a:pt x="92722" y="0"/>
                  </a:lnTo>
                  <a:lnTo>
                    <a:pt x="11620" y="45313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1" name="object 81"/>
            <p:cNvSpPr/>
            <p:nvPr/>
          </p:nvSpPr>
          <p:spPr>
            <a:xfrm>
              <a:off x="4743190" y="2739356"/>
              <a:ext cx="169333" cy="75431"/>
            </a:xfrm>
            <a:custGeom>
              <a:avLst/>
              <a:gdLst/>
              <a:ahLst/>
              <a:cxnLst/>
              <a:rect l="l" t="t" r="r" b="b"/>
              <a:pathLst>
                <a:path w="139700" h="62230">
                  <a:moveTo>
                    <a:pt x="0" y="0"/>
                  </a:moveTo>
                  <a:lnTo>
                    <a:pt x="125018" y="61785"/>
                  </a:lnTo>
                  <a:lnTo>
                    <a:pt x="139446" y="1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2" name="object 82"/>
            <p:cNvSpPr/>
            <p:nvPr/>
          </p:nvSpPr>
          <p:spPr>
            <a:xfrm>
              <a:off x="4787002" y="2749871"/>
              <a:ext cx="113146" cy="50030"/>
            </a:xfrm>
            <a:custGeom>
              <a:avLst/>
              <a:gdLst/>
              <a:ahLst/>
              <a:cxnLst/>
              <a:rect l="l" t="t" r="r" b="b"/>
              <a:pathLst>
                <a:path w="93345" h="41275">
                  <a:moveTo>
                    <a:pt x="83273" y="41160"/>
                  </a:moveTo>
                  <a:lnTo>
                    <a:pt x="0" y="0"/>
                  </a:lnTo>
                  <a:lnTo>
                    <a:pt x="92887" y="1117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3" name="object 83"/>
            <p:cNvSpPr/>
            <p:nvPr/>
          </p:nvSpPr>
          <p:spPr>
            <a:xfrm>
              <a:off x="7058903" y="1229202"/>
              <a:ext cx="238606" cy="975206"/>
            </a:xfrm>
            <a:custGeom>
              <a:avLst/>
              <a:gdLst/>
              <a:ahLst/>
              <a:cxnLst/>
              <a:rect l="l" t="t" r="r" b="b"/>
              <a:pathLst>
                <a:path w="196850" h="804544">
                  <a:moveTo>
                    <a:pt x="151559" y="694544"/>
                  </a:moveTo>
                  <a:lnTo>
                    <a:pt x="147431" y="715144"/>
                  </a:lnTo>
                  <a:lnTo>
                    <a:pt x="143402" y="733768"/>
                  </a:lnTo>
                  <a:lnTo>
                    <a:pt x="136800" y="756060"/>
                  </a:lnTo>
                  <a:lnTo>
                    <a:pt x="126595" y="777966"/>
                  </a:lnTo>
                  <a:lnTo>
                    <a:pt x="111757" y="795433"/>
                  </a:lnTo>
                  <a:lnTo>
                    <a:pt x="91904" y="804398"/>
                  </a:lnTo>
                  <a:lnTo>
                    <a:pt x="69287" y="800753"/>
                  </a:lnTo>
                  <a:lnTo>
                    <a:pt x="27340" y="739160"/>
                  </a:lnTo>
                  <a:lnTo>
                    <a:pt x="11650" y="664157"/>
                  </a:lnTo>
                  <a:lnTo>
                    <a:pt x="6433" y="617972"/>
                  </a:lnTo>
                  <a:lnTo>
                    <a:pt x="2824" y="567884"/>
                  </a:lnTo>
                  <a:lnTo>
                    <a:pt x="715" y="515311"/>
                  </a:lnTo>
                  <a:lnTo>
                    <a:pt x="0" y="461670"/>
                  </a:lnTo>
                  <a:lnTo>
                    <a:pt x="569" y="408375"/>
                  </a:lnTo>
                  <a:lnTo>
                    <a:pt x="2762" y="348242"/>
                  </a:lnTo>
                  <a:lnTo>
                    <a:pt x="6649" y="291045"/>
                  </a:lnTo>
                  <a:lnTo>
                    <a:pt x="12327" y="237317"/>
                  </a:lnTo>
                  <a:lnTo>
                    <a:pt x="19892" y="187594"/>
                  </a:lnTo>
                  <a:lnTo>
                    <a:pt x="29441" y="142408"/>
                  </a:lnTo>
                  <a:lnTo>
                    <a:pt x="41069" y="102293"/>
                  </a:lnTo>
                  <a:lnTo>
                    <a:pt x="62190" y="52839"/>
                  </a:lnTo>
                  <a:lnTo>
                    <a:pt x="86016" y="18055"/>
                  </a:lnTo>
                  <a:lnTo>
                    <a:pt x="110358" y="0"/>
                  </a:lnTo>
                  <a:lnTo>
                    <a:pt x="133030" y="731"/>
                  </a:lnTo>
                  <a:lnTo>
                    <a:pt x="167682" y="52713"/>
                  </a:lnTo>
                  <a:lnTo>
                    <a:pt x="187932" y="120136"/>
                  </a:lnTo>
                  <a:lnTo>
                    <a:pt x="193086" y="140371"/>
                  </a:lnTo>
                  <a:lnTo>
                    <a:pt x="195733" y="150762"/>
                  </a:lnTo>
                  <a:lnTo>
                    <a:pt x="196708" y="154590"/>
                  </a:lnTo>
                  <a:lnTo>
                    <a:pt x="196847" y="155137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4" name="object 84"/>
            <p:cNvSpPr/>
            <p:nvPr/>
          </p:nvSpPr>
          <p:spPr>
            <a:xfrm>
              <a:off x="7182375" y="2026909"/>
              <a:ext cx="73891" cy="169333"/>
            </a:xfrm>
            <a:custGeom>
              <a:avLst/>
              <a:gdLst/>
              <a:ahLst/>
              <a:cxnLst/>
              <a:rect l="l" t="t" r="r" b="b"/>
              <a:pathLst>
                <a:path w="60960" h="139700">
                  <a:moveTo>
                    <a:pt x="0" y="127292"/>
                  </a:moveTo>
                  <a:lnTo>
                    <a:pt x="60617" y="139407"/>
                  </a:lnTo>
                  <a:lnTo>
                    <a:pt x="56972" y="0"/>
                  </a:lnTo>
                  <a:lnTo>
                    <a:pt x="0" y="127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5" name="object 85"/>
            <p:cNvSpPr/>
            <p:nvPr/>
          </p:nvSpPr>
          <p:spPr>
            <a:xfrm>
              <a:off x="7196599" y="2071074"/>
              <a:ext cx="49261" cy="113146"/>
            </a:xfrm>
            <a:custGeom>
              <a:avLst/>
              <a:gdLst/>
              <a:ahLst/>
              <a:cxnLst/>
              <a:rect l="l" t="t" r="r" b="b"/>
              <a:pathLst>
                <a:path w="40639" h="93344">
                  <a:moveTo>
                    <a:pt x="0" y="84797"/>
                  </a:moveTo>
                  <a:lnTo>
                    <a:pt x="37960" y="0"/>
                  </a:lnTo>
                  <a:lnTo>
                    <a:pt x="40373" y="92875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6" name="object 86"/>
            <p:cNvSpPr/>
            <p:nvPr/>
          </p:nvSpPr>
          <p:spPr>
            <a:xfrm>
              <a:off x="7231622" y="1291925"/>
              <a:ext cx="77740" cy="169333"/>
            </a:xfrm>
            <a:custGeom>
              <a:avLst/>
              <a:gdLst/>
              <a:ahLst/>
              <a:cxnLst/>
              <a:rect l="l" t="t" r="r" b="b"/>
              <a:pathLst>
                <a:path w="64135" h="139700">
                  <a:moveTo>
                    <a:pt x="0" y="15265"/>
                  </a:moveTo>
                  <a:lnTo>
                    <a:pt x="63538" y="139395"/>
                  </a:lnTo>
                  <a:lnTo>
                    <a:pt x="59893" y="0"/>
                  </a:lnTo>
                  <a:lnTo>
                    <a:pt x="0" y="152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7" name="object 87"/>
            <p:cNvSpPr/>
            <p:nvPr/>
          </p:nvSpPr>
          <p:spPr>
            <a:xfrm>
              <a:off x="7246200" y="1304688"/>
              <a:ext cx="51570" cy="113146"/>
            </a:xfrm>
            <a:custGeom>
              <a:avLst/>
              <a:gdLst/>
              <a:ahLst/>
              <a:cxnLst/>
              <a:rect l="l" t="t" r="r" b="b"/>
              <a:pathLst>
                <a:path w="42545" h="93344">
                  <a:moveTo>
                    <a:pt x="39903" y="0"/>
                  </a:moveTo>
                  <a:lnTo>
                    <a:pt x="42329" y="92862"/>
                  </a:lnTo>
                  <a:lnTo>
                    <a:pt x="0" y="10172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8" name="object 88"/>
            <p:cNvSpPr/>
            <p:nvPr/>
          </p:nvSpPr>
          <p:spPr>
            <a:xfrm>
              <a:off x="7518316" y="1844271"/>
              <a:ext cx="470284" cy="500303"/>
            </a:xfrm>
            <a:custGeom>
              <a:avLst/>
              <a:gdLst/>
              <a:ahLst/>
              <a:cxnLst/>
              <a:rect l="l" t="t" r="r" b="b"/>
              <a:pathLst>
                <a:path w="387985" h="412750">
                  <a:moveTo>
                    <a:pt x="279009" y="30648"/>
                  </a:moveTo>
                  <a:lnTo>
                    <a:pt x="296166" y="21034"/>
                  </a:lnTo>
                  <a:lnTo>
                    <a:pt x="311790" y="12653"/>
                  </a:lnTo>
                  <a:lnTo>
                    <a:pt x="331082" y="4397"/>
                  </a:lnTo>
                  <a:lnTo>
                    <a:pt x="351273" y="0"/>
                  </a:lnTo>
                  <a:lnTo>
                    <a:pt x="369598" y="3191"/>
                  </a:lnTo>
                  <a:lnTo>
                    <a:pt x="383055" y="17176"/>
                  </a:lnTo>
                  <a:lnTo>
                    <a:pt x="387698" y="42997"/>
                  </a:lnTo>
                  <a:lnTo>
                    <a:pt x="379345" y="81170"/>
                  </a:lnTo>
                  <a:lnTo>
                    <a:pt x="353812" y="132210"/>
                  </a:lnTo>
                  <a:lnTo>
                    <a:pt x="330291" y="167060"/>
                  </a:lnTo>
                  <a:lnTo>
                    <a:pt x="301342" y="204597"/>
                  </a:lnTo>
                  <a:lnTo>
                    <a:pt x="268516" y="243142"/>
                  </a:lnTo>
                  <a:lnTo>
                    <a:pt x="233360" y="281015"/>
                  </a:lnTo>
                  <a:lnTo>
                    <a:pt x="197423" y="316533"/>
                  </a:lnTo>
                  <a:lnTo>
                    <a:pt x="162254" y="348018"/>
                  </a:lnTo>
                  <a:lnTo>
                    <a:pt x="129403" y="373789"/>
                  </a:lnTo>
                  <a:lnTo>
                    <a:pt x="80731" y="402329"/>
                  </a:lnTo>
                  <a:lnTo>
                    <a:pt x="43705" y="412729"/>
                  </a:lnTo>
                  <a:lnTo>
                    <a:pt x="18130" y="409492"/>
                  </a:lnTo>
                  <a:lnTo>
                    <a:pt x="3812" y="397119"/>
                  </a:lnTo>
                  <a:lnTo>
                    <a:pt x="0" y="379813"/>
                  </a:lnTo>
                  <a:lnTo>
                    <a:pt x="3647" y="360575"/>
                  </a:lnTo>
                  <a:lnTo>
                    <a:pt x="11152" y="342109"/>
                  </a:lnTo>
                  <a:lnTo>
                    <a:pt x="18913" y="327117"/>
                  </a:lnTo>
                  <a:lnTo>
                    <a:pt x="27841" y="310645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9" name="object 89"/>
            <p:cNvSpPr/>
            <p:nvPr/>
          </p:nvSpPr>
          <p:spPr>
            <a:xfrm>
              <a:off x="7817207" y="1790212"/>
              <a:ext cx="162406" cy="113915"/>
            </a:xfrm>
            <a:custGeom>
              <a:avLst/>
              <a:gdLst/>
              <a:ahLst/>
              <a:cxnLst/>
              <a:rect l="l" t="t" r="r" b="b"/>
              <a:pathLst>
                <a:path w="133985" h="93980">
                  <a:moveTo>
                    <a:pt x="0" y="93408"/>
                  </a:moveTo>
                  <a:lnTo>
                    <a:pt x="133743" y="53924"/>
                  </a:lnTo>
                  <a:lnTo>
                    <a:pt x="103543" y="0"/>
                  </a:lnTo>
                  <a:lnTo>
                    <a:pt x="0" y="93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0" name="object 90"/>
            <p:cNvSpPr/>
            <p:nvPr/>
          </p:nvSpPr>
          <p:spPr>
            <a:xfrm>
              <a:off x="7856507" y="1805990"/>
              <a:ext cx="108528" cy="75431"/>
            </a:xfrm>
            <a:custGeom>
              <a:avLst/>
              <a:gdLst/>
              <a:ahLst/>
              <a:cxnLst/>
              <a:rect l="l" t="t" r="r" b="b"/>
              <a:pathLst>
                <a:path w="89535" h="62230">
                  <a:moveTo>
                    <a:pt x="89103" y="35928"/>
                  </a:moveTo>
                  <a:lnTo>
                    <a:pt x="0" y="62230"/>
                  </a:lnTo>
                  <a:lnTo>
                    <a:pt x="68986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1" name="object 91"/>
            <p:cNvSpPr/>
            <p:nvPr/>
          </p:nvSpPr>
          <p:spPr>
            <a:xfrm>
              <a:off x="7462070" y="2181203"/>
              <a:ext cx="111606" cy="163176"/>
            </a:xfrm>
            <a:custGeom>
              <a:avLst/>
              <a:gdLst/>
              <a:ahLst/>
              <a:cxnLst/>
              <a:rect l="l" t="t" r="r" b="b"/>
              <a:pathLst>
                <a:path w="92075" h="134619">
                  <a:moveTo>
                    <a:pt x="0" y="104851"/>
                  </a:moveTo>
                  <a:lnTo>
                    <a:pt x="54343" y="134289"/>
                  </a:lnTo>
                  <a:lnTo>
                    <a:pt x="91935" y="0"/>
                  </a:lnTo>
                  <a:lnTo>
                    <a:pt x="0" y="104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2" name="object 92"/>
            <p:cNvSpPr/>
            <p:nvPr/>
          </p:nvSpPr>
          <p:spPr>
            <a:xfrm>
              <a:off x="7477817" y="2220811"/>
              <a:ext cx="74659" cy="108528"/>
            </a:xfrm>
            <a:custGeom>
              <a:avLst/>
              <a:gdLst/>
              <a:ahLst/>
              <a:cxnLst/>
              <a:rect l="l" t="t" r="r" b="b"/>
              <a:pathLst>
                <a:path w="61595" h="89535">
                  <a:moveTo>
                    <a:pt x="0" y="69850"/>
                  </a:moveTo>
                  <a:lnTo>
                    <a:pt x="61252" y="0"/>
                  </a:lnTo>
                  <a:lnTo>
                    <a:pt x="36207" y="89458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3" name="object 93"/>
            <p:cNvSpPr/>
            <p:nvPr/>
          </p:nvSpPr>
          <p:spPr>
            <a:xfrm>
              <a:off x="7349446" y="1300145"/>
              <a:ext cx="221841" cy="1947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4" name="object 94"/>
            <p:cNvSpPr/>
            <p:nvPr/>
          </p:nvSpPr>
          <p:spPr>
            <a:xfrm>
              <a:off x="7933986" y="2661294"/>
              <a:ext cx="1176866" cy="327121"/>
            </a:xfrm>
            <a:custGeom>
              <a:avLst/>
              <a:gdLst/>
              <a:ahLst/>
              <a:cxnLst/>
              <a:rect l="l" t="t" r="r" b="b"/>
              <a:pathLst>
                <a:path w="970915" h="269875">
                  <a:moveTo>
                    <a:pt x="0" y="107848"/>
                  </a:moveTo>
                  <a:lnTo>
                    <a:pt x="431419" y="269633"/>
                  </a:lnTo>
                  <a:lnTo>
                    <a:pt x="970699" y="107848"/>
                  </a:lnTo>
                  <a:lnTo>
                    <a:pt x="539280" y="0"/>
                  </a:lnTo>
                  <a:lnTo>
                    <a:pt x="0" y="10784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5" name="object 95"/>
            <p:cNvSpPr/>
            <p:nvPr/>
          </p:nvSpPr>
          <p:spPr>
            <a:xfrm>
              <a:off x="7933985" y="2792018"/>
              <a:ext cx="523394" cy="785091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0" y="0"/>
                  </a:moveTo>
                  <a:lnTo>
                    <a:pt x="0" y="431431"/>
                  </a:lnTo>
                  <a:lnTo>
                    <a:pt x="431419" y="647141"/>
                  </a:lnTo>
                  <a:lnTo>
                    <a:pt x="431419" y="161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6" name="object 96"/>
            <p:cNvSpPr/>
            <p:nvPr/>
          </p:nvSpPr>
          <p:spPr>
            <a:xfrm>
              <a:off x="8456917" y="2792018"/>
              <a:ext cx="654243" cy="785091"/>
            </a:xfrm>
            <a:custGeom>
              <a:avLst/>
              <a:gdLst/>
              <a:ahLst/>
              <a:cxnLst/>
              <a:rect l="l" t="t" r="r" b="b"/>
              <a:pathLst>
                <a:path w="539750" h="647700">
                  <a:moveTo>
                    <a:pt x="0" y="161785"/>
                  </a:moveTo>
                  <a:lnTo>
                    <a:pt x="0" y="647141"/>
                  </a:lnTo>
                  <a:lnTo>
                    <a:pt x="539280" y="431431"/>
                  </a:lnTo>
                  <a:lnTo>
                    <a:pt x="539280" y="0"/>
                  </a:lnTo>
                  <a:lnTo>
                    <a:pt x="0" y="16178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7" name="object 97"/>
            <p:cNvSpPr/>
            <p:nvPr/>
          </p:nvSpPr>
          <p:spPr>
            <a:xfrm>
              <a:off x="8456917" y="2988123"/>
              <a:ext cx="0" cy="588818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0"/>
                  </a:moveTo>
                  <a:lnTo>
                    <a:pt x="0" y="485355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8" name="object 98"/>
            <p:cNvSpPr/>
            <p:nvPr/>
          </p:nvSpPr>
          <p:spPr>
            <a:xfrm>
              <a:off x="8456917" y="3314966"/>
              <a:ext cx="654243" cy="261697"/>
            </a:xfrm>
            <a:custGeom>
              <a:avLst/>
              <a:gdLst/>
              <a:ahLst/>
              <a:cxnLst/>
              <a:rect l="l" t="t" r="r" b="b"/>
              <a:pathLst>
                <a:path w="539750" h="215900">
                  <a:moveTo>
                    <a:pt x="0" y="215709"/>
                  </a:moveTo>
                  <a:lnTo>
                    <a:pt x="539280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9" name="object 99"/>
            <p:cNvSpPr/>
            <p:nvPr/>
          </p:nvSpPr>
          <p:spPr>
            <a:xfrm>
              <a:off x="9110589" y="2792019"/>
              <a:ext cx="0" cy="523394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431"/>
                  </a:moveTo>
                  <a:lnTo>
                    <a:pt x="0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456917" y="2792020"/>
              <a:ext cx="654243" cy="196272"/>
            </a:xfrm>
            <a:custGeom>
              <a:avLst/>
              <a:gdLst/>
              <a:ahLst/>
              <a:cxnLst/>
              <a:rect l="l" t="t" r="r" b="b"/>
              <a:pathLst>
                <a:path w="539750" h="161925">
                  <a:moveTo>
                    <a:pt x="0" y="161785"/>
                  </a:moveTo>
                  <a:lnTo>
                    <a:pt x="539280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933985" y="2792020"/>
              <a:ext cx="523394" cy="196272"/>
            </a:xfrm>
            <a:custGeom>
              <a:avLst/>
              <a:gdLst/>
              <a:ahLst/>
              <a:cxnLst/>
              <a:rect l="l" t="t" r="r" b="b"/>
              <a:pathLst>
                <a:path w="431800" h="161925">
                  <a:moveTo>
                    <a:pt x="431419" y="161785"/>
                  </a:moveTo>
                  <a:lnTo>
                    <a:pt x="0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933985" y="2792019"/>
              <a:ext cx="0" cy="523394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431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933985" y="3314966"/>
              <a:ext cx="523394" cy="261697"/>
            </a:xfrm>
            <a:custGeom>
              <a:avLst/>
              <a:gdLst/>
              <a:ahLst/>
              <a:cxnLst/>
              <a:rect l="l" t="t" r="r" b="b"/>
              <a:pathLst>
                <a:path w="431800" h="215900">
                  <a:moveTo>
                    <a:pt x="0" y="0"/>
                  </a:moveTo>
                  <a:lnTo>
                    <a:pt x="431419" y="215709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587658" y="2661293"/>
              <a:ext cx="523394" cy="130849"/>
            </a:xfrm>
            <a:custGeom>
              <a:avLst/>
              <a:gdLst/>
              <a:ahLst/>
              <a:cxnLst/>
              <a:rect l="l" t="t" r="r" b="b"/>
              <a:pathLst>
                <a:path w="431800" h="107950">
                  <a:moveTo>
                    <a:pt x="0" y="0"/>
                  </a:moveTo>
                  <a:lnTo>
                    <a:pt x="431419" y="107848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33985" y="2661293"/>
              <a:ext cx="654243" cy="130849"/>
            </a:xfrm>
            <a:custGeom>
              <a:avLst/>
              <a:gdLst/>
              <a:ahLst/>
              <a:cxnLst/>
              <a:rect l="l" t="t" r="r" b="b"/>
              <a:pathLst>
                <a:path w="539750" h="107950">
                  <a:moveTo>
                    <a:pt x="539280" y="0"/>
                  </a:moveTo>
                  <a:lnTo>
                    <a:pt x="0" y="107848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28134" y="2520747"/>
              <a:ext cx="588818" cy="147782"/>
            </a:xfrm>
            <a:custGeom>
              <a:avLst/>
              <a:gdLst/>
              <a:ahLst/>
              <a:cxnLst/>
              <a:rect l="l" t="t" r="r" b="b"/>
              <a:pathLst>
                <a:path w="485775" h="121919">
                  <a:moveTo>
                    <a:pt x="0" y="48539"/>
                  </a:moveTo>
                  <a:lnTo>
                    <a:pt x="215709" y="121335"/>
                  </a:lnTo>
                  <a:lnTo>
                    <a:pt x="485355" y="48539"/>
                  </a:lnTo>
                  <a:lnTo>
                    <a:pt x="269646" y="0"/>
                  </a:lnTo>
                  <a:lnTo>
                    <a:pt x="0" y="4853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228132" y="2579583"/>
              <a:ext cx="261697" cy="353291"/>
            </a:xfrm>
            <a:custGeom>
              <a:avLst/>
              <a:gdLst/>
              <a:ahLst/>
              <a:cxnLst/>
              <a:rect l="l" t="t" r="r" b="b"/>
              <a:pathLst>
                <a:path w="215900" h="291464">
                  <a:moveTo>
                    <a:pt x="0" y="0"/>
                  </a:moveTo>
                  <a:lnTo>
                    <a:pt x="0" y="194144"/>
                  </a:lnTo>
                  <a:lnTo>
                    <a:pt x="215709" y="291211"/>
                  </a:lnTo>
                  <a:lnTo>
                    <a:pt x="215709" y="72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489599" y="2579583"/>
              <a:ext cx="327121" cy="353291"/>
            </a:xfrm>
            <a:custGeom>
              <a:avLst/>
              <a:gdLst/>
              <a:ahLst/>
              <a:cxnLst/>
              <a:rect l="l" t="t" r="r" b="b"/>
              <a:pathLst>
                <a:path w="269875" h="291464">
                  <a:moveTo>
                    <a:pt x="0" y="72796"/>
                  </a:moveTo>
                  <a:lnTo>
                    <a:pt x="0" y="291211"/>
                  </a:lnTo>
                  <a:lnTo>
                    <a:pt x="269646" y="194144"/>
                  </a:lnTo>
                  <a:lnTo>
                    <a:pt x="269646" y="0"/>
                  </a:lnTo>
                  <a:lnTo>
                    <a:pt x="0" y="7279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489598" y="2667821"/>
              <a:ext cx="0" cy="264776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8414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489599" y="2814910"/>
              <a:ext cx="327121" cy="117763"/>
            </a:xfrm>
            <a:custGeom>
              <a:avLst/>
              <a:gdLst/>
              <a:ahLst/>
              <a:cxnLst/>
              <a:rect l="l" t="t" r="r" b="b"/>
              <a:pathLst>
                <a:path w="269875" h="97155">
                  <a:moveTo>
                    <a:pt x="0" y="97066"/>
                  </a:moveTo>
                  <a:lnTo>
                    <a:pt x="269646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816443" y="2579583"/>
              <a:ext cx="0" cy="235527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194144"/>
                  </a:moveTo>
                  <a:lnTo>
                    <a:pt x="0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489599" y="2579584"/>
              <a:ext cx="327121" cy="88515"/>
            </a:xfrm>
            <a:custGeom>
              <a:avLst/>
              <a:gdLst/>
              <a:ahLst/>
              <a:cxnLst/>
              <a:rect l="l" t="t" r="r" b="b"/>
              <a:pathLst>
                <a:path w="269875" h="73025">
                  <a:moveTo>
                    <a:pt x="0" y="72796"/>
                  </a:moveTo>
                  <a:lnTo>
                    <a:pt x="269646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228132" y="2579584"/>
              <a:ext cx="261697" cy="88515"/>
            </a:xfrm>
            <a:custGeom>
              <a:avLst/>
              <a:gdLst/>
              <a:ahLst/>
              <a:cxnLst/>
              <a:rect l="l" t="t" r="r" b="b"/>
              <a:pathLst>
                <a:path w="215900" h="73025">
                  <a:moveTo>
                    <a:pt x="215709" y="72796"/>
                  </a:moveTo>
                  <a:lnTo>
                    <a:pt x="0" y="0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28132" y="2579583"/>
              <a:ext cx="0" cy="235527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44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228132" y="2814910"/>
              <a:ext cx="261697" cy="117763"/>
            </a:xfrm>
            <a:custGeom>
              <a:avLst/>
              <a:gdLst/>
              <a:ahLst/>
              <a:cxnLst/>
              <a:rect l="l" t="t" r="r" b="b"/>
              <a:pathLst>
                <a:path w="215900" h="97155">
                  <a:moveTo>
                    <a:pt x="0" y="0"/>
                  </a:moveTo>
                  <a:lnTo>
                    <a:pt x="215709" y="97066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554976" y="2520748"/>
              <a:ext cx="261697" cy="59267"/>
            </a:xfrm>
            <a:custGeom>
              <a:avLst/>
              <a:gdLst/>
              <a:ahLst/>
              <a:cxnLst/>
              <a:rect l="l" t="t" r="r" b="b"/>
              <a:pathLst>
                <a:path w="215900" h="48894">
                  <a:moveTo>
                    <a:pt x="0" y="0"/>
                  </a:moveTo>
                  <a:lnTo>
                    <a:pt x="215709" y="48539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228134" y="2520748"/>
              <a:ext cx="327121" cy="59267"/>
            </a:xfrm>
            <a:custGeom>
              <a:avLst/>
              <a:gdLst/>
              <a:ahLst/>
              <a:cxnLst/>
              <a:rect l="l" t="t" r="r" b="b"/>
              <a:pathLst>
                <a:path w="269875" h="48894">
                  <a:moveTo>
                    <a:pt x="269646" y="0"/>
                  </a:moveTo>
                  <a:lnTo>
                    <a:pt x="0" y="48539"/>
                  </a:lnTo>
                </a:path>
              </a:pathLst>
            </a:custGeom>
            <a:ln w="16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8" name="object 118"/>
            <p:cNvSpPr txBox="1"/>
            <p:nvPr/>
          </p:nvSpPr>
          <p:spPr>
            <a:xfrm>
              <a:off x="1099614" y="3887829"/>
              <a:ext cx="7732376" cy="2663161"/>
            </a:xfrm>
            <a:prstGeom prst="rect">
              <a:avLst/>
            </a:prstGeom>
          </p:spPr>
          <p:txBody>
            <a:bodyPr vert="horz" wrap="square" lIns="0" tIns="12315" rIns="0" bIns="0" rtlCol="0">
              <a:spAutoFit/>
            </a:bodyPr>
            <a:lstStyle/>
            <a:p>
              <a:pPr marL="902108" marR="1001402" indent="-887484">
                <a:lnSpc>
                  <a:spcPct val="101499"/>
                </a:lnSpc>
                <a:spcBef>
                  <a:spcPts val="97"/>
                </a:spcBef>
              </a:pPr>
              <a:r>
                <a:rPr sz="2485" spc="-133" dirty="0">
                  <a:solidFill>
                    <a:schemeClr val="accent5"/>
                  </a:solidFill>
                  <a:uFill>
                    <a:solidFill>
                      <a:srgbClr val="FE00FE"/>
                    </a:solidFill>
                  </a:uFill>
                  <a:latin typeface="Tahoma"/>
                  <a:cs typeface="Tahoma"/>
                </a:rPr>
                <a:t>states</a:t>
              </a:r>
              <a:r>
                <a:rPr sz="2485" spc="-133" dirty="0">
                  <a:latin typeface="Tahoma"/>
                  <a:cs typeface="Tahoma"/>
                </a:rPr>
                <a:t>: </a:t>
              </a:r>
              <a:r>
                <a:rPr sz="2485" spc="-152" dirty="0">
                  <a:latin typeface="Tahoma"/>
                  <a:cs typeface="Tahoma"/>
                </a:rPr>
                <a:t>real-valued </a:t>
              </a:r>
              <a:r>
                <a:rPr sz="2485" spc="-146" dirty="0">
                  <a:latin typeface="Tahoma"/>
                  <a:cs typeface="Tahoma"/>
                </a:rPr>
                <a:t>coordinates </a:t>
              </a:r>
              <a:r>
                <a:rPr sz="2485" spc="-127" dirty="0">
                  <a:latin typeface="Tahoma"/>
                  <a:cs typeface="Tahoma"/>
                </a:rPr>
                <a:t>of </a:t>
              </a:r>
              <a:r>
                <a:rPr sz="2485" spc="-109" dirty="0">
                  <a:latin typeface="Tahoma"/>
                  <a:cs typeface="Tahoma"/>
                </a:rPr>
                <a:t>robot </a:t>
              </a:r>
              <a:r>
                <a:rPr sz="2485" spc="-85" dirty="0">
                  <a:latin typeface="Tahoma"/>
                  <a:cs typeface="Tahoma"/>
                </a:rPr>
                <a:t>joint </a:t>
              </a:r>
              <a:r>
                <a:rPr sz="2485" spc="-176" dirty="0">
                  <a:latin typeface="Tahoma"/>
                  <a:cs typeface="Tahoma"/>
                </a:rPr>
                <a:t>angles  </a:t>
              </a:r>
              <a:r>
                <a:rPr sz="2485" spc="-139" dirty="0">
                  <a:latin typeface="Tahoma"/>
                  <a:cs typeface="Tahoma"/>
                </a:rPr>
                <a:t>parts </a:t>
              </a:r>
              <a:r>
                <a:rPr sz="2485" spc="-127" dirty="0">
                  <a:latin typeface="Tahoma"/>
                  <a:cs typeface="Tahoma"/>
                </a:rPr>
                <a:t>of </a:t>
              </a:r>
              <a:r>
                <a:rPr sz="2485" spc="-152" dirty="0">
                  <a:latin typeface="Tahoma"/>
                  <a:cs typeface="Tahoma"/>
                </a:rPr>
                <a:t>the </a:t>
              </a:r>
              <a:r>
                <a:rPr sz="2485" spc="-127" dirty="0">
                  <a:latin typeface="Tahoma"/>
                  <a:cs typeface="Tahoma"/>
                </a:rPr>
                <a:t>object </a:t>
              </a:r>
              <a:r>
                <a:rPr sz="2485" spc="-85" dirty="0">
                  <a:latin typeface="Tahoma"/>
                  <a:cs typeface="Tahoma"/>
                </a:rPr>
                <a:t>to </a:t>
              </a:r>
              <a:r>
                <a:rPr sz="2485" spc="-188" dirty="0">
                  <a:latin typeface="Tahoma"/>
                  <a:cs typeface="Tahoma"/>
                </a:rPr>
                <a:t>be</a:t>
              </a:r>
              <a:r>
                <a:rPr sz="2485" spc="79" dirty="0">
                  <a:latin typeface="Tahoma"/>
                  <a:cs typeface="Tahoma"/>
                </a:rPr>
                <a:t> </a:t>
              </a:r>
              <a:r>
                <a:rPr sz="2485" spc="-188" dirty="0">
                  <a:latin typeface="Tahoma"/>
                  <a:cs typeface="Tahoma"/>
                </a:rPr>
                <a:t>assembled</a:t>
              </a:r>
              <a:endParaRPr sz="2485" dirty="0">
                <a:latin typeface="Tahoma"/>
                <a:cs typeface="Tahoma"/>
              </a:endParaRPr>
            </a:p>
            <a:p>
              <a:pPr marL="15394">
                <a:spcBef>
                  <a:spcPts val="1891"/>
                </a:spcBef>
              </a:pPr>
              <a:r>
                <a:rPr sz="2485" spc="-127" dirty="0">
                  <a:solidFill>
                    <a:schemeClr val="accent5"/>
                  </a:solidFill>
                  <a:uFill>
                    <a:solidFill>
                      <a:srgbClr val="FE00FE"/>
                    </a:solidFill>
                  </a:uFill>
                  <a:latin typeface="Tahoma"/>
                  <a:cs typeface="Tahoma"/>
                </a:rPr>
                <a:t>actions</a:t>
              </a:r>
              <a:r>
                <a:rPr sz="2485" spc="-127" dirty="0">
                  <a:latin typeface="Tahoma"/>
                  <a:cs typeface="Tahoma"/>
                </a:rPr>
                <a:t>: </a:t>
              </a:r>
              <a:r>
                <a:rPr sz="2485" spc="-133" dirty="0">
                  <a:latin typeface="Tahoma"/>
                  <a:cs typeface="Tahoma"/>
                </a:rPr>
                <a:t>continuous </a:t>
              </a:r>
              <a:r>
                <a:rPr sz="2485" spc="-139" dirty="0">
                  <a:latin typeface="Tahoma"/>
                  <a:cs typeface="Tahoma"/>
                </a:rPr>
                <a:t>motions </a:t>
              </a:r>
              <a:r>
                <a:rPr sz="2485" spc="-127" dirty="0">
                  <a:latin typeface="Tahoma"/>
                  <a:cs typeface="Tahoma"/>
                </a:rPr>
                <a:t>of </a:t>
              </a:r>
              <a:r>
                <a:rPr sz="2485" spc="-109" dirty="0">
                  <a:latin typeface="Tahoma"/>
                  <a:cs typeface="Tahoma"/>
                </a:rPr>
                <a:t>robot</a:t>
              </a:r>
              <a:r>
                <a:rPr sz="2485" spc="200" dirty="0">
                  <a:latin typeface="Tahoma"/>
                  <a:cs typeface="Tahoma"/>
                </a:rPr>
                <a:t> </a:t>
              </a:r>
              <a:r>
                <a:rPr sz="2485" spc="-103" dirty="0">
                  <a:latin typeface="Tahoma"/>
                  <a:cs typeface="Tahoma"/>
                </a:rPr>
                <a:t>joints</a:t>
              </a:r>
              <a:endParaRPr sz="2485" dirty="0">
                <a:latin typeface="Tahoma"/>
                <a:cs typeface="Tahoma"/>
              </a:endParaRPr>
            </a:p>
            <a:p>
              <a:pPr marL="15394">
                <a:spcBef>
                  <a:spcPts val="1891"/>
                </a:spcBef>
              </a:pPr>
              <a:r>
                <a:rPr sz="2485" spc="-139" dirty="0">
                  <a:solidFill>
                    <a:schemeClr val="accent5"/>
                  </a:solidFill>
                  <a:uFill>
                    <a:solidFill>
                      <a:srgbClr val="FE00FE"/>
                    </a:solidFill>
                  </a:uFill>
                  <a:latin typeface="Tahoma"/>
                  <a:cs typeface="Tahoma"/>
                </a:rPr>
                <a:t>goal </a:t>
              </a:r>
              <a:r>
                <a:rPr sz="2485" spc="-121" dirty="0">
                  <a:solidFill>
                    <a:schemeClr val="accent5"/>
                  </a:solidFill>
                  <a:uFill>
                    <a:solidFill>
                      <a:srgbClr val="FE00FE"/>
                    </a:solidFill>
                  </a:uFill>
                  <a:latin typeface="Tahoma"/>
                  <a:cs typeface="Tahoma"/>
                </a:rPr>
                <a:t>test</a:t>
              </a:r>
              <a:r>
                <a:rPr sz="2485" spc="-121" dirty="0">
                  <a:latin typeface="Tahoma"/>
                  <a:cs typeface="Tahoma"/>
                </a:rPr>
                <a:t>: </a:t>
              </a:r>
              <a:r>
                <a:rPr sz="2485" spc="-152" dirty="0">
                  <a:latin typeface="Tahoma"/>
                  <a:cs typeface="Tahoma"/>
                </a:rPr>
                <a:t>complete </a:t>
              </a:r>
              <a:r>
                <a:rPr sz="2485" spc="-176" dirty="0">
                  <a:latin typeface="Tahoma"/>
                  <a:cs typeface="Tahoma"/>
                </a:rPr>
                <a:t>assembly </a:t>
              </a:r>
              <a:r>
                <a:rPr sz="2485" spc="67" dirty="0">
                  <a:solidFill>
                    <a:srgbClr val="7E0000"/>
                  </a:solidFill>
                  <a:latin typeface="Century"/>
                  <a:cs typeface="Century"/>
                </a:rPr>
                <a:t>with </a:t>
              </a:r>
              <a:r>
                <a:rPr sz="2485" spc="103" dirty="0">
                  <a:solidFill>
                    <a:srgbClr val="7E0000"/>
                  </a:solidFill>
                  <a:latin typeface="Century"/>
                  <a:cs typeface="Century"/>
                </a:rPr>
                <a:t>no </a:t>
              </a:r>
              <a:r>
                <a:rPr sz="2485" spc="152" dirty="0">
                  <a:solidFill>
                    <a:srgbClr val="7E0000"/>
                  </a:solidFill>
                  <a:latin typeface="Century"/>
                  <a:cs typeface="Century"/>
                </a:rPr>
                <a:t>robot</a:t>
              </a:r>
              <a:r>
                <a:rPr sz="2485" spc="769" dirty="0">
                  <a:solidFill>
                    <a:srgbClr val="7E0000"/>
                  </a:solidFill>
                  <a:latin typeface="Century"/>
                  <a:cs typeface="Century"/>
                </a:rPr>
                <a:t> </a:t>
              </a:r>
              <a:r>
                <a:rPr sz="2485" spc="72" dirty="0">
                  <a:solidFill>
                    <a:srgbClr val="7E0000"/>
                  </a:solidFill>
                  <a:latin typeface="Century"/>
                  <a:cs typeface="Century"/>
                </a:rPr>
                <a:t>included!</a:t>
              </a:r>
              <a:endParaRPr sz="2485" dirty="0">
                <a:latin typeface="Century"/>
                <a:cs typeface="Century"/>
              </a:endParaRPr>
            </a:p>
            <a:p>
              <a:pPr marL="15394">
                <a:spcBef>
                  <a:spcPts val="1891"/>
                </a:spcBef>
              </a:pPr>
              <a:r>
                <a:rPr sz="2485" spc="-127" dirty="0">
                  <a:solidFill>
                    <a:schemeClr val="accent5"/>
                  </a:solidFill>
                  <a:uFill>
                    <a:solidFill>
                      <a:srgbClr val="FE00FE"/>
                    </a:solidFill>
                  </a:uFill>
                  <a:latin typeface="Tahoma"/>
                  <a:cs typeface="Tahoma"/>
                </a:rPr>
                <a:t>path cost</a:t>
              </a:r>
              <a:r>
                <a:rPr sz="2485" spc="-127" dirty="0">
                  <a:solidFill>
                    <a:schemeClr val="accent5"/>
                  </a:solidFill>
                  <a:latin typeface="Tahoma"/>
                  <a:cs typeface="Tahoma"/>
                </a:rPr>
                <a:t>: </a:t>
              </a:r>
              <a:r>
                <a:rPr sz="2485" spc="-127" dirty="0">
                  <a:latin typeface="Tahoma"/>
                  <a:cs typeface="Tahoma"/>
                </a:rPr>
                <a:t>time </a:t>
              </a:r>
              <a:r>
                <a:rPr sz="2485" spc="-85" dirty="0">
                  <a:latin typeface="Tahoma"/>
                  <a:cs typeface="Tahoma"/>
                </a:rPr>
                <a:t>to</a:t>
              </a:r>
              <a:r>
                <a:rPr sz="2485" spc="72" dirty="0">
                  <a:latin typeface="Tahoma"/>
                  <a:cs typeface="Tahoma"/>
                </a:rPr>
                <a:t> </a:t>
              </a:r>
              <a:r>
                <a:rPr sz="2485" spc="-169" dirty="0">
                  <a:latin typeface="Tahoma"/>
                  <a:cs typeface="Tahoma"/>
                </a:rPr>
                <a:t>execute</a:t>
              </a:r>
              <a:endParaRPr sz="2485" dirty="0">
                <a:latin typeface="Tahoma"/>
                <a:cs typeface="Tahoma"/>
              </a:endParaRPr>
            </a:p>
          </p:txBody>
        </p:sp>
      </p:grpSp>
      <p:sp>
        <p:nvSpPr>
          <p:cNvPr id="119" name="object 119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120" name="object 120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24</a:t>
            </a:fld>
            <a:endParaRPr spc="-30" dirty="0"/>
          </a:p>
        </p:txBody>
      </p:sp>
      <p:sp>
        <p:nvSpPr>
          <p:cNvPr id="121" name="object 9">
            <a:extLst>
              <a:ext uri="{FF2B5EF4-FFF2-40B4-BE49-F238E27FC236}">
                <a16:creationId xmlns:a16="http://schemas.microsoft.com/office/drawing/2014/main" id="{967DA21D-0DF9-43EB-8167-D47EC461B490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125" name="Title 11">
            <a:extLst>
              <a:ext uri="{FF2B5EF4-FFF2-40B4-BE49-F238E27FC236}">
                <a16:creationId xmlns:a16="http://schemas.microsoft.com/office/drawing/2014/main" id="{C6965BDC-15C6-4A88-B0C2-1A0CC7AF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Robotic assembly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25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960718" y="1258827"/>
            <a:ext cx="6774103" cy="1524121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-79" dirty="0">
                <a:latin typeface="Tahoma"/>
                <a:cs typeface="Tahoma"/>
              </a:rPr>
              <a:t>Basic</a:t>
            </a:r>
            <a:r>
              <a:rPr sz="2485" spc="-12" dirty="0">
                <a:latin typeface="Tahoma"/>
                <a:cs typeface="Tahoma"/>
              </a:rPr>
              <a:t> </a:t>
            </a:r>
            <a:r>
              <a:rPr sz="2485" spc="-182" dirty="0">
                <a:latin typeface="Tahoma"/>
                <a:cs typeface="Tahoma"/>
              </a:rPr>
              <a:t>idea:</a:t>
            </a:r>
            <a:endParaRPr sz="2485" dirty="0">
              <a:latin typeface="Tahoma"/>
              <a:cs typeface="Tahoma"/>
            </a:endParaRPr>
          </a:p>
          <a:p>
            <a:pPr marL="458752">
              <a:spcBef>
                <a:spcPts val="30"/>
              </a:spcBef>
            </a:pPr>
            <a:r>
              <a:rPr sz="2485" spc="-133" dirty="0">
                <a:latin typeface="Tahoma"/>
                <a:cs typeface="Tahoma"/>
              </a:rPr>
              <a:t>simulated exploration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21" dirty="0">
                <a:latin typeface="Tahoma"/>
                <a:cs typeface="Tahoma"/>
              </a:rPr>
              <a:t>state</a:t>
            </a:r>
            <a:r>
              <a:rPr sz="2485" spc="496" dirty="0">
                <a:latin typeface="Tahoma"/>
                <a:cs typeface="Tahoma"/>
              </a:rPr>
              <a:t> </a:t>
            </a:r>
            <a:r>
              <a:rPr sz="2485" spc="-182" dirty="0">
                <a:latin typeface="Tahoma"/>
                <a:cs typeface="Tahoma"/>
              </a:rPr>
              <a:t>space</a:t>
            </a:r>
            <a:endParaRPr sz="2485" dirty="0">
              <a:latin typeface="Tahoma"/>
              <a:cs typeface="Tahoma"/>
            </a:endParaRPr>
          </a:p>
          <a:p>
            <a:pPr marL="1345466" marR="6157" indent="-887484">
              <a:lnSpc>
                <a:spcPct val="101000"/>
              </a:lnSpc>
              <a:spcBef>
                <a:spcPts val="12"/>
              </a:spcBef>
            </a:pPr>
            <a:r>
              <a:rPr sz="2485" spc="-194" dirty="0">
                <a:latin typeface="Tahoma"/>
                <a:cs typeface="Tahoma"/>
              </a:rPr>
              <a:t>by </a:t>
            </a:r>
            <a:r>
              <a:rPr sz="2485" spc="-158" dirty="0">
                <a:latin typeface="Tahoma"/>
                <a:cs typeface="Tahoma"/>
              </a:rPr>
              <a:t>generating </a:t>
            </a:r>
            <a:r>
              <a:rPr sz="2485" spc="-182" dirty="0">
                <a:latin typeface="Tahoma"/>
                <a:cs typeface="Tahoma"/>
              </a:rPr>
              <a:t>successors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63" dirty="0">
                <a:latin typeface="Tahoma"/>
                <a:cs typeface="Tahoma"/>
              </a:rPr>
              <a:t>already-explored </a:t>
            </a:r>
            <a:r>
              <a:rPr sz="2485" spc="-139" dirty="0">
                <a:latin typeface="Tahoma"/>
                <a:cs typeface="Tahoma"/>
              </a:rPr>
              <a:t>states  </a:t>
            </a:r>
            <a:r>
              <a:rPr sz="2485" spc="-121" dirty="0">
                <a:latin typeface="Tahoma"/>
                <a:cs typeface="Tahoma"/>
              </a:rPr>
              <a:t>(a.k.a. </a:t>
            </a:r>
            <a:r>
              <a:rPr sz="2485" spc="-163" dirty="0">
                <a:solidFill>
                  <a:srgbClr val="00007E"/>
                </a:solidFill>
                <a:latin typeface="Tahoma"/>
                <a:cs typeface="Tahoma"/>
              </a:rPr>
              <a:t>expanding</a:t>
            </a:r>
            <a:r>
              <a:rPr sz="2485" spc="109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485" spc="-121" dirty="0">
                <a:latin typeface="Tahoma"/>
                <a:cs typeface="Tahoma"/>
              </a:rPr>
              <a:t>states)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657" y="3078616"/>
            <a:ext cx="9406466" cy="2821456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3133" rIns="0" bIns="0" rtlCol="0">
            <a:spAutoFit/>
          </a:bodyPr>
          <a:lstStyle/>
          <a:p>
            <a:pPr marL="519559" marR="1069137" indent="-330979">
              <a:lnSpc>
                <a:spcPct val="107100"/>
              </a:lnSpc>
              <a:spcBef>
                <a:spcPts val="733"/>
              </a:spcBef>
            </a:pPr>
            <a:r>
              <a:rPr sz="2060" spc="55" dirty="0">
                <a:solidFill>
                  <a:srgbClr val="00007E"/>
                </a:solidFill>
                <a:latin typeface="Century"/>
                <a:cs typeface="Century"/>
              </a:rPr>
              <a:t>function </a:t>
            </a:r>
            <a:r>
              <a:rPr sz="2060" spc="273" dirty="0">
                <a:solidFill>
                  <a:srgbClr val="B30000"/>
                </a:solidFill>
                <a:latin typeface="Times New Roman"/>
                <a:cs typeface="Times New Roman"/>
              </a:rPr>
              <a:t>Tree-Search</a:t>
            </a:r>
            <a:r>
              <a:rPr sz="2060" spc="273" dirty="0">
                <a:latin typeface="Tahoma"/>
                <a:cs typeface="Tahoma"/>
              </a:rPr>
              <a:t>( </a:t>
            </a:r>
            <a:r>
              <a:rPr sz="2060" i="1" spc="42" dirty="0">
                <a:solidFill>
                  <a:srgbClr val="004B00"/>
                </a:solidFill>
                <a:latin typeface="Palatino Linotype"/>
                <a:cs typeface="Palatino Linotype"/>
              </a:rPr>
              <a:t>problem, </a:t>
            </a:r>
            <a:r>
              <a:rPr sz="2060" i="1" spc="-6" dirty="0">
                <a:solidFill>
                  <a:srgbClr val="004B00"/>
                </a:solidFill>
                <a:latin typeface="Palatino Linotype"/>
                <a:cs typeface="Palatino Linotype"/>
              </a:rPr>
              <a:t>strategy</a:t>
            </a:r>
            <a:r>
              <a:rPr sz="2060" spc="-6" dirty="0">
                <a:latin typeface="Tahoma"/>
                <a:cs typeface="Tahoma"/>
              </a:rPr>
              <a:t>) </a:t>
            </a:r>
            <a:r>
              <a:rPr sz="2060" spc="42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2060" spc="-334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60" spc="-146" dirty="0">
                <a:latin typeface="Tahoma"/>
                <a:cs typeface="Tahoma"/>
              </a:rPr>
              <a:t>a </a:t>
            </a:r>
            <a:r>
              <a:rPr sz="2060" spc="-91" dirty="0">
                <a:latin typeface="Tahoma"/>
                <a:cs typeface="Tahoma"/>
              </a:rPr>
              <a:t>solution, </a:t>
            </a:r>
            <a:r>
              <a:rPr sz="2060" spc="-146" dirty="0">
                <a:latin typeface="Tahoma"/>
                <a:cs typeface="Tahoma"/>
              </a:rPr>
              <a:t>or </a:t>
            </a:r>
            <a:r>
              <a:rPr sz="2060" spc="-97" dirty="0">
                <a:latin typeface="Tahoma"/>
                <a:cs typeface="Tahoma"/>
              </a:rPr>
              <a:t>failure  </a:t>
            </a:r>
            <a:r>
              <a:rPr sz="2060" spc="-61" dirty="0">
                <a:latin typeface="Tahoma"/>
                <a:cs typeface="Tahoma"/>
              </a:rPr>
              <a:t>initialize </a:t>
            </a:r>
            <a:r>
              <a:rPr sz="2060" spc="-116" dirty="0">
                <a:latin typeface="Tahoma"/>
                <a:cs typeface="Tahoma"/>
              </a:rPr>
              <a:t>the </a:t>
            </a:r>
            <a:r>
              <a:rPr sz="2060" spc="-152" dirty="0">
                <a:latin typeface="Tahoma"/>
                <a:cs typeface="Tahoma"/>
              </a:rPr>
              <a:t>search </a:t>
            </a:r>
            <a:r>
              <a:rPr sz="2060" spc="-121" dirty="0">
                <a:latin typeface="Tahoma"/>
                <a:cs typeface="Tahoma"/>
              </a:rPr>
              <a:t>tree </a:t>
            </a:r>
            <a:r>
              <a:rPr sz="2060" spc="-133" dirty="0">
                <a:latin typeface="Tahoma"/>
                <a:cs typeface="Tahoma"/>
              </a:rPr>
              <a:t>using </a:t>
            </a:r>
            <a:r>
              <a:rPr sz="2060" spc="-116" dirty="0">
                <a:latin typeface="Tahoma"/>
                <a:cs typeface="Tahoma"/>
              </a:rPr>
              <a:t>the </a:t>
            </a:r>
            <a:r>
              <a:rPr sz="2060" spc="-42" dirty="0">
                <a:latin typeface="Tahoma"/>
                <a:cs typeface="Tahoma"/>
              </a:rPr>
              <a:t>initial </a:t>
            </a:r>
            <a:r>
              <a:rPr sz="2060" spc="-97" dirty="0">
                <a:latin typeface="Tahoma"/>
                <a:cs typeface="Tahoma"/>
              </a:rPr>
              <a:t>state </a:t>
            </a:r>
            <a:r>
              <a:rPr sz="2060" spc="-109" dirty="0">
                <a:latin typeface="Tahoma"/>
                <a:cs typeface="Tahoma"/>
              </a:rPr>
              <a:t>of</a:t>
            </a:r>
            <a:r>
              <a:rPr sz="2060" spc="-116" dirty="0">
                <a:latin typeface="Tahoma"/>
                <a:cs typeface="Tahoma"/>
              </a:rPr>
              <a:t> </a:t>
            </a:r>
            <a:r>
              <a:rPr sz="2060" i="1" spc="30" dirty="0">
                <a:solidFill>
                  <a:srgbClr val="004B00"/>
                </a:solidFill>
                <a:latin typeface="Palatino Linotype"/>
                <a:cs typeface="Palatino Linotype"/>
              </a:rPr>
              <a:t>problem</a:t>
            </a:r>
            <a:endParaRPr sz="2060">
              <a:latin typeface="Palatino Linotype"/>
              <a:cs typeface="Palatino Linotype"/>
            </a:endParaRPr>
          </a:p>
          <a:p>
            <a:pPr marL="519559">
              <a:spcBef>
                <a:spcPts val="188"/>
              </a:spcBef>
            </a:pPr>
            <a:r>
              <a:rPr sz="2060" spc="116" dirty="0">
                <a:solidFill>
                  <a:srgbClr val="00007E"/>
                </a:solidFill>
                <a:latin typeface="Century"/>
                <a:cs typeface="Century"/>
              </a:rPr>
              <a:t>loop</a:t>
            </a:r>
            <a:r>
              <a:rPr sz="2060" spc="79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60" spc="127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2060">
              <a:latin typeface="Century"/>
              <a:cs typeface="Century"/>
            </a:endParaRPr>
          </a:p>
          <a:p>
            <a:pPr marL="1018335" marR="1954311">
              <a:lnSpc>
                <a:spcPct val="107100"/>
              </a:lnSpc>
              <a:spcBef>
                <a:spcPts val="19"/>
              </a:spcBef>
            </a:pPr>
            <a:r>
              <a:rPr sz="2060" spc="12" dirty="0">
                <a:solidFill>
                  <a:srgbClr val="00007E"/>
                </a:solidFill>
                <a:latin typeface="Century"/>
                <a:cs typeface="Century"/>
              </a:rPr>
              <a:t>if </a:t>
            </a:r>
            <a:r>
              <a:rPr sz="2060" spc="-127" dirty="0">
                <a:latin typeface="Tahoma"/>
                <a:cs typeface="Tahoma"/>
              </a:rPr>
              <a:t>there </a:t>
            </a:r>
            <a:r>
              <a:rPr sz="2060" spc="-163" dirty="0">
                <a:latin typeface="Tahoma"/>
                <a:cs typeface="Tahoma"/>
              </a:rPr>
              <a:t>are </a:t>
            </a:r>
            <a:r>
              <a:rPr sz="2060" spc="-146" dirty="0">
                <a:latin typeface="Tahoma"/>
                <a:cs typeface="Tahoma"/>
              </a:rPr>
              <a:t>no </a:t>
            </a:r>
            <a:r>
              <a:rPr sz="2060" spc="-116" dirty="0">
                <a:latin typeface="Tahoma"/>
                <a:cs typeface="Tahoma"/>
              </a:rPr>
              <a:t>candidates for </a:t>
            </a:r>
            <a:r>
              <a:rPr sz="2060" spc="-133" dirty="0">
                <a:latin typeface="Tahoma"/>
                <a:cs typeface="Tahoma"/>
              </a:rPr>
              <a:t>expansion </a:t>
            </a:r>
            <a:r>
              <a:rPr sz="2060" spc="61" dirty="0">
                <a:solidFill>
                  <a:srgbClr val="00007E"/>
                </a:solidFill>
                <a:latin typeface="Century"/>
                <a:cs typeface="Century"/>
              </a:rPr>
              <a:t>then </a:t>
            </a:r>
            <a:r>
              <a:rPr sz="2060" spc="55" dirty="0">
                <a:solidFill>
                  <a:srgbClr val="00007E"/>
                </a:solidFill>
                <a:latin typeface="Century"/>
                <a:cs typeface="Century"/>
              </a:rPr>
              <a:t>return </a:t>
            </a:r>
            <a:r>
              <a:rPr sz="2060" spc="-97" dirty="0">
                <a:latin typeface="Tahoma"/>
                <a:cs typeface="Tahoma"/>
              </a:rPr>
              <a:t>failure  </a:t>
            </a:r>
            <a:r>
              <a:rPr sz="2060" spc="-146" dirty="0">
                <a:latin typeface="Tahoma"/>
                <a:cs typeface="Tahoma"/>
              </a:rPr>
              <a:t>choose a </a:t>
            </a:r>
            <a:r>
              <a:rPr sz="2060" spc="-109" dirty="0">
                <a:latin typeface="Tahoma"/>
                <a:cs typeface="Tahoma"/>
              </a:rPr>
              <a:t>leaf </a:t>
            </a:r>
            <a:r>
              <a:rPr sz="2060" spc="-152" dirty="0">
                <a:latin typeface="Tahoma"/>
                <a:cs typeface="Tahoma"/>
              </a:rPr>
              <a:t>node</a:t>
            </a:r>
            <a:r>
              <a:rPr sz="2060" spc="-91" dirty="0">
                <a:latin typeface="Tahoma"/>
                <a:cs typeface="Tahoma"/>
              </a:rPr>
              <a:t> </a:t>
            </a:r>
            <a:r>
              <a:rPr sz="2060" spc="-116" dirty="0">
                <a:latin typeface="Tahoma"/>
                <a:cs typeface="Tahoma"/>
              </a:rPr>
              <a:t>for </a:t>
            </a:r>
            <a:r>
              <a:rPr sz="2060" spc="-133" dirty="0">
                <a:latin typeface="Tahoma"/>
                <a:cs typeface="Tahoma"/>
              </a:rPr>
              <a:t>expansion </a:t>
            </a:r>
            <a:r>
              <a:rPr sz="2060" spc="-116" dirty="0">
                <a:latin typeface="Tahoma"/>
                <a:cs typeface="Tahoma"/>
              </a:rPr>
              <a:t>according </a:t>
            </a:r>
            <a:r>
              <a:rPr sz="2060" spc="-61" dirty="0">
                <a:latin typeface="Tahoma"/>
                <a:cs typeface="Tahoma"/>
              </a:rPr>
              <a:t>to </a:t>
            </a:r>
            <a:r>
              <a:rPr sz="2060" i="1" dirty="0">
                <a:solidFill>
                  <a:srgbClr val="004B00"/>
                </a:solidFill>
                <a:latin typeface="Palatino Linotype"/>
                <a:cs typeface="Palatino Linotype"/>
              </a:rPr>
              <a:t>strategy</a:t>
            </a:r>
            <a:endParaRPr sz="2060">
              <a:latin typeface="Palatino Linotype"/>
              <a:cs typeface="Palatino Linotype"/>
            </a:endParaRPr>
          </a:p>
          <a:p>
            <a:pPr marL="1018335">
              <a:spcBef>
                <a:spcPts val="188"/>
              </a:spcBef>
            </a:pPr>
            <a:r>
              <a:rPr sz="2060" spc="12" dirty="0">
                <a:solidFill>
                  <a:srgbClr val="00007E"/>
                </a:solidFill>
                <a:latin typeface="Century"/>
                <a:cs typeface="Century"/>
              </a:rPr>
              <a:t>if </a:t>
            </a:r>
            <a:r>
              <a:rPr sz="2060" spc="-116" dirty="0">
                <a:latin typeface="Tahoma"/>
                <a:cs typeface="Tahoma"/>
              </a:rPr>
              <a:t>the </a:t>
            </a:r>
            <a:r>
              <a:rPr sz="2060" spc="-152" dirty="0">
                <a:latin typeface="Tahoma"/>
                <a:cs typeface="Tahoma"/>
              </a:rPr>
              <a:t>node </a:t>
            </a:r>
            <a:r>
              <a:rPr sz="2060" spc="-103" dirty="0">
                <a:latin typeface="Tahoma"/>
                <a:cs typeface="Tahoma"/>
              </a:rPr>
              <a:t>contains </a:t>
            </a:r>
            <a:r>
              <a:rPr sz="2060" spc="-146" dirty="0">
                <a:latin typeface="Tahoma"/>
                <a:cs typeface="Tahoma"/>
              </a:rPr>
              <a:t>a </a:t>
            </a:r>
            <a:r>
              <a:rPr sz="2060" spc="-121" dirty="0">
                <a:latin typeface="Tahoma"/>
                <a:cs typeface="Tahoma"/>
              </a:rPr>
              <a:t>goal </a:t>
            </a:r>
            <a:r>
              <a:rPr sz="2060" spc="-97" dirty="0">
                <a:latin typeface="Tahoma"/>
                <a:cs typeface="Tahoma"/>
              </a:rPr>
              <a:t>state </a:t>
            </a:r>
            <a:r>
              <a:rPr sz="2060" spc="61" dirty="0">
                <a:solidFill>
                  <a:srgbClr val="00007E"/>
                </a:solidFill>
                <a:latin typeface="Century"/>
                <a:cs typeface="Century"/>
              </a:rPr>
              <a:t>then </a:t>
            </a:r>
            <a:r>
              <a:rPr sz="2060" spc="55" dirty="0">
                <a:solidFill>
                  <a:srgbClr val="00007E"/>
                </a:solidFill>
                <a:latin typeface="Century"/>
                <a:cs typeface="Century"/>
              </a:rPr>
              <a:t>return </a:t>
            </a:r>
            <a:r>
              <a:rPr sz="2060" spc="-116" dirty="0">
                <a:latin typeface="Tahoma"/>
                <a:cs typeface="Tahoma"/>
              </a:rPr>
              <a:t>the </a:t>
            </a:r>
            <a:r>
              <a:rPr sz="2060" spc="-133" dirty="0">
                <a:latin typeface="Tahoma"/>
                <a:cs typeface="Tahoma"/>
              </a:rPr>
              <a:t>corresponding</a:t>
            </a:r>
            <a:r>
              <a:rPr sz="2060" spc="49" dirty="0">
                <a:latin typeface="Tahoma"/>
                <a:cs typeface="Tahoma"/>
              </a:rPr>
              <a:t> </a:t>
            </a:r>
            <a:r>
              <a:rPr sz="2060" spc="-91" dirty="0">
                <a:latin typeface="Tahoma"/>
                <a:cs typeface="Tahoma"/>
              </a:rPr>
              <a:t>solution</a:t>
            </a:r>
            <a:endParaRPr sz="2060">
              <a:latin typeface="Tahoma"/>
              <a:cs typeface="Tahoma"/>
            </a:endParaRPr>
          </a:p>
          <a:p>
            <a:pPr marL="1018335">
              <a:spcBef>
                <a:spcPts val="188"/>
              </a:spcBef>
            </a:pPr>
            <a:r>
              <a:rPr sz="2060" spc="12" dirty="0">
                <a:solidFill>
                  <a:srgbClr val="00007E"/>
                </a:solidFill>
                <a:latin typeface="Century"/>
                <a:cs typeface="Century"/>
              </a:rPr>
              <a:t>else </a:t>
            </a:r>
            <a:r>
              <a:rPr sz="2060" spc="-146" dirty="0">
                <a:latin typeface="Tahoma"/>
                <a:cs typeface="Tahoma"/>
              </a:rPr>
              <a:t>expand </a:t>
            </a:r>
            <a:r>
              <a:rPr sz="2060" spc="-116" dirty="0">
                <a:latin typeface="Tahoma"/>
                <a:cs typeface="Tahoma"/>
              </a:rPr>
              <a:t>the </a:t>
            </a:r>
            <a:r>
              <a:rPr sz="2060" spc="-152" dirty="0">
                <a:latin typeface="Tahoma"/>
                <a:cs typeface="Tahoma"/>
              </a:rPr>
              <a:t>node </a:t>
            </a:r>
            <a:r>
              <a:rPr sz="2060" spc="-139" dirty="0">
                <a:latin typeface="Tahoma"/>
                <a:cs typeface="Tahoma"/>
              </a:rPr>
              <a:t>and </a:t>
            </a:r>
            <a:r>
              <a:rPr sz="2060" spc="-133" dirty="0">
                <a:latin typeface="Tahoma"/>
                <a:cs typeface="Tahoma"/>
              </a:rPr>
              <a:t>add </a:t>
            </a:r>
            <a:r>
              <a:rPr sz="2060" spc="-116" dirty="0">
                <a:latin typeface="Tahoma"/>
                <a:cs typeface="Tahoma"/>
              </a:rPr>
              <a:t>the </a:t>
            </a:r>
            <a:r>
              <a:rPr sz="2060" spc="-103" dirty="0">
                <a:latin typeface="Tahoma"/>
                <a:cs typeface="Tahoma"/>
              </a:rPr>
              <a:t>resulting </a:t>
            </a:r>
            <a:r>
              <a:rPr sz="2060" spc="-158" dirty="0">
                <a:latin typeface="Tahoma"/>
                <a:cs typeface="Tahoma"/>
              </a:rPr>
              <a:t>nodes </a:t>
            </a:r>
            <a:r>
              <a:rPr sz="2060" spc="-61" dirty="0">
                <a:latin typeface="Tahoma"/>
                <a:cs typeface="Tahoma"/>
              </a:rPr>
              <a:t>to </a:t>
            </a:r>
            <a:r>
              <a:rPr sz="2060" spc="-116" dirty="0">
                <a:latin typeface="Tahoma"/>
                <a:cs typeface="Tahoma"/>
              </a:rPr>
              <a:t>the </a:t>
            </a:r>
            <a:r>
              <a:rPr sz="2060" spc="-152" dirty="0">
                <a:latin typeface="Tahoma"/>
                <a:cs typeface="Tahoma"/>
              </a:rPr>
              <a:t>search</a:t>
            </a:r>
            <a:r>
              <a:rPr sz="2060" spc="-116" dirty="0">
                <a:latin typeface="Tahoma"/>
                <a:cs typeface="Tahoma"/>
              </a:rPr>
              <a:t> </a:t>
            </a:r>
            <a:r>
              <a:rPr sz="2060" spc="-121" dirty="0">
                <a:latin typeface="Tahoma"/>
                <a:cs typeface="Tahoma"/>
              </a:rPr>
              <a:t>tree</a:t>
            </a:r>
            <a:endParaRPr sz="2060">
              <a:latin typeface="Tahoma"/>
              <a:cs typeface="Tahoma"/>
            </a:endParaRPr>
          </a:p>
          <a:p>
            <a:pPr marL="519559">
              <a:spcBef>
                <a:spcPts val="176"/>
              </a:spcBef>
            </a:pPr>
            <a:r>
              <a:rPr sz="2060" spc="67" dirty="0">
                <a:solidFill>
                  <a:srgbClr val="00007E"/>
                </a:solidFill>
                <a:latin typeface="Century"/>
                <a:cs typeface="Century"/>
              </a:rPr>
              <a:t>end</a:t>
            </a:r>
            <a:endParaRPr sz="2060">
              <a:latin typeface="Century"/>
              <a:cs typeface="Century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7A494F5B-6476-4137-BEE3-5638FE91EE44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399883D4-EE11-4B76-88E5-0C16CEF1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Tree search algorithms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26</a:t>
            </a:fld>
            <a:endParaRPr spc="-30" dirty="0"/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277B65AC-E441-46F1-BC9A-BFB9334EC70F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63" name="Title 11">
            <a:extLst>
              <a:ext uri="{FF2B5EF4-FFF2-40B4-BE49-F238E27FC236}">
                <a16:creationId xmlns:a16="http://schemas.microsoft.com/office/drawing/2014/main" id="{52C563B6-1170-4FB3-9FDB-53765E70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Tree search example</a:t>
            </a:r>
            <a:endParaRPr lang="en-GB" dirty="0"/>
          </a:p>
        </p:txBody>
      </p:sp>
      <p:pic>
        <p:nvPicPr>
          <p:cNvPr id="61" name="Picture 60" descr="Tree search expansion">
            <a:extLst>
              <a:ext uri="{FF2B5EF4-FFF2-40B4-BE49-F238E27FC236}">
                <a16:creationId xmlns:a16="http://schemas.microsoft.com/office/drawing/2014/main" id="{004D6139-C4EA-4283-888C-75155F81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219200"/>
            <a:ext cx="10220325" cy="441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B7A537-2C45-400A-8CD9-B491C520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840" y="435250"/>
            <a:ext cx="3177314" cy="19277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27</a:t>
            </a:fld>
            <a:endParaRPr spc="-30" dirty="0"/>
          </a:p>
        </p:txBody>
      </p:sp>
      <p:sp>
        <p:nvSpPr>
          <p:cNvPr id="61" name="object 9">
            <a:extLst>
              <a:ext uri="{FF2B5EF4-FFF2-40B4-BE49-F238E27FC236}">
                <a16:creationId xmlns:a16="http://schemas.microsoft.com/office/drawing/2014/main" id="{0C733AE6-106D-4945-B6E5-4252C555F771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64" name="Title 11">
            <a:extLst>
              <a:ext uri="{FF2B5EF4-FFF2-40B4-BE49-F238E27FC236}">
                <a16:creationId xmlns:a16="http://schemas.microsoft.com/office/drawing/2014/main" id="{15BD537D-1E98-4DB3-9A75-7663C238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Tree search example</a:t>
            </a:r>
            <a:endParaRPr lang="en-GB" dirty="0"/>
          </a:p>
        </p:txBody>
      </p:sp>
      <p:pic>
        <p:nvPicPr>
          <p:cNvPr id="62" name="Picture 61" descr="Tree search expansion">
            <a:extLst>
              <a:ext uri="{FF2B5EF4-FFF2-40B4-BE49-F238E27FC236}">
                <a16:creationId xmlns:a16="http://schemas.microsoft.com/office/drawing/2014/main" id="{ED1002E0-A795-42D9-B8A0-4A2CB0FC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162050"/>
            <a:ext cx="1124902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28</a:t>
            </a:fld>
            <a:endParaRPr spc="-30" dirty="0"/>
          </a:p>
        </p:txBody>
      </p:sp>
      <p:sp>
        <p:nvSpPr>
          <p:cNvPr id="62" name="object 9">
            <a:extLst>
              <a:ext uri="{FF2B5EF4-FFF2-40B4-BE49-F238E27FC236}">
                <a16:creationId xmlns:a16="http://schemas.microsoft.com/office/drawing/2014/main" id="{D9D1064F-9705-40AC-B4A6-AD8B6A6177D7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65" name="Title 11">
            <a:extLst>
              <a:ext uri="{FF2B5EF4-FFF2-40B4-BE49-F238E27FC236}">
                <a16:creationId xmlns:a16="http://schemas.microsoft.com/office/drawing/2014/main" id="{3B264B7E-D256-4244-B78C-B5E7F38C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Tree search example</a:t>
            </a:r>
            <a:endParaRPr lang="en-GB" dirty="0"/>
          </a:p>
        </p:txBody>
      </p:sp>
      <p:pic>
        <p:nvPicPr>
          <p:cNvPr id="63" name="Picture 62" descr="Tree search expansion">
            <a:extLst>
              <a:ext uri="{FF2B5EF4-FFF2-40B4-BE49-F238E27FC236}">
                <a16:creationId xmlns:a16="http://schemas.microsoft.com/office/drawing/2014/main" id="{1A34C580-B259-451E-A2A8-6C50B34A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214437"/>
            <a:ext cx="10810875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 txBox="1"/>
          <p:nvPr/>
        </p:nvSpPr>
        <p:spPr>
          <a:xfrm>
            <a:off x="1273232" y="1298602"/>
            <a:ext cx="7504546" cy="1825742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72" dirty="0">
                <a:latin typeface="Tahoma"/>
                <a:cs typeface="Tahoma"/>
              </a:rPr>
              <a:t>A </a:t>
            </a:r>
            <a:r>
              <a:rPr sz="2485" spc="-121" dirty="0">
                <a:solidFill>
                  <a:srgbClr val="00007E"/>
                </a:solidFill>
                <a:latin typeface="Tahoma"/>
                <a:cs typeface="Tahoma"/>
              </a:rPr>
              <a:t>state </a:t>
            </a:r>
            <a:r>
              <a:rPr sz="2485" spc="-116" dirty="0">
                <a:latin typeface="Tahoma"/>
                <a:cs typeface="Tahoma"/>
              </a:rPr>
              <a:t>is </a:t>
            </a:r>
            <a:r>
              <a:rPr sz="2485" spc="-176" dirty="0">
                <a:latin typeface="Tahoma"/>
                <a:cs typeface="Tahoma"/>
              </a:rPr>
              <a:t>a </a:t>
            </a:r>
            <a:r>
              <a:rPr sz="2485" spc="-146" dirty="0">
                <a:latin typeface="Tahoma"/>
                <a:cs typeface="Tahoma"/>
              </a:rPr>
              <a:t>(representation </a:t>
            </a:r>
            <a:r>
              <a:rPr sz="2485" spc="-42" dirty="0">
                <a:latin typeface="Tahoma"/>
                <a:cs typeface="Tahoma"/>
              </a:rPr>
              <a:t>of) </a:t>
            </a:r>
            <a:r>
              <a:rPr sz="2485" spc="-176" dirty="0">
                <a:latin typeface="Tahoma"/>
                <a:cs typeface="Tahoma"/>
              </a:rPr>
              <a:t>a </a:t>
            </a:r>
            <a:r>
              <a:rPr sz="2485" spc="-133" dirty="0">
                <a:latin typeface="Tahoma"/>
                <a:cs typeface="Tahoma"/>
              </a:rPr>
              <a:t>physical</a:t>
            </a:r>
            <a:r>
              <a:rPr sz="2485" spc="-442" dirty="0">
                <a:latin typeface="Tahoma"/>
                <a:cs typeface="Tahoma"/>
              </a:rPr>
              <a:t> </a:t>
            </a:r>
            <a:r>
              <a:rPr sz="2485" spc="-121" dirty="0">
                <a:latin typeface="Tahoma"/>
                <a:cs typeface="Tahoma"/>
              </a:rPr>
              <a:t>configuration</a:t>
            </a:r>
            <a:endParaRPr sz="2485" dirty="0">
              <a:latin typeface="Tahoma"/>
              <a:cs typeface="Tahoma"/>
            </a:endParaRPr>
          </a:p>
          <a:p>
            <a:pPr marL="901339" marR="6157" indent="-886714">
              <a:lnSpc>
                <a:spcPct val="101000"/>
              </a:lnSpc>
              <a:spcBef>
                <a:spcPts val="12"/>
              </a:spcBef>
            </a:pPr>
            <a:r>
              <a:rPr sz="2485" spc="72" dirty="0">
                <a:latin typeface="Tahoma"/>
                <a:cs typeface="Tahoma"/>
              </a:rPr>
              <a:t>A </a:t>
            </a:r>
            <a:r>
              <a:rPr sz="2485" spc="-182" dirty="0">
                <a:solidFill>
                  <a:srgbClr val="00007E"/>
                </a:solidFill>
                <a:latin typeface="Tahoma"/>
                <a:cs typeface="Tahoma"/>
              </a:rPr>
              <a:t>node </a:t>
            </a:r>
            <a:r>
              <a:rPr sz="2485" spc="-116" dirty="0">
                <a:latin typeface="Tahoma"/>
                <a:cs typeface="Tahoma"/>
              </a:rPr>
              <a:t>is </a:t>
            </a:r>
            <a:r>
              <a:rPr sz="2485" spc="-176" dirty="0">
                <a:latin typeface="Tahoma"/>
                <a:cs typeface="Tahoma"/>
              </a:rPr>
              <a:t>a </a:t>
            </a:r>
            <a:r>
              <a:rPr sz="2485" spc="-127" dirty="0">
                <a:latin typeface="Tahoma"/>
                <a:cs typeface="Tahoma"/>
              </a:rPr>
              <a:t>data </a:t>
            </a:r>
            <a:r>
              <a:rPr sz="2485" spc="-121" dirty="0">
                <a:latin typeface="Tahoma"/>
                <a:cs typeface="Tahoma"/>
              </a:rPr>
              <a:t>structure </a:t>
            </a:r>
            <a:r>
              <a:rPr sz="2485" spc="-97" dirty="0">
                <a:latin typeface="Tahoma"/>
                <a:cs typeface="Tahoma"/>
              </a:rPr>
              <a:t>constituting </a:t>
            </a:r>
            <a:r>
              <a:rPr sz="2485" spc="-121" dirty="0">
                <a:latin typeface="Tahoma"/>
                <a:cs typeface="Tahoma"/>
              </a:rPr>
              <a:t>part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76" dirty="0">
                <a:latin typeface="Tahoma"/>
                <a:cs typeface="Tahoma"/>
              </a:rPr>
              <a:t>a </a:t>
            </a:r>
            <a:r>
              <a:rPr sz="2485" spc="-182" dirty="0">
                <a:latin typeface="Tahoma"/>
                <a:cs typeface="Tahoma"/>
              </a:rPr>
              <a:t>search </a:t>
            </a:r>
            <a:r>
              <a:rPr sz="2485" spc="-163" dirty="0">
                <a:latin typeface="Tahoma"/>
                <a:cs typeface="Tahoma"/>
              </a:rPr>
              <a:t>tree  </a:t>
            </a:r>
            <a:r>
              <a:rPr sz="2485" spc="-152" dirty="0">
                <a:latin typeface="Tahoma"/>
                <a:cs typeface="Tahoma"/>
              </a:rPr>
              <a:t>includes </a:t>
            </a:r>
            <a:r>
              <a:rPr sz="2485" spc="-152" dirty="0">
                <a:solidFill>
                  <a:srgbClr val="004B00"/>
                </a:solidFill>
                <a:latin typeface="Tahoma"/>
                <a:cs typeface="Tahoma"/>
              </a:rPr>
              <a:t>parent</a:t>
            </a:r>
            <a:r>
              <a:rPr sz="2485" spc="-152" dirty="0">
                <a:latin typeface="Tahoma"/>
                <a:cs typeface="Tahoma"/>
              </a:rPr>
              <a:t>, </a:t>
            </a:r>
            <a:r>
              <a:rPr sz="2485" spc="-127" dirty="0">
                <a:solidFill>
                  <a:srgbClr val="004B00"/>
                </a:solidFill>
                <a:latin typeface="Tahoma"/>
                <a:cs typeface="Tahoma"/>
              </a:rPr>
              <a:t>children</a:t>
            </a:r>
            <a:r>
              <a:rPr sz="2485" spc="-127" dirty="0">
                <a:latin typeface="Tahoma"/>
                <a:cs typeface="Tahoma"/>
              </a:rPr>
              <a:t>, </a:t>
            </a:r>
            <a:r>
              <a:rPr sz="2485" spc="-146" dirty="0">
                <a:solidFill>
                  <a:srgbClr val="004B00"/>
                </a:solidFill>
                <a:latin typeface="Tahoma"/>
                <a:cs typeface="Tahoma"/>
              </a:rPr>
              <a:t>depth</a:t>
            </a:r>
            <a:r>
              <a:rPr sz="2485" spc="-146" dirty="0">
                <a:latin typeface="Tahoma"/>
                <a:cs typeface="Tahoma"/>
              </a:rPr>
              <a:t>, </a:t>
            </a:r>
            <a:r>
              <a:rPr sz="2485" spc="-127" dirty="0">
                <a:solidFill>
                  <a:srgbClr val="004B00"/>
                </a:solidFill>
                <a:latin typeface="Tahoma"/>
                <a:cs typeface="Tahoma"/>
              </a:rPr>
              <a:t>path </a:t>
            </a:r>
            <a:r>
              <a:rPr sz="2485" spc="-116" dirty="0">
                <a:solidFill>
                  <a:srgbClr val="004B00"/>
                </a:solidFill>
                <a:latin typeface="Tahoma"/>
                <a:cs typeface="Tahoma"/>
              </a:rPr>
              <a:t>cost</a:t>
            </a:r>
            <a:r>
              <a:rPr sz="2485" spc="19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485" i="1" spc="-36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485" spc="-36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85" i="1" spc="-36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485" spc="-36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85" dirty="0">
              <a:latin typeface="Century Gothic"/>
              <a:cs typeface="Century Gothic"/>
            </a:endParaRPr>
          </a:p>
          <a:p>
            <a:pPr marL="15394">
              <a:spcBef>
                <a:spcPts val="42"/>
              </a:spcBef>
            </a:pPr>
            <a:r>
              <a:rPr sz="2485" spc="-116" dirty="0">
                <a:latin typeface="Tahoma"/>
                <a:cs typeface="Tahoma"/>
              </a:rPr>
              <a:t>States </a:t>
            </a:r>
            <a:r>
              <a:rPr sz="2485" spc="-169" dirty="0">
                <a:latin typeface="Tahoma"/>
                <a:cs typeface="Tahoma"/>
              </a:rPr>
              <a:t>do </a:t>
            </a:r>
            <a:r>
              <a:rPr sz="2485" spc="-116" dirty="0">
                <a:latin typeface="Tahoma"/>
                <a:cs typeface="Tahoma"/>
              </a:rPr>
              <a:t>not </a:t>
            </a:r>
            <a:r>
              <a:rPr sz="2485" spc="-200" dirty="0">
                <a:latin typeface="Tahoma"/>
                <a:cs typeface="Tahoma"/>
              </a:rPr>
              <a:t>have </a:t>
            </a:r>
            <a:r>
              <a:rPr sz="2485" spc="-158" dirty="0">
                <a:latin typeface="Tahoma"/>
                <a:cs typeface="Tahoma"/>
              </a:rPr>
              <a:t>parents, </a:t>
            </a:r>
            <a:r>
              <a:rPr sz="2485" spc="-121" dirty="0">
                <a:latin typeface="Tahoma"/>
                <a:cs typeface="Tahoma"/>
              </a:rPr>
              <a:t>children, </a:t>
            </a:r>
            <a:r>
              <a:rPr sz="2485" spc="-146" dirty="0">
                <a:latin typeface="Tahoma"/>
                <a:cs typeface="Tahoma"/>
              </a:rPr>
              <a:t>depth, </a:t>
            </a:r>
            <a:r>
              <a:rPr sz="2485" spc="-163" dirty="0">
                <a:latin typeface="Tahoma"/>
                <a:cs typeface="Tahoma"/>
              </a:rPr>
              <a:t>or </a:t>
            </a:r>
            <a:r>
              <a:rPr sz="2485" spc="-127" dirty="0">
                <a:latin typeface="Tahoma"/>
                <a:cs typeface="Tahoma"/>
              </a:rPr>
              <a:t>path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109" dirty="0">
                <a:latin typeface="Tahoma"/>
                <a:cs typeface="Tahoma"/>
              </a:rPr>
              <a:t>cost!</a:t>
            </a:r>
            <a:endParaRPr sz="2485" dirty="0">
              <a:latin typeface="Tahoma"/>
              <a:cs typeface="Tahoma"/>
            </a:endParaRPr>
          </a:p>
          <a:p>
            <a:pPr marR="80050" algn="r">
              <a:spcBef>
                <a:spcPts val="24"/>
              </a:spcBef>
            </a:pPr>
            <a:r>
              <a:rPr sz="1758" spc="12" dirty="0">
                <a:latin typeface="Arial"/>
                <a:cs typeface="Arial"/>
              </a:rPr>
              <a:t>parent,</a:t>
            </a:r>
            <a:r>
              <a:rPr sz="1758" spc="-55" dirty="0">
                <a:latin typeface="Arial"/>
                <a:cs typeface="Arial"/>
              </a:rPr>
              <a:t> </a:t>
            </a:r>
            <a:r>
              <a:rPr sz="1758" spc="12" dirty="0">
                <a:latin typeface="Arial"/>
                <a:cs typeface="Arial"/>
              </a:rPr>
              <a:t>action</a:t>
            </a:r>
            <a:endParaRPr sz="1758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29</a:t>
            </a:fld>
            <a:endParaRPr spc="-30" dirty="0"/>
          </a:p>
        </p:txBody>
      </p:sp>
      <p:sp>
        <p:nvSpPr>
          <p:cNvPr id="50" name="object 50"/>
          <p:cNvSpPr txBox="1"/>
          <p:nvPr/>
        </p:nvSpPr>
        <p:spPr>
          <a:xfrm>
            <a:off x="1273231" y="5757918"/>
            <a:ext cx="9447260" cy="762913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5394" marR="6157">
              <a:lnSpc>
                <a:spcPct val="101000"/>
              </a:lnSpc>
              <a:spcBef>
                <a:spcPts val="109"/>
              </a:spcBef>
            </a:pPr>
            <a:r>
              <a:rPr sz="2485" spc="-103" dirty="0">
                <a:latin typeface="Tahoma"/>
                <a:cs typeface="Tahoma"/>
              </a:rPr>
              <a:t>The </a:t>
            </a:r>
            <a:r>
              <a:rPr sz="2485" spc="273" dirty="0">
                <a:latin typeface="Times New Roman"/>
                <a:cs typeface="Times New Roman"/>
              </a:rPr>
              <a:t>Expand </a:t>
            </a:r>
            <a:r>
              <a:rPr sz="2485" spc="-121" dirty="0">
                <a:latin typeface="Tahoma"/>
                <a:cs typeface="Tahoma"/>
              </a:rPr>
              <a:t>function </a:t>
            </a:r>
            <a:r>
              <a:rPr sz="2485" spc="-158" dirty="0">
                <a:latin typeface="Tahoma"/>
                <a:cs typeface="Tahoma"/>
              </a:rPr>
              <a:t>creates </a:t>
            </a:r>
            <a:r>
              <a:rPr sz="2485" spc="-230" dirty="0">
                <a:latin typeface="Tahoma"/>
                <a:cs typeface="Tahoma"/>
              </a:rPr>
              <a:t>new </a:t>
            </a:r>
            <a:r>
              <a:rPr sz="2485" spc="-176" dirty="0">
                <a:latin typeface="Tahoma"/>
                <a:cs typeface="Tahoma"/>
              </a:rPr>
              <a:t>nodes, </a:t>
            </a:r>
            <a:r>
              <a:rPr sz="2485" spc="-72" dirty="0">
                <a:latin typeface="Tahoma"/>
                <a:cs typeface="Tahoma"/>
              </a:rPr>
              <a:t>filling </a:t>
            </a:r>
            <a:r>
              <a:rPr sz="2485" spc="-103" dirty="0">
                <a:latin typeface="Tahoma"/>
                <a:cs typeface="Tahoma"/>
              </a:rPr>
              <a:t>in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58" dirty="0">
                <a:latin typeface="Tahoma"/>
                <a:cs typeface="Tahoma"/>
              </a:rPr>
              <a:t>various </a:t>
            </a:r>
            <a:r>
              <a:rPr sz="2485" spc="-127" dirty="0">
                <a:latin typeface="Tahoma"/>
                <a:cs typeface="Tahoma"/>
              </a:rPr>
              <a:t>fields </a:t>
            </a:r>
            <a:r>
              <a:rPr sz="2485" spc="-176" dirty="0">
                <a:latin typeface="Tahoma"/>
                <a:cs typeface="Tahoma"/>
              </a:rPr>
              <a:t>and  </a:t>
            </a:r>
            <a:r>
              <a:rPr sz="2485" spc="-158" dirty="0">
                <a:latin typeface="Tahoma"/>
                <a:cs typeface="Tahoma"/>
              </a:rPr>
              <a:t>using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315" dirty="0">
                <a:latin typeface="Times New Roman"/>
                <a:cs typeface="Times New Roman"/>
              </a:rPr>
              <a:t>SuccessorFn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69" dirty="0">
                <a:latin typeface="Tahoma"/>
                <a:cs typeface="Tahoma"/>
              </a:rPr>
              <a:t>problem </a:t>
            </a:r>
            <a:r>
              <a:rPr sz="2485" spc="-85" dirty="0">
                <a:latin typeface="Tahoma"/>
                <a:cs typeface="Tahoma"/>
              </a:rPr>
              <a:t>to </a:t>
            </a:r>
            <a:r>
              <a:rPr sz="2485" spc="-146" dirty="0">
                <a:latin typeface="Tahoma"/>
                <a:cs typeface="Tahoma"/>
              </a:rPr>
              <a:t>create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58" dirty="0">
                <a:latin typeface="Tahoma"/>
                <a:cs typeface="Tahoma"/>
              </a:rPr>
              <a:t>corresponding</a:t>
            </a:r>
            <a:r>
              <a:rPr sz="2485" spc="-526" dirty="0">
                <a:latin typeface="Tahoma"/>
                <a:cs typeface="Tahoma"/>
              </a:rPr>
              <a:t> </a:t>
            </a:r>
            <a:r>
              <a:rPr sz="2485" spc="-133" dirty="0">
                <a:latin typeface="Tahoma"/>
                <a:cs typeface="Tahoma"/>
              </a:rPr>
              <a:t>states.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78CD06D8-8531-44C7-ADC2-8103641295BA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60420C21-65E6-4E21-BF0A-62B75DA1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Implementation: states vs nodes</a:t>
            </a:r>
            <a:endParaRPr lang="en-GB" dirty="0"/>
          </a:p>
        </p:txBody>
      </p:sp>
      <p:pic>
        <p:nvPicPr>
          <p:cNvPr id="54" name="Picture 53" descr="States versus notes diagram">
            <a:extLst>
              <a:ext uri="{FF2B5EF4-FFF2-40B4-BE49-F238E27FC236}">
                <a16:creationId xmlns:a16="http://schemas.microsoft.com/office/drawing/2014/main" id="{7A63E2B2-1AD6-4424-A218-99B1FE600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65" y="2888612"/>
            <a:ext cx="8867775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A9BE-23AA-421B-B2A2-E5A7A71C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agents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C404-A31B-4A32-A1EE-C1FFCFF9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concept of an intelligent agent.</a:t>
            </a:r>
          </a:p>
          <a:p>
            <a:r>
              <a:rPr lang="en-US" dirty="0"/>
              <a:t>Develop a small set of design principles for building successful agents.</a:t>
            </a:r>
          </a:p>
          <a:p>
            <a:r>
              <a:rPr lang="en-US" dirty="0"/>
              <a:t>Agents should be rational – one that does the right thing.</a:t>
            </a:r>
          </a:p>
          <a:p>
            <a:r>
              <a:rPr lang="en-US" dirty="0" err="1"/>
              <a:t>Behaviour</a:t>
            </a:r>
            <a:r>
              <a:rPr lang="en-US" dirty="0"/>
              <a:t> depends on the environment and the goals that we define for the agents.</a:t>
            </a:r>
          </a:p>
          <a:p>
            <a:r>
              <a:rPr lang="en-US" dirty="0"/>
              <a:t>We define a number of basic agent designs.</a:t>
            </a:r>
          </a:p>
          <a:p>
            <a:r>
              <a:rPr lang="en-US" dirty="0"/>
              <a:t>Agent = Architecture + Program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522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General tree search pseudocode"/>
          <p:cNvSpPr txBox="1"/>
          <p:nvPr/>
        </p:nvSpPr>
        <p:spPr>
          <a:xfrm>
            <a:off x="1331237" y="1032107"/>
            <a:ext cx="8408170" cy="5825893"/>
          </a:xfrm>
          <a:prstGeom prst="rect">
            <a:avLst/>
          </a:prstGeom>
        </p:spPr>
        <p:txBody>
          <a:bodyPr vert="horz" wrap="square" lIns="0" tIns="13084" rIns="0" bIns="0" rtlCol="0">
            <a:spAutoFit/>
          </a:bodyPr>
          <a:lstStyle/>
          <a:p>
            <a:pPr marL="345603" marR="451055" indent="-330979">
              <a:lnSpc>
                <a:spcPct val="107400"/>
              </a:lnSpc>
              <a:spcBef>
                <a:spcPts val="103"/>
              </a:spcBef>
            </a:pPr>
            <a:r>
              <a:rPr sz="2060" spc="55" dirty="0">
                <a:solidFill>
                  <a:srgbClr val="00007E"/>
                </a:solidFill>
                <a:latin typeface="Century"/>
                <a:cs typeface="Century"/>
              </a:rPr>
              <a:t>function </a:t>
            </a:r>
            <a:r>
              <a:rPr sz="2060" spc="273" dirty="0">
                <a:solidFill>
                  <a:srgbClr val="B30000"/>
                </a:solidFill>
                <a:latin typeface="Times New Roman"/>
                <a:cs typeface="Times New Roman"/>
              </a:rPr>
              <a:t>Tree-Search</a:t>
            </a:r>
            <a:r>
              <a:rPr sz="2060" spc="273" dirty="0">
                <a:latin typeface="Tahoma"/>
                <a:cs typeface="Tahoma"/>
              </a:rPr>
              <a:t>( </a:t>
            </a:r>
            <a:r>
              <a:rPr sz="2060" i="1" spc="42" dirty="0">
                <a:solidFill>
                  <a:srgbClr val="004B00"/>
                </a:solidFill>
                <a:latin typeface="Palatino Linotype"/>
                <a:cs typeface="Palatino Linotype"/>
              </a:rPr>
              <a:t>problem, </a:t>
            </a:r>
            <a:r>
              <a:rPr sz="2060" i="1" spc="24" dirty="0">
                <a:solidFill>
                  <a:srgbClr val="004B00"/>
                </a:solidFill>
                <a:latin typeface="Palatino Linotype"/>
                <a:cs typeface="Palatino Linotype"/>
              </a:rPr>
              <a:t>fringe</a:t>
            </a:r>
            <a:r>
              <a:rPr sz="2060" spc="24" dirty="0">
                <a:latin typeface="Tahoma"/>
                <a:cs typeface="Tahoma"/>
              </a:rPr>
              <a:t>)</a:t>
            </a:r>
            <a:r>
              <a:rPr sz="2060" spc="-406" dirty="0">
                <a:latin typeface="Tahoma"/>
                <a:cs typeface="Tahoma"/>
              </a:rPr>
              <a:t> </a:t>
            </a:r>
            <a:r>
              <a:rPr sz="2060" spc="42" dirty="0">
                <a:solidFill>
                  <a:srgbClr val="00007E"/>
                </a:solidFill>
                <a:latin typeface="Century"/>
                <a:cs typeface="Century"/>
              </a:rPr>
              <a:t>returns </a:t>
            </a:r>
            <a:r>
              <a:rPr sz="2060" spc="-146" dirty="0">
                <a:latin typeface="Tahoma"/>
                <a:cs typeface="Tahoma"/>
              </a:rPr>
              <a:t>a </a:t>
            </a:r>
            <a:r>
              <a:rPr sz="2060" spc="-91" dirty="0">
                <a:latin typeface="Tahoma"/>
                <a:cs typeface="Tahoma"/>
              </a:rPr>
              <a:t>solution, </a:t>
            </a:r>
            <a:r>
              <a:rPr sz="2060" spc="-146" dirty="0">
                <a:latin typeface="Tahoma"/>
                <a:cs typeface="Tahoma"/>
              </a:rPr>
              <a:t>or </a:t>
            </a:r>
            <a:r>
              <a:rPr sz="2060" spc="-97" dirty="0">
                <a:latin typeface="Tahoma"/>
                <a:cs typeface="Tahoma"/>
              </a:rPr>
              <a:t>failure  </a:t>
            </a:r>
            <a:r>
              <a:rPr sz="2060" i="1" spc="30" dirty="0">
                <a:solidFill>
                  <a:srgbClr val="004B00"/>
                </a:solidFill>
                <a:latin typeface="Palatino Linotype"/>
                <a:cs typeface="Palatino Linotype"/>
              </a:rPr>
              <a:t>fringe </a:t>
            </a:r>
            <a:r>
              <a:rPr sz="2060" spc="24" dirty="0">
                <a:latin typeface="Arial"/>
                <a:cs typeface="Arial"/>
              </a:rPr>
              <a:t>← </a:t>
            </a:r>
            <a:r>
              <a:rPr sz="2060" spc="182" dirty="0">
                <a:latin typeface="Times New Roman"/>
                <a:cs typeface="Times New Roman"/>
              </a:rPr>
              <a:t>Insert</a:t>
            </a:r>
            <a:r>
              <a:rPr sz="2060" spc="182" dirty="0">
                <a:latin typeface="Tahoma"/>
                <a:cs typeface="Tahoma"/>
              </a:rPr>
              <a:t>(</a:t>
            </a:r>
            <a:r>
              <a:rPr sz="2060" spc="182" dirty="0">
                <a:latin typeface="Times New Roman"/>
                <a:cs typeface="Times New Roman"/>
              </a:rPr>
              <a:t>Make-Node</a:t>
            </a:r>
            <a:r>
              <a:rPr sz="2060" spc="182" dirty="0">
                <a:latin typeface="Tahoma"/>
                <a:cs typeface="Tahoma"/>
              </a:rPr>
              <a:t>(</a:t>
            </a:r>
            <a:r>
              <a:rPr sz="2060" spc="182" dirty="0">
                <a:latin typeface="Times New Roman"/>
                <a:cs typeface="Times New Roman"/>
              </a:rPr>
              <a:t>Initial-State</a:t>
            </a:r>
            <a:r>
              <a:rPr sz="2060" spc="182" dirty="0">
                <a:latin typeface="Tahoma"/>
                <a:cs typeface="Tahoma"/>
              </a:rPr>
              <a:t>[</a:t>
            </a:r>
            <a:r>
              <a:rPr sz="2060" i="1" spc="182" dirty="0">
                <a:solidFill>
                  <a:srgbClr val="004B00"/>
                </a:solidFill>
                <a:latin typeface="Palatino Linotype"/>
                <a:cs typeface="Palatino Linotype"/>
              </a:rPr>
              <a:t>problem</a:t>
            </a:r>
            <a:r>
              <a:rPr sz="2060" spc="182" dirty="0">
                <a:latin typeface="Tahoma"/>
                <a:cs typeface="Tahoma"/>
              </a:rPr>
              <a:t>]), </a:t>
            </a:r>
            <a:r>
              <a:rPr sz="2060" i="1" spc="24" dirty="0">
                <a:solidFill>
                  <a:srgbClr val="004B00"/>
                </a:solidFill>
                <a:latin typeface="Palatino Linotype"/>
                <a:cs typeface="Palatino Linotype"/>
              </a:rPr>
              <a:t>fringe</a:t>
            </a:r>
            <a:r>
              <a:rPr sz="2060" spc="24" dirty="0">
                <a:latin typeface="Tahoma"/>
                <a:cs typeface="Tahoma"/>
              </a:rPr>
              <a:t>)  </a:t>
            </a:r>
            <a:r>
              <a:rPr sz="2060" spc="116" dirty="0">
                <a:solidFill>
                  <a:srgbClr val="00007E"/>
                </a:solidFill>
                <a:latin typeface="Century"/>
                <a:cs typeface="Century"/>
              </a:rPr>
              <a:t>loop</a:t>
            </a:r>
            <a:r>
              <a:rPr sz="2060" spc="79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60" spc="127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2060" dirty="0">
              <a:latin typeface="Century"/>
              <a:cs typeface="Century"/>
            </a:endParaRPr>
          </a:p>
          <a:p>
            <a:pPr marL="844380">
              <a:spcBef>
                <a:spcPts val="194"/>
              </a:spcBef>
            </a:pPr>
            <a:r>
              <a:rPr sz="2060" spc="12" dirty="0">
                <a:solidFill>
                  <a:srgbClr val="00007E"/>
                </a:solidFill>
                <a:latin typeface="Century"/>
                <a:cs typeface="Century"/>
              </a:rPr>
              <a:t>if </a:t>
            </a:r>
            <a:r>
              <a:rPr sz="2060" i="1" spc="30" dirty="0">
                <a:solidFill>
                  <a:srgbClr val="004B00"/>
                </a:solidFill>
                <a:latin typeface="Palatino Linotype"/>
                <a:cs typeface="Palatino Linotype"/>
              </a:rPr>
              <a:t>fringe </a:t>
            </a:r>
            <a:r>
              <a:rPr sz="2060" spc="-91" dirty="0">
                <a:latin typeface="Tahoma"/>
                <a:cs typeface="Tahoma"/>
              </a:rPr>
              <a:t>is </a:t>
            </a:r>
            <a:r>
              <a:rPr sz="2060" spc="-139" dirty="0">
                <a:latin typeface="Tahoma"/>
                <a:cs typeface="Tahoma"/>
              </a:rPr>
              <a:t>empty </a:t>
            </a:r>
            <a:r>
              <a:rPr sz="2060" spc="61" dirty="0">
                <a:solidFill>
                  <a:srgbClr val="00007E"/>
                </a:solidFill>
                <a:latin typeface="Century"/>
                <a:cs typeface="Century"/>
              </a:rPr>
              <a:t>then </a:t>
            </a:r>
            <a:r>
              <a:rPr sz="2060" spc="5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2060" spc="491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60" spc="-97" dirty="0">
                <a:latin typeface="Tahoma"/>
                <a:cs typeface="Tahoma"/>
              </a:rPr>
              <a:t>failure</a:t>
            </a:r>
            <a:endParaRPr sz="2060" dirty="0">
              <a:latin typeface="Tahoma"/>
              <a:cs typeface="Tahoma"/>
            </a:endParaRPr>
          </a:p>
          <a:p>
            <a:pPr marL="844380">
              <a:spcBef>
                <a:spcPts val="169"/>
              </a:spcBef>
            </a:pPr>
            <a:r>
              <a:rPr sz="2060" i="1" spc="42" dirty="0">
                <a:solidFill>
                  <a:srgbClr val="004B00"/>
                </a:solidFill>
                <a:latin typeface="Palatino Linotype"/>
                <a:cs typeface="Palatino Linotype"/>
              </a:rPr>
              <a:t>node </a:t>
            </a:r>
            <a:r>
              <a:rPr sz="2060" spc="24" dirty="0">
                <a:latin typeface="Arial"/>
                <a:cs typeface="Arial"/>
              </a:rPr>
              <a:t>←</a:t>
            </a:r>
            <a:r>
              <a:rPr sz="2060" spc="-461" dirty="0">
                <a:latin typeface="Arial"/>
                <a:cs typeface="Arial"/>
              </a:rPr>
              <a:t> </a:t>
            </a:r>
            <a:r>
              <a:rPr sz="2060" spc="176" dirty="0">
                <a:latin typeface="Times New Roman"/>
                <a:cs typeface="Times New Roman"/>
              </a:rPr>
              <a:t>Remove-Front</a:t>
            </a:r>
            <a:r>
              <a:rPr sz="2060" spc="176" dirty="0">
                <a:latin typeface="Tahoma"/>
                <a:cs typeface="Tahoma"/>
              </a:rPr>
              <a:t>(</a:t>
            </a:r>
            <a:r>
              <a:rPr sz="2060" i="1" spc="176" dirty="0">
                <a:solidFill>
                  <a:srgbClr val="004B00"/>
                </a:solidFill>
                <a:latin typeface="Palatino Linotype"/>
                <a:cs typeface="Palatino Linotype"/>
              </a:rPr>
              <a:t>fringe</a:t>
            </a:r>
            <a:r>
              <a:rPr sz="2060" spc="176" dirty="0">
                <a:latin typeface="Tahoma"/>
                <a:cs typeface="Tahoma"/>
              </a:rPr>
              <a:t>)</a:t>
            </a:r>
            <a:endParaRPr sz="2060" dirty="0">
              <a:latin typeface="Tahoma"/>
              <a:cs typeface="Tahoma"/>
            </a:endParaRPr>
          </a:p>
          <a:p>
            <a:pPr marL="844380" marR="1048354" indent="-769">
              <a:lnSpc>
                <a:spcPct val="107600"/>
              </a:lnSpc>
              <a:spcBef>
                <a:spcPts val="6"/>
              </a:spcBef>
            </a:pPr>
            <a:r>
              <a:rPr sz="2060" spc="12" dirty="0">
                <a:solidFill>
                  <a:srgbClr val="00007E"/>
                </a:solidFill>
                <a:latin typeface="Century"/>
                <a:cs typeface="Century"/>
              </a:rPr>
              <a:t>if </a:t>
            </a:r>
            <a:r>
              <a:rPr sz="2060" spc="169" dirty="0">
                <a:latin typeface="Times New Roman"/>
                <a:cs typeface="Times New Roman"/>
              </a:rPr>
              <a:t>Goal-Test</a:t>
            </a:r>
            <a:r>
              <a:rPr sz="2060" spc="169" dirty="0">
                <a:latin typeface="Tahoma"/>
                <a:cs typeface="Tahoma"/>
              </a:rPr>
              <a:t>(</a:t>
            </a:r>
            <a:r>
              <a:rPr sz="2060" i="1" spc="169" dirty="0">
                <a:solidFill>
                  <a:srgbClr val="004B00"/>
                </a:solidFill>
                <a:latin typeface="Palatino Linotype"/>
                <a:cs typeface="Palatino Linotype"/>
              </a:rPr>
              <a:t>problem</a:t>
            </a:r>
            <a:r>
              <a:rPr sz="2060" spc="169" dirty="0">
                <a:latin typeface="Tahoma"/>
                <a:cs typeface="Tahoma"/>
              </a:rPr>
              <a:t>, </a:t>
            </a:r>
            <a:r>
              <a:rPr sz="2060" spc="152" dirty="0">
                <a:latin typeface="Times New Roman"/>
                <a:cs typeface="Times New Roman"/>
              </a:rPr>
              <a:t>State</a:t>
            </a:r>
            <a:r>
              <a:rPr sz="2060" spc="152" dirty="0">
                <a:latin typeface="Tahoma"/>
                <a:cs typeface="Tahoma"/>
              </a:rPr>
              <a:t>(</a:t>
            </a:r>
            <a:r>
              <a:rPr sz="2060" i="1" spc="152" dirty="0">
                <a:solidFill>
                  <a:srgbClr val="004B00"/>
                </a:solidFill>
                <a:latin typeface="Palatino Linotype"/>
                <a:cs typeface="Palatino Linotype"/>
              </a:rPr>
              <a:t>node</a:t>
            </a:r>
            <a:r>
              <a:rPr sz="2060" spc="152" dirty="0">
                <a:latin typeface="Tahoma"/>
                <a:cs typeface="Tahoma"/>
              </a:rPr>
              <a:t>))</a:t>
            </a:r>
            <a:r>
              <a:rPr sz="2060" spc="-388" dirty="0">
                <a:latin typeface="Tahoma"/>
                <a:cs typeface="Tahoma"/>
              </a:rPr>
              <a:t> </a:t>
            </a:r>
            <a:r>
              <a:rPr sz="2060" spc="61" dirty="0">
                <a:solidFill>
                  <a:srgbClr val="00007E"/>
                </a:solidFill>
                <a:latin typeface="Century"/>
                <a:cs typeface="Century"/>
              </a:rPr>
              <a:t>then </a:t>
            </a:r>
            <a:r>
              <a:rPr sz="2060" spc="55" dirty="0">
                <a:solidFill>
                  <a:srgbClr val="00007E"/>
                </a:solidFill>
                <a:latin typeface="Century"/>
                <a:cs typeface="Century"/>
              </a:rPr>
              <a:t>return </a:t>
            </a:r>
            <a:r>
              <a:rPr sz="2060" i="1" spc="42" dirty="0">
                <a:solidFill>
                  <a:srgbClr val="004B00"/>
                </a:solidFill>
                <a:latin typeface="Palatino Linotype"/>
                <a:cs typeface="Palatino Linotype"/>
              </a:rPr>
              <a:t>node  </a:t>
            </a:r>
            <a:r>
              <a:rPr sz="2060" i="1" spc="30" dirty="0">
                <a:solidFill>
                  <a:srgbClr val="004B00"/>
                </a:solidFill>
                <a:latin typeface="Palatino Linotype"/>
                <a:cs typeface="Palatino Linotype"/>
              </a:rPr>
              <a:t>fringe</a:t>
            </a:r>
            <a:r>
              <a:rPr sz="2060" i="1" spc="-158" dirty="0">
                <a:solidFill>
                  <a:srgbClr val="004B00"/>
                </a:solidFill>
                <a:latin typeface="Palatino Linotype"/>
                <a:cs typeface="Palatino Linotype"/>
              </a:rPr>
              <a:t> </a:t>
            </a:r>
            <a:r>
              <a:rPr sz="2060" spc="24" dirty="0">
                <a:latin typeface="Arial"/>
                <a:cs typeface="Arial"/>
              </a:rPr>
              <a:t>←</a:t>
            </a:r>
            <a:r>
              <a:rPr sz="2060" spc="-236" dirty="0">
                <a:latin typeface="Arial"/>
                <a:cs typeface="Arial"/>
              </a:rPr>
              <a:t> </a:t>
            </a:r>
            <a:r>
              <a:rPr sz="2060" spc="200" dirty="0">
                <a:latin typeface="Times New Roman"/>
                <a:cs typeface="Times New Roman"/>
              </a:rPr>
              <a:t>InsertAll</a:t>
            </a:r>
            <a:r>
              <a:rPr sz="2060" spc="200" dirty="0">
                <a:latin typeface="Tahoma"/>
                <a:cs typeface="Tahoma"/>
              </a:rPr>
              <a:t>(</a:t>
            </a:r>
            <a:r>
              <a:rPr sz="2060" spc="200" dirty="0">
                <a:latin typeface="Times New Roman"/>
                <a:cs typeface="Times New Roman"/>
              </a:rPr>
              <a:t>Expand</a:t>
            </a:r>
            <a:r>
              <a:rPr sz="2060" spc="200" dirty="0">
                <a:latin typeface="Tahoma"/>
                <a:cs typeface="Tahoma"/>
              </a:rPr>
              <a:t>(</a:t>
            </a:r>
            <a:r>
              <a:rPr sz="2060" i="1" spc="200" dirty="0">
                <a:solidFill>
                  <a:srgbClr val="004B00"/>
                </a:solidFill>
                <a:latin typeface="Palatino Linotype"/>
                <a:cs typeface="Palatino Linotype"/>
              </a:rPr>
              <a:t>node</a:t>
            </a:r>
            <a:r>
              <a:rPr sz="2060" spc="200" dirty="0">
                <a:latin typeface="Tahoma"/>
                <a:cs typeface="Tahoma"/>
              </a:rPr>
              <a:t>,</a:t>
            </a:r>
            <a:r>
              <a:rPr sz="2060" spc="-364" dirty="0">
                <a:latin typeface="Tahoma"/>
                <a:cs typeface="Tahoma"/>
              </a:rPr>
              <a:t> </a:t>
            </a:r>
            <a:r>
              <a:rPr sz="2060" i="1" spc="12" dirty="0">
                <a:solidFill>
                  <a:srgbClr val="004B00"/>
                </a:solidFill>
                <a:latin typeface="Palatino Linotype"/>
                <a:cs typeface="Palatino Linotype"/>
              </a:rPr>
              <a:t>problem</a:t>
            </a:r>
            <a:r>
              <a:rPr sz="2060" spc="12" dirty="0">
                <a:latin typeface="Tahoma"/>
                <a:cs typeface="Tahoma"/>
              </a:rPr>
              <a:t>),</a:t>
            </a:r>
            <a:r>
              <a:rPr sz="2060" spc="-364" dirty="0">
                <a:latin typeface="Tahoma"/>
                <a:cs typeface="Tahoma"/>
              </a:rPr>
              <a:t> </a:t>
            </a:r>
            <a:r>
              <a:rPr sz="2060" i="1" spc="24" dirty="0">
                <a:solidFill>
                  <a:srgbClr val="004B00"/>
                </a:solidFill>
                <a:latin typeface="Palatino Linotype"/>
                <a:cs typeface="Palatino Linotype"/>
              </a:rPr>
              <a:t>fringe</a:t>
            </a:r>
            <a:r>
              <a:rPr sz="2060" spc="24" dirty="0">
                <a:latin typeface="Tahoma"/>
                <a:cs typeface="Tahoma"/>
              </a:rPr>
              <a:t>)</a:t>
            </a:r>
            <a:endParaRPr sz="2060" dirty="0">
              <a:latin typeface="Tahoma"/>
              <a:cs typeface="Tahoma"/>
            </a:endParaRPr>
          </a:p>
          <a:p>
            <a:pPr>
              <a:spcBef>
                <a:spcPts val="55"/>
              </a:spcBef>
            </a:pPr>
            <a:endParaRPr sz="2303" dirty="0">
              <a:latin typeface="Tahoma"/>
              <a:cs typeface="Tahoma"/>
            </a:endParaRPr>
          </a:p>
          <a:p>
            <a:pPr marL="15394"/>
            <a:r>
              <a:rPr sz="2060" spc="55" dirty="0">
                <a:solidFill>
                  <a:srgbClr val="00007E"/>
                </a:solidFill>
                <a:latin typeface="Century"/>
                <a:cs typeface="Century"/>
              </a:rPr>
              <a:t>function </a:t>
            </a:r>
            <a:r>
              <a:rPr sz="2060" spc="194" dirty="0">
                <a:solidFill>
                  <a:srgbClr val="B30000"/>
                </a:solidFill>
                <a:latin typeface="Times New Roman"/>
                <a:cs typeface="Times New Roman"/>
              </a:rPr>
              <a:t>Expand</a:t>
            </a:r>
            <a:r>
              <a:rPr sz="2060" spc="194" dirty="0">
                <a:latin typeface="Tahoma"/>
                <a:cs typeface="Tahoma"/>
              </a:rPr>
              <a:t>( </a:t>
            </a:r>
            <a:r>
              <a:rPr sz="2060" i="1" spc="55" dirty="0">
                <a:solidFill>
                  <a:srgbClr val="004B00"/>
                </a:solidFill>
                <a:latin typeface="Palatino Linotype"/>
                <a:cs typeface="Palatino Linotype"/>
              </a:rPr>
              <a:t>node, </a:t>
            </a:r>
            <a:r>
              <a:rPr sz="2060" i="1" spc="24" dirty="0">
                <a:solidFill>
                  <a:srgbClr val="004B00"/>
                </a:solidFill>
                <a:latin typeface="Palatino Linotype"/>
                <a:cs typeface="Palatino Linotype"/>
              </a:rPr>
              <a:t>problem</a:t>
            </a:r>
            <a:r>
              <a:rPr sz="2060" spc="24" dirty="0">
                <a:latin typeface="Tahoma"/>
                <a:cs typeface="Tahoma"/>
              </a:rPr>
              <a:t>) </a:t>
            </a:r>
            <a:r>
              <a:rPr sz="2060" spc="42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2060" spc="-321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60" spc="-146" dirty="0">
                <a:latin typeface="Tahoma"/>
                <a:cs typeface="Tahoma"/>
              </a:rPr>
              <a:t>a </a:t>
            </a:r>
            <a:r>
              <a:rPr sz="2060" spc="-121" dirty="0">
                <a:latin typeface="Tahoma"/>
                <a:cs typeface="Tahoma"/>
              </a:rPr>
              <a:t>set </a:t>
            </a:r>
            <a:r>
              <a:rPr sz="2060" spc="-109" dirty="0">
                <a:latin typeface="Tahoma"/>
                <a:cs typeface="Tahoma"/>
              </a:rPr>
              <a:t>of </a:t>
            </a:r>
            <a:r>
              <a:rPr sz="2060" spc="-158" dirty="0">
                <a:latin typeface="Tahoma"/>
                <a:cs typeface="Tahoma"/>
              </a:rPr>
              <a:t>nodes</a:t>
            </a:r>
            <a:endParaRPr sz="2060" dirty="0">
              <a:latin typeface="Tahoma"/>
              <a:cs typeface="Tahoma"/>
            </a:endParaRPr>
          </a:p>
          <a:p>
            <a:pPr marR="4791488" algn="ctr">
              <a:spcBef>
                <a:spcPts val="188"/>
              </a:spcBef>
            </a:pPr>
            <a:r>
              <a:rPr sz="2060" i="1" spc="36" dirty="0">
                <a:solidFill>
                  <a:srgbClr val="004B00"/>
                </a:solidFill>
                <a:latin typeface="Palatino Linotype"/>
                <a:cs typeface="Palatino Linotype"/>
              </a:rPr>
              <a:t>successors </a:t>
            </a:r>
            <a:r>
              <a:rPr sz="2060" spc="24" dirty="0">
                <a:latin typeface="Arial"/>
                <a:cs typeface="Arial"/>
              </a:rPr>
              <a:t>← </a:t>
            </a:r>
            <a:r>
              <a:rPr sz="2060" spc="-116" dirty="0">
                <a:latin typeface="Tahoma"/>
                <a:cs typeface="Tahoma"/>
              </a:rPr>
              <a:t>the </a:t>
            </a:r>
            <a:r>
              <a:rPr sz="2060" spc="-139" dirty="0">
                <a:latin typeface="Tahoma"/>
                <a:cs typeface="Tahoma"/>
              </a:rPr>
              <a:t>empty</a:t>
            </a:r>
            <a:r>
              <a:rPr sz="2060" spc="-388" dirty="0">
                <a:latin typeface="Tahoma"/>
                <a:cs typeface="Tahoma"/>
              </a:rPr>
              <a:t> </a:t>
            </a:r>
            <a:r>
              <a:rPr sz="2060" spc="-121" dirty="0">
                <a:latin typeface="Tahoma"/>
                <a:cs typeface="Tahoma"/>
              </a:rPr>
              <a:t>set</a:t>
            </a:r>
            <a:endParaRPr sz="2060" dirty="0">
              <a:latin typeface="Tahoma"/>
              <a:cs typeface="Tahoma"/>
            </a:endParaRPr>
          </a:p>
          <a:p>
            <a:pPr marL="345603">
              <a:spcBef>
                <a:spcPts val="176"/>
              </a:spcBef>
            </a:pPr>
            <a:r>
              <a:rPr sz="2060" spc="61" dirty="0">
                <a:solidFill>
                  <a:srgbClr val="00007E"/>
                </a:solidFill>
                <a:latin typeface="Century"/>
                <a:cs typeface="Century"/>
              </a:rPr>
              <a:t>for</a:t>
            </a:r>
            <a:r>
              <a:rPr sz="2060" spc="8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60" spc="30" dirty="0">
                <a:solidFill>
                  <a:srgbClr val="00007E"/>
                </a:solidFill>
                <a:latin typeface="Century"/>
                <a:cs typeface="Century"/>
              </a:rPr>
              <a:t>each</a:t>
            </a:r>
            <a:r>
              <a:rPr sz="2060" spc="67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60" i="1" spc="72" dirty="0">
                <a:solidFill>
                  <a:srgbClr val="004B00"/>
                </a:solidFill>
                <a:latin typeface="Palatino Linotype"/>
                <a:cs typeface="Palatino Linotype"/>
              </a:rPr>
              <a:t>action,</a:t>
            </a:r>
            <a:r>
              <a:rPr sz="2060" i="1" spc="-200" dirty="0">
                <a:solidFill>
                  <a:srgbClr val="004B00"/>
                </a:solidFill>
                <a:latin typeface="Palatino Linotype"/>
                <a:cs typeface="Palatino Linotype"/>
              </a:rPr>
              <a:t> </a:t>
            </a:r>
            <a:r>
              <a:rPr sz="2060" i="1" dirty="0">
                <a:solidFill>
                  <a:srgbClr val="004B00"/>
                </a:solidFill>
                <a:latin typeface="Palatino Linotype"/>
                <a:cs typeface="Palatino Linotype"/>
              </a:rPr>
              <a:t>result</a:t>
            </a:r>
            <a:r>
              <a:rPr sz="2060" i="1" spc="79" dirty="0">
                <a:solidFill>
                  <a:srgbClr val="004B00"/>
                </a:solidFill>
                <a:latin typeface="Palatino Linotype"/>
                <a:cs typeface="Palatino Linotype"/>
              </a:rPr>
              <a:t> </a:t>
            </a:r>
            <a:r>
              <a:rPr sz="2060" spc="24" dirty="0">
                <a:solidFill>
                  <a:srgbClr val="00007E"/>
                </a:solidFill>
                <a:latin typeface="Century"/>
                <a:cs typeface="Century"/>
              </a:rPr>
              <a:t>in</a:t>
            </a:r>
            <a:r>
              <a:rPr sz="2060" spc="8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60" spc="152" dirty="0">
                <a:latin typeface="Times New Roman"/>
                <a:cs typeface="Times New Roman"/>
              </a:rPr>
              <a:t>Successor-Fn</a:t>
            </a:r>
            <a:r>
              <a:rPr sz="2060" spc="152" dirty="0">
                <a:latin typeface="Tahoma"/>
                <a:cs typeface="Tahoma"/>
              </a:rPr>
              <a:t>(</a:t>
            </a:r>
            <a:r>
              <a:rPr sz="2060" i="1" spc="152" dirty="0">
                <a:solidFill>
                  <a:srgbClr val="004B00"/>
                </a:solidFill>
                <a:latin typeface="Palatino Linotype"/>
                <a:cs typeface="Palatino Linotype"/>
              </a:rPr>
              <a:t>problem</a:t>
            </a:r>
            <a:r>
              <a:rPr sz="2060" spc="152" dirty="0">
                <a:latin typeface="Tahoma"/>
                <a:cs typeface="Tahoma"/>
              </a:rPr>
              <a:t>,</a:t>
            </a:r>
            <a:r>
              <a:rPr sz="2060" spc="-370" dirty="0">
                <a:latin typeface="Tahoma"/>
                <a:cs typeface="Tahoma"/>
              </a:rPr>
              <a:t> </a:t>
            </a:r>
            <a:r>
              <a:rPr sz="2060" spc="121" dirty="0">
                <a:latin typeface="Times New Roman"/>
                <a:cs typeface="Times New Roman"/>
              </a:rPr>
              <a:t>State</a:t>
            </a:r>
            <a:r>
              <a:rPr sz="2060" spc="121" dirty="0">
                <a:latin typeface="Tahoma"/>
                <a:cs typeface="Tahoma"/>
              </a:rPr>
              <a:t>[</a:t>
            </a:r>
            <a:r>
              <a:rPr sz="2060" i="1" spc="121" dirty="0">
                <a:solidFill>
                  <a:srgbClr val="004B00"/>
                </a:solidFill>
                <a:latin typeface="Palatino Linotype"/>
                <a:cs typeface="Palatino Linotype"/>
              </a:rPr>
              <a:t>node</a:t>
            </a:r>
            <a:r>
              <a:rPr sz="2060" spc="121" dirty="0">
                <a:latin typeface="Tahoma"/>
                <a:cs typeface="Tahoma"/>
              </a:rPr>
              <a:t>])</a:t>
            </a:r>
            <a:r>
              <a:rPr sz="2060" spc="-19" dirty="0">
                <a:latin typeface="Tahoma"/>
                <a:cs typeface="Tahoma"/>
              </a:rPr>
              <a:t> </a:t>
            </a:r>
            <a:r>
              <a:rPr sz="2060" spc="127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2060" dirty="0">
              <a:latin typeface="Century"/>
              <a:cs typeface="Century"/>
            </a:endParaRPr>
          </a:p>
          <a:p>
            <a:pPr marR="4856145" algn="ctr">
              <a:spcBef>
                <a:spcPts val="188"/>
              </a:spcBef>
            </a:pPr>
            <a:r>
              <a:rPr sz="2060" i="1" spc="30" dirty="0">
                <a:solidFill>
                  <a:srgbClr val="004B00"/>
                </a:solidFill>
                <a:latin typeface="Palatino Linotype"/>
                <a:cs typeface="Palatino Linotype"/>
              </a:rPr>
              <a:t>s </a:t>
            </a:r>
            <a:r>
              <a:rPr sz="2060" spc="24" dirty="0">
                <a:latin typeface="Arial"/>
                <a:cs typeface="Arial"/>
              </a:rPr>
              <a:t>← </a:t>
            </a:r>
            <a:r>
              <a:rPr sz="2060" spc="-146" dirty="0">
                <a:latin typeface="Tahoma"/>
                <a:cs typeface="Tahoma"/>
              </a:rPr>
              <a:t>a </a:t>
            </a:r>
            <a:r>
              <a:rPr sz="2060" spc="-194" dirty="0">
                <a:latin typeface="Tahoma"/>
                <a:cs typeface="Tahoma"/>
              </a:rPr>
              <a:t>new</a:t>
            </a:r>
            <a:r>
              <a:rPr sz="2060" spc="-297" dirty="0">
                <a:latin typeface="Tahoma"/>
                <a:cs typeface="Tahoma"/>
              </a:rPr>
              <a:t> </a:t>
            </a:r>
            <a:r>
              <a:rPr sz="2060" spc="254" dirty="0">
                <a:latin typeface="Times New Roman"/>
                <a:cs typeface="Times New Roman"/>
              </a:rPr>
              <a:t>Node</a:t>
            </a:r>
            <a:endParaRPr sz="2060" dirty="0">
              <a:latin typeface="Times New Roman"/>
              <a:cs typeface="Times New Roman"/>
            </a:endParaRPr>
          </a:p>
          <a:p>
            <a:pPr marL="844380">
              <a:spcBef>
                <a:spcPts val="188"/>
              </a:spcBef>
              <a:tabLst>
                <a:tab pos="3957885" algn="l"/>
                <a:tab pos="6423289" algn="l"/>
              </a:tabLst>
            </a:pPr>
            <a:r>
              <a:rPr sz="2060" spc="212" dirty="0">
                <a:latin typeface="Times New Roman"/>
                <a:cs typeface="Times New Roman"/>
              </a:rPr>
              <a:t>Parent-Node</a:t>
            </a:r>
            <a:r>
              <a:rPr sz="2060" spc="212" dirty="0">
                <a:latin typeface="Tahoma"/>
                <a:cs typeface="Tahoma"/>
              </a:rPr>
              <a:t>[</a:t>
            </a:r>
            <a:r>
              <a:rPr sz="2060" i="1" spc="212" dirty="0">
                <a:solidFill>
                  <a:srgbClr val="004B00"/>
                </a:solidFill>
                <a:latin typeface="Palatino Linotype"/>
                <a:cs typeface="Palatino Linotype"/>
              </a:rPr>
              <a:t>s</a:t>
            </a:r>
            <a:r>
              <a:rPr sz="2060" spc="212" dirty="0">
                <a:latin typeface="Tahoma"/>
                <a:cs typeface="Tahoma"/>
              </a:rPr>
              <a:t>]</a:t>
            </a:r>
            <a:r>
              <a:rPr sz="2060" spc="-297" dirty="0">
                <a:latin typeface="Tahoma"/>
                <a:cs typeface="Tahoma"/>
              </a:rPr>
              <a:t> </a:t>
            </a:r>
            <a:r>
              <a:rPr sz="2060" spc="24" dirty="0">
                <a:latin typeface="Arial"/>
                <a:cs typeface="Arial"/>
              </a:rPr>
              <a:t>←</a:t>
            </a:r>
            <a:r>
              <a:rPr sz="2060" spc="-212" dirty="0">
                <a:latin typeface="Arial"/>
                <a:cs typeface="Arial"/>
              </a:rPr>
              <a:t> </a:t>
            </a:r>
            <a:r>
              <a:rPr sz="2060" i="1" dirty="0">
                <a:solidFill>
                  <a:srgbClr val="004B00"/>
                </a:solidFill>
                <a:latin typeface="Palatino Linotype"/>
                <a:cs typeface="Palatino Linotype"/>
              </a:rPr>
              <a:t>node</a:t>
            </a:r>
            <a:r>
              <a:rPr sz="2060" dirty="0">
                <a:latin typeface="Tahoma"/>
                <a:cs typeface="Tahoma"/>
              </a:rPr>
              <a:t>;	</a:t>
            </a:r>
            <a:r>
              <a:rPr sz="2060" spc="139" dirty="0">
                <a:latin typeface="Times New Roman"/>
                <a:cs typeface="Times New Roman"/>
              </a:rPr>
              <a:t>Action</a:t>
            </a:r>
            <a:r>
              <a:rPr sz="2060" spc="139" dirty="0">
                <a:latin typeface="Tahoma"/>
                <a:cs typeface="Tahoma"/>
              </a:rPr>
              <a:t>[</a:t>
            </a:r>
            <a:r>
              <a:rPr sz="2060" i="1" spc="139" dirty="0">
                <a:solidFill>
                  <a:srgbClr val="004B00"/>
                </a:solidFill>
                <a:latin typeface="Palatino Linotype"/>
                <a:cs typeface="Palatino Linotype"/>
              </a:rPr>
              <a:t>s</a:t>
            </a:r>
            <a:r>
              <a:rPr sz="2060" spc="139" dirty="0">
                <a:latin typeface="Tahoma"/>
                <a:cs typeface="Tahoma"/>
              </a:rPr>
              <a:t>]</a:t>
            </a:r>
            <a:r>
              <a:rPr sz="2060" spc="-297" dirty="0">
                <a:latin typeface="Tahoma"/>
                <a:cs typeface="Tahoma"/>
              </a:rPr>
              <a:t> </a:t>
            </a:r>
            <a:r>
              <a:rPr sz="2060" spc="24" dirty="0">
                <a:latin typeface="Arial"/>
                <a:cs typeface="Arial"/>
              </a:rPr>
              <a:t>←</a:t>
            </a:r>
            <a:r>
              <a:rPr sz="2060" spc="-206" dirty="0">
                <a:latin typeface="Arial"/>
                <a:cs typeface="Arial"/>
              </a:rPr>
              <a:t> </a:t>
            </a:r>
            <a:r>
              <a:rPr sz="2060" i="1" spc="30" dirty="0">
                <a:solidFill>
                  <a:srgbClr val="004B00"/>
                </a:solidFill>
                <a:latin typeface="Palatino Linotype"/>
                <a:cs typeface="Palatino Linotype"/>
              </a:rPr>
              <a:t>action</a:t>
            </a:r>
            <a:r>
              <a:rPr sz="2060" spc="30" dirty="0">
                <a:latin typeface="Tahoma"/>
                <a:cs typeface="Tahoma"/>
              </a:rPr>
              <a:t>;	</a:t>
            </a:r>
            <a:r>
              <a:rPr sz="2060" spc="163" dirty="0">
                <a:latin typeface="Times New Roman"/>
                <a:cs typeface="Times New Roman"/>
              </a:rPr>
              <a:t>State</a:t>
            </a:r>
            <a:r>
              <a:rPr sz="2060" spc="163" dirty="0">
                <a:latin typeface="Tahoma"/>
                <a:cs typeface="Tahoma"/>
              </a:rPr>
              <a:t>[</a:t>
            </a:r>
            <a:r>
              <a:rPr sz="2060" i="1" spc="163" dirty="0">
                <a:solidFill>
                  <a:srgbClr val="004B00"/>
                </a:solidFill>
                <a:latin typeface="Palatino Linotype"/>
                <a:cs typeface="Palatino Linotype"/>
              </a:rPr>
              <a:t>s</a:t>
            </a:r>
            <a:r>
              <a:rPr sz="2060" spc="163" dirty="0">
                <a:latin typeface="Tahoma"/>
                <a:cs typeface="Tahoma"/>
              </a:rPr>
              <a:t>]</a:t>
            </a:r>
            <a:r>
              <a:rPr sz="2060" spc="-340" dirty="0">
                <a:latin typeface="Tahoma"/>
                <a:cs typeface="Tahoma"/>
              </a:rPr>
              <a:t> </a:t>
            </a:r>
            <a:r>
              <a:rPr sz="2060" spc="24" dirty="0">
                <a:latin typeface="Arial"/>
                <a:cs typeface="Arial"/>
              </a:rPr>
              <a:t>←</a:t>
            </a:r>
            <a:r>
              <a:rPr sz="2060" spc="-247" dirty="0">
                <a:latin typeface="Arial"/>
                <a:cs typeface="Arial"/>
              </a:rPr>
              <a:t> </a:t>
            </a:r>
            <a:r>
              <a:rPr sz="2060" i="1" spc="6" dirty="0">
                <a:solidFill>
                  <a:srgbClr val="004B00"/>
                </a:solidFill>
                <a:latin typeface="Palatino Linotype"/>
                <a:cs typeface="Palatino Linotype"/>
              </a:rPr>
              <a:t>result</a:t>
            </a:r>
            <a:endParaRPr sz="2060" dirty="0">
              <a:latin typeface="Palatino Linotype"/>
              <a:cs typeface="Palatino Linotype"/>
            </a:endParaRPr>
          </a:p>
          <a:p>
            <a:pPr marL="844380">
              <a:spcBef>
                <a:spcPts val="176"/>
              </a:spcBef>
            </a:pPr>
            <a:r>
              <a:rPr sz="2060" spc="194" dirty="0">
                <a:latin typeface="Times New Roman"/>
                <a:cs typeface="Times New Roman"/>
              </a:rPr>
              <a:t>Path-Cost</a:t>
            </a:r>
            <a:r>
              <a:rPr sz="2060" spc="194" dirty="0">
                <a:latin typeface="Tahoma"/>
                <a:cs typeface="Tahoma"/>
              </a:rPr>
              <a:t>[</a:t>
            </a:r>
            <a:r>
              <a:rPr sz="2060" i="1" spc="194" dirty="0">
                <a:solidFill>
                  <a:srgbClr val="004B00"/>
                </a:solidFill>
                <a:latin typeface="Palatino Linotype"/>
                <a:cs typeface="Palatino Linotype"/>
              </a:rPr>
              <a:t>s</a:t>
            </a:r>
            <a:r>
              <a:rPr sz="2060" spc="194" dirty="0">
                <a:latin typeface="Tahoma"/>
                <a:cs typeface="Tahoma"/>
              </a:rPr>
              <a:t>]</a:t>
            </a:r>
            <a:r>
              <a:rPr sz="2060" spc="-303" dirty="0">
                <a:latin typeface="Tahoma"/>
                <a:cs typeface="Tahoma"/>
              </a:rPr>
              <a:t> </a:t>
            </a:r>
            <a:r>
              <a:rPr sz="2060" spc="24" dirty="0">
                <a:latin typeface="Arial"/>
                <a:cs typeface="Arial"/>
              </a:rPr>
              <a:t>←</a:t>
            </a:r>
            <a:r>
              <a:rPr sz="2060" spc="-212" dirty="0">
                <a:latin typeface="Arial"/>
                <a:cs typeface="Arial"/>
              </a:rPr>
              <a:t> </a:t>
            </a:r>
            <a:r>
              <a:rPr sz="2060" spc="169" dirty="0">
                <a:latin typeface="Times New Roman"/>
                <a:cs typeface="Times New Roman"/>
              </a:rPr>
              <a:t>Path-Cost</a:t>
            </a:r>
            <a:r>
              <a:rPr sz="2060" spc="169" dirty="0">
                <a:latin typeface="Tahoma"/>
                <a:cs typeface="Tahoma"/>
              </a:rPr>
              <a:t>[</a:t>
            </a:r>
            <a:r>
              <a:rPr sz="2060" i="1" spc="169" dirty="0">
                <a:solidFill>
                  <a:srgbClr val="004B00"/>
                </a:solidFill>
                <a:latin typeface="Palatino Linotype"/>
                <a:cs typeface="Palatino Linotype"/>
              </a:rPr>
              <a:t>node</a:t>
            </a:r>
            <a:r>
              <a:rPr sz="2060" spc="169" dirty="0">
                <a:latin typeface="Tahoma"/>
                <a:cs typeface="Tahoma"/>
              </a:rPr>
              <a:t>]</a:t>
            </a:r>
            <a:r>
              <a:rPr sz="2060" spc="-6" dirty="0">
                <a:latin typeface="Tahoma"/>
                <a:cs typeface="Tahoma"/>
              </a:rPr>
              <a:t> </a:t>
            </a:r>
            <a:r>
              <a:rPr sz="2060" spc="24" dirty="0">
                <a:latin typeface="Tahoma"/>
                <a:cs typeface="Tahoma"/>
              </a:rPr>
              <a:t>+</a:t>
            </a:r>
            <a:r>
              <a:rPr sz="2060" dirty="0">
                <a:latin typeface="Tahoma"/>
                <a:cs typeface="Tahoma"/>
              </a:rPr>
              <a:t> </a:t>
            </a:r>
            <a:r>
              <a:rPr sz="2060" spc="176" dirty="0">
                <a:latin typeface="Times New Roman"/>
                <a:cs typeface="Times New Roman"/>
              </a:rPr>
              <a:t>Step-Cost</a:t>
            </a:r>
            <a:r>
              <a:rPr sz="2060" spc="176" dirty="0">
                <a:latin typeface="Tahoma"/>
                <a:cs typeface="Tahoma"/>
              </a:rPr>
              <a:t>(</a:t>
            </a:r>
            <a:r>
              <a:rPr sz="2060" i="1" spc="176" dirty="0">
                <a:solidFill>
                  <a:srgbClr val="004B00"/>
                </a:solidFill>
                <a:latin typeface="Palatino Linotype"/>
                <a:cs typeface="Palatino Linotype"/>
              </a:rPr>
              <a:t>node</a:t>
            </a:r>
            <a:r>
              <a:rPr sz="2060" spc="176" dirty="0">
                <a:latin typeface="Tahoma"/>
                <a:cs typeface="Tahoma"/>
              </a:rPr>
              <a:t>,</a:t>
            </a:r>
            <a:r>
              <a:rPr sz="2060" spc="-364" dirty="0">
                <a:latin typeface="Tahoma"/>
                <a:cs typeface="Tahoma"/>
              </a:rPr>
              <a:t> </a:t>
            </a:r>
            <a:r>
              <a:rPr sz="2060" i="1" spc="42" dirty="0">
                <a:solidFill>
                  <a:srgbClr val="004B00"/>
                </a:solidFill>
                <a:latin typeface="Palatino Linotype"/>
                <a:cs typeface="Palatino Linotype"/>
              </a:rPr>
              <a:t>action</a:t>
            </a:r>
            <a:r>
              <a:rPr sz="2060" spc="42" dirty="0">
                <a:latin typeface="Tahoma"/>
                <a:cs typeface="Tahoma"/>
              </a:rPr>
              <a:t>,</a:t>
            </a:r>
            <a:r>
              <a:rPr sz="2060" spc="-357" dirty="0">
                <a:latin typeface="Tahoma"/>
                <a:cs typeface="Tahoma"/>
              </a:rPr>
              <a:t> </a:t>
            </a:r>
            <a:r>
              <a:rPr sz="2060" i="1" spc="-6" dirty="0">
                <a:solidFill>
                  <a:srgbClr val="004B00"/>
                </a:solidFill>
                <a:latin typeface="Palatino Linotype"/>
                <a:cs typeface="Palatino Linotype"/>
              </a:rPr>
              <a:t>s</a:t>
            </a:r>
            <a:r>
              <a:rPr sz="2060" spc="-6" dirty="0">
                <a:latin typeface="Tahoma"/>
                <a:cs typeface="Tahoma"/>
              </a:rPr>
              <a:t>)</a:t>
            </a:r>
            <a:endParaRPr sz="2060" dirty="0">
              <a:latin typeface="Tahoma"/>
              <a:cs typeface="Tahoma"/>
            </a:endParaRPr>
          </a:p>
          <a:p>
            <a:pPr marL="844380" marR="4137229">
              <a:lnSpc>
                <a:spcPct val="107600"/>
              </a:lnSpc>
            </a:pPr>
            <a:r>
              <a:rPr sz="2060" spc="133" dirty="0">
                <a:latin typeface="Times New Roman"/>
                <a:cs typeface="Times New Roman"/>
              </a:rPr>
              <a:t>Depth</a:t>
            </a:r>
            <a:r>
              <a:rPr sz="2060" spc="133" dirty="0">
                <a:latin typeface="Tahoma"/>
                <a:cs typeface="Tahoma"/>
              </a:rPr>
              <a:t>[</a:t>
            </a:r>
            <a:r>
              <a:rPr sz="2060" i="1" spc="133" dirty="0">
                <a:solidFill>
                  <a:srgbClr val="004B00"/>
                </a:solidFill>
                <a:latin typeface="Palatino Linotype"/>
                <a:cs typeface="Palatino Linotype"/>
              </a:rPr>
              <a:t>s</a:t>
            </a:r>
            <a:r>
              <a:rPr sz="2060" spc="133" dirty="0">
                <a:latin typeface="Tahoma"/>
                <a:cs typeface="Tahoma"/>
              </a:rPr>
              <a:t>]</a:t>
            </a:r>
            <a:r>
              <a:rPr sz="2060" spc="-321" dirty="0">
                <a:latin typeface="Tahoma"/>
                <a:cs typeface="Tahoma"/>
              </a:rPr>
              <a:t> </a:t>
            </a:r>
            <a:r>
              <a:rPr sz="2060" spc="24" dirty="0">
                <a:latin typeface="Arial"/>
                <a:cs typeface="Arial"/>
              </a:rPr>
              <a:t>←</a:t>
            </a:r>
            <a:r>
              <a:rPr sz="2060" spc="-230" dirty="0">
                <a:latin typeface="Arial"/>
                <a:cs typeface="Arial"/>
              </a:rPr>
              <a:t> </a:t>
            </a:r>
            <a:r>
              <a:rPr sz="2060" spc="116" dirty="0">
                <a:latin typeface="Times New Roman"/>
                <a:cs typeface="Times New Roman"/>
              </a:rPr>
              <a:t>Depth</a:t>
            </a:r>
            <a:r>
              <a:rPr sz="2060" spc="116" dirty="0">
                <a:latin typeface="Tahoma"/>
                <a:cs typeface="Tahoma"/>
              </a:rPr>
              <a:t>[</a:t>
            </a:r>
            <a:r>
              <a:rPr sz="2060" i="1" spc="116" dirty="0">
                <a:solidFill>
                  <a:srgbClr val="004B00"/>
                </a:solidFill>
                <a:latin typeface="Palatino Linotype"/>
                <a:cs typeface="Palatino Linotype"/>
              </a:rPr>
              <a:t>node</a:t>
            </a:r>
            <a:r>
              <a:rPr sz="2060" spc="116" dirty="0">
                <a:latin typeface="Tahoma"/>
                <a:cs typeface="Tahoma"/>
              </a:rPr>
              <a:t>]</a:t>
            </a:r>
            <a:r>
              <a:rPr sz="2060" spc="-36" dirty="0">
                <a:latin typeface="Tahoma"/>
                <a:cs typeface="Tahoma"/>
              </a:rPr>
              <a:t> </a:t>
            </a:r>
            <a:r>
              <a:rPr sz="2060" spc="24" dirty="0">
                <a:latin typeface="Tahoma"/>
                <a:cs typeface="Tahoma"/>
              </a:rPr>
              <a:t>+</a:t>
            </a:r>
            <a:r>
              <a:rPr sz="2060" spc="-19" dirty="0">
                <a:latin typeface="Tahoma"/>
                <a:cs typeface="Tahoma"/>
              </a:rPr>
              <a:t> </a:t>
            </a:r>
            <a:r>
              <a:rPr sz="2060" spc="-146" dirty="0">
                <a:latin typeface="Tahoma"/>
                <a:cs typeface="Tahoma"/>
              </a:rPr>
              <a:t>1  </a:t>
            </a:r>
            <a:r>
              <a:rPr sz="2060" spc="-133" dirty="0">
                <a:latin typeface="Tahoma"/>
                <a:cs typeface="Tahoma"/>
              </a:rPr>
              <a:t>add </a:t>
            </a:r>
            <a:r>
              <a:rPr sz="2060" i="1" spc="30" dirty="0">
                <a:solidFill>
                  <a:srgbClr val="004B00"/>
                </a:solidFill>
                <a:latin typeface="Palatino Linotype"/>
                <a:cs typeface="Palatino Linotype"/>
              </a:rPr>
              <a:t>s </a:t>
            </a:r>
            <a:r>
              <a:rPr sz="2060" spc="-61" dirty="0">
                <a:latin typeface="Tahoma"/>
                <a:cs typeface="Tahoma"/>
              </a:rPr>
              <a:t>to</a:t>
            </a:r>
            <a:r>
              <a:rPr sz="2060" spc="212" dirty="0">
                <a:latin typeface="Tahoma"/>
                <a:cs typeface="Tahoma"/>
              </a:rPr>
              <a:t> </a:t>
            </a:r>
            <a:r>
              <a:rPr sz="2060" i="1" spc="42" dirty="0">
                <a:solidFill>
                  <a:srgbClr val="004B00"/>
                </a:solidFill>
                <a:latin typeface="Palatino Linotype"/>
                <a:cs typeface="Palatino Linotype"/>
              </a:rPr>
              <a:t>successors</a:t>
            </a:r>
            <a:endParaRPr sz="2060" dirty="0">
              <a:latin typeface="Palatino Linotype"/>
              <a:cs typeface="Palatino Linotype"/>
            </a:endParaRPr>
          </a:p>
          <a:p>
            <a:pPr marL="345603">
              <a:spcBef>
                <a:spcPts val="176"/>
              </a:spcBef>
            </a:pPr>
            <a:r>
              <a:rPr sz="2060" spc="5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2060" spc="67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2060" i="1" spc="42" dirty="0">
                <a:solidFill>
                  <a:srgbClr val="004B00"/>
                </a:solidFill>
                <a:latin typeface="Palatino Linotype"/>
                <a:cs typeface="Palatino Linotype"/>
              </a:rPr>
              <a:t>successors</a:t>
            </a:r>
            <a:endParaRPr sz="206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30</a:t>
            </a:fld>
            <a:endParaRPr spc="-30"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83F24FA-5928-4572-9636-1D3B4A3C0C73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17" name="Title 11">
            <a:extLst>
              <a:ext uri="{FF2B5EF4-FFF2-40B4-BE49-F238E27FC236}">
                <a16:creationId xmlns:a16="http://schemas.microsoft.com/office/drawing/2014/main" id="{9A6302EB-2A55-4210-9A75-2A32C5FC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Implementation: general tree search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31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296369" y="1351423"/>
            <a:ext cx="8312727" cy="4360089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72" dirty="0">
                <a:latin typeface="Tahoma"/>
                <a:cs typeface="Tahoma"/>
              </a:rPr>
              <a:t>A </a:t>
            </a:r>
            <a:r>
              <a:rPr sz="2485" spc="-133" dirty="0">
                <a:latin typeface="Tahoma"/>
                <a:cs typeface="Tahoma"/>
              </a:rPr>
              <a:t>strategy </a:t>
            </a:r>
            <a:r>
              <a:rPr sz="2485" spc="-116" dirty="0">
                <a:latin typeface="Tahoma"/>
                <a:cs typeface="Tahoma"/>
              </a:rPr>
              <a:t>is </a:t>
            </a:r>
            <a:r>
              <a:rPr sz="2485" spc="-169" dirty="0">
                <a:latin typeface="Tahoma"/>
                <a:cs typeface="Tahoma"/>
              </a:rPr>
              <a:t>defined </a:t>
            </a:r>
            <a:r>
              <a:rPr sz="2485" spc="-194" dirty="0">
                <a:latin typeface="Tahoma"/>
                <a:cs typeface="Tahoma"/>
              </a:rPr>
              <a:t>by </a:t>
            </a:r>
            <a:r>
              <a:rPr sz="2485" spc="-116" dirty="0">
                <a:latin typeface="Tahoma"/>
                <a:cs typeface="Tahoma"/>
              </a:rPr>
              <a:t>picking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85" dirty="0">
                <a:solidFill>
                  <a:srgbClr val="7E0000"/>
                </a:solidFill>
                <a:latin typeface="Century"/>
                <a:cs typeface="Century"/>
              </a:rPr>
              <a:t>order </a:t>
            </a:r>
            <a:r>
              <a:rPr sz="2485" spc="97" dirty="0">
                <a:solidFill>
                  <a:srgbClr val="7E0000"/>
                </a:solidFill>
                <a:latin typeface="Century"/>
                <a:cs typeface="Century"/>
              </a:rPr>
              <a:t>of </a:t>
            </a:r>
            <a:r>
              <a:rPr sz="2485" spc="116" dirty="0">
                <a:solidFill>
                  <a:srgbClr val="7E0000"/>
                </a:solidFill>
                <a:latin typeface="Century"/>
                <a:cs typeface="Century"/>
              </a:rPr>
              <a:t>node</a:t>
            </a:r>
            <a:r>
              <a:rPr sz="2485" spc="26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485" spc="55" dirty="0">
                <a:solidFill>
                  <a:srgbClr val="7E0000"/>
                </a:solidFill>
                <a:latin typeface="Century"/>
                <a:cs typeface="Century"/>
              </a:rPr>
              <a:t>expansion</a:t>
            </a:r>
            <a:endParaRPr sz="2485">
              <a:latin typeface="Century"/>
              <a:cs typeface="Century"/>
            </a:endParaRPr>
          </a:p>
          <a:p>
            <a:pPr marL="902108" marR="139319" indent="-886714">
              <a:lnSpc>
                <a:spcPct val="101200"/>
              </a:lnSpc>
              <a:spcBef>
                <a:spcPts val="1855"/>
              </a:spcBef>
            </a:pPr>
            <a:r>
              <a:rPr sz="2485" spc="-127" dirty="0">
                <a:latin typeface="Tahoma"/>
                <a:cs typeface="Tahoma"/>
              </a:rPr>
              <a:t>Strategies </a:t>
            </a:r>
            <a:r>
              <a:rPr sz="2485" spc="-200" dirty="0">
                <a:latin typeface="Tahoma"/>
                <a:cs typeface="Tahoma"/>
              </a:rPr>
              <a:t>are </a:t>
            </a:r>
            <a:r>
              <a:rPr sz="2485" spc="-152" dirty="0">
                <a:latin typeface="Tahoma"/>
                <a:cs typeface="Tahoma"/>
              </a:rPr>
              <a:t>evaluated </a:t>
            </a:r>
            <a:r>
              <a:rPr sz="2485" spc="-146" dirty="0">
                <a:latin typeface="Tahoma"/>
                <a:cs typeface="Tahoma"/>
              </a:rPr>
              <a:t>along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33" dirty="0">
                <a:latin typeface="Tahoma"/>
                <a:cs typeface="Tahoma"/>
              </a:rPr>
              <a:t>following </a:t>
            </a:r>
            <a:r>
              <a:rPr sz="2485" spc="-176" dirty="0">
                <a:latin typeface="Tahoma"/>
                <a:cs typeface="Tahoma"/>
              </a:rPr>
              <a:t>dimensions:  </a:t>
            </a:r>
            <a:r>
              <a:rPr sz="2485" spc="-163" dirty="0">
                <a:solidFill>
                  <a:srgbClr val="00007E"/>
                </a:solidFill>
                <a:latin typeface="Tahoma"/>
                <a:cs typeface="Tahoma"/>
              </a:rPr>
              <a:t>completeness</a:t>
            </a:r>
            <a:r>
              <a:rPr sz="2485" spc="-163" dirty="0">
                <a:latin typeface="Tahoma"/>
                <a:cs typeface="Tahoma"/>
              </a:rPr>
              <a:t>—does </a:t>
            </a:r>
            <a:r>
              <a:rPr sz="2485" spc="-6" dirty="0">
                <a:latin typeface="Tahoma"/>
                <a:cs typeface="Tahoma"/>
              </a:rPr>
              <a:t>it </a:t>
            </a:r>
            <a:r>
              <a:rPr sz="2485" spc="-188" dirty="0">
                <a:latin typeface="Tahoma"/>
                <a:cs typeface="Tahoma"/>
              </a:rPr>
              <a:t>always </a:t>
            </a:r>
            <a:r>
              <a:rPr sz="2485" spc="-109" dirty="0">
                <a:latin typeface="Tahoma"/>
                <a:cs typeface="Tahoma"/>
              </a:rPr>
              <a:t>find </a:t>
            </a:r>
            <a:r>
              <a:rPr sz="2485" spc="-176" dirty="0">
                <a:latin typeface="Tahoma"/>
                <a:cs typeface="Tahoma"/>
              </a:rPr>
              <a:t>a </a:t>
            </a:r>
            <a:r>
              <a:rPr sz="2485" spc="-116" dirty="0">
                <a:latin typeface="Tahoma"/>
                <a:cs typeface="Tahoma"/>
              </a:rPr>
              <a:t>solution </a:t>
            </a:r>
            <a:r>
              <a:rPr sz="2485" spc="-49" dirty="0">
                <a:latin typeface="Tahoma"/>
                <a:cs typeface="Tahoma"/>
              </a:rPr>
              <a:t>if </a:t>
            </a:r>
            <a:r>
              <a:rPr sz="2485" spc="-206" dirty="0">
                <a:latin typeface="Tahoma"/>
                <a:cs typeface="Tahoma"/>
              </a:rPr>
              <a:t>one </a:t>
            </a:r>
            <a:r>
              <a:rPr sz="2485" spc="-127" dirty="0">
                <a:latin typeface="Tahoma"/>
                <a:cs typeface="Tahoma"/>
              </a:rPr>
              <a:t>exists?  </a:t>
            </a:r>
            <a:r>
              <a:rPr sz="2485" spc="-127" dirty="0">
                <a:solidFill>
                  <a:srgbClr val="00007E"/>
                </a:solidFill>
                <a:latin typeface="Tahoma"/>
                <a:cs typeface="Tahoma"/>
              </a:rPr>
              <a:t>time </a:t>
            </a:r>
            <a:r>
              <a:rPr sz="2485" spc="-139" dirty="0">
                <a:solidFill>
                  <a:srgbClr val="00007E"/>
                </a:solidFill>
                <a:latin typeface="Tahoma"/>
                <a:cs typeface="Tahoma"/>
              </a:rPr>
              <a:t>complexity</a:t>
            </a:r>
            <a:r>
              <a:rPr sz="2485" spc="-139" dirty="0">
                <a:latin typeface="Tahoma"/>
                <a:cs typeface="Tahoma"/>
              </a:rPr>
              <a:t>—number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88" dirty="0">
                <a:latin typeface="Tahoma"/>
                <a:cs typeface="Tahoma"/>
              </a:rPr>
              <a:t>nodes </a:t>
            </a:r>
            <a:r>
              <a:rPr sz="2485" spc="-163" dirty="0">
                <a:latin typeface="Tahoma"/>
                <a:cs typeface="Tahoma"/>
              </a:rPr>
              <a:t>generated/expanded  </a:t>
            </a:r>
            <a:r>
              <a:rPr sz="2485" spc="-182" dirty="0">
                <a:solidFill>
                  <a:srgbClr val="00007E"/>
                </a:solidFill>
                <a:latin typeface="Tahoma"/>
                <a:cs typeface="Tahoma"/>
              </a:rPr>
              <a:t>space </a:t>
            </a:r>
            <a:r>
              <a:rPr sz="2485" spc="-139" dirty="0">
                <a:solidFill>
                  <a:srgbClr val="00007E"/>
                </a:solidFill>
                <a:latin typeface="Tahoma"/>
                <a:cs typeface="Tahoma"/>
              </a:rPr>
              <a:t>complexity</a:t>
            </a:r>
            <a:r>
              <a:rPr sz="2485" spc="-139" dirty="0">
                <a:latin typeface="Tahoma"/>
                <a:cs typeface="Tahoma"/>
              </a:rPr>
              <a:t>—maximum </a:t>
            </a:r>
            <a:r>
              <a:rPr sz="2485" spc="-176" dirty="0">
                <a:latin typeface="Tahoma"/>
                <a:cs typeface="Tahoma"/>
              </a:rPr>
              <a:t>number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88" dirty="0">
                <a:latin typeface="Tahoma"/>
                <a:cs typeface="Tahoma"/>
              </a:rPr>
              <a:t>nodes </a:t>
            </a:r>
            <a:r>
              <a:rPr sz="2485" spc="-103" dirty="0">
                <a:latin typeface="Tahoma"/>
                <a:cs typeface="Tahoma"/>
              </a:rPr>
              <a:t>in </a:t>
            </a:r>
            <a:r>
              <a:rPr sz="2485" spc="-206" dirty="0">
                <a:latin typeface="Tahoma"/>
                <a:cs typeface="Tahoma"/>
              </a:rPr>
              <a:t>memory  </a:t>
            </a:r>
            <a:r>
              <a:rPr sz="2485" spc="-116" dirty="0">
                <a:solidFill>
                  <a:srgbClr val="00007E"/>
                </a:solidFill>
                <a:latin typeface="Tahoma"/>
                <a:cs typeface="Tahoma"/>
              </a:rPr>
              <a:t>optimality</a:t>
            </a:r>
            <a:r>
              <a:rPr sz="2485" spc="-116" dirty="0">
                <a:latin typeface="Tahoma"/>
                <a:cs typeface="Tahoma"/>
              </a:rPr>
              <a:t>—does </a:t>
            </a:r>
            <a:r>
              <a:rPr sz="2485" spc="-6" dirty="0">
                <a:latin typeface="Tahoma"/>
                <a:cs typeface="Tahoma"/>
              </a:rPr>
              <a:t>it </a:t>
            </a:r>
            <a:r>
              <a:rPr sz="2485" spc="-188" dirty="0">
                <a:latin typeface="Tahoma"/>
                <a:cs typeface="Tahoma"/>
              </a:rPr>
              <a:t>always </a:t>
            </a:r>
            <a:r>
              <a:rPr sz="2485" spc="-109" dirty="0">
                <a:latin typeface="Tahoma"/>
                <a:cs typeface="Tahoma"/>
              </a:rPr>
              <a:t>find </a:t>
            </a:r>
            <a:r>
              <a:rPr sz="2485" spc="-176" dirty="0">
                <a:latin typeface="Tahoma"/>
                <a:cs typeface="Tahoma"/>
              </a:rPr>
              <a:t>a </a:t>
            </a:r>
            <a:r>
              <a:rPr sz="2485" spc="-133" dirty="0">
                <a:latin typeface="Tahoma"/>
                <a:cs typeface="Tahoma"/>
              </a:rPr>
              <a:t>least-cost</a:t>
            </a:r>
            <a:r>
              <a:rPr sz="2485" spc="-479" dirty="0">
                <a:latin typeface="Tahoma"/>
                <a:cs typeface="Tahoma"/>
              </a:rPr>
              <a:t> </a:t>
            </a:r>
            <a:r>
              <a:rPr sz="2485" spc="-109" dirty="0">
                <a:latin typeface="Tahoma"/>
                <a:cs typeface="Tahoma"/>
              </a:rPr>
              <a:t>solution?</a:t>
            </a:r>
            <a:endParaRPr sz="2485">
              <a:latin typeface="Tahoma"/>
              <a:cs typeface="Tahoma"/>
            </a:endParaRPr>
          </a:p>
          <a:p>
            <a:pPr marL="902108" marR="1356242" indent="-887484">
              <a:lnSpc>
                <a:spcPct val="101200"/>
              </a:lnSpc>
              <a:spcBef>
                <a:spcPts val="1855"/>
              </a:spcBef>
            </a:pPr>
            <a:r>
              <a:rPr sz="2485" spc="-97" dirty="0">
                <a:latin typeface="Tahoma"/>
                <a:cs typeface="Tahoma"/>
              </a:rPr>
              <a:t>Time </a:t>
            </a:r>
            <a:r>
              <a:rPr sz="2485" spc="-176" dirty="0">
                <a:latin typeface="Tahoma"/>
                <a:cs typeface="Tahoma"/>
              </a:rPr>
              <a:t>and </a:t>
            </a:r>
            <a:r>
              <a:rPr sz="2485" spc="-182" dirty="0">
                <a:latin typeface="Tahoma"/>
                <a:cs typeface="Tahoma"/>
              </a:rPr>
              <a:t>space </a:t>
            </a:r>
            <a:r>
              <a:rPr sz="2485" spc="-133" dirty="0">
                <a:latin typeface="Tahoma"/>
                <a:cs typeface="Tahoma"/>
              </a:rPr>
              <a:t>complexity </a:t>
            </a:r>
            <a:r>
              <a:rPr sz="2485" spc="-200" dirty="0">
                <a:latin typeface="Tahoma"/>
                <a:cs typeface="Tahoma"/>
              </a:rPr>
              <a:t>are measured </a:t>
            </a:r>
            <a:r>
              <a:rPr sz="2485" spc="-103" dirty="0">
                <a:latin typeface="Tahoma"/>
                <a:cs typeface="Tahoma"/>
              </a:rPr>
              <a:t>in </a:t>
            </a:r>
            <a:r>
              <a:rPr sz="2485" spc="-163" dirty="0">
                <a:latin typeface="Tahoma"/>
                <a:cs typeface="Tahoma"/>
              </a:rPr>
              <a:t>terms </a:t>
            </a:r>
            <a:r>
              <a:rPr sz="2485" spc="-127" dirty="0">
                <a:latin typeface="Tahoma"/>
                <a:cs typeface="Tahoma"/>
              </a:rPr>
              <a:t>of  </a:t>
            </a:r>
            <a:r>
              <a:rPr sz="2485" i="1" spc="-169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485" spc="-169" dirty="0">
                <a:latin typeface="Tahoma"/>
                <a:cs typeface="Tahoma"/>
              </a:rPr>
              <a:t>—maximum </a:t>
            </a:r>
            <a:r>
              <a:rPr sz="2485" spc="-158" dirty="0">
                <a:latin typeface="Tahoma"/>
                <a:cs typeface="Tahoma"/>
              </a:rPr>
              <a:t>branching </a:t>
            </a:r>
            <a:r>
              <a:rPr sz="2485" spc="-116" dirty="0">
                <a:latin typeface="Tahoma"/>
                <a:cs typeface="Tahoma"/>
              </a:rPr>
              <a:t>factor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82" dirty="0">
                <a:latin typeface="Tahoma"/>
                <a:cs typeface="Tahoma"/>
              </a:rPr>
              <a:t>search </a:t>
            </a:r>
            <a:r>
              <a:rPr sz="2485" spc="-163" dirty="0">
                <a:latin typeface="Tahoma"/>
                <a:cs typeface="Tahoma"/>
              </a:rPr>
              <a:t>tree  </a:t>
            </a:r>
            <a:r>
              <a:rPr sz="2485" i="1" spc="-139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485" spc="-139" dirty="0">
                <a:latin typeface="Tahoma"/>
                <a:cs typeface="Tahoma"/>
              </a:rPr>
              <a:t>—depth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33" dirty="0">
                <a:latin typeface="Tahoma"/>
                <a:cs typeface="Tahoma"/>
              </a:rPr>
              <a:t>least-cost</a:t>
            </a:r>
            <a:r>
              <a:rPr sz="2485" spc="484" dirty="0">
                <a:latin typeface="Tahoma"/>
                <a:cs typeface="Tahoma"/>
              </a:rPr>
              <a:t> </a:t>
            </a:r>
            <a:r>
              <a:rPr sz="2485" spc="-116" dirty="0">
                <a:latin typeface="Tahoma"/>
                <a:cs typeface="Tahoma"/>
              </a:rPr>
              <a:t>solution</a:t>
            </a:r>
            <a:endParaRPr sz="2485">
              <a:latin typeface="Tahoma"/>
              <a:cs typeface="Tahoma"/>
            </a:endParaRPr>
          </a:p>
          <a:p>
            <a:pPr marL="902108">
              <a:spcBef>
                <a:spcPts val="42"/>
              </a:spcBef>
            </a:pPr>
            <a:r>
              <a:rPr sz="2485" i="1" spc="-127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485" spc="-127" dirty="0">
                <a:latin typeface="Tahoma"/>
                <a:cs typeface="Tahoma"/>
              </a:rPr>
              <a:t>—maximum </a:t>
            </a:r>
            <a:r>
              <a:rPr sz="2485" spc="-158" dirty="0">
                <a:latin typeface="Tahoma"/>
                <a:cs typeface="Tahoma"/>
              </a:rPr>
              <a:t>depth </a:t>
            </a:r>
            <a:r>
              <a:rPr sz="2485" spc="-127" dirty="0">
                <a:latin typeface="Tahoma"/>
                <a:cs typeface="Tahoma"/>
              </a:rPr>
              <a:t>of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21" dirty="0">
                <a:latin typeface="Tahoma"/>
                <a:cs typeface="Tahoma"/>
              </a:rPr>
              <a:t>state </a:t>
            </a:r>
            <a:r>
              <a:rPr sz="2485" spc="-182" dirty="0">
                <a:latin typeface="Tahoma"/>
                <a:cs typeface="Tahoma"/>
              </a:rPr>
              <a:t>space </a:t>
            </a:r>
            <a:r>
              <a:rPr sz="2485" spc="-169" dirty="0">
                <a:latin typeface="Tahoma"/>
                <a:cs typeface="Tahoma"/>
              </a:rPr>
              <a:t>(may </a:t>
            </a:r>
            <a:r>
              <a:rPr sz="2485" spc="-188" dirty="0">
                <a:latin typeface="Tahoma"/>
                <a:cs typeface="Tahoma"/>
              </a:rPr>
              <a:t>be</a:t>
            </a:r>
            <a:r>
              <a:rPr sz="2485" spc="-103" dirty="0">
                <a:latin typeface="Tahoma"/>
                <a:cs typeface="Tahoma"/>
              </a:rPr>
              <a:t> </a:t>
            </a:r>
            <a:r>
              <a:rPr sz="2485" spc="61" dirty="0">
                <a:solidFill>
                  <a:srgbClr val="990099"/>
                </a:solidFill>
                <a:latin typeface="Lucida Sans Unicode"/>
                <a:cs typeface="Lucida Sans Unicode"/>
              </a:rPr>
              <a:t>∞</a:t>
            </a:r>
            <a:r>
              <a:rPr sz="2485" spc="61" dirty="0">
                <a:latin typeface="Tahoma"/>
                <a:cs typeface="Tahoma"/>
              </a:rPr>
              <a:t>)</a:t>
            </a:r>
            <a:endParaRPr sz="2485">
              <a:latin typeface="Tahoma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45473351-A2FE-404D-A295-E0A20C50D0A4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5AF6767A-C569-40DE-9D90-A2E95308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strategies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32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516301" y="1476087"/>
            <a:ext cx="7042728" cy="3905825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5394" marR="6157" indent="-769">
              <a:lnSpc>
                <a:spcPct val="101000"/>
              </a:lnSpc>
              <a:spcBef>
                <a:spcPts val="109"/>
              </a:spcBef>
            </a:pPr>
            <a:r>
              <a:rPr sz="2485" spc="-152" dirty="0">
                <a:solidFill>
                  <a:srgbClr val="00007E"/>
                </a:solidFill>
                <a:latin typeface="Tahoma"/>
                <a:cs typeface="Tahoma"/>
              </a:rPr>
              <a:t>Uninformed </a:t>
            </a:r>
            <a:r>
              <a:rPr sz="2485" spc="-139" dirty="0">
                <a:latin typeface="Tahoma"/>
                <a:cs typeface="Tahoma"/>
              </a:rPr>
              <a:t>strategies </a:t>
            </a:r>
            <a:r>
              <a:rPr sz="2485" spc="-218" dirty="0">
                <a:latin typeface="Tahoma"/>
                <a:cs typeface="Tahoma"/>
              </a:rPr>
              <a:t>use </a:t>
            </a:r>
            <a:r>
              <a:rPr sz="2485" spc="-133" dirty="0">
                <a:latin typeface="Tahoma"/>
                <a:cs typeface="Tahoma"/>
              </a:rPr>
              <a:t>only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27" dirty="0">
                <a:latin typeface="Tahoma"/>
                <a:cs typeface="Tahoma"/>
              </a:rPr>
              <a:t>information available  </a:t>
            </a:r>
            <a:r>
              <a:rPr sz="2485" spc="-103" dirty="0">
                <a:latin typeface="Tahoma"/>
                <a:cs typeface="Tahoma"/>
              </a:rPr>
              <a:t>in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69" dirty="0">
                <a:latin typeface="Tahoma"/>
                <a:cs typeface="Tahoma"/>
              </a:rPr>
              <a:t>problem</a:t>
            </a:r>
            <a:r>
              <a:rPr sz="2485" spc="291" dirty="0">
                <a:latin typeface="Tahoma"/>
                <a:cs typeface="Tahoma"/>
              </a:rPr>
              <a:t> </a:t>
            </a:r>
            <a:r>
              <a:rPr sz="2485" spc="-116" dirty="0">
                <a:latin typeface="Tahoma"/>
                <a:cs typeface="Tahoma"/>
              </a:rPr>
              <a:t>definition</a:t>
            </a:r>
            <a:endParaRPr sz="2485" dirty="0">
              <a:latin typeface="Tahoma"/>
              <a:cs typeface="Tahoma"/>
            </a:endParaRPr>
          </a:p>
          <a:p>
            <a:pPr marL="15394" marR="4438958">
              <a:lnSpc>
                <a:spcPct val="163400"/>
              </a:lnSpc>
            </a:pPr>
            <a:r>
              <a:rPr sz="2485" spc="-97" dirty="0">
                <a:latin typeface="Tahoma"/>
                <a:cs typeface="Tahoma"/>
              </a:rPr>
              <a:t>Breadth-first </a:t>
            </a:r>
            <a:r>
              <a:rPr sz="2485" spc="-182" dirty="0">
                <a:latin typeface="Tahoma"/>
                <a:cs typeface="Tahoma"/>
              </a:rPr>
              <a:t>search  </a:t>
            </a:r>
            <a:r>
              <a:rPr sz="2485" spc="-121" dirty="0">
                <a:latin typeface="Tahoma"/>
                <a:cs typeface="Tahoma"/>
              </a:rPr>
              <a:t>Uniform-cost </a:t>
            </a:r>
            <a:r>
              <a:rPr sz="2485" spc="-182" dirty="0">
                <a:latin typeface="Tahoma"/>
                <a:cs typeface="Tahoma"/>
              </a:rPr>
              <a:t>search  </a:t>
            </a:r>
            <a:r>
              <a:rPr sz="2485" spc="-97" dirty="0">
                <a:latin typeface="Tahoma"/>
                <a:cs typeface="Tahoma"/>
              </a:rPr>
              <a:t>Depth-first </a:t>
            </a:r>
            <a:r>
              <a:rPr sz="2485" spc="-182" dirty="0">
                <a:latin typeface="Tahoma"/>
                <a:cs typeface="Tahoma"/>
              </a:rPr>
              <a:t>search  </a:t>
            </a:r>
            <a:r>
              <a:rPr sz="2485" spc="-103" dirty="0">
                <a:latin typeface="Tahoma"/>
                <a:cs typeface="Tahoma"/>
              </a:rPr>
              <a:t>Depth-limited</a:t>
            </a:r>
            <a:r>
              <a:rPr sz="2485" spc="-146" dirty="0">
                <a:latin typeface="Tahoma"/>
                <a:cs typeface="Tahoma"/>
              </a:rPr>
              <a:t> </a:t>
            </a:r>
            <a:r>
              <a:rPr sz="2485" spc="-182" dirty="0">
                <a:latin typeface="Tahoma"/>
                <a:cs typeface="Tahoma"/>
              </a:rPr>
              <a:t>search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910"/>
              </a:spcBef>
            </a:pPr>
            <a:r>
              <a:rPr sz="2485" spc="-133" dirty="0">
                <a:latin typeface="Tahoma"/>
                <a:cs typeface="Tahoma"/>
              </a:rPr>
              <a:t>Iterative </a:t>
            </a:r>
            <a:r>
              <a:rPr sz="2485" spc="-182" dirty="0">
                <a:latin typeface="Tahoma"/>
                <a:cs typeface="Tahoma"/>
              </a:rPr>
              <a:t>deepening</a:t>
            </a:r>
            <a:r>
              <a:rPr sz="2485" spc="97" dirty="0">
                <a:latin typeface="Tahoma"/>
                <a:cs typeface="Tahoma"/>
              </a:rPr>
              <a:t> </a:t>
            </a:r>
            <a:r>
              <a:rPr sz="2485" spc="-182" dirty="0">
                <a:latin typeface="Tahoma"/>
                <a:cs typeface="Tahoma"/>
              </a:rPr>
              <a:t>search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0EFEBDD2-8517-4EE6-8A58-3FFB6220BF0C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9592518F-3AA4-4BC9-8AA3-797F9785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Uninformed the search strategies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01901" y="1307958"/>
            <a:ext cx="7656946" cy="1913522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-139" dirty="0">
                <a:latin typeface="Tahoma"/>
                <a:cs typeface="Tahoma"/>
              </a:rPr>
              <a:t>Expand </a:t>
            </a:r>
            <a:r>
              <a:rPr sz="2485" spc="-163" dirty="0">
                <a:latin typeface="Tahoma"/>
                <a:cs typeface="Tahoma"/>
              </a:rPr>
              <a:t>shallowest </a:t>
            </a:r>
            <a:r>
              <a:rPr sz="2485" spc="-194" dirty="0">
                <a:latin typeface="Tahoma"/>
                <a:cs typeface="Tahoma"/>
              </a:rPr>
              <a:t>unexpanded</a:t>
            </a:r>
            <a:r>
              <a:rPr sz="2485" spc="321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node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42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485" spc="42" dirty="0">
                <a:latin typeface="Tahoma"/>
                <a:cs typeface="Tahoma"/>
              </a:rPr>
              <a:t>: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42"/>
              </a:spcBef>
            </a:pPr>
            <a:r>
              <a:rPr sz="2485" i="1" spc="36" dirty="0">
                <a:solidFill>
                  <a:srgbClr val="004B00"/>
                </a:solidFill>
                <a:latin typeface="Calibri"/>
                <a:cs typeface="Calibri"/>
              </a:rPr>
              <a:t>fringe</a:t>
            </a:r>
            <a:r>
              <a:rPr sz="2485" i="1" spc="19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485" spc="-116" dirty="0">
                <a:latin typeface="Tahoma"/>
                <a:cs typeface="Tahoma"/>
              </a:rPr>
              <a:t>is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76" dirty="0">
                <a:latin typeface="Tahoma"/>
                <a:cs typeface="Tahoma"/>
              </a:rPr>
              <a:t>a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72" dirty="0">
                <a:latin typeface="Tahoma"/>
                <a:cs typeface="Tahoma"/>
              </a:rPr>
              <a:t>FIFO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194" dirty="0">
                <a:latin typeface="Tahoma"/>
                <a:cs typeface="Tahoma"/>
              </a:rPr>
              <a:t>queue,</a:t>
            </a:r>
            <a:r>
              <a:rPr sz="2485" spc="12" dirty="0">
                <a:latin typeface="Tahoma"/>
                <a:cs typeface="Tahoma"/>
              </a:rPr>
              <a:t> </a:t>
            </a:r>
            <a:r>
              <a:rPr sz="2485" spc="-127" dirty="0">
                <a:latin typeface="Tahoma"/>
                <a:cs typeface="Tahoma"/>
              </a:rPr>
              <a:t>i.e.,</a:t>
            </a:r>
            <a:r>
              <a:rPr sz="2485" spc="42" dirty="0">
                <a:latin typeface="Tahoma"/>
                <a:cs typeface="Tahoma"/>
              </a:rPr>
              <a:t> </a:t>
            </a:r>
            <a:r>
              <a:rPr sz="2485" spc="-230" dirty="0">
                <a:latin typeface="Tahoma"/>
                <a:cs typeface="Tahoma"/>
              </a:rPr>
              <a:t>new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82" dirty="0">
                <a:latin typeface="Tahoma"/>
                <a:cs typeface="Tahoma"/>
              </a:rPr>
              <a:t>successors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go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79" dirty="0">
                <a:latin typeface="Tahoma"/>
                <a:cs typeface="Tahoma"/>
              </a:rPr>
              <a:t>at</a:t>
            </a:r>
            <a:r>
              <a:rPr sz="2485" spc="-6" dirty="0">
                <a:latin typeface="Tahoma"/>
                <a:cs typeface="Tahoma"/>
              </a:rPr>
              <a:t> </a:t>
            </a:r>
            <a:r>
              <a:rPr sz="2485" spc="-200" dirty="0">
                <a:latin typeface="Tahoma"/>
                <a:cs typeface="Tahoma"/>
              </a:rPr>
              <a:t>end</a:t>
            </a:r>
            <a:endParaRPr sz="2485" dirty="0">
              <a:latin typeface="Tahoma"/>
              <a:cs typeface="Tahoma"/>
            </a:endParaRPr>
          </a:p>
          <a:p>
            <a:pPr marL="1797289" algn="ctr">
              <a:spcBef>
                <a:spcPts val="303"/>
              </a:spcBef>
            </a:pPr>
            <a:r>
              <a:rPr lang="en-GB" sz="3030" i="1" spc="-6" dirty="0">
                <a:latin typeface="Times New Roman"/>
                <a:cs typeface="Times New Roman"/>
              </a:rPr>
              <a:t>A</a:t>
            </a:r>
            <a:endParaRPr sz="303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33</a:t>
            </a:fld>
            <a:endParaRPr spc="-30" dirty="0"/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F1004924-2DD2-43FD-BB59-FE4F7E348AB0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40" name="Title 11">
            <a:extLst>
              <a:ext uri="{FF2B5EF4-FFF2-40B4-BE49-F238E27FC236}">
                <a16:creationId xmlns:a16="http://schemas.microsoft.com/office/drawing/2014/main" id="{8779C628-0264-4B4C-B93E-3404483F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  <a:endParaRPr lang="en-GB" dirty="0"/>
          </a:p>
        </p:txBody>
      </p:sp>
      <p:pic>
        <p:nvPicPr>
          <p:cNvPr id="37" name="Picture 36" descr="Breadth first search">
            <a:extLst>
              <a:ext uri="{FF2B5EF4-FFF2-40B4-BE49-F238E27FC236}">
                <a16:creationId xmlns:a16="http://schemas.microsoft.com/office/drawing/2014/main" id="{99CD71B3-8ABF-4EA8-90CA-D75757D6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719387"/>
            <a:ext cx="69342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01901" y="1273235"/>
            <a:ext cx="7656946" cy="1904289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-139" dirty="0">
                <a:latin typeface="Tahoma"/>
                <a:cs typeface="Tahoma"/>
              </a:rPr>
              <a:t>Expand </a:t>
            </a:r>
            <a:r>
              <a:rPr sz="2485" spc="-163" dirty="0">
                <a:latin typeface="Tahoma"/>
                <a:cs typeface="Tahoma"/>
              </a:rPr>
              <a:t>shallowest </a:t>
            </a:r>
            <a:r>
              <a:rPr sz="2485" spc="-194" dirty="0">
                <a:latin typeface="Tahoma"/>
                <a:cs typeface="Tahoma"/>
              </a:rPr>
              <a:t>unexpanded</a:t>
            </a:r>
            <a:r>
              <a:rPr sz="2485" spc="321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node</a:t>
            </a:r>
            <a:endParaRPr sz="2485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42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485" spc="42" dirty="0">
                <a:latin typeface="Tahoma"/>
                <a:cs typeface="Tahoma"/>
              </a:rPr>
              <a:t>:</a:t>
            </a:r>
            <a:endParaRPr sz="2485">
              <a:latin typeface="Tahoma"/>
              <a:cs typeface="Tahoma"/>
            </a:endParaRPr>
          </a:p>
          <a:p>
            <a:pPr marL="902108">
              <a:spcBef>
                <a:spcPts val="42"/>
              </a:spcBef>
            </a:pPr>
            <a:r>
              <a:rPr sz="2485" i="1" spc="36" dirty="0">
                <a:solidFill>
                  <a:srgbClr val="004B00"/>
                </a:solidFill>
                <a:latin typeface="Calibri"/>
                <a:cs typeface="Calibri"/>
              </a:rPr>
              <a:t>fringe</a:t>
            </a:r>
            <a:r>
              <a:rPr sz="2485" i="1" spc="19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485" spc="-116" dirty="0">
                <a:latin typeface="Tahoma"/>
                <a:cs typeface="Tahoma"/>
              </a:rPr>
              <a:t>is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76" dirty="0">
                <a:latin typeface="Tahoma"/>
                <a:cs typeface="Tahoma"/>
              </a:rPr>
              <a:t>a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72" dirty="0">
                <a:latin typeface="Tahoma"/>
                <a:cs typeface="Tahoma"/>
              </a:rPr>
              <a:t>FIFO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194" dirty="0">
                <a:latin typeface="Tahoma"/>
                <a:cs typeface="Tahoma"/>
              </a:rPr>
              <a:t>queue,</a:t>
            </a:r>
            <a:r>
              <a:rPr sz="2485" spc="12" dirty="0">
                <a:latin typeface="Tahoma"/>
                <a:cs typeface="Tahoma"/>
              </a:rPr>
              <a:t> </a:t>
            </a:r>
            <a:r>
              <a:rPr sz="2485" spc="-127" dirty="0">
                <a:latin typeface="Tahoma"/>
                <a:cs typeface="Tahoma"/>
              </a:rPr>
              <a:t>i.e.,</a:t>
            </a:r>
            <a:r>
              <a:rPr sz="2485" spc="42" dirty="0">
                <a:latin typeface="Tahoma"/>
                <a:cs typeface="Tahoma"/>
              </a:rPr>
              <a:t> </a:t>
            </a:r>
            <a:r>
              <a:rPr sz="2485" spc="-230" dirty="0">
                <a:latin typeface="Tahoma"/>
                <a:cs typeface="Tahoma"/>
              </a:rPr>
              <a:t>new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82" dirty="0">
                <a:latin typeface="Tahoma"/>
                <a:cs typeface="Tahoma"/>
              </a:rPr>
              <a:t>successors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go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79" dirty="0">
                <a:latin typeface="Tahoma"/>
                <a:cs typeface="Tahoma"/>
              </a:rPr>
              <a:t>at</a:t>
            </a:r>
            <a:r>
              <a:rPr sz="2485" spc="-6" dirty="0">
                <a:latin typeface="Tahoma"/>
                <a:cs typeface="Tahoma"/>
              </a:rPr>
              <a:t> </a:t>
            </a:r>
            <a:r>
              <a:rPr sz="2485" spc="-200" dirty="0">
                <a:latin typeface="Tahoma"/>
                <a:cs typeface="Tahoma"/>
              </a:rPr>
              <a:t>end</a:t>
            </a:r>
            <a:endParaRPr sz="2485">
              <a:latin typeface="Tahoma"/>
              <a:cs typeface="Tahoma"/>
            </a:endParaRPr>
          </a:p>
          <a:p>
            <a:pPr marL="1849630" algn="ctr">
              <a:spcBef>
                <a:spcPts val="340"/>
              </a:spcBef>
            </a:pPr>
            <a:r>
              <a:rPr sz="2970" i="1" spc="19" dirty="0">
                <a:latin typeface="Times New Roman"/>
                <a:cs typeface="Times New Roman"/>
              </a:rPr>
              <a:t>A</a:t>
            </a:r>
            <a:endParaRPr sz="2970">
              <a:latin typeface="Times New Roman"/>
              <a:cs typeface="Times New Roman"/>
            </a:endParaRPr>
          </a:p>
        </p:txBody>
      </p:sp>
      <p:grpSp>
        <p:nvGrpSpPr>
          <p:cNvPr id="38" name="Group 37" descr="Breadth first search">
            <a:extLst>
              <a:ext uri="{FF2B5EF4-FFF2-40B4-BE49-F238E27FC236}">
                <a16:creationId xmlns:a16="http://schemas.microsoft.com/office/drawing/2014/main" id="{0B50595D-E755-435A-B0AC-D3D0E29DA4CE}"/>
              </a:ext>
            </a:extLst>
          </p:cNvPr>
          <p:cNvGrpSpPr/>
          <p:nvPr/>
        </p:nvGrpSpPr>
        <p:grpSpPr>
          <a:xfrm>
            <a:off x="3048786" y="2720784"/>
            <a:ext cx="4598215" cy="2975372"/>
            <a:chOff x="3048786" y="2720784"/>
            <a:chExt cx="4598215" cy="2975372"/>
          </a:xfrm>
        </p:grpSpPr>
        <p:sp>
          <p:nvSpPr>
            <p:cNvPr id="3" name="object 3"/>
            <p:cNvSpPr/>
            <p:nvPr/>
          </p:nvSpPr>
          <p:spPr>
            <a:xfrm>
              <a:off x="3995435" y="2991270"/>
              <a:ext cx="1353127" cy="1217659"/>
            </a:xfrm>
            <a:custGeom>
              <a:avLst/>
              <a:gdLst/>
              <a:ahLst/>
              <a:cxnLst/>
              <a:rect l="l" t="t" r="r" b="b"/>
              <a:pathLst>
                <a:path w="1116329" h="1004570">
                  <a:moveTo>
                    <a:pt x="1115707" y="0"/>
                  </a:moveTo>
                  <a:lnTo>
                    <a:pt x="0" y="1004138"/>
                  </a:lnTo>
                </a:path>
              </a:pathLst>
            </a:custGeom>
            <a:ln w="18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" name="object 4"/>
            <p:cNvSpPr/>
            <p:nvPr/>
          </p:nvSpPr>
          <p:spPr>
            <a:xfrm>
              <a:off x="3319256" y="4208408"/>
              <a:ext cx="676564" cy="1217659"/>
            </a:xfrm>
            <a:custGeom>
              <a:avLst/>
              <a:gdLst/>
              <a:ahLst/>
              <a:cxnLst/>
              <a:rect l="l" t="t" r="r" b="b"/>
              <a:pathLst>
                <a:path w="558164" h="1004570">
                  <a:moveTo>
                    <a:pt x="557847" y="0"/>
                  </a:moveTo>
                  <a:lnTo>
                    <a:pt x="0" y="1004125"/>
                  </a:lnTo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" name="object 5"/>
            <p:cNvSpPr/>
            <p:nvPr/>
          </p:nvSpPr>
          <p:spPr>
            <a:xfrm>
              <a:off x="3995436" y="4208408"/>
              <a:ext cx="676564" cy="1217659"/>
            </a:xfrm>
            <a:custGeom>
              <a:avLst/>
              <a:gdLst/>
              <a:ahLst/>
              <a:cxnLst/>
              <a:rect l="l" t="t" r="r" b="b"/>
              <a:pathLst>
                <a:path w="558164" h="1004570">
                  <a:moveTo>
                    <a:pt x="0" y="0"/>
                  </a:moveTo>
                  <a:lnTo>
                    <a:pt x="557860" y="1004125"/>
                  </a:lnTo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" name="object 6"/>
            <p:cNvSpPr/>
            <p:nvPr/>
          </p:nvSpPr>
          <p:spPr>
            <a:xfrm>
              <a:off x="5347807" y="2991270"/>
              <a:ext cx="1353127" cy="1217659"/>
            </a:xfrm>
            <a:custGeom>
              <a:avLst/>
              <a:gdLst/>
              <a:ahLst/>
              <a:cxnLst/>
              <a:rect l="l" t="t" r="r" b="b"/>
              <a:pathLst>
                <a:path w="1116329" h="1004570">
                  <a:moveTo>
                    <a:pt x="0" y="0"/>
                  </a:moveTo>
                  <a:lnTo>
                    <a:pt x="1115707" y="1004138"/>
                  </a:lnTo>
                </a:path>
              </a:pathLst>
            </a:custGeom>
            <a:ln w="18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" name="object 7"/>
            <p:cNvSpPr/>
            <p:nvPr/>
          </p:nvSpPr>
          <p:spPr>
            <a:xfrm>
              <a:off x="6023987" y="4208408"/>
              <a:ext cx="676564" cy="1217659"/>
            </a:xfrm>
            <a:custGeom>
              <a:avLst/>
              <a:gdLst/>
              <a:ahLst/>
              <a:cxnLst/>
              <a:rect l="l" t="t" r="r" b="b"/>
              <a:pathLst>
                <a:path w="558164" h="1004570">
                  <a:moveTo>
                    <a:pt x="557860" y="0"/>
                  </a:moveTo>
                  <a:lnTo>
                    <a:pt x="0" y="1004125"/>
                  </a:lnTo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" name="object 8"/>
            <p:cNvSpPr/>
            <p:nvPr/>
          </p:nvSpPr>
          <p:spPr>
            <a:xfrm>
              <a:off x="6700181" y="4208408"/>
              <a:ext cx="676564" cy="1217659"/>
            </a:xfrm>
            <a:custGeom>
              <a:avLst/>
              <a:gdLst/>
              <a:ahLst/>
              <a:cxnLst/>
              <a:rect l="l" t="t" r="r" b="b"/>
              <a:pathLst>
                <a:path w="558164" h="1004570">
                  <a:moveTo>
                    <a:pt x="0" y="0"/>
                  </a:moveTo>
                  <a:lnTo>
                    <a:pt x="557847" y="1004125"/>
                  </a:lnTo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" name="object 9"/>
            <p:cNvSpPr/>
            <p:nvPr/>
          </p:nvSpPr>
          <p:spPr>
            <a:xfrm>
              <a:off x="5077353" y="2720784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5">
                  <a:moveTo>
                    <a:pt x="0" y="223139"/>
                  </a:moveTo>
                  <a:lnTo>
                    <a:pt x="4533" y="268111"/>
                  </a:lnTo>
                  <a:lnTo>
                    <a:pt x="17534" y="309998"/>
                  </a:lnTo>
                  <a:lnTo>
                    <a:pt x="38107" y="347904"/>
                  </a:lnTo>
                  <a:lnTo>
                    <a:pt x="65354" y="380930"/>
                  </a:lnTo>
                  <a:lnTo>
                    <a:pt x="98377" y="408179"/>
                  </a:lnTo>
                  <a:lnTo>
                    <a:pt x="136281" y="428753"/>
                  </a:lnTo>
                  <a:lnTo>
                    <a:pt x="178167" y="441756"/>
                  </a:lnTo>
                  <a:lnTo>
                    <a:pt x="223139" y="446290"/>
                  </a:lnTo>
                  <a:lnTo>
                    <a:pt x="268106" y="441756"/>
                  </a:lnTo>
                  <a:lnTo>
                    <a:pt x="309991" y="428753"/>
                  </a:lnTo>
                  <a:lnTo>
                    <a:pt x="347894" y="408179"/>
                  </a:lnTo>
                  <a:lnTo>
                    <a:pt x="380919" y="380930"/>
                  </a:lnTo>
                  <a:lnTo>
                    <a:pt x="408167" y="347904"/>
                  </a:lnTo>
                  <a:lnTo>
                    <a:pt x="428741" y="309998"/>
                  </a:lnTo>
                  <a:lnTo>
                    <a:pt x="441744" y="268111"/>
                  </a:lnTo>
                  <a:lnTo>
                    <a:pt x="446278" y="223139"/>
                  </a:lnTo>
                  <a:lnTo>
                    <a:pt x="441744" y="178171"/>
                  </a:lnTo>
                  <a:lnTo>
                    <a:pt x="428741" y="136286"/>
                  </a:lnTo>
                  <a:lnTo>
                    <a:pt x="408167" y="98383"/>
                  </a:lnTo>
                  <a:lnTo>
                    <a:pt x="380919" y="65358"/>
                  </a:lnTo>
                  <a:lnTo>
                    <a:pt x="347894" y="38110"/>
                  </a:lnTo>
                  <a:lnTo>
                    <a:pt x="309991" y="17536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" name="object 10"/>
            <p:cNvSpPr/>
            <p:nvPr/>
          </p:nvSpPr>
          <p:spPr>
            <a:xfrm>
              <a:off x="5077353" y="2720784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5">
                  <a:moveTo>
                    <a:pt x="446278" y="223139"/>
                  </a:moveTo>
                  <a:lnTo>
                    <a:pt x="441744" y="178171"/>
                  </a:lnTo>
                  <a:lnTo>
                    <a:pt x="428741" y="136286"/>
                  </a:lnTo>
                  <a:lnTo>
                    <a:pt x="408167" y="98383"/>
                  </a:lnTo>
                  <a:lnTo>
                    <a:pt x="380919" y="65358"/>
                  </a:lnTo>
                  <a:lnTo>
                    <a:pt x="347894" y="38110"/>
                  </a:lnTo>
                  <a:lnTo>
                    <a:pt x="309991" y="17536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lnTo>
                    <a:pt x="4533" y="268111"/>
                  </a:lnTo>
                  <a:lnTo>
                    <a:pt x="17534" y="309998"/>
                  </a:lnTo>
                  <a:lnTo>
                    <a:pt x="38107" y="347904"/>
                  </a:lnTo>
                  <a:lnTo>
                    <a:pt x="65354" y="380930"/>
                  </a:lnTo>
                  <a:lnTo>
                    <a:pt x="98377" y="408179"/>
                  </a:lnTo>
                  <a:lnTo>
                    <a:pt x="136281" y="428753"/>
                  </a:lnTo>
                  <a:lnTo>
                    <a:pt x="178167" y="441756"/>
                  </a:lnTo>
                  <a:lnTo>
                    <a:pt x="223139" y="446290"/>
                  </a:lnTo>
                  <a:lnTo>
                    <a:pt x="268106" y="441756"/>
                  </a:lnTo>
                  <a:lnTo>
                    <a:pt x="309991" y="428753"/>
                  </a:lnTo>
                  <a:lnTo>
                    <a:pt x="347894" y="408179"/>
                  </a:lnTo>
                  <a:lnTo>
                    <a:pt x="380919" y="380930"/>
                  </a:lnTo>
                  <a:lnTo>
                    <a:pt x="408167" y="347904"/>
                  </a:lnTo>
                  <a:lnTo>
                    <a:pt x="428741" y="309998"/>
                  </a:lnTo>
                  <a:lnTo>
                    <a:pt x="441744" y="268111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4964" y="3937921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10"/>
                  </a:lnTo>
                  <a:lnTo>
                    <a:pt x="17536" y="309996"/>
                  </a:lnTo>
                  <a:lnTo>
                    <a:pt x="38111" y="347900"/>
                  </a:lnTo>
                  <a:lnTo>
                    <a:pt x="65360" y="380923"/>
                  </a:lnTo>
                  <a:lnTo>
                    <a:pt x="98386" y="408170"/>
                  </a:lnTo>
                  <a:lnTo>
                    <a:pt x="136292" y="428743"/>
                  </a:lnTo>
                  <a:lnTo>
                    <a:pt x="178179" y="441744"/>
                  </a:lnTo>
                  <a:lnTo>
                    <a:pt x="223151" y="446278"/>
                  </a:lnTo>
                  <a:lnTo>
                    <a:pt x="268119" y="441744"/>
                  </a:lnTo>
                  <a:lnTo>
                    <a:pt x="310004" y="428743"/>
                  </a:lnTo>
                  <a:lnTo>
                    <a:pt x="347907" y="408170"/>
                  </a:lnTo>
                  <a:lnTo>
                    <a:pt x="380931" y="380923"/>
                  </a:lnTo>
                  <a:lnTo>
                    <a:pt x="408179" y="347900"/>
                  </a:lnTo>
                  <a:lnTo>
                    <a:pt x="428754" y="309996"/>
                  </a:lnTo>
                  <a:lnTo>
                    <a:pt x="441756" y="268110"/>
                  </a:lnTo>
                  <a:lnTo>
                    <a:pt x="446290" y="223139"/>
                  </a:lnTo>
                  <a:lnTo>
                    <a:pt x="441756" y="178171"/>
                  </a:lnTo>
                  <a:lnTo>
                    <a:pt x="428754" y="136286"/>
                  </a:lnTo>
                  <a:lnTo>
                    <a:pt x="408179" y="98383"/>
                  </a:lnTo>
                  <a:lnTo>
                    <a:pt x="380931" y="65358"/>
                  </a:lnTo>
                  <a:lnTo>
                    <a:pt x="347907" y="38110"/>
                  </a:lnTo>
                  <a:lnTo>
                    <a:pt x="310004" y="17536"/>
                  </a:lnTo>
                  <a:lnTo>
                    <a:pt x="268119" y="4533"/>
                  </a:lnTo>
                  <a:lnTo>
                    <a:pt x="223151" y="0"/>
                  </a:lnTo>
                  <a:lnTo>
                    <a:pt x="178179" y="4533"/>
                  </a:lnTo>
                  <a:lnTo>
                    <a:pt x="136292" y="17536"/>
                  </a:lnTo>
                  <a:lnTo>
                    <a:pt x="98386" y="38110"/>
                  </a:lnTo>
                  <a:lnTo>
                    <a:pt x="65360" y="65358"/>
                  </a:lnTo>
                  <a:lnTo>
                    <a:pt x="38111" y="98383"/>
                  </a:lnTo>
                  <a:lnTo>
                    <a:pt x="17536" y="136286"/>
                  </a:lnTo>
                  <a:lnTo>
                    <a:pt x="4533" y="178171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4964" y="3937921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90" y="223139"/>
                  </a:moveTo>
                  <a:lnTo>
                    <a:pt x="441756" y="178171"/>
                  </a:lnTo>
                  <a:lnTo>
                    <a:pt x="428754" y="136286"/>
                  </a:lnTo>
                  <a:lnTo>
                    <a:pt x="408179" y="98383"/>
                  </a:lnTo>
                  <a:lnTo>
                    <a:pt x="380931" y="65358"/>
                  </a:lnTo>
                  <a:lnTo>
                    <a:pt x="347907" y="38110"/>
                  </a:lnTo>
                  <a:lnTo>
                    <a:pt x="310004" y="17536"/>
                  </a:lnTo>
                  <a:lnTo>
                    <a:pt x="268119" y="4533"/>
                  </a:lnTo>
                  <a:lnTo>
                    <a:pt x="223151" y="0"/>
                  </a:lnTo>
                  <a:lnTo>
                    <a:pt x="178179" y="4533"/>
                  </a:lnTo>
                  <a:lnTo>
                    <a:pt x="136292" y="17536"/>
                  </a:lnTo>
                  <a:lnTo>
                    <a:pt x="98386" y="38110"/>
                  </a:lnTo>
                  <a:lnTo>
                    <a:pt x="65360" y="65358"/>
                  </a:lnTo>
                  <a:lnTo>
                    <a:pt x="38111" y="98383"/>
                  </a:lnTo>
                  <a:lnTo>
                    <a:pt x="17536" y="136286"/>
                  </a:lnTo>
                  <a:lnTo>
                    <a:pt x="4533" y="178171"/>
                  </a:lnTo>
                  <a:lnTo>
                    <a:pt x="0" y="223139"/>
                  </a:lnTo>
                  <a:lnTo>
                    <a:pt x="4533" y="268110"/>
                  </a:lnTo>
                  <a:lnTo>
                    <a:pt x="17536" y="309996"/>
                  </a:lnTo>
                  <a:lnTo>
                    <a:pt x="38111" y="347900"/>
                  </a:lnTo>
                  <a:lnTo>
                    <a:pt x="65360" y="380923"/>
                  </a:lnTo>
                  <a:lnTo>
                    <a:pt x="98386" y="408170"/>
                  </a:lnTo>
                  <a:lnTo>
                    <a:pt x="136292" y="428743"/>
                  </a:lnTo>
                  <a:lnTo>
                    <a:pt x="178179" y="441744"/>
                  </a:lnTo>
                  <a:lnTo>
                    <a:pt x="223151" y="446278"/>
                  </a:lnTo>
                  <a:lnTo>
                    <a:pt x="268119" y="441744"/>
                  </a:lnTo>
                  <a:lnTo>
                    <a:pt x="310004" y="428743"/>
                  </a:lnTo>
                  <a:lnTo>
                    <a:pt x="347907" y="408170"/>
                  </a:lnTo>
                  <a:lnTo>
                    <a:pt x="380931" y="380923"/>
                  </a:lnTo>
                  <a:lnTo>
                    <a:pt x="408179" y="347900"/>
                  </a:lnTo>
                  <a:lnTo>
                    <a:pt x="428754" y="309996"/>
                  </a:lnTo>
                  <a:lnTo>
                    <a:pt x="441756" y="268110"/>
                  </a:lnTo>
                  <a:lnTo>
                    <a:pt x="446290" y="223139"/>
                  </a:lnTo>
                  <a:close/>
                </a:path>
              </a:pathLst>
            </a:custGeom>
            <a:ln w="37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884553" y="3912489"/>
              <a:ext cx="264776" cy="477256"/>
            </a:xfrm>
            <a:prstGeom prst="rect">
              <a:avLst/>
            </a:prstGeom>
          </p:spPr>
          <p:txBody>
            <a:bodyPr vert="horz" wrap="square" lIns="0" tIns="20012" rIns="0" bIns="0" rtlCol="0">
              <a:spAutoFit/>
            </a:bodyPr>
            <a:lstStyle/>
            <a:p>
              <a:pPr marL="15394">
                <a:spcBef>
                  <a:spcPts val="158"/>
                </a:spcBef>
              </a:pPr>
              <a:r>
                <a:rPr sz="2970" i="1" spc="19" dirty="0">
                  <a:latin typeface="Times New Roman"/>
                  <a:cs typeface="Times New Roman"/>
                </a:rPr>
                <a:t>B</a:t>
              </a:r>
              <a:endParaRPr sz="2970">
                <a:latin typeface="Times New Roman"/>
                <a:cs typeface="Times New Roman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29726" y="3937921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10"/>
                  </a:lnTo>
                  <a:lnTo>
                    <a:pt x="17534" y="309996"/>
                  </a:lnTo>
                  <a:lnTo>
                    <a:pt x="38107" y="347900"/>
                  </a:lnTo>
                  <a:lnTo>
                    <a:pt x="65354" y="380923"/>
                  </a:lnTo>
                  <a:lnTo>
                    <a:pt x="98377" y="408170"/>
                  </a:lnTo>
                  <a:lnTo>
                    <a:pt x="136281" y="428743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3"/>
                  </a:lnTo>
                  <a:lnTo>
                    <a:pt x="347900" y="408170"/>
                  </a:lnTo>
                  <a:lnTo>
                    <a:pt x="380923" y="380923"/>
                  </a:lnTo>
                  <a:lnTo>
                    <a:pt x="408170" y="347900"/>
                  </a:lnTo>
                  <a:lnTo>
                    <a:pt x="428743" y="309996"/>
                  </a:lnTo>
                  <a:lnTo>
                    <a:pt x="441744" y="268110"/>
                  </a:lnTo>
                  <a:lnTo>
                    <a:pt x="446278" y="223139"/>
                  </a:lnTo>
                  <a:lnTo>
                    <a:pt x="441744" y="178171"/>
                  </a:lnTo>
                  <a:lnTo>
                    <a:pt x="428743" y="136286"/>
                  </a:lnTo>
                  <a:lnTo>
                    <a:pt x="408170" y="98383"/>
                  </a:lnTo>
                  <a:lnTo>
                    <a:pt x="380923" y="65358"/>
                  </a:lnTo>
                  <a:lnTo>
                    <a:pt x="347900" y="38110"/>
                  </a:lnTo>
                  <a:lnTo>
                    <a:pt x="309996" y="17536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6" name="object 16"/>
            <p:cNvSpPr/>
            <p:nvPr/>
          </p:nvSpPr>
          <p:spPr>
            <a:xfrm>
              <a:off x="6429726" y="3937921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78" y="223139"/>
                  </a:moveTo>
                  <a:lnTo>
                    <a:pt x="441744" y="178171"/>
                  </a:lnTo>
                  <a:lnTo>
                    <a:pt x="428743" y="136286"/>
                  </a:lnTo>
                  <a:lnTo>
                    <a:pt x="408170" y="98383"/>
                  </a:lnTo>
                  <a:lnTo>
                    <a:pt x="380923" y="65358"/>
                  </a:lnTo>
                  <a:lnTo>
                    <a:pt x="347900" y="38110"/>
                  </a:lnTo>
                  <a:lnTo>
                    <a:pt x="309996" y="17536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6"/>
                  </a:lnTo>
                  <a:lnTo>
                    <a:pt x="98377" y="38110"/>
                  </a:lnTo>
                  <a:lnTo>
                    <a:pt x="65354" y="65358"/>
                  </a:lnTo>
                  <a:lnTo>
                    <a:pt x="38107" y="98383"/>
                  </a:lnTo>
                  <a:lnTo>
                    <a:pt x="17534" y="136286"/>
                  </a:lnTo>
                  <a:lnTo>
                    <a:pt x="4533" y="178171"/>
                  </a:lnTo>
                  <a:lnTo>
                    <a:pt x="0" y="223139"/>
                  </a:lnTo>
                  <a:lnTo>
                    <a:pt x="4533" y="268110"/>
                  </a:lnTo>
                  <a:lnTo>
                    <a:pt x="17534" y="309996"/>
                  </a:lnTo>
                  <a:lnTo>
                    <a:pt x="38107" y="347900"/>
                  </a:lnTo>
                  <a:lnTo>
                    <a:pt x="65354" y="380923"/>
                  </a:lnTo>
                  <a:lnTo>
                    <a:pt x="98377" y="408170"/>
                  </a:lnTo>
                  <a:lnTo>
                    <a:pt x="136281" y="428743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3"/>
                  </a:lnTo>
                  <a:lnTo>
                    <a:pt x="347900" y="408170"/>
                  </a:lnTo>
                  <a:lnTo>
                    <a:pt x="380923" y="380923"/>
                  </a:lnTo>
                  <a:lnTo>
                    <a:pt x="408170" y="347900"/>
                  </a:lnTo>
                  <a:lnTo>
                    <a:pt x="428743" y="309996"/>
                  </a:lnTo>
                  <a:lnTo>
                    <a:pt x="441744" y="268110"/>
                  </a:lnTo>
                  <a:lnTo>
                    <a:pt x="446278" y="223139"/>
                  </a:lnTo>
                  <a:close/>
                </a:path>
              </a:pathLst>
            </a:custGeom>
            <a:ln w="37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575644" y="3912489"/>
              <a:ext cx="286327" cy="477256"/>
            </a:xfrm>
            <a:prstGeom prst="rect">
              <a:avLst/>
            </a:prstGeom>
          </p:spPr>
          <p:txBody>
            <a:bodyPr vert="horz" wrap="square" lIns="0" tIns="20012" rIns="0" bIns="0" rtlCol="0">
              <a:spAutoFit/>
            </a:bodyPr>
            <a:lstStyle/>
            <a:p>
              <a:pPr marL="15394">
                <a:spcBef>
                  <a:spcPts val="158"/>
                </a:spcBef>
              </a:pPr>
              <a:r>
                <a:rPr sz="2970" i="1" spc="24" dirty="0">
                  <a:latin typeface="Times New Roman"/>
                  <a:cs typeface="Times New Roman"/>
                </a:rPr>
                <a:t>C</a:t>
              </a:r>
              <a:endParaRPr sz="2970">
                <a:latin typeface="Times New Roman"/>
                <a:cs typeface="Times New Roman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048786" y="5155058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5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8786" y="5155059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5" h="446404">
                  <a:moveTo>
                    <a:pt x="446278" y="223139"/>
                  </a:move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181097" y="5129626"/>
              <a:ext cx="307109" cy="477256"/>
            </a:xfrm>
            <a:prstGeom prst="rect">
              <a:avLst/>
            </a:prstGeom>
          </p:spPr>
          <p:txBody>
            <a:bodyPr vert="horz" wrap="square" lIns="0" tIns="20012" rIns="0" bIns="0" rtlCol="0">
              <a:spAutoFit/>
            </a:bodyPr>
            <a:lstStyle/>
            <a:p>
              <a:pPr marL="15394">
                <a:spcBef>
                  <a:spcPts val="158"/>
                </a:spcBef>
              </a:pPr>
              <a:r>
                <a:rPr sz="2970" i="1" spc="24" dirty="0">
                  <a:solidFill>
                    <a:srgbClr val="00FF00"/>
                  </a:solidFill>
                  <a:latin typeface="Times New Roman"/>
                  <a:cs typeface="Times New Roman"/>
                </a:rPr>
                <a:t>D</a:t>
              </a:r>
              <a:endParaRPr sz="2970">
                <a:latin typeface="Times New Roman"/>
                <a:cs typeface="Times New Roman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401158" y="5155058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1" y="441744"/>
                  </a:lnTo>
                  <a:lnTo>
                    <a:pt x="309998" y="428741"/>
                  </a:lnTo>
                  <a:lnTo>
                    <a:pt x="347904" y="408167"/>
                  </a:lnTo>
                  <a:lnTo>
                    <a:pt x="380930" y="380919"/>
                  </a:lnTo>
                  <a:lnTo>
                    <a:pt x="408179" y="347894"/>
                  </a:lnTo>
                  <a:lnTo>
                    <a:pt x="428753" y="309991"/>
                  </a:lnTo>
                  <a:lnTo>
                    <a:pt x="441756" y="268106"/>
                  </a:lnTo>
                  <a:lnTo>
                    <a:pt x="446290" y="223139"/>
                  </a:lnTo>
                  <a:lnTo>
                    <a:pt x="441756" y="178167"/>
                  </a:lnTo>
                  <a:lnTo>
                    <a:pt x="428753" y="136281"/>
                  </a:lnTo>
                  <a:lnTo>
                    <a:pt x="408179" y="98377"/>
                  </a:lnTo>
                  <a:lnTo>
                    <a:pt x="380930" y="65354"/>
                  </a:lnTo>
                  <a:lnTo>
                    <a:pt x="347904" y="38107"/>
                  </a:lnTo>
                  <a:lnTo>
                    <a:pt x="309998" y="17534"/>
                  </a:lnTo>
                  <a:lnTo>
                    <a:pt x="268111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01158" y="5155059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90" y="223139"/>
                  </a:moveTo>
                  <a:lnTo>
                    <a:pt x="441756" y="178167"/>
                  </a:lnTo>
                  <a:lnTo>
                    <a:pt x="428753" y="136281"/>
                  </a:lnTo>
                  <a:lnTo>
                    <a:pt x="408179" y="98377"/>
                  </a:lnTo>
                  <a:lnTo>
                    <a:pt x="380930" y="65354"/>
                  </a:lnTo>
                  <a:lnTo>
                    <a:pt x="347904" y="38107"/>
                  </a:lnTo>
                  <a:lnTo>
                    <a:pt x="309998" y="17534"/>
                  </a:lnTo>
                  <a:lnTo>
                    <a:pt x="268111" y="4533"/>
                  </a:lnTo>
                  <a:lnTo>
                    <a:pt x="223139" y="0"/>
                  </a:lnTo>
                  <a:lnTo>
                    <a:pt x="178171" y="4533"/>
                  </a:lnTo>
                  <a:lnTo>
                    <a:pt x="136286" y="17534"/>
                  </a:lnTo>
                  <a:lnTo>
                    <a:pt x="98383" y="38107"/>
                  </a:lnTo>
                  <a:lnTo>
                    <a:pt x="65358" y="65354"/>
                  </a:lnTo>
                  <a:lnTo>
                    <a:pt x="38110" y="98377"/>
                  </a:lnTo>
                  <a:lnTo>
                    <a:pt x="17536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6" y="309991"/>
                  </a:lnTo>
                  <a:lnTo>
                    <a:pt x="38110" y="347894"/>
                  </a:lnTo>
                  <a:lnTo>
                    <a:pt x="65358" y="380919"/>
                  </a:lnTo>
                  <a:lnTo>
                    <a:pt x="98383" y="408167"/>
                  </a:lnTo>
                  <a:lnTo>
                    <a:pt x="136286" y="428741"/>
                  </a:lnTo>
                  <a:lnTo>
                    <a:pt x="178171" y="441744"/>
                  </a:lnTo>
                  <a:lnTo>
                    <a:pt x="223139" y="446278"/>
                  </a:lnTo>
                  <a:lnTo>
                    <a:pt x="268111" y="441744"/>
                  </a:lnTo>
                  <a:lnTo>
                    <a:pt x="309998" y="428741"/>
                  </a:lnTo>
                  <a:lnTo>
                    <a:pt x="347904" y="408167"/>
                  </a:lnTo>
                  <a:lnTo>
                    <a:pt x="380930" y="380919"/>
                  </a:lnTo>
                  <a:lnTo>
                    <a:pt x="408179" y="347894"/>
                  </a:lnTo>
                  <a:lnTo>
                    <a:pt x="428753" y="309991"/>
                  </a:lnTo>
                  <a:lnTo>
                    <a:pt x="441756" y="268106"/>
                  </a:lnTo>
                  <a:lnTo>
                    <a:pt x="446290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547108" y="5129626"/>
              <a:ext cx="264776" cy="477256"/>
            </a:xfrm>
            <a:prstGeom prst="rect">
              <a:avLst/>
            </a:prstGeom>
          </p:spPr>
          <p:txBody>
            <a:bodyPr vert="horz" wrap="square" lIns="0" tIns="20012" rIns="0" bIns="0" rtlCol="0">
              <a:spAutoFit/>
            </a:bodyPr>
            <a:lstStyle/>
            <a:p>
              <a:pPr marL="15394">
                <a:spcBef>
                  <a:spcPts val="158"/>
                </a:spcBef>
              </a:pPr>
              <a:r>
                <a:rPr sz="2970" i="1" spc="19" dirty="0">
                  <a:solidFill>
                    <a:srgbClr val="00FF00"/>
                  </a:solidFill>
                  <a:latin typeface="Times New Roman"/>
                  <a:cs typeface="Times New Roman"/>
                </a:rPr>
                <a:t>E</a:t>
              </a:r>
              <a:endParaRPr sz="2970">
                <a:latin typeface="Times New Roman"/>
                <a:cs typeface="Times New Roman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753531" y="5155058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06" y="441744"/>
                  </a:lnTo>
                  <a:lnTo>
                    <a:pt x="309991" y="428741"/>
                  </a:lnTo>
                  <a:lnTo>
                    <a:pt x="347894" y="408167"/>
                  </a:lnTo>
                  <a:lnTo>
                    <a:pt x="380919" y="380919"/>
                  </a:lnTo>
                  <a:lnTo>
                    <a:pt x="408167" y="347894"/>
                  </a:lnTo>
                  <a:lnTo>
                    <a:pt x="428741" y="309991"/>
                  </a:lnTo>
                  <a:lnTo>
                    <a:pt x="441744" y="268106"/>
                  </a:lnTo>
                  <a:lnTo>
                    <a:pt x="446278" y="223139"/>
                  </a:lnTo>
                  <a:lnTo>
                    <a:pt x="441744" y="178167"/>
                  </a:lnTo>
                  <a:lnTo>
                    <a:pt x="428741" y="136281"/>
                  </a:lnTo>
                  <a:lnTo>
                    <a:pt x="408167" y="98377"/>
                  </a:lnTo>
                  <a:lnTo>
                    <a:pt x="380919" y="65354"/>
                  </a:lnTo>
                  <a:lnTo>
                    <a:pt x="347894" y="38107"/>
                  </a:lnTo>
                  <a:lnTo>
                    <a:pt x="309991" y="17534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5" name="object 25"/>
            <p:cNvSpPr/>
            <p:nvPr/>
          </p:nvSpPr>
          <p:spPr>
            <a:xfrm>
              <a:off x="5753531" y="5155059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78" y="223139"/>
                  </a:moveTo>
                  <a:lnTo>
                    <a:pt x="441744" y="178167"/>
                  </a:lnTo>
                  <a:lnTo>
                    <a:pt x="428741" y="136281"/>
                  </a:lnTo>
                  <a:lnTo>
                    <a:pt x="408167" y="98377"/>
                  </a:lnTo>
                  <a:lnTo>
                    <a:pt x="380919" y="65354"/>
                  </a:lnTo>
                  <a:lnTo>
                    <a:pt x="347894" y="38107"/>
                  </a:lnTo>
                  <a:lnTo>
                    <a:pt x="309991" y="17534"/>
                  </a:lnTo>
                  <a:lnTo>
                    <a:pt x="268106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06" y="441744"/>
                  </a:lnTo>
                  <a:lnTo>
                    <a:pt x="309991" y="428741"/>
                  </a:lnTo>
                  <a:lnTo>
                    <a:pt x="347894" y="408167"/>
                  </a:lnTo>
                  <a:lnTo>
                    <a:pt x="380919" y="380919"/>
                  </a:lnTo>
                  <a:lnTo>
                    <a:pt x="408167" y="347894"/>
                  </a:lnTo>
                  <a:lnTo>
                    <a:pt x="428741" y="309991"/>
                  </a:lnTo>
                  <a:lnTo>
                    <a:pt x="441744" y="268106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899466" y="5129626"/>
              <a:ext cx="264776" cy="477256"/>
            </a:xfrm>
            <a:prstGeom prst="rect">
              <a:avLst/>
            </a:prstGeom>
          </p:spPr>
          <p:txBody>
            <a:bodyPr vert="horz" wrap="square" lIns="0" tIns="20012" rIns="0" bIns="0" rtlCol="0">
              <a:spAutoFit/>
            </a:bodyPr>
            <a:lstStyle/>
            <a:p>
              <a:pPr marL="15394">
                <a:spcBef>
                  <a:spcPts val="158"/>
                </a:spcBef>
              </a:pPr>
              <a:r>
                <a:rPr sz="2970" i="1" spc="19" dirty="0">
                  <a:solidFill>
                    <a:srgbClr val="00FF00"/>
                  </a:solidFill>
                  <a:latin typeface="Times New Roman"/>
                  <a:cs typeface="Times New Roman"/>
                </a:rPr>
                <a:t>F</a:t>
              </a:r>
              <a:endParaRPr sz="297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105904" y="5155058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0" y="223139"/>
                  </a:move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8" name="object 28"/>
            <p:cNvSpPr/>
            <p:nvPr/>
          </p:nvSpPr>
          <p:spPr>
            <a:xfrm>
              <a:off x="7105904" y="5155059"/>
              <a:ext cx="541097" cy="541097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46278" y="223139"/>
                  </a:moveTo>
                  <a:lnTo>
                    <a:pt x="441744" y="178167"/>
                  </a:lnTo>
                  <a:lnTo>
                    <a:pt x="428743" y="136281"/>
                  </a:lnTo>
                  <a:lnTo>
                    <a:pt x="408170" y="98377"/>
                  </a:lnTo>
                  <a:lnTo>
                    <a:pt x="380923" y="65354"/>
                  </a:lnTo>
                  <a:lnTo>
                    <a:pt x="347900" y="38107"/>
                  </a:lnTo>
                  <a:lnTo>
                    <a:pt x="309996" y="17534"/>
                  </a:lnTo>
                  <a:lnTo>
                    <a:pt x="268110" y="4533"/>
                  </a:lnTo>
                  <a:lnTo>
                    <a:pt x="223139" y="0"/>
                  </a:lnTo>
                  <a:lnTo>
                    <a:pt x="178167" y="4533"/>
                  </a:lnTo>
                  <a:lnTo>
                    <a:pt x="136281" y="17534"/>
                  </a:lnTo>
                  <a:lnTo>
                    <a:pt x="98377" y="38107"/>
                  </a:lnTo>
                  <a:lnTo>
                    <a:pt x="65354" y="65354"/>
                  </a:lnTo>
                  <a:lnTo>
                    <a:pt x="38107" y="98377"/>
                  </a:lnTo>
                  <a:lnTo>
                    <a:pt x="17534" y="136281"/>
                  </a:lnTo>
                  <a:lnTo>
                    <a:pt x="4533" y="178167"/>
                  </a:lnTo>
                  <a:lnTo>
                    <a:pt x="0" y="223139"/>
                  </a:lnTo>
                  <a:lnTo>
                    <a:pt x="4533" y="268106"/>
                  </a:lnTo>
                  <a:lnTo>
                    <a:pt x="17534" y="309991"/>
                  </a:lnTo>
                  <a:lnTo>
                    <a:pt x="38107" y="347894"/>
                  </a:lnTo>
                  <a:lnTo>
                    <a:pt x="65354" y="380919"/>
                  </a:lnTo>
                  <a:lnTo>
                    <a:pt x="98377" y="408167"/>
                  </a:lnTo>
                  <a:lnTo>
                    <a:pt x="136281" y="428741"/>
                  </a:lnTo>
                  <a:lnTo>
                    <a:pt x="178167" y="441744"/>
                  </a:lnTo>
                  <a:lnTo>
                    <a:pt x="223139" y="446278"/>
                  </a:lnTo>
                  <a:lnTo>
                    <a:pt x="268110" y="441744"/>
                  </a:lnTo>
                  <a:lnTo>
                    <a:pt x="309996" y="428741"/>
                  </a:lnTo>
                  <a:lnTo>
                    <a:pt x="347900" y="408167"/>
                  </a:lnTo>
                  <a:lnTo>
                    <a:pt x="380923" y="380919"/>
                  </a:lnTo>
                  <a:lnTo>
                    <a:pt x="408170" y="347894"/>
                  </a:lnTo>
                  <a:lnTo>
                    <a:pt x="428743" y="309991"/>
                  </a:lnTo>
                  <a:lnTo>
                    <a:pt x="441744" y="268106"/>
                  </a:lnTo>
                  <a:lnTo>
                    <a:pt x="446278" y="223139"/>
                  </a:lnTo>
                  <a:close/>
                </a:path>
              </a:pathLst>
            </a:custGeom>
            <a:ln w="18758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238200" y="5129626"/>
              <a:ext cx="307109" cy="477256"/>
            </a:xfrm>
            <a:prstGeom prst="rect">
              <a:avLst/>
            </a:prstGeom>
          </p:spPr>
          <p:txBody>
            <a:bodyPr vert="horz" wrap="square" lIns="0" tIns="20012" rIns="0" bIns="0" rtlCol="0">
              <a:spAutoFit/>
            </a:bodyPr>
            <a:lstStyle/>
            <a:p>
              <a:pPr marL="15394">
                <a:spcBef>
                  <a:spcPts val="158"/>
                </a:spcBef>
              </a:pPr>
              <a:r>
                <a:rPr sz="2970" i="1" spc="24" dirty="0">
                  <a:solidFill>
                    <a:srgbClr val="00FF00"/>
                  </a:solidFill>
                  <a:latin typeface="Times New Roman"/>
                  <a:cs typeface="Times New Roman"/>
                </a:rPr>
                <a:t>G</a:t>
              </a:r>
              <a:endParaRPr sz="2970">
                <a:latin typeface="Times New Roman"/>
                <a:cs typeface="Times New Roman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300090" y="4027760"/>
              <a:ext cx="304800" cy="406400"/>
            </a:xfrm>
            <a:custGeom>
              <a:avLst/>
              <a:gdLst/>
              <a:ahLst/>
              <a:cxnLst/>
              <a:rect l="l" t="t" r="r" b="b"/>
              <a:pathLst>
                <a:path w="251460" h="335279">
                  <a:moveTo>
                    <a:pt x="0" y="0"/>
                  </a:moveTo>
                  <a:lnTo>
                    <a:pt x="0" y="334708"/>
                  </a:lnTo>
                  <a:lnTo>
                    <a:pt x="251028" y="167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1" name="object 31"/>
            <p:cNvSpPr/>
            <p:nvPr/>
          </p:nvSpPr>
          <p:spPr>
            <a:xfrm>
              <a:off x="3300091" y="4027760"/>
              <a:ext cx="304800" cy="406400"/>
            </a:xfrm>
            <a:custGeom>
              <a:avLst/>
              <a:gdLst/>
              <a:ahLst/>
              <a:cxnLst/>
              <a:rect l="l" t="t" r="r" b="b"/>
              <a:pathLst>
                <a:path w="251460" h="335279">
                  <a:moveTo>
                    <a:pt x="251028" y="167347"/>
                  </a:moveTo>
                  <a:lnTo>
                    <a:pt x="0" y="334708"/>
                  </a:lnTo>
                  <a:lnTo>
                    <a:pt x="0" y="0"/>
                  </a:lnTo>
                  <a:lnTo>
                    <a:pt x="251028" y="167347"/>
                  </a:lnTo>
                  <a:close/>
                </a:path>
              </a:pathLst>
            </a:custGeom>
            <a:ln w="375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34</a:t>
            </a:fld>
            <a:endParaRPr spc="-30" dirty="0"/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4F62BA65-8964-4C86-B8BF-8E8A6B7DB87F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37" name="Title 11">
            <a:extLst>
              <a:ext uri="{FF2B5EF4-FFF2-40B4-BE49-F238E27FC236}">
                <a16:creationId xmlns:a16="http://schemas.microsoft.com/office/drawing/2014/main" id="{8E0338D6-1742-4321-A6D0-C5F1526D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01901" y="1377399"/>
            <a:ext cx="7656946" cy="1904289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-139" dirty="0">
                <a:latin typeface="Tahoma"/>
                <a:cs typeface="Tahoma"/>
              </a:rPr>
              <a:t>Expand </a:t>
            </a:r>
            <a:r>
              <a:rPr sz="2485" spc="-163" dirty="0">
                <a:latin typeface="Tahoma"/>
                <a:cs typeface="Tahoma"/>
              </a:rPr>
              <a:t>shallowest </a:t>
            </a:r>
            <a:r>
              <a:rPr sz="2485" spc="-194" dirty="0">
                <a:latin typeface="Tahoma"/>
                <a:cs typeface="Tahoma"/>
              </a:rPr>
              <a:t>unexpanded</a:t>
            </a:r>
            <a:r>
              <a:rPr sz="2485" spc="321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node</a:t>
            </a:r>
            <a:endParaRPr sz="2485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42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485" spc="42" dirty="0">
                <a:latin typeface="Tahoma"/>
                <a:cs typeface="Tahoma"/>
              </a:rPr>
              <a:t>:</a:t>
            </a:r>
            <a:endParaRPr sz="2485">
              <a:latin typeface="Tahoma"/>
              <a:cs typeface="Tahoma"/>
            </a:endParaRPr>
          </a:p>
          <a:p>
            <a:pPr marL="902108">
              <a:spcBef>
                <a:spcPts val="42"/>
              </a:spcBef>
            </a:pPr>
            <a:r>
              <a:rPr sz="2485" i="1" spc="36" dirty="0">
                <a:solidFill>
                  <a:srgbClr val="004B00"/>
                </a:solidFill>
                <a:latin typeface="Calibri"/>
                <a:cs typeface="Calibri"/>
              </a:rPr>
              <a:t>fringe</a:t>
            </a:r>
            <a:r>
              <a:rPr sz="2485" i="1" spc="19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485" spc="-116" dirty="0">
                <a:latin typeface="Tahoma"/>
                <a:cs typeface="Tahoma"/>
              </a:rPr>
              <a:t>is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76" dirty="0">
                <a:latin typeface="Tahoma"/>
                <a:cs typeface="Tahoma"/>
              </a:rPr>
              <a:t>a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72" dirty="0">
                <a:latin typeface="Tahoma"/>
                <a:cs typeface="Tahoma"/>
              </a:rPr>
              <a:t>FIFO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194" dirty="0">
                <a:latin typeface="Tahoma"/>
                <a:cs typeface="Tahoma"/>
              </a:rPr>
              <a:t>queue,</a:t>
            </a:r>
            <a:r>
              <a:rPr sz="2485" spc="12" dirty="0">
                <a:latin typeface="Tahoma"/>
                <a:cs typeface="Tahoma"/>
              </a:rPr>
              <a:t> </a:t>
            </a:r>
            <a:r>
              <a:rPr sz="2485" spc="-127" dirty="0">
                <a:latin typeface="Tahoma"/>
                <a:cs typeface="Tahoma"/>
              </a:rPr>
              <a:t>i.e.,</a:t>
            </a:r>
            <a:r>
              <a:rPr sz="2485" spc="42" dirty="0">
                <a:latin typeface="Tahoma"/>
                <a:cs typeface="Tahoma"/>
              </a:rPr>
              <a:t> </a:t>
            </a:r>
            <a:r>
              <a:rPr sz="2485" spc="-230" dirty="0">
                <a:latin typeface="Tahoma"/>
                <a:cs typeface="Tahoma"/>
              </a:rPr>
              <a:t>new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82" dirty="0">
                <a:latin typeface="Tahoma"/>
                <a:cs typeface="Tahoma"/>
              </a:rPr>
              <a:t>successors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go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79" dirty="0">
                <a:latin typeface="Tahoma"/>
                <a:cs typeface="Tahoma"/>
              </a:rPr>
              <a:t>at</a:t>
            </a:r>
            <a:r>
              <a:rPr sz="2485" spc="-6" dirty="0">
                <a:latin typeface="Tahoma"/>
                <a:cs typeface="Tahoma"/>
              </a:rPr>
              <a:t> </a:t>
            </a:r>
            <a:r>
              <a:rPr sz="2485" spc="-200" dirty="0">
                <a:latin typeface="Tahoma"/>
                <a:cs typeface="Tahoma"/>
              </a:rPr>
              <a:t>end</a:t>
            </a:r>
            <a:endParaRPr sz="2485">
              <a:latin typeface="Tahoma"/>
              <a:cs typeface="Tahoma"/>
            </a:endParaRPr>
          </a:p>
          <a:p>
            <a:pPr marL="1843472" algn="ctr">
              <a:spcBef>
                <a:spcPts val="321"/>
              </a:spcBef>
            </a:pPr>
            <a:r>
              <a:rPr sz="2970" i="1" spc="6" dirty="0">
                <a:latin typeface="Times New Roman"/>
                <a:cs typeface="Times New Roman"/>
              </a:rPr>
              <a:t>A</a:t>
            </a:r>
            <a:endParaRPr sz="2970">
              <a:latin typeface="Times New Roman"/>
              <a:cs typeface="Times New Roman"/>
            </a:endParaRPr>
          </a:p>
        </p:txBody>
      </p:sp>
      <p:grpSp>
        <p:nvGrpSpPr>
          <p:cNvPr id="38" name="Group 37" descr="Breadth first search">
            <a:extLst>
              <a:ext uri="{FF2B5EF4-FFF2-40B4-BE49-F238E27FC236}">
                <a16:creationId xmlns:a16="http://schemas.microsoft.com/office/drawing/2014/main" id="{1A2B3A32-A68F-487D-9336-3B34964022BA}"/>
              </a:ext>
            </a:extLst>
          </p:cNvPr>
          <p:cNvGrpSpPr/>
          <p:nvPr/>
        </p:nvGrpSpPr>
        <p:grpSpPr>
          <a:xfrm>
            <a:off x="3059899" y="2825471"/>
            <a:ext cx="4569922" cy="2957159"/>
            <a:chOff x="3059899" y="2825471"/>
            <a:chExt cx="4569922" cy="2957159"/>
          </a:xfrm>
        </p:grpSpPr>
        <p:sp>
          <p:nvSpPr>
            <p:cNvPr id="3" name="object 3"/>
            <p:cNvSpPr/>
            <p:nvPr/>
          </p:nvSpPr>
          <p:spPr>
            <a:xfrm>
              <a:off x="4000685" y="3094265"/>
              <a:ext cx="1344661" cy="1209963"/>
            </a:xfrm>
            <a:custGeom>
              <a:avLst/>
              <a:gdLst/>
              <a:ahLst/>
              <a:cxnLst/>
              <a:rect l="l" t="t" r="r" b="b"/>
              <a:pathLst>
                <a:path w="1109345" h="998220">
                  <a:moveTo>
                    <a:pt x="1108773" y="0"/>
                  </a:moveTo>
                  <a:lnTo>
                    <a:pt x="0" y="997902"/>
                  </a:lnTo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" name="object 4"/>
            <p:cNvSpPr/>
            <p:nvPr/>
          </p:nvSpPr>
          <p:spPr>
            <a:xfrm>
              <a:off x="3328708" y="4303843"/>
              <a:ext cx="672716" cy="1209963"/>
            </a:xfrm>
            <a:custGeom>
              <a:avLst/>
              <a:gdLst/>
              <a:ahLst/>
              <a:cxnLst/>
              <a:rect l="l" t="t" r="r" b="b"/>
              <a:pathLst>
                <a:path w="554989" h="998220">
                  <a:moveTo>
                    <a:pt x="554380" y="0"/>
                  </a:moveTo>
                  <a:lnTo>
                    <a:pt x="0" y="997889"/>
                  </a:lnTo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" name="object 5"/>
            <p:cNvSpPr/>
            <p:nvPr/>
          </p:nvSpPr>
          <p:spPr>
            <a:xfrm>
              <a:off x="4000684" y="4303843"/>
              <a:ext cx="672716" cy="1209963"/>
            </a:xfrm>
            <a:custGeom>
              <a:avLst/>
              <a:gdLst/>
              <a:ahLst/>
              <a:cxnLst/>
              <a:rect l="l" t="t" r="r" b="b"/>
              <a:pathLst>
                <a:path w="554989" h="998220">
                  <a:moveTo>
                    <a:pt x="0" y="0"/>
                  </a:moveTo>
                  <a:lnTo>
                    <a:pt x="554393" y="997889"/>
                  </a:lnTo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" name="object 6"/>
            <p:cNvSpPr/>
            <p:nvPr/>
          </p:nvSpPr>
          <p:spPr>
            <a:xfrm>
              <a:off x="5344653" y="3094265"/>
              <a:ext cx="1344661" cy="1209963"/>
            </a:xfrm>
            <a:custGeom>
              <a:avLst/>
              <a:gdLst/>
              <a:ahLst/>
              <a:cxnLst/>
              <a:rect l="l" t="t" r="r" b="b"/>
              <a:pathLst>
                <a:path w="1109345" h="998220">
                  <a:moveTo>
                    <a:pt x="0" y="0"/>
                  </a:moveTo>
                  <a:lnTo>
                    <a:pt x="1108773" y="997902"/>
                  </a:lnTo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" name="object 7"/>
            <p:cNvSpPr/>
            <p:nvPr/>
          </p:nvSpPr>
          <p:spPr>
            <a:xfrm>
              <a:off x="6016644" y="4303843"/>
              <a:ext cx="672716" cy="1209963"/>
            </a:xfrm>
            <a:custGeom>
              <a:avLst/>
              <a:gdLst/>
              <a:ahLst/>
              <a:cxnLst/>
              <a:rect l="l" t="t" r="r" b="b"/>
              <a:pathLst>
                <a:path w="554989" h="998220">
                  <a:moveTo>
                    <a:pt x="554380" y="0"/>
                  </a:moveTo>
                  <a:lnTo>
                    <a:pt x="0" y="997889"/>
                  </a:lnTo>
                </a:path>
              </a:pathLst>
            </a:custGeom>
            <a:ln w="18642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" name="object 8"/>
            <p:cNvSpPr/>
            <p:nvPr/>
          </p:nvSpPr>
          <p:spPr>
            <a:xfrm>
              <a:off x="6688620" y="4303843"/>
              <a:ext cx="672716" cy="1209963"/>
            </a:xfrm>
            <a:custGeom>
              <a:avLst/>
              <a:gdLst/>
              <a:ahLst/>
              <a:cxnLst/>
              <a:rect l="l" t="t" r="r" b="b"/>
              <a:pathLst>
                <a:path w="554989" h="998220">
                  <a:moveTo>
                    <a:pt x="0" y="0"/>
                  </a:moveTo>
                  <a:lnTo>
                    <a:pt x="554393" y="997889"/>
                  </a:lnTo>
                </a:path>
              </a:pathLst>
            </a:custGeom>
            <a:ln w="18642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" name="object 9"/>
            <p:cNvSpPr/>
            <p:nvPr/>
          </p:nvSpPr>
          <p:spPr>
            <a:xfrm>
              <a:off x="5075843" y="2825471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" name="object 10"/>
            <p:cNvSpPr/>
            <p:nvPr/>
          </p:nvSpPr>
          <p:spPr>
            <a:xfrm>
              <a:off x="5075843" y="2825471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1876" y="4035034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3" name="object 13"/>
            <p:cNvSpPr/>
            <p:nvPr/>
          </p:nvSpPr>
          <p:spPr>
            <a:xfrm>
              <a:off x="3731876" y="4035034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890371" y="4009669"/>
              <a:ext cx="263237" cy="474923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970" i="1" spc="6" dirty="0">
                  <a:latin typeface="Times New Roman"/>
                  <a:cs typeface="Times New Roman"/>
                </a:rPr>
                <a:t>B</a:t>
              </a:r>
              <a:endParaRPr sz="2970">
                <a:latin typeface="Times New Roman"/>
                <a:cs typeface="Times New Roman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19826" y="4035034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6" name="object 16"/>
            <p:cNvSpPr/>
            <p:nvPr/>
          </p:nvSpPr>
          <p:spPr>
            <a:xfrm>
              <a:off x="6419826" y="4035034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5"/>
                  </a:lnTo>
                  <a:lnTo>
                    <a:pt x="426082" y="135440"/>
                  </a:lnTo>
                  <a:lnTo>
                    <a:pt x="405635" y="97772"/>
                  </a:lnTo>
                  <a:lnTo>
                    <a:pt x="378556" y="64952"/>
                  </a:lnTo>
                  <a:lnTo>
                    <a:pt x="345737" y="37873"/>
                  </a:lnTo>
                  <a:lnTo>
                    <a:pt x="308069" y="17427"/>
                  </a:lnTo>
                  <a:lnTo>
                    <a:pt x="266444" y="4505"/>
                  </a:lnTo>
                  <a:lnTo>
                    <a:pt x="221754" y="0"/>
                  </a:lnTo>
                  <a:lnTo>
                    <a:pt x="177061" y="4505"/>
                  </a:lnTo>
                  <a:lnTo>
                    <a:pt x="135434" y="17427"/>
                  </a:lnTo>
                  <a:lnTo>
                    <a:pt x="97766" y="37873"/>
                  </a:lnTo>
                  <a:lnTo>
                    <a:pt x="64947" y="64952"/>
                  </a:lnTo>
                  <a:lnTo>
                    <a:pt x="37870" y="97772"/>
                  </a:lnTo>
                  <a:lnTo>
                    <a:pt x="17425" y="135440"/>
                  </a:lnTo>
                  <a:lnTo>
                    <a:pt x="4504" y="177065"/>
                  </a:lnTo>
                  <a:lnTo>
                    <a:pt x="0" y="221754"/>
                  </a:lnTo>
                  <a:lnTo>
                    <a:pt x="4504" y="266448"/>
                  </a:lnTo>
                  <a:lnTo>
                    <a:pt x="17425" y="308074"/>
                  </a:lnTo>
                  <a:lnTo>
                    <a:pt x="37870" y="345742"/>
                  </a:lnTo>
                  <a:lnTo>
                    <a:pt x="64947" y="378561"/>
                  </a:lnTo>
                  <a:lnTo>
                    <a:pt x="97766" y="405639"/>
                  </a:lnTo>
                  <a:lnTo>
                    <a:pt x="135434" y="426083"/>
                  </a:lnTo>
                  <a:lnTo>
                    <a:pt x="177061" y="439004"/>
                  </a:lnTo>
                  <a:lnTo>
                    <a:pt x="221754" y="443509"/>
                  </a:lnTo>
                  <a:lnTo>
                    <a:pt x="266444" y="439004"/>
                  </a:lnTo>
                  <a:lnTo>
                    <a:pt x="308069" y="426083"/>
                  </a:lnTo>
                  <a:lnTo>
                    <a:pt x="345737" y="405639"/>
                  </a:lnTo>
                  <a:lnTo>
                    <a:pt x="378556" y="378561"/>
                  </a:lnTo>
                  <a:lnTo>
                    <a:pt x="405635" y="345742"/>
                  </a:lnTo>
                  <a:lnTo>
                    <a:pt x="426082" y="308074"/>
                  </a:lnTo>
                  <a:lnTo>
                    <a:pt x="439003" y="266448"/>
                  </a:lnTo>
                  <a:lnTo>
                    <a:pt x="443509" y="221754"/>
                  </a:lnTo>
                  <a:close/>
                </a:path>
              </a:pathLst>
            </a:custGeom>
            <a:ln w="37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564761" y="4009669"/>
              <a:ext cx="284018" cy="474923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970" i="1" spc="12" dirty="0">
                  <a:latin typeface="Times New Roman"/>
                  <a:cs typeface="Times New Roman"/>
                </a:rPr>
                <a:t>C</a:t>
              </a:r>
              <a:endParaRPr sz="2970">
                <a:latin typeface="Times New Roman"/>
                <a:cs typeface="Times New Roman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059899" y="5244612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4"/>
                  </a:lnTo>
                  <a:lnTo>
                    <a:pt x="17425" y="308069"/>
                  </a:lnTo>
                  <a:lnTo>
                    <a:pt x="37869" y="345737"/>
                  </a:lnTo>
                  <a:lnTo>
                    <a:pt x="64946" y="378556"/>
                  </a:lnTo>
                  <a:lnTo>
                    <a:pt x="97763" y="405635"/>
                  </a:lnTo>
                  <a:lnTo>
                    <a:pt x="135429" y="426082"/>
                  </a:lnTo>
                  <a:lnTo>
                    <a:pt x="177052" y="439003"/>
                  </a:lnTo>
                  <a:lnTo>
                    <a:pt x="221742" y="443509"/>
                  </a:lnTo>
                  <a:lnTo>
                    <a:pt x="266435" y="439003"/>
                  </a:lnTo>
                  <a:lnTo>
                    <a:pt x="308061" y="426082"/>
                  </a:lnTo>
                  <a:lnTo>
                    <a:pt x="345730" y="405635"/>
                  </a:lnTo>
                  <a:lnTo>
                    <a:pt x="378548" y="378556"/>
                  </a:lnTo>
                  <a:lnTo>
                    <a:pt x="405626" y="345737"/>
                  </a:lnTo>
                  <a:lnTo>
                    <a:pt x="426071" y="308069"/>
                  </a:lnTo>
                  <a:lnTo>
                    <a:pt x="438991" y="266444"/>
                  </a:lnTo>
                  <a:lnTo>
                    <a:pt x="443496" y="221754"/>
                  </a:lnTo>
                  <a:lnTo>
                    <a:pt x="438991" y="177061"/>
                  </a:lnTo>
                  <a:lnTo>
                    <a:pt x="426071" y="135434"/>
                  </a:lnTo>
                  <a:lnTo>
                    <a:pt x="405626" y="97766"/>
                  </a:lnTo>
                  <a:lnTo>
                    <a:pt x="378548" y="64947"/>
                  </a:lnTo>
                  <a:lnTo>
                    <a:pt x="345730" y="37870"/>
                  </a:lnTo>
                  <a:lnTo>
                    <a:pt x="308061" y="17425"/>
                  </a:lnTo>
                  <a:lnTo>
                    <a:pt x="266435" y="4504"/>
                  </a:lnTo>
                  <a:lnTo>
                    <a:pt x="221742" y="0"/>
                  </a:lnTo>
                  <a:lnTo>
                    <a:pt x="177052" y="4504"/>
                  </a:lnTo>
                  <a:lnTo>
                    <a:pt x="135429" y="17425"/>
                  </a:lnTo>
                  <a:lnTo>
                    <a:pt x="97763" y="37870"/>
                  </a:lnTo>
                  <a:lnTo>
                    <a:pt x="64946" y="64947"/>
                  </a:lnTo>
                  <a:lnTo>
                    <a:pt x="37869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9900" y="5244612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496" y="221754"/>
                  </a:moveTo>
                  <a:lnTo>
                    <a:pt x="438991" y="177061"/>
                  </a:lnTo>
                  <a:lnTo>
                    <a:pt x="426071" y="135434"/>
                  </a:lnTo>
                  <a:lnTo>
                    <a:pt x="405626" y="97766"/>
                  </a:lnTo>
                  <a:lnTo>
                    <a:pt x="378548" y="64947"/>
                  </a:lnTo>
                  <a:lnTo>
                    <a:pt x="345730" y="37870"/>
                  </a:lnTo>
                  <a:lnTo>
                    <a:pt x="308061" y="17425"/>
                  </a:lnTo>
                  <a:lnTo>
                    <a:pt x="266435" y="4504"/>
                  </a:lnTo>
                  <a:lnTo>
                    <a:pt x="221742" y="0"/>
                  </a:lnTo>
                  <a:lnTo>
                    <a:pt x="177052" y="4504"/>
                  </a:lnTo>
                  <a:lnTo>
                    <a:pt x="135429" y="17425"/>
                  </a:lnTo>
                  <a:lnTo>
                    <a:pt x="97763" y="37870"/>
                  </a:lnTo>
                  <a:lnTo>
                    <a:pt x="64946" y="64947"/>
                  </a:lnTo>
                  <a:lnTo>
                    <a:pt x="37869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lnTo>
                    <a:pt x="4504" y="266444"/>
                  </a:lnTo>
                  <a:lnTo>
                    <a:pt x="17425" y="308069"/>
                  </a:lnTo>
                  <a:lnTo>
                    <a:pt x="37869" y="345737"/>
                  </a:lnTo>
                  <a:lnTo>
                    <a:pt x="64946" y="378556"/>
                  </a:lnTo>
                  <a:lnTo>
                    <a:pt x="97763" y="405635"/>
                  </a:lnTo>
                  <a:lnTo>
                    <a:pt x="135429" y="426082"/>
                  </a:lnTo>
                  <a:lnTo>
                    <a:pt x="177052" y="439003"/>
                  </a:lnTo>
                  <a:lnTo>
                    <a:pt x="221742" y="443509"/>
                  </a:lnTo>
                  <a:lnTo>
                    <a:pt x="266435" y="439003"/>
                  </a:lnTo>
                  <a:lnTo>
                    <a:pt x="308061" y="426082"/>
                  </a:lnTo>
                  <a:lnTo>
                    <a:pt x="345730" y="405635"/>
                  </a:lnTo>
                  <a:lnTo>
                    <a:pt x="378548" y="378556"/>
                  </a:lnTo>
                  <a:lnTo>
                    <a:pt x="405626" y="345737"/>
                  </a:lnTo>
                  <a:lnTo>
                    <a:pt x="426071" y="308069"/>
                  </a:lnTo>
                  <a:lnTo>
                    <a:pt x="438991" y="266444"/>
                  </a:lnTo>
                  <a:lnTo>
                    <a:pt x="443496" y="221754"/>
                  </a:lnTo>
                  <a:close/>
                </a:path>
              </a:pathLst>
            </a:custGeom>
            <a:ln w="37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191271" y="5219246"/>
              <a:ext cx="305569" cy="474923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970" i="1" spc="12" dirty="0">
                  <a:latin typeface="Times New Roman"/>
                  <a:cs typeface="Times New Roman"/>
                </a:rPr>
                <a:t>D</a:t>
              </a:r>
              <a:endParaRPr sz="2970">
                <a:latin typeface="Times New Roman"/>
                <a:cs typeface="Times New Roman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403868" y="5244612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03868" y="5244612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close/>
                </a:path>
              </a:pathLst>
            </a:custGeom>
            <a:ln w="37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548802" y="5219246"/>
              <a:ext cx="263237" cy="474923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970" i="1" spc="6" dirty="0">
                  <a:latin typeface="Times New Roman"/>
                  <a:cs typeface="Times New Roman"/>
                </a:rPr>
                <a:t>E</a:t>
              </a:r>
              <a:endParaRPr sz="2970" dirty="0">
                <a:latin typeface="Times New Roman"/>
                <a:cs typeface="Times New Roman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747836" y="5244612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4" y="266444"/>
                  </a:lnTo>
                  <a:lnTo>
                    <a:pt x="17425" y="308069"/>
                  </a:lnTo>
                  <a:lnTo>
                    <a:pt x="37870" y="345737"/>
                  </a:lnTo>
                  <a:lnTo>
                    <a:pt x="64947" y="378556"/>
                  </a:lnTo>
                  <a:lnTo>
                    <a:pt x="97766" y="405635"/>
                  </a:lnTo>
                  <a:lnTo>
                    <a:pt x="135434" y="426082"/>
                  </a:lnTo>
                  <a:lnTo>
                    <a:pt x="177061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1" y="4504"/>
                  </a:lnTo>
                  <a:lnTo>
                    <a:pt x="135434" y="17425"/>
                  </a:lnTo>
                  <a:lnTo>
                    <a:pt x="97766" y="37870"/>
                  </a:lnTo>
                  <a:lnTo>
                    <a:pt x="64947" y="64947"/>
                  </a:lnTo>
                  <a:lnTo>
                    <a:pt x="37870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5" name="object 25"/>
            <p:cNvSpPr/>
            <p:nvPr/>
          </p:nvSpPr>
          <p:spPr>
            <a:xfrm>
              <a:off x="5747836" y="5244612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3" y="177061"/>
                  </a:lnTo>
                  <a:lnTo>
                    <a:pt x="426082" y="135434"/>
                  </a:lnTo>
                  <a:lnTo>
                    <a:pt x="405635" y="97766"/>
                  </a:lnTo>
                  <a:lnTo>
                    <a:pt x="378556" y="64947"/>
                  </a:lnTo>
                  <a:lnTo>
                    <a:pt x="345737" y="37870"/>
                  </a:lnTo>
                  <a:lnTo>
                    <a:pt x="308069" y="17425"/>
                  </a:lnTo>
                  <a:lnTo>
                    <a:pt x="266444" y="4504"/>
                  </a:lnTo>
                  <a:lnTo>
                    <a:pt x="221754" y="0"/>
                  </a:lnTo>
                  <a:lnTo>
                    <a:pt x="177061" y="4504"/>
                  </a:lnTo>
                  <a:lnTo>
                    <a:pt x="135434" y="17425"/>
                  </a:lnTo>
                  <a:lnTo>
                    <a:pt x="97766" y="37870"/>
                  </a:lnTo>
                  <a:lnTo>
                    <a:pt x="64947" y="64947"/>
                  </a:lnTo>
                  <a:lnTo>
                    <a:pt x="37870" y="97766"/>
                  </a:lnTo>
                  <a:lnTo>
                    <a:pt x="17425" y="135434"/>
                  </a:lnTo>
                  <a:lnTo>
                    <a:pt x="4504" y="177061"/>
                  </a:lnTo>
                  <a:lnTo>
                    <a:pt x="0" y="221754"/>
                  </a:lnTo>
                  <a:lnTo>
                    <a:pt x="4504" y="266444"/>
                  </a:lnTo>
                  <a:lnTo>
                    <a:pt x="17425" y="308069"/>
                  </a:lnTo>
                  <a:lnTo>
                    <a:pt x="37870" y="345737"/>
                  </a:lnTo>
                  <a:lnTo>
                    <a:pt x="64947" y="378556"/>
                  </a:lnTo>
                  <a:lnTo>
                    <a:pt x="97766" y="405635"/>
                  </a:lnTo>
                  <a:lnTo>
                    <a:pt x="135434" y="426082"/>
                  </a:lnTo>
                  <a:lnTo>
                    <a:pt x="177061" y="439003"/>
                  </a:lnTo>
                  <a:lnTo>
                    <a:pt x="221754" y="443509"/>
                  </a:lnTo>
                  <a:lnTo>
                    <a:pt x="266444" y="439003"/>
                  </a:lnTo>
                  <a:lnTo>
                    <a:pt x="308069" y="426082"/>
                  </a:lnTo>
                  <a:lnTo>
                    <a:pt x="345737" y="405635"/>
                  </a:lnTo>
                  <a:lnTo>
                    <a:pt x="378556" y="378556"/>
                  </a:lnTo>
                  <a:lnTo>
                    <a:pt x="405635" y="345737"/>
                  </a:lnTo>
                  <a:lnTo>
                    <a:pt x="426082" y="308069"/>
                  </a:lnTo>
                  <a:lnTo>
                    <a:pt x="439003" y="266444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892769" y="5219246"/>
              <a:ext cx="263237" cy="474923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970" i="1" spc="6" dirty="0">
                  <a:solidFill>
                    <a:srgbClr val="00FF00"/>
                  </a:solidFill>
                  <a:latin typeface="Times New Roman"/>
                  <a:cs typeface="Times New Roman"/>
                </a:rPr>
                <a:t>F</a:t>
              </a:r>
              <a:endParaRPr sz="297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091803" y="5244612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0" y="221754"/>
                  </a:move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1803" y="5244612"/>
              <a:ext cx="538018" cy="538018"/>
            </a:xfrm>
            <a:custGeom>
              <a:avLst/>
              <a:gdLst/>
              <a:ahLst/>
              <a:cxnLst/>
              <a:rect l="l" t="t" r="r" b="b"/>
              <a:pathLst>
                <a:path w="443864" h="443864">
                  <a:moveTo>
                    <a:pt x="443509" y="221754"/>
                  </a:moveTo>
                  <a:lnTo>
                    <a:pt x="439004" y="177061"/>
                  </a:lnTo>
                  <a:lnTo>
                    <a:pt x="426083" y="135434"/>
                  </a:lnTo>
                  <a:lnTo>
                    <a:pt x="405639" y="97766"/>
                  </a:lnTo>
                  <a:lnTo>
                    <a:pt x="378561" y="64947"/>
                  </a:lnTo>
                  <a:lnTo>
                    <a:pt x="345742" y="37870"/>
                  </a:lnTo>
                  <a:lnTo>
                    <a:pt x="308074" y="17425"/>
                  </a:lnTo>
                  <a:lnTo>
                    <a:pt x="266448" y="4504"/>
                  </a:lnTo>
                  <a:lnTo>
                    <a:pt x="221754" y="0"/>
                  </a:lnTo>
                  <a:lnTo>
                    <a:pt x="177065" y="4504"/>
                  </a:lnTo>
                  <a:lnTo>
                    <a:pt x="135440" y="17425"/>
                  </a:lnTo>
                  <a:lnTo>
                    <a:pt x="97772" y="37870"/>
                  </a:lnTo>
                  <a:lnTo>
                    <a:pt x="64952" y="64947"/>
                  </a:lnTo>
                  <a:lnTo>
                    <a:pt x="37873" y="97766"/>
                  </a:lnTo>
                  <a:lnTo>
                    <a:pt x="17427" y="135434"/>
                  </a:lnTo>
                  <a:lnTo>
                    <a:pt x="4505" y="177061"/>
                  </a:lnTo>
                  <a:lnTo>
                    <a:pt x="0" y="221754"/>
                  </a:lnTo>
                  <a:lnTo>
                    <a:pt x="4505" y="266444"/>
                  </a:lnTo>
                  <a:lnTo>
                    <a:pt x="17427" y="308069"/>
                  </a:lnTo>
                  <a:lnTo>
                    <a:pt x="37873" y="345737"/>
                  </a:lnTo>
                  <a:lnTo>
                    <a:pt x="64952" y="378556"/>
                  </a:lnTo>
                  <a:lnTo>
                    <a:pt x="97772" y="405635"/>
                  </a:lnTo>
                  <a:lnTo>
                    <a:pt x="135440" y="426082"/>
                  </a:lnTo>
                  <a:lnTo>
                    <a:pt x="177065" y="439003"/>
                  </a:lnTo>
                  <a:lnTo>
                    <a:pt x="221754" y="443509"/>
                  </a:lnTo>
                  <a:lnTo>
                    <a:pt x="266448" y="439003"/>
                  </a:lnTo>
                  <a:lnTo>
                    <a:pt x="308074" y="426082"/>
                  </a:lnTo>
                  <a:lnTo>
                    <a:pt x="345742" y="405635"/>
                  </a:lnTo>
                  <a:lnTo>
                    <a:pt x="378561" y="378556"/>
                  </a:lnTo>
                  <a:lnTo>
                    <a:pt x="405639" y="345737"/>
                  </a:lnTo>
                  <a:lnTo>
                    <a:pt x="426083" y="308069"/>
                  </a:lnTo>
                  <a:lnTo>
                    <a:pt x="439004" y="266444"/>
                  </a:lnTo>
                  <a:lnTo>
                    <a:pt x="443509" y="221754"/>
                  </a:lnTo>
                  <a:close/>
                </a:path>
              </a:pathLst>
            </a:custGeom>
            <a:ln w="18642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223190" y="5219246"/>
              <a:ext cx="305569" cy="474923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970" i="1" spc="12" dirty="0">
                  <a:solidFill>
                    <a:srgbClr val="00FF00"/>
                  </a:solidFill>
                  <a:latin typeface="Times New Roman"/>
                  <a:cs typeface="Times New Roman"/>
                </a:rPr>
                <a:t>G</a:t>
              </a:r>
              <a:endParaRPr sz="2970">
                <a:latin typeface="Times New Roman"/>
                <a:cs typeface="Times New Roman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63981" y="4124319"/>
              <a:ext cx="302490" cy="403321"/>
            </a:xfrm>
            <a:custGeom>
              <a:avLst/>
              <a:gdLst/>
              <a:ahLst/>
              <a:cxnLst/>
              <a:rect l="l" t="t" r="r" b="b"/>
              <a:pathLst>
                <a:path w="249554" h="332739">
                  <a:moveTo>
                    <a:pt x="0" y="0"/>
                  </a:moveTo>
                  <a:lnTo>
                    <a:pt x="0" y="332625"/>
                  </a:lnTo>
                  <a:lnTo>
                    <a:pt x="249478" y="166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1" name="object 31"/>
            <p:cNvSpPr/>
            <p:nvPr/>
          </p:nvSpPr>
          <p:spPr>
            <a:xfrm>
              <a:off x="5963981" y="4124319"/>
              <a:ext cx="302490" cy="403321"/>
            </a:xfrm>
            <a:custGeom>
              <a:avLst/>
              <a:gdLst/>
              <a:ahLst/>
              <a:cxnLst/>
              <a:rect l="l" t="t" r="r" b="b"/>
              <a:pathLst>
                <a:path w="249554" h="332739">
                  <a:moveTo>
                    <a:pt x="249478" y="166306"/>
                  </a:moveTo>
                  <a:lnTo>
                    <a:pt x="0" y="332625"/>
                  </a:lnTo>
                  <a:lnTo>
                    <a:pt x="0" y="0"/>
                  </a:lnTo>
                  <a:lnTo>
                    <a:pt x="249478" y="166306"/>
                  </a:lnTo>
                  <a:close/>
                </a:path>
              </a:pathLst>
            </a:custGeom>
            <a:ln w="372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35</a:t>
            </a:fld>
            <a:endParaRPr spc="-30" dirty="0"/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6D0CE846-29A4-4D86-BD4A-7620606D0B29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37" name="Title 11">
            <a:extLst>
              <a:ext uri="{FF2B5EF4-FFF2-40B4-BE49-F238E27FC236}">
                <a16:creationId xmlns:a16="http://schemas.microsoft.com/office/drawing/2014/main" id="{618CDCA5-D3FA-4C94-A0A9-17AB3F23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01901" y="1400552"/>
            <a:ext cx="7656946" cy="1866907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-139" dirty="0">
                <a:latin typeface="Tahoma"/>
                <a:cs typeface="Tahoma"/>
              </a:rPr>
              <a:t>Expand </a:t>
            </a:r>
            <a:r>
              <a:rPr sz="2485" spc="-163" dirty="0">
                <a:latin typeface="Tahoma"/>
                <a:cs typeface="Tahoma"/>
              </a:rPr>
              <a:t>shallowest </a:t>
            </a:r>
            <a:r>
              <a:rPr sz="2485" spc="-194" dirty="0">
                <a:latin typeface="Tahoma"/>
                <a:cs typeface="Tahoma"/>
              </a:rPr>
              <a:t>unexpanded</a:t>
            </a:r>
            <a:r>
              <a:rPr sz="2485" spc="321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node</a:t>
            </a:r>
            <a:endParaRPr sz="2485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42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485" spc="42" dirty="0">
                <a:latin typeface="Tahoma"/>
                <a:cs typeface="Tahoma"/>
              </a:rPr>
              <a:t>:</a:t>
            </a:r>
            <a:endParaRPr sz="2485">
              <a:latin typeface="Tahoma"/>
              <a:cs typeface="Tahoma"/>
            </a:endParaRPr>
          </a:p>
          <a:p>
            <a:pPr marL="902108">
              <a:spcBef>
                <a:spcPts val="42"/>
              </a:spcBef>
            </a:pPr>
            <a:r>
              <a:rPr sz="2485" i="1" spc="36" dirty="0">
                <a:solidFill>
                  <a:srgbClr val="004B00"/>
                </a:solidFill>
                <a:latin typeface="Calibri"/>
                <a:cs typeface="Calibri"/>
              </a:rPr>
              <a:t>fringe</a:t>
            </a:r>
            <a:r>
              <a:rPr sz="2485" i="1" spc="19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485" spc="-116" dirty="0">
                <a:latin typeface="Tahoma"/>
                <a:cs typeface="Tahoma"/>
              </a:rPr>
              <a:t>is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76" dirty="0">
                <a:latin typeface="Tahoma"/>
                <a:cs typeface="Tahoma"/>
              </a:rPr>
              <a:t>a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72" dirty="0">
                <a:latin typeface="Tahoma"/>
                <a:cs typeface="Tahoma"/>
              </a:rPr>
              <a:t>FIFO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194" dirty="0">
                <a:latin typeface="Tahoma"/>
                <a:cs typeface="Tahoma"/>
              </a:rPr>
              <a:t>queue,</a:t>
            </a:r>
            <a:r>
              <a:rPr sz="2485" spc="12" dirty="0">
                <a:latin typeface="Tahoma"/>
                <a:cs typeface="Tahoma"/>
              </a:rPr>
              <a:t> </a:t>
            </a:r>
            <a:r>
              <a:rPr sz="2485" spc="-127" dirty="0">
                <a:latin typeface="Tahoma"/>
                <a:cs typeface="Tahoma"/>
              </a:rPr>
              <a:t>i.e.,</a:t>
            </a:r>
            <a:r>
              <a:rPr sz="2485" spc="42" dirty="0">
                <a:latin typeface="Tahoma"/>
                <a:cs typeface="Tahoma"/>
              </a:rPr>
              <a:t> </a:t>
            </a:r>
            <a:r>
              <a:rPr sz="2485" spc="-230" dirty="0">
                <a:latin typeface="Tahoma"/>
                <a:cs typeface="Tahoma"/>
              </a:rPr>
              <a:t>new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82" dirty="0">
                <a:latin typeface="Tahoma"/>
                <a:cs typeface="Tahoma"/>
              </a:rPr>
              <a:t>successors</a:t>
            </a:r>
            <a:r>
              <a:rPr sz="2485" spc="6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go</a:t>
            </a:r>
            <a:r>
              <a:rPr sz="2485" dirty="0">
                <a:latin typeface="Tahoma"/>
                <a:cs typeface="Tahoma"/>
              </a:rPr>
              <a:t> </a:t>
            </a:r>
            <a:r>
              <a:rPr sz="2485" spc="-79" dirty="0">
                <a:latin typeface="Tahoma"/>
                <a:cs typeface="Tahoma"/>
              </a:rPr>
              <a:t>at</a:t>
            </a:r>
            <a:r>
              <a:rPr sz="2485" spc="-6" dirty="0">
                <a:latin typeface="Tahoma"/>
                <a:cs typeface="Tahoma"/>
              </a:rPr>
              <a:t> </a:t>
            </a:r>
            <a:r>
              <a:rPr sz="2485" spc="-200" dirty="0">
                <a:latin typeface="Tahoma"/>
                <a:cs typeface="Tahoma"/>
              </a:rPr>
              <a:t>end</a:t>
            </a:r>
            <a:endParaRPr sz="2485">
              <a:latin typeface="Tahoma"/>
              <a:cs typeface="Tahoma"/>
            </a:endParaRPr>
          </a:p>
          <a:p>
            <a:pPr marL="2237568" algn="ctr">
              <a:spcBef>
                <a:spcPts val="308"/>
              </a:spcBef>
            </a:pPr>
            <a:r>
              <a:rPr sz="2727" i="1" spc="12" dirty="0">
                <a:latin typeface="Times New Roman"/>
                <a:cs typeface="Times New Roman"/>
              </a:rPr>
              <a:t>A</a:t>
            </a:r>
            <a:endParaRPr sz="2727">
              <a:latin typeface="Times New Roman"/>
              <a:cs typeface="Times New Roman"/>
            </a:endParaRPr>
          </a:p>
        </p:txBody>
      </p:sp>
      <p:grpSp>
        <p:nvGrpSpPr>
          <p:cNvPr id="38" name="Group 37" descr="Breadth first search">
            <a:extLst>
              <a:ext uri="{FF2B5EF4-FFF2-40B4-BE49-F238E27FC236}">
                <a16:creationId xmlns:a16="http://schemas.microsoft.com/office/drawing/2014/main" id="{A6338842-4E26-4856-87A2-6FC482F90401}"/>
              </a:ext>
            </a:extLst>
          </p:cNvPr>
          <p:cNvGrpSpPr/>
          <p:nvPr/>
        </p:nvGrpSpPr>
        <p:grpSpPr>
          <a:xfrm>
            <a:off x="3046784" y="2845977"/>
            <a:ext cx="4597893" cy="2720524"/>
            <a:chOff x="3046784" y="2845977"/>
            <a:chExt cx="4597893" cy="2720524"/>
          </a:xfrm>
        </p:grpSpPr>
        <p:sp>
          <p:nvSpPr>
            <p:cNvPr id="3" name="object 3"/>
            <p:cNvSpPr/>
            <p:nvPr/>
          </p:nvSpPr>
          <p:spPr>
            <a:xfrm>
              <a:off x="4305931" y="3093265"/>
              <a:ext cx="1236902" cy="1112981"/>
            </a:xfrm>
            <a:custGeom>
              <a:avLst/>
              <a:gdLst/>
              <a:ahLst/>
              <a:cxnLst/>
              <a:rect l="l" t="t" r="r" b="b"/>
              <a:pathLst>
                <a:path w="1020445" h="918210">
                  <a:moveTo>
                    <a:pt x="1020064" y="0"/>
                  </a:moveTo>
                  <a:lnTo>
                    <a:pt x="0" y="918070"/>
                  </a:lnTo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" name="object 4"/>
            <p:cNvSpPr/>
            <p:nvPr/>
          </p:nvSpPr>
          <p:spPr>
            <a:xfrm>
              <a:off x="3687711" y="4206078"/>
              <a:ext cx="618836" cy="1112981"/>
            </a:xfrm>
            <a:custGeom>
              <a:avLst/>
              <a:gdLst/>
              <a:ahLst/>
              <a:cxnLst/>
              <a:rect l="l" t="t" r="r" b="b"/>
              <a:pathLst>
                <a:path w="510539" h="918210">
                  <a:moveTo>
                    <a:pt x="510032" y="0"/>
                  </a:moveTo>
                  <a:lnTo>
                    <a:pt x="0" y="918057"/>
                  </a:lnTo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" name="object 5"/>
            <p:cNvSpPr/>
            <p:nvPr/>
          </p:nvSpPr>
          <p:spPr>
            <a:xfrm>
              <a:off x="4305931" y="4206078"/>
              <a:ext cx="618836" cy="1112981"/>
            </a:xfrm>
            <a:custGeom>
              <a:avLst/>
              <a:gdLst/>
              <a:ahLst/>
              <a:cxnLst/>
              <a:rect l="l" t="t" r="r" b="b"/>
              <a:pathLst>
                <a:path w="510539" h="918210">
                  <a:moveTo>
                    <a:pt x="0" y="0"/>
                  </a:moveTo>
                  <a:lnTo>
                    <a:pt x="510032" y="918057"/>
                  </a:lnTo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" name="object 6"/>
            <p:cNvSpPr/>
            <p:nvPr/>
          </p:nvSpPr>
          <p:spPr>
            <a:xfrm>
              <a:off x="5542371" y="3093265"/>
              <a:ext cx="1236902" cy="1112981"/>
            </a:xfrm>
            <a:custGeom>
              <a:avLst/>
              <a:gdLst/>
              <a:ahLst/>
              <a:cxnLst/>
              <a:rect l="l" t="t" r="r" b="b"/>
              <a:pathLst>
                <a:path w="1020445" h="918210">
                  <a:moveTo>
                    <a:pt x="0" y="0"/>
                  </a:moveTo>
                  <a:lnTo>
                    <a:pt x="1020076" y="918070"/>
                  </a:lnTo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" name="object 7"/>
            <p:cNvSpPr/>
            <p:nvPr/>
          </p:nvSpPr>
          <p:spPr>
            <a:xfrm>
              <a:off x="6160608" y="4206078"/>
              <a:ext cx="618836" cy="1112981"/>
            </a:xfrm>
            <a:custGeom>
              <a:avLst/>
              <a:gdLst/>
              <a:ahLst/>
              <a:cxnLst/>
              <a:rect l="l" t="t" r="r" b="b"/>
              <a:pathLst>
                <a:path w="510539" h="918210">
                  <a:moveTo>
                    <a:pt x="510032" y="0"/>
                  </a:moveTo>
                  <a:lnTo>
                    <a:pt x="0" y="918057"/>
                  </a:lnTo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" name="object 8"/>
            <p:cNvSpPr/>
            <p:nvPr/>
          </p:nvSpPr>
          <p:spPr>
            <a:xfrm>
              <a:off x="6778828" y="4206078"/>
              <a:ext cx="618836" cy="1112981"/>
            </a:xfrm>
            <a:custGeom>
              <a:avLst/>
              <a:gdLst/>
              <a:ahLst/>
              <a:cxnLst/>
              <a:rect l="l" t="t" r="r" b="b"/>
              <a:pathLst>
                <a:path w="510539" h="918210">
                  <a:moveTo>
                    <a:pt x="0" y="0"/>
                  </a:moveTo>
                  <a:lnTo>
                    <a:pt x="510032" y="918057"/>
                  </a:lnTo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" name="object 9"/>
            <p:cNvSpPr/>
            <p:nvPr/>
          </p:nvSpPr>
          <p:spPr>
            <a:xfrm>
              <a:off x="5295069" y="2845977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5">
                  <a:moveTo>
                    <a:pt x="0" y="204012"/>
                  </a:moveTo>
                  <a:lnTo>
                    <a:pt x="5388" y="250791"/>
                  </a:lnTo>
                  <a:lnTo>
                    <a:pt x="20738" y="293733"/>
                  </a:lnTo>
                  <a:lnTo>
                    <a:pt x="44822" y="331612"/>
                  </a:lnTo>
                  <a:lnTo>
                    <a:pt x="76418" y="363206"/>
                  </a:lnTo>
                  <a:lnTo>
                    <a:pt x="114298" y="387289"/>
                  </a:lnTo>
                  <a:lnTo>
                    <a:pt x="157238" y="402637"/>
                  </a:lnTo>
                  <a:lnTo>
                    <a:pt x="204012" y="408025"/>
                  </a:lnTo>
                  <a:lnTo>
                    <a:pt x="250792" y="402637"/>
                  </a:lnTo>
                  <a:lnTo>
                    <a:pt x="293735" y="387289"/>
                  </a:lnTo>
                  <a:lnTo>
                    <a:pt x="331617" y="363206"/>
                  </a:lnTo>
                  <a:lnTo>
                    <a:pt x="363214" y="331612"/>
                  </a:lnTo>
                  <a:lnTo>
                    <a:pt x="387299" y="293733"/>
                  </a:lnTo>
                  <a:lnTo>
                    <a:pt x="402649" y="250791"/>
                  </a:lnTo>
                  <a:lnTo>
                    <a:pt x="408038" y="204012"/>
                  </a:lnTo>
                  <a:lnTo>
                    <a:pt x="402649" y="157234"/>
                  </a:lnTo>
                  <a:lnTo>
                    <a:pt x="387299" y="114292"/>
                  </a:lnTo>
                  <a:lnTo>
                    <a:pt x="363214" y="76412"/>
                  </a:lnTo>
                  <a:lnTo>
                    <a:pt x="331617" y="44818"/>
                  </a:lnTo>
                  <a:lnTo>
                    <a:pt x="293735" y="20735"/>
                  </a:lnTo>
                  <a:lnTo>
                    <a:pt x="250792" y="5388"/>
                  </a:lnTo>
                  <a:lnTo>
                    <a:pt x="204012" y="0"/>
                  </a:lnTo>
                  <a:lnTo>
                    <a:pt x="157238" y="5388"/>
                  </a:lnTo>
                  <a:lnTo>
                    <a:pt x="114298" y="20735"/>
                  </a:lnTo>
                  <a:lnTo>
                    <a:pt x="76418" y="44818"/>
                  </a:lnTo>
                  <a:lnTo>
                    <a:pt x="44822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5069" y="2845977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5">
                  <a:moveTo>
                    <a:pt x="408038" y="204012"/>
                  </a:moveTo>
                  <a:lnTo>
                    <a:pt x="402649" y="157234"/>
                  </a:lnTo>
                  <a:lnTo>
                    <a:pt x="387299" y="114292"/>
                  </a:lnTo>
                  <a:lnTo>
                    <a:pt x="363214" y="76412"/>
                  </a:lnTo>
                  <a:lnTo>
                    <a:pt x="331617" y="44818"/>
                  </a:lnTo>
                  <a:lnTo>
                    <a:pt x="293735" y="20735"/>
                  </a:lnTo>
                  <a:lnTo>
                    <a:pt x="250792" y="5388"/>
                  </a:lnTo>
                  <a:lnTo>
                    <a:pt x="204012" y="0"/>
                  </a:lnTo>
                  <a:lnTo>
                    <a:pt x="157238" y="5388"/>
                  </a:lnTo>
                  <a:lnTo>
                    <a:pt x="114298" y="20735"/>
                  </a:lnTo>
                  <a:lnTo>
                    <a:pt x="76418" y="44818"/>
                  </a:lnTo>
                  <a:lnTo>
                    <a:pt x="44822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8" y="293733"/>
                  </a:lnTo>
                  <a:lnTo>
                    <a:pt x="44822" y="331612"/>
                  </a:lnTo>
                  <a:lnTo>
                    <a:pt x="76418" y="363206"/>
                  </a:lnTo>
                  <a:lnTo>
                    <a:pt x="114298" y="387289"/>
                  </a:lnTo>
                  <a:lnTo>
                    <a:pt x="157238" y="402637"/>
                  </a:lnTo>
                  <a:lnTo>
                    <a:pt x="204012" y="408025"/>
                  </a:lnTo>
                  <a:lnTo>
                    <a:pt x="250792" y="402637"/>
                  </a:lnTo>
                  <a:lnTo>
                    <a:pt x="293735" y="387289"/>
                  </a:lnTo>
                  <a:lnTo>
                    <a:pt x="331617" y="363206"/>
                  </a:lnTo>
                  <a:lnTo>
                    <a:pt x="363214" y="331612"/>
                  </a:lnTo>
                  <a:lnTo>
                    <a:pt x="387299" y="293733"/>
                  </a:lnTo>
                  <a:lnTo>
                    <a:pt x="402649" y="250791"/>
                  </a:lnTo>
                  <a:lnTo>
                    <a:pt x="408038" y="204012"/>
                  </a:lnTo>
                  <a:close/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8612" y="3958790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3" name="object 13"/>
            <p:cNvSpPr/>
            <p:nvPr/>
          </p:nvSpPr>
          <p:spPr>
            <a:xfrm>
              <a:off x="4058612" y="3958790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203208" y="3934205"/>
              <a:ext cx="244764" cy="437542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727" i="1" spc="12" dirty="0">
                  <a:latin typeface="Times New Roman"/>
                  <a:cs typeface="Times New Roman"/>
                </a:rPr>
                <a:t>B</a:t>
              </a:r>
              <a:endParaRPr sz="2727">
                <a:latin typeface="Times New Roman"/>
                <a:cs typeface="Times New Roman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531525" y="3958790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0" y="402637"/>
                  </a:lnTo>
                  <a:lnTo>
                    <a:pt x="293740" y="387289"/>
                  </a:lnTo>
                  <a:lnTo>
                    <a:pt x="331620" y="363206"/>
                  </a:lnTo>
                  <a:lnTo>
                    <a:pt x="363215" y="331612"/>
                  </a:lnTo>
                  <a:lnTo>
                    <a:pt x="387300" y="293733"/>
                  </a:lnTo>
                  <a:lnTo>
                    <a:pt x="402649" y="250791"/>
                  </a:lnTo>
                  <a:lnTo>
                    <a:pt x="408038" y="204012"/>
                  </a:lnTo>
                  <a:lnTo>
                    <a:pt x="402649" y="157234"/>
                  </a:lnTo>
                  <a:lnTo>
                    <a:pt x="387300" y="114292"/>
                  </a:lnTo>
                  <a:lnTo>
                    <a:pt x="363215" y="76412"/>
                  </a:lnTo>
                  <a:lnTo>
                    <a:pt x="331620" y="44818"/>
                  </a:lnTo>
                  <a:lnTo>
                    <a:pt x="293740" y="20735"/>
                  </a:lnTo>
                  <a:lnTo>
                    <a:pt x="250800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6" name="object 16"/>
            <p:cNvSpPr/>
            <p:nvPr/>
          </p:nvSpPr>
          <p:spPr>
            <a:xfrm>
              <a:off x="6531525" y="3958790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38" y="204012"/>
                  </a:moveTo>
                  <a:lnTo>
                    <a:pt x="402649" y="157234"/>
                  </a:lnTo>
                  <a:lnTo>
                    <a:pt x="387300" y="114292"/>
                  </a:lnTo>
                  <a:lnTo>
                    <a:pt x="363215" y="76412"/>
                  </a:lnTo>
                  <a:lnTo>
                    <a:pt x="331620" y="44818"/>
                  </a:lnTo>
                  <a:lnTo>
                    <a:pt x="293740" y="20735"/>
                  </a:lnTo>
                  <a:lnTo>
                    <a:pt x="250800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0" y="402637"/>
                  </a:lnTo>
                  <a:lnTo>
                    <a:pt x="293740" y="387289"/>
                  </a:lnTo>
                  <a:lnTo>
                    <a:pt x="331620" y="363206"/>
                  </a:lnTo>
                  <a:lnTo>
                    <a:pt x="363215" y="331612"/>
                  </a:lnTo>
                  <a:lnTo>
                    <a:pt x="387300" y="293733"/>
                  </a:lnTo>
                  <a:lnTo>
                    <a:pt x="402649" y="250791"/>
                  </a:lnTo>
                  <a:lnTo>
                    <a:pt x="408038" y="204012"/>
                  </a:lnTo>
                  <a:close/>
                </a:path>
              </a:pathLst>
            </a:custGeom>
            <a:ln w="1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663636" y="3934205"/>
              <a:ext cx="264004" cy="437542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727" i="1" spc="12" dirty="0">
                  <a:latin typeface="Times New Roman"/>
                  <a:cs typeface="Times New Roman"/>
                </a:rPr>
                <a:t>C</a:t>
              </a:r>
              <a:endParaRPr sz="2727">
                <a:latin typeface="Times New Roman"/>
                <a:cs typeface="Times New Roman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440391" y="5071586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5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0391" y="5071586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5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560033" y="5047017"/>
              <a:ext cx="283248" cy="437542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727" i="1" spc="12" dirty="0">
                  <a:latin typeface="Times New Roman"/>
                  <a:cs typeface="Times New Roman"/>
                </a:rPr>
                <a:t>D</a:t>
              </a:r>
              <a:endParaRPr sz="2727">
                <a:latin typeface="Times New Roman"/>
                <a:cs typeface="Times New Roman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676848" y="5071586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76848" y="5071586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808959" y="5047017"/>
              <a:ext cx="244764" cy="437542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727" i="1" spc="12" dirty="0">
                  <a:latin typeface="Times New Roman"/>
                  <a:cs typeface="Times New Roman"/>
                </a:rPr>
                <a:t>E</a:t>
              </a:r>
              <a:endParaRPr sz="2727">
                <a:latin typeface="Times New Roman"/>
                <a:cs typeface="Times New Roman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913290" y="5071586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4" y="402637"/>
                  </a:lnTo>
                  <a:lnTo>
                    <a:pt x="293745" y="387289"/>
                  </a:lnTo>
                  <a:lnTo>
                    <a:pt x="331625" y="363206"/>
                  </a:lnTo>
                  <a:lnTo>
                    <a:pt x="363219" y="331612"/>
                  </a:lnTo>
                  <a:lnTo>
                    <a:pt x="387302" y="293733"/>
                  </a:lnTo>
                  <a:lnTo>
                    <a:pt x="402650" y="250791"/>
                  </a:lnTo>
                  <a:lnTo>
                    <a:pt x="408038" y="204012"/>
                  </a:lnTo>
                  <a:lnTo>
                    <a:pt x="402650" y="157234"/>
                  </a:lnTo>
                  <a:lnTo>
                    <a:pt x="387302" y="114292"/>
                  </a:lnTo>
                  <a:lnTo>
                    <a:pt x="363219" y="76412"/>
                  </a:lnTo>
                  <a:lnTo>
                    <a:pt x="331625" y="44818"/>
                  </a:lnTo>
                  <a:lnTo>
                    <a:pt x="293745" y="20735"/>
                  </a:lnTo>
                  <a:lnTo>
                    <a:pt x="250804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5" name="object 25"/>
            <p:cNvSpPr/>
            <p:nvPr/>
          </p:nvSpPr>
          <p:spPr>
            <a:xfrm>
              <a:off x="5913290" y="5071586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38" y="204012"/>
                  </a:moveTo>
                  <a:lnTo>
                    <a:pt x="402650" y="157234"/>
                  </a:lnTo>
                  <a:lnTo>
                    <a:pt x="387302" y="114292"/>
                  </a:lnTo>
                  <a:lnTo>
                    <a:pt x="363219" y="76412"/>
                  </a:lnTo>
                  <a:lnTo>
                    <a:pt x="331625" y="44818"/>
                  </a:lnTo>
                  <a:lnTo>
                    <a:pt x="293745" y="20735"/>
                  </a:lnTo>
                  <a:lnTo>
                    <a:pt x="250804" y="5388"/>
                  </a:lnTo>
                  <a:lnTo>
                    <a:pt x="204025" y="0"/>
                  </a:lnTo>
                  <a:lnTo>
                    <a:pt x="157246" y="5388"/>
                  </a:lnTo>
                  <a:lnTo>
                    <a:pt x="114302" y="20735"/>
                  </a:lnTo>
                  <a:lnTo>
                    <a:pt x="76420" y="44818"/>
                  </a:lnTo>
                  <a:lnTo>
                    <a:pt x="44823" y="76412"/>
                  </a:lnTo>
                  <a:lnTo>
                    <a:pt x="20738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8" y="293733"/>
                  </a:lnTo>
                  <a:lnTo>
                    <a:pt x="44823" y="331612"/>
                  </a:lnTo>
                  <a:lnTo>
                    <a:pt x="76420" y="363206"/>
                  </a:lnTo>
                  <a:lnTo>
                    <a:pt x="114302" y="387289"/>
                  </a:lnTo>
                  <a:lnTo>
                    <a:pt x="157246" y="402637"/>
                  </a:lnTo>
                  <a:lnTo>
                    <a:pt x="204025" y="408025"/>
                  </a:lnTo>
                  <a:lnTo>
                    <a:pt x="250804" y="402637"/>
                  </a:lnTo>
                  <a:lnTo>
                    <a:pt x="293745" y="387289"/>
                  </a:lnTo>
                  <a:lnTo>
                    <a:pt x="331625" y="363206"/>
                  </a:lnTo>
                  <a:lnTo>
                    <a:pt x="363219" y="331612"/>
                  </a:lnTo>
                  <a:lnTo>
                    <a:pt x="387302" y="293733"/>
                  </a:lnTo>
                  <a:lnTo>
                    <a:pt x="402650" y="250791"/>
                  </a:lnTo>
                  <a:lnTo>
                    <a:pt x="408038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045415" y="5047017"/>
              <a:ext cx="244764" cy="437542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727" i="1" spc="12" dirty="0">
                  <a:latin typeface="Times New Roman"/>
                  <a:cs typeface="Times New Roman"/>
                </a:rPr>
                <a:t>F</a:t>
              </a:r>
              <a:endParaRPr sz="2727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149762" y="5071586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204012"/>
                  </a:move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8" name="object 28"/>
            <p:cNvSpPr/>
            <p:nvPr/>
          </p:nvSpPr>
          <p:spPr>
            <a:xfrm>
              <a:off x="7149762" y="5071586"/>
              <a:ext cx="494915" cy="49491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408025" y="204012"/>
                  </a:moveTo>
                  <a:lnTo>
                    <a:pt x="402637" y="157234"/>
                  </a:lnTo>
                  <a:lnTo>
                    <a:pt x="387289" y="114292"/>
                  </a:lnTo>
                  <a:lnTo>
                    <a:pt x="363206" y="76412"/>
                  </a:lnTo>
                  <a:lnTo>
                    <a:pt x="331612" y="44818"/>
                  </a:lnTo>
                  <a:lnTo>
                    <a:pt x="293733" y="20735"/>
                  </a:lnTo>
                  <a:lnTo>
                    <a:pt x="250791" y="5388"/>
                  </a:lnTo>
                  <a:lnTo>
                    <a:pt x="204012" y="0"/>
                  </a:lnTo>
                  <a:lnTo>
                    <a:pt x="157234" y="5388"/>
                  </a:lnTo>
                  <a:lnTo>
                    <a:pt x="114292" y="20735"/>
                  </a:lnTo>
                  <a:lnTo>
                    <a:pt x="76412" y="44818"/>
                  </a:lnTo>
                  <a:lnTo>
                    <a:pt x="44818" y="76412"/>
                  </a:lnTo>
                  <a:lnTo>
                    <a:pt x="20735" y="114292"/>
                  </a:lnTo>
                  <a:lnTo>
                    <a:pt x="5388" y="157234"/>
                  </a:lnTo>
                  <a:lnTo>
                    <a:pt x="0" y="204012"/>
                  </a:lnTo>
                  <a:lnTo>
                    <a:pt x="5388" y="250791"/>
                  </a:lnTo>
                  <a:lnTo>
                    <a:pt x="20735" y="293733"/>
                  </a:lnTo>
                  <a:lnTo>
                    <a:pt x="44818" y="331612"/>
                  </a:lnTo>
                  <a:lnTo>
                    <a:pt x="76412" y="363206"/>
                  </a:lnTo>
                  <a:lnTo>
                    <a:pt x="114292" y="387289"/>
                  </a:lnTo>
                  <a:lnTo>
                    <a:pt x="157234" y="402637"/>
                  </a:lnTo>
                  <a:lnTo>
                    <a:pt x="204012" y="408025"/>
                  </a:lnTo>
                  <a:lnTo>
                    <a:pt x="250791" y="402637"/>
                  </a:lnTo>
                  <a:lnTo>
                    <a:pt x="293733" y="387289"/>
                  </a:lnTo>
                  <a:lnTo>
                    <a:pt x="331612" y="363206"/>
                  </a:lnTo>
                  <a:lnTo>
                    <a:pt x="363206" y="331612"/>
                  </a:lnTo>
                  <a:lnTo>
                    <a:pt x="387289" y="293733"/>
                  </a:lnTo>
                  <a:lnTo>
                    <a:pt x="402637" y="250791"/>
                  </a:lnTo>
                  <a:lnTo>
                    <a:pt x="408025" y="204012"/>
                  </a:lnTo>
                  <a:close/>
                </a:path>
              </a:pathLst>
            </a:custGeom>
            <a:ln w="3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269403" y="5047017"/>
              <a:ext cx="283248" cy="437542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4">
                <a:spcBef>
                  <a:spcPts val="139"/>
                </a:spcBef>
              </a:pPr>
              <a:r>
                <a:rPr sz="2727" i="1" spc="12" dirty="0">
                  <a:latin typeface="Times New Roman"/>
                  <a:cs typeface="Times New Roman"/>
                </a:rPr>
                <a:t>G</a:t>
              </a:r>
              <a:endParaRPr sz="2727">
                <a:latin typeface="Times New Roman"/>
                <a:cs typeface="Times New Roman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046784" y="5153712"/>
              <a:ext cx="278630" cy="370994"/>
            </a:xfrm>
            <a:custGeom>
              <a:avLst/>
              <a:gdLst/>
              <a:ahLst/>
              <a:cxnLst/>
              <a:rect l="l" t="t" r="r" b="b"/>
              <a:pathLst>
                <a:path w="229869" h="306070">
                  <a:moveTo>
                    <a:pt x="0" y="0"/>
                  </a:moveTo>
                  <a:lnTo>
                    <a:pt x="0" y="306019"/>
                  </a:lnTo>
                  <a:lnTo>
                    <a:pt x="229514" y="153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1" name="object 31"/>
            <p:cNvSpPr/>
            <p:nvPr/>
          </p:nvSpPr>
          <p:spPr>
            <a:xfrm>
              <a:off x="3046784" y="5153712"/>
              <a:ext cx="278630" cy="370994"/>
            </a:xfrm>
            <a:custGeom>
              <a:avLst/>
              <a:gdLst/>
              <a:ahLst/>
              <a:cxnLst/>
              <a:rect l="l" t="t" r="r" b="b"/>
              <a:pathLst>
                <a:path w="229869" h="306070">
                  <a:moveTo>
                    <a:pt x="229514" y="153009"/>
                  </a:moveTo>
                  <a:lnTo>
                    <a:pt x="0" y="306019"/>
                  </a:lnTo>
                  <a:lnTo>
                    <a:pt x="0" y="0"/>
                  </a:lnTo>
                  <a:lnTo>
                    <a:pt x="229514" y="153009"/>
                  </a:lnTo>
                  <a:close/>
                </a:path>
              </a:pathLst>
            </a:custGeom>
            <a:ln w="343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36</a:t>
            </a:fld>
            <a:endParaRPr spc="-30" dirty="0"/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43EFF6C4-63B4-40AC-9AA2-F39D1E59EE77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37" name="Title 11">
            <a:extLst>
              <a:ext uri="{FF2B5EF4-FFF2-40B4-BE49-F238E27FC236}">
                <a16:creationId xmlns:a16="http://schemas.microsoft.com/office/drawing/2014/main" id="{CFA4A1A5-D235-4B92-A062-B756EEE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569699" y="1680940"/>
            <a:ext cx="7138939" cy="1408768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-139" dirty="0">
                <a:latin typeface="Tahoma"/>
                <a:cs typeface="Tahoma"/>
              </a:rPr>
              <a:t>Expand </a:t>
            </a:r>
            <a:r>
              <a:rPr sz="2485" spc="-182" dirty="0">
                <a:latin typeface="Tahoma"/>
                <a:cs typeface="Tahoma"/>
              </a:rPr>
              <a:t>deepest </a:t>
            </a:r>
            <a:r>
              <a:rPr sz="2485" spc="-194" dirty="0">
                <a:latin typeface="Tahoma"/>
                <a:cs typeface="Tahoma"/>
              </a:rPr>
              <a:t>unexpanded</a:t>
            </a:r>
            <a:r>
              <a:rPr sz="2485" spc="-247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node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42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485" spc="42" dirty="0">
                <a:latin typeface="Tahoma"/>
                <a:cs typeface="Tahoma"/>
              </a:rPr>
              <a:t>: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30"/>
              </a:spcBef>
            </a:pPr>
            <a:r>
              <a:rPr sz="2485" i="1" spc="36" dirty="0">
                <a:solidFill>
                  <a:srgbClr val="004B00"/>
                </a:solidFill>
                <a:latin typeface="Calibri"/>
                <a:cs typeface="Calibri"/>
              </a:rPr>
              <a:t>fringe </a:t>
            </a:r>
            <a:r>
              <a:rPr sz="2485" spc="19" dirty="0">
                <a:latin typeface="Tahoma"/>
                <a:cs typeface="Tahoma"/>
              </a:rPr>
              <a:t>= </a:t>
            </a:r>
            <a:r>
              <a:rPr sz="2485" spc="-72" dirty="0">
                <a:latin typeface="Tahoma"/>
                <a:cs typeface="Tahoma"/>
              </a:rPr>
              <a:t>LIFO </a:t>
            </a:r>
            <a:r>
              <a:rPr sz="2485" spc="-194" dirty="0">
                <a:latin typeface="Tahoma"/>
                <a:cs typeface="Tahoma"/>
              </a:rPr>
              <a:t>queue, </a:t>
            </a:r>
            <a:r>
              <a:rPr sz="2485" spc="-127" dirty="0">
                <a:latin typeface="Tahoma"/>
                <a:cs typeface="Tahoma"/>
              </a:rPr>
              <a:t>i.e., </a:t>
            </a:r>
            <a:r>
              <a:rPr sz="2485" spc="-109" dirty="0">
                <a:latin typeface="Tahoma"/>
                <a:cs typeface="Tahoma"/>
              </a:rPr>
              <a:t>put </a:t>
            </a:r>
            <a:r>
              <a:rPr sz="2485" spc="-182" dirty="0">
                <a:latin typeface="Tahoma"/>
                <a:cs typeface="Tahoma"/>
              </a:rPr>
              <a:t>successors </a:t>
            </a:r>
            <a:r>
              <a:rPr sz="2485" spc="-79" dirty="0">
                <a:latin typeface="Tahoma"/>
                <a:cs typeface="Tahoma"/>
              </a:rPr>
              <a:t>at</a:t>
            </a:r>
            <a:r>
              <a:rPr sz="2485" spc="-291" dirty="0">
                <a:latin typeface="Tahoma"/>
                <a:cs typeface="Tahoma"/>
              </a:rPr>
              <a:t> </a:t>
            </a:r>
            <a:r>
              <a:rPr sz="2485" spc="-116" dirty="0">
                <a:latin typeface="Tahoma"/>
                <a:cs typeface="Tahoma"/>
              </a:rPr>
              <a:t>front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37</a:t>
            </a:fld>
            <a:endParaRPr spc="-30" dirty="0"/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6C8D7D46-E01E-4C8D-8007-1024D881BED6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55" name="Title 11">
            <a:extLst>
              <a:ext uri="{FF2B5EF4-FFF2-40B4-BE49-F238E27FC236}">
                <a16:creationId xmlns:a16="http://schemas.microsoft.com/office/drawing/2014/main" id="{9F4F982E-EB1E-4D03-97E8-7A92E2C1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first search</a:t>
            </a:r>
            <a:endParaRPr lang="en-GB" dirty="0"/>
          </a:p>
        </p:txBody>
      </p:sp>
      <p:pic>
        <p:nvPicPr>
          <p:cNvPr id="53" name="Picture 52" descr="Depth first search tree">
            <a:extLst>
              <a:ext uri="{FF2B5EF4-FFF2-40B4-BE49-F238E27FC236}">
                <a16:creationId xmlns:a16="http://schemas.microsoft.com/office/drawing/2014/main" id="{A44531AE-0647-4444-9B60-F902E2F9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336650"/>
            <a:ext cx="67437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 descr="Depth first search"/>
          <p:cNvSpPr txBox="1"/>
          <p:nvPr/>
        </p:nvSpPr>
        <p:spPr>
          <a:xfrm>
            <a:off x="601903" y="1837560"/>
            <a:ext cx="7138939" cy="1408768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-139" dirty="0">
                <a:latin typeface="Tahoma"/>
                <a:cs typeface="Tahoma"/>
              </a:rPr>
              <a:t>Expand </a:t>
            </a:r>
            <a:r>
              <a:rPr sz="2485" spc="-182" dirty="0">
                <a:latin typeface="Tahoma"/>
                <a:cs typeface="Tahoma"/>
              </a:rPr>
              <a:t>deepest </a:t>
            </a:r>
            <a:r>
              <a:rPr sz="2485" spc="-194" dirty="0">
                <a:latin typeface="Tahoma"/>
                <a:cs typeface="Tahoma"/>
              </a:rPr>
              <a:t>unexpanded</a:t>
            </a:r>
            <a:r>
              <a:rPr sz="2485" spc="-247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node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42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485" spc="42" dirty="0">
                <a:latin typeface="Tahoma"/>
                <a:cs typeface="Tahoma"/>
              </a:rPr>
              <a:t>: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30"/>
              </a:spcBef>
            </a:pPr>
            <a:r>
              <a:rPr sz="2485" i="1" spc="36" dirty="0">
                <a:solidFill>
                  <a:srgbClr val="004B00"/>
                </a:solidFill>
                <a:latin typeface="Calibri"/>
                <a:cs typeface="Calibri"/>
              </a:rPr>
              <a:t>fringe </a:t>
            </a:r>
            <a:r>
              <a:rPr sz="2485" spc="19" dirty="0">
                <a:latin typeface="Tahoma"/>
                <a:cs typeface="Tahoma"/>
              </a:rPr>
              <a:t>= </a:t>
            </a:r>
            <a:r>
              <a:rPr sz="2485" spc="-72" dirty="0">
                <a:latin typeface="Tahoma"/>
                <a:cs typeface="Tahoma"/>
              </a:rPr>
              <a:t>LIFO </a:t>
            </a:r>
            <a:r>
              <a:rPr sz="2485" spc="-194" dirty="0">
                <a:latin typeface="Tahoma"/>
                <a:cs typeface="Tahoma"/>
              </a:rPr>
              <a:t>queue, </a:t>
            </a:r>
            <a:r>
              <a:rPr sz="2485" spc="-127" dirty="0">
                <a:latin typeface="Tahoma"/>
                <a:cs typeface="Tahoma"/>
              </a:rPr>
              <a:t>i.e., </a:t>
            </a:r>
            <a:r>
              <a:rPr sz="2485" spc="-109" dirty="0">
                <a:latin typeface="Tahoma"/>
                <a:cs typeface="Tahoma"/>
              </a:rPr>
              <a:t>put </a:t>
            </a:r>
            <a:r>
              <a:rPr sz="2485" spc="-182" dirty="0">
                <a:latin typeface="Tahoma"/>
                <a:cs typeface="Tahoma"/>
              </a:rPr>
              <a:t>successors </a:t>
            </a:r>
            <a:r>
              <a:rPr sz="2485" spc="-79" dirty="0">
                <a:latin typeface="Tahoma"/>
                <a:cs typeface="Tahoma"/>
              </a:rPr>
              <a:t>at</a:t>
            </a:r>
            <a:r>
              <a:rPr sz="2485" spc="-291" dirty="0">
                <a:latin typeface="Tahoma"/>
                <a:cs typeface="Tahoma"/>
              </a:rPr>
              <a:t> </a:t>
            </a:r>
            <a:r>
              <a:rPr sz="2485" spc="-116" dirty="0">
                <a:latin typeface="Tahoma"/>
                <a:cs typeface="Tahoma"/>
              </a:rPr>
              <a:t>front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38</a:t>
            </a:fld>
            <a:endParaRPr spc="-30" dirty="0"/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6DDED2EA-0211-4CF3-BF2F-9AC6469F6A6E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55" name="Title 11">
            <a:extLst>
              <a:ext uri="{FF2B5EF4-FFF2-40B4-BE49-F238E27FC236}">
                <a16:creationId xmlns:a16="http://schemas.microsoft.com/office/drawing/2014/main" id="{D3F37746-A533-4D1C-9EB9-C7683778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first search</a:t>
            </a:r>
            <a:endParaRPr lang="en-GB" dirty="0"/>
          </a:p>
        </p:txBody>
      </p:sp>
      <p:pic>
        <p:nvPicPr>
          <p:cNvPr id="53" name="Picture 52" descr="Depth first search tree">
            <a:extLst>
              <a:ext uri="{FF2B5EF4-FFF2-40B4-BE49-F238E27FC236}">
                <a16:creationId xmlns:a16="http://schemas.microsoft.com/office/drawing/2014/main" id="{B6543E8B-9098-40AF-8AD9-0EA71858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3429000"/>
            <a:ext cx="60960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 descr="Depth first&#10;"/>
          <p:cNvSpPr txBox="1"/>
          <p:nvPr/>
        </p:nvSpPr>
        <p:spPr>
          <a:xfrm>
            <a:off x="601903" y="1652366"/>
            <a:ext cx="7138939" cy="1408768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-139" dirty="0">
                <a:latin typeface="Tahoma"/>
                <a:cs typeface="Tahoma"/>
              </a:rPr>
              <a:t>Expand </a:t>
            </a:r>
            <a:r>
              <a:rPr sz="2485" spc="-182" dirty="0">
                <a:latin typeface="Tahoma"/>
                <a:cs typeface="Tahoma"/>
              </a:rPr>
              <a:t>deepest </a:t>
            </a:r>
            <a:r>
              <a:rPr sz="2485" spc="-194" dirty="0">
                <a:latin typeface="Tahoma"/>
                <a:cs typeface="Tahoma"/>
              </a:rPr>
              <a:t>unexpanded</a:t>
            </a:r>
            <a:r>
              <a:rPr sz="2485" spc="-247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node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42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485" spc="42" dirty="0">
                <a:latin typeface="Tahoma"/>
                <a:cs typeface="Tahoma"/>
              </a:rPr>
              <a:t>: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30"/>
              </a:spcBef>
            </a:pPr>
            <a:r>
              <a:rPr sz="2485" i="1" spc="36" dirty="0">
                <a:solidFill>
                  <a:srgbClr val="004B00"/>
                </a:solidFill>
                <a:latin typeface="Calibri"/>
                <a:cs typeface="Calibri"/>
              </a:rPr>
              <a:t>fringe </a:t>
            </a:r>
            <a:r>
              <a:rPr sz="2485" spc="19" dirty="0">
                <a:latin typeface="Tahoma"/>
                <a:cs typeface="Tahoma"/>
              </a:rPr>
              <a:t>= </a:t>
            </a:r>
            <a:r>
              <a:rPr sz="2485" spc="-72" dirty="0">
                <a:latin typeface="Tahoma"/>
                <a:cs typeface="Tahoma"/>
              </a:rPr>
              <a:t>LIFO </a:t>
            </a:r>
            <a:r>
              <a:rPr sz="2485" spc="-194" dirty="0">
                <a:latin typeface="Tahoma"/>
                <a:cs typeface="Tahoma"/>
              </a:rPr>
              <a:t>queue, </a:t>
            </a:r>
            <a:r>
              <a:rPr sz="2485" spc="-127" dirty="0">
                <a:latin typeface="Tahoma"/>
                <a:cs typeface="Tahoma"/>
              </a:rPr>
              <a:t>i.e., </a:t>
            </a:r>
            <a:r>
              <a:rPr sz="2485" spc="-109" dirty="0">
                <a:latin typeface="Tahoma"/>
                <a:cs typeface="Tahoma"/>
              </a:rPr>
              <a:t>put </a:t>
            </a:r>
            <a:r>
              <a:rPr sz="2485" spc="-182" dirty="0">
                <a:latin typeface="Tahoma"/>
                <a:cs typeface="Tahoma"/>
              </a:rPr>
              <a:t>successors </a:t>
            </a:r>
            <a:r>
              <a:rPr sz="2485" spc="-79" dirty="0">
                <a:latin typeface="Tahoma"/>
                <a:cs typeface="Tahoma"/>
              </a:rPr>
              <a:t>at</a:t>
            </a:r>
            <a:r>
              <a:rPr sz="2485" spc="-291" dirty="0">
                <a:latin typeface="Tahoma"/>
                <a:cs typeface="Tahoma"/>
              </a:rPr>
              <a:t> </a:t>
            </a:r>
            <a:r>
              <a:rPr sz="2485" spc="-116" dirty="0">
                <a:latin typeface="Tahoma"/>
                <a:cs typeface="Tahoma"/>
              </a:rPr>
              <a:t>front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39</a:t>
            </a:fld>
            <a:endParaRPr spc="-30" dirty="0"/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7304E94F-AF12-4E29-849F-53E46EA882AC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55" name="Title 11">
            <a:extLst>
              <a:ext uri="{FF2B5EF4-FFF2-40B4-BE49-F238E27FC236}">
                <a16:creationId xmlns:a16="http://schemas.microsoft.com/office/drawing/2014/main" id="{26BC7909-91A4-4118-B22B-2BDF8CC3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first search</a:t>
            </a:r>
            <a:endParaRPr lang="en-GB" dirty="0"/>
          </a:p>
        </p:txBody>
      </p:sp>
      <p:pic>
        <p:nvPicPr>
          <p:cNvPr id="53" name="Picture 52" descr="Depth first search tree">
            <a:extLst>
              <a:ext uri="{FF2B5EF4-FFF2-40B4-BE49-F238E27FC236}">
                <a16:creationId xmlns:a16="http://schemas.microsoft.com/office/drawing/2014/main" id="{734D078C-3FAD-405E-AED0-52593928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295650"/>
            <a:ext cx="63627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20801" y="1895955"/>
            <a:ext cx="704273" cy="835030"/>
          </a:xfrm>
          <a:prstGeom prst="rect">
            <a:avLst/>
          </a:prstGeom>
        </p:spPr>
        <p:txBody>
          <a:bodyPr vert="horz" wrap="square" lIns="0" tIns="145472" rIns="0" bIns="0" rtlCol="0">
            <a:spAutoFit/>
          </a:bodyPr>
          <a:lstStyle/>
          <a:p>
            <a:pPr marL="15393">
              <a:spcBef>
                <a:spcPts val="1144"/>
              </a:spcBef>
            </a:pPr>
            <a:r>
              <a:rPr sz="1819" b="1" spc="12" dirty="0">
                <a:latin typeface="Arial"/>
                <a:cs typeface="Arial"/>
              </a:rPr>
              <a:t>?</a:t>
            </a:r>
            <a:endParaRPr sz="1819">
              <a:latin typeface="Arial"/>
              <a:cs typeface="Arial"/>
            </a:endParaRPr>
          </a:p>
          <a:p>
            <a:pPr marL="65420">
              <a:spcBef>
                <a:spcPts val="1031"/>
              </a:spcBef>
            </a:pPr>
            <a:r>
              <a:rPr sz="1819" b="1" spc="6" dirty="0">
                <a:latin typeface="Arial"/>
                <a:cs typeface="Arial"/>
              </a:rPr>
              <a:t>agent</a:t>
            </a:r>
            <a:endParaRPr sz="1819">
              <a:latin typeface="Arial"/>
              <a:cs typeface="Arial"/>
            </a:endParaRPr>
          </a:p>
        </p:txBody>
      </p:sp>
      <p:sp>
        <p:nvSpPr>
          <p:cNvPr id="4" name="object 4" descr="Schematic of agent and environment"/>
          <p:cNvSpPr/>
          <p:nvPr/>
        </p:nvSpPr>
        <p:spPr>
          <a:xfrm>
            <a:off x="3037161" y="1377608"/>
            <a:ext cx="6117678" cy="2306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82"/>
          </a:p>
        </p:txBody>
      </p:sp>
      <p:sp>
        <p:nvSpPr>
          <p:cNvPr id="5" name="object 5"/>
          <p:cNvSpPr txBox="1"/>
          <p:nvPr/>
        </p:nvSpPr>
        <p:spPr>
          <a:xfrm>
            <a:off x="5013871" y="1048709"/>
            <a:ext cx="2460721" cy="954413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48541">
              <a:spcBef>
                <a:spcPts val="139"/>
              </a:spcBef>
            </a:pPr>
            <a:r>
              <a:rPr sz="1819" b="1" spc="6" dirty="0">
                <a:latin typeface="Arial"/>
                <a:cs typeface="Arial"/>
              </a:rPr>
              <a:t>sensors</a:t>
            </a:r>
            <a:endParaRPr sz="1819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2364">
              <a:latin typeface="Arial"/>
              <a:cs typeface="Arial"/>
            </a:endParaRPr>
          </a:p>
          <a:p>
            <a:pPr marL="15393"/>
            <a:r>
              <a:rPr sz="1819" b="1" spc="6" dirty="0">
                <a:latin typeface="Arial"/>
                <a:cs typeface="Arial"/>
              </a:rPr>
              <a:t>percepts</a:t>
            </a:r>
            <a:endParaRPr sz="1819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1126154" y="6422750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</a:t>
            </a:r>
            <a:r>
              <a:rPr lang="en-GB" spc="-34" dirty="0"/>
              <a:t>2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2045734" y="7008654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4">
              <a:lnSpc>
                <a:spcPts val="1181"/>
              </a:lnSpc>
            </a:pPr>
            <a:fld id="{81D60167-4931-47E6-BA6A-407CBD079E47}" type="slidenum">
              <a:rPr lang="en-GB" spc="-34" smtClean="0"/>
              <a:pPr marL="52334">
                <a:lnSpc>
                  <a:spcPts val="1181"/>
                </a:lnSpc>
              </a:pPr>
              <a:t>4</a:t>
            </a:fld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5155401" y="2620084"/>
            <a:ext cx="848206" cy="297823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3">
              <a:spcBef>
                <a:spcPts val="139"/>
              </a:spcBef>
            </a:pPr>
            <a:r>
              <a:rPr sz="1819" b="1" spc="6" dirty="0">
                <a:latin typeface="Arial"/>
                <a:cs typeface="Arial"/>
              </a:rPr>
              <a:t>actions</a:t>
            </a:r>
            <a:endParaRPr sz="181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1153" y="2232919"/>
            <a:ext cx="1432406" cy="297823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3">
              <a:spcBef>
                <a:spcPts val="139"/>
              </a:spcBef>
            </a:pPr>
            <a:r>
              <a:rPr sz="1819" b="1" spc="6" dirty="0">
                <a:latin typeface="Arial"/>
                <a:cs typeface="Arial"/>
              </a:rPr>
              <a:t>environment</a:t>
            </a:r>
            <a:endParaRPr sz="181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3875" y="3516373"/>
            <a:ext cx="8376612" cy="2886352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688839" algn="ctr">
              <a:spcBef>
                <a:spcPts val="139"/>
              </a:spcBef>
            </a:pPr>
            <a:r>
              <a:rPr sz="1819" b="1" spc="6" dirty="0">
                <a:latin typeface="Arial"/>
                <a:cs typeface="Arial"/>
              </a:rPr>
              <a:t>actuators</a:t>
            </a:r>
            <a:endParaRPr sz="1819" dirty="0">
              <a:latin typeface="Arial"/>
              <a:cs typeface="Arial"/>
            </a:endParaRPr>
          </a:p>
          <a:p>
            <a:pPr marL="61572" marR="941285">
              <a:lnSpc>
                <a:spcPct val="163400"/>
              </a:lnSpc>
              <a:spcBef>
                <a:spcPts val="709"/>
              </a:spcBef>
            </a:pPr>
            <a:r>
              <a:rPr sz="2485" spc="-127" dirty="0">
                <a:solidFill>
                  <a:srgbClr val="00007E"/>
                </a:solidFill>
                <a:latin typeface="Tahoma"/>
                <a:cs typeface="Tahoma"/>
              </a:rPr>
              <a:t>Agents </a:t>
            </a:r>
            <a:r>
              <a:rPr sz="2485" spc="-139" dirty="0">
                <a:latin typeface="Tahoma"/>
                <a:cs typeface="Tahoma"/>
              </a:rPr>
              <a:t>include </a:t>
            </a:r>
            <a:r>
              <a:rPr sz="2485" spc="-182" dirty="0">
                <a:latin typeface="Tahoma"/>
                <a:cs typeface="Tahoma"/>
              </a:rPr>
              <a:t>humans, </a:t>
            </a:r>
            <a:r>
              <a:rPr sz="2485" spc="-121" dirty="0">
                <a:latin typeface="Tahoma"/>
                <a:cs typeface="Tahoma"/>
              </a:rPr>
              <a:t>robots, </a:t>
            </a:r>
            <a:r>
              <a:rPr sz="2485" spc="-116" dirty="0">
                <a:latin typeface="Tahoma"/>
                <a:cs typeface="Tahoma"/>
              </a:rPr>
              <a:t>softbots, </a:t>
            </a:r>
            <a:r>
              <a:rPr sz="2485" spc="-146" dirty="0">
                <a:latin typeface="Tahoma"/>
                <a:cs typeface="Tahoma"/>
              </a:rPr>
              <a:t>thermostats, </a:t>
            </a:r>
            <a:r>
              <a:rPr sz="2485" spc="-116" dirty="0">
                <a:latin typeface="Tahoma"/>
                <a:cs typeface="Tahoma"/>
              </a:rPr>
              <a:t>etc.  </a:t>
            </a:r>
            <a:r>
              <a:rPr sz="2485" spc="-103" dirty="0">
                <a:latin typeface="Tahoma"/>
                <a:cs typeface="Tahoma"/>
              </a:rPr>
              <a:t>The </a:t>
            </a:r>
            <a:r>
              <a:rPr sz="2485" spc="-158" dirty="0">
                <a:solidFill>
                  <a:srgbClr val="00007E"/>
                </a:solidFill>
                <a:latin typeface="Tahoma"/>
                <a:cs typeface="Tahoma"/>
              </a:rPr>
              <a:t>agent </a:t>
            </a:r>
            <a:r>
              <a:rPr sz="2485" spc="-121" dirty="0">
                <a:solidFill>
                  <a:srgbClr val="00007E"/>
                </a:solidFill>
                <a:latin typeface="Tahoma"/>
                <a:cs typeface="Tahoma"/>
              </a:rPr>
              <a:t>function </a:t>
            </a:r>
            <a:r>
              <a:rPr sz="2485" spc="-200" dirty="0">
                <a:latin typeface="Tahoma"/>
                <a:cs typeface="Tahoma"/>
              </a:rPr>
              <a:t>maps </a:t>
            </a:r>
            <a:r>
              <a:rPr sz="2485" spc="-152" dirty="0">
                <a:latin typeface="Tahoma"/>
                <a:cs typeface="Tahoma"/>
              </a:rPr>
              <a:t>from </a:t>
            </a:r>
            <a:r>
              <a:rPr sz="2485" spc="-139" dirty="0">
                <a:latin typeface="Tahoma"/>
                <a:cs typeface="Tahoma"/>
              </a:rPr>
              <a:t>percept histories </a:t>
            </a:r>
            <a:r>
              <a:rPr sz="2485" spc="-85" dirty="0">
                <a:latin typeface="Tahoma"/>
                <a:cs typeface="Tahoma"/>
              </a:rPr>
              <a:t>to</a:t>
            </a:r>
            <a:r>
              <a:rPr sz="2485" spc="587" dirty="0">
                <a:latin typeface="Tahoma"/>
                <a:cs typeface="Tahoma"/>
              </a:rPr>
              <a:t> </a:t>
            </a:r>
            <a:r>
              <a:rPr sz="2485" spc="-133" dirty="0">
                <a:latin typeface="Tahoma"/>
                <a:cs typeface="Tahoma"/>
              </a:rPr>
              <a:t>actions:</a:t>
            </a:r>
            <a:endParaRPr sz="2485" dirty="0">
              <a:latin typeface="Tahoma"/>
              <a:cs typeface="Tahoma"/>
            </a:endParaRPr>
          </a:p>
          <a:p>
            <a:pPr marL="445629">
              <a:spcBef>
                <a:spcPts val="1891"/>
              </a:spcBef>
            </a:pPr>
            <a:r>
              <a:rPr sz="2485" i="1" spc="364" dirty="0">
                <a:latin typeface="Bookman Old Style"/>
                <a:cs typeface="Bookman Old Style"/>
              </a:rPr>
              <a:t>f </a:t>
            </a:r>
            <a:r>
              <a:rPr sz="2485" spc="-163" dirty="0">
                <a:latin typeface="Lucida Sans Unicode"/>
                <a:cs typeface="Lucida Sans Unicode"/>
              </a:rPr>
              <a:t>: </a:t>
            </a:r>
            <a:r>
              <a:rPr sz="2485" spc="42" dirty="0">
                <a:latin typeface="Lucida Sans Unicode"/>
                <a:cs typeface="Lucida Sans Unicode"/>
              </a:rPr>
              <a:t>P</a:t>
            </a:r>
            <a:r>
              <a:rPr sz="2546" spc="63" baseline="33730" dirty="0">
                <a:latin typeface="Lucida Sans Unicode"/>
                <a:cs typeface="Lucida Sans Unicode"/>
              </a:rPr>
              <a:t>∗ </a:t>
            </a:r>
            <a:r>
              <a:rPr sz="2485" spc="169" dirty="0">
                <a:latin typeface="Lucida Sans Unicode"/>
                <a:cs typeface="Lucida Sans Unicode"/>
              </a:rPr>
              <a:t>→</a:t>
            </a:r>
            <a:r>
              <a:rPr sz="2485" spc="-19" dirty="0">
                <a:latin typeface="Lucida Sans Unicode"/>
                <a:cs typeface="Lucida Sans Unicode"/>
              </a:rPr>
              <a:t> </a:t>
            </a:r>
            <a:r>
              <a:rPr sz="2485" spc="278" dirty="0">
                <a:latin typeface="Lucida Sans Unicode"/>
                <a:cs typeface="Lucida Sans Unicode"/>
              </a:rPr>
              <a:t>A</a:t>
            </a:r>
            <a:endParaRPr sz="2485" dirty="0">
              <a:latin typeface="Lucida Sans Unicode"/>
              <a:cs typeface="Lucida Sans Unicode"/>
            </a:endParaRPr>
          </a:p>
          <a:p>
            <a:pPr marL="61572">
              <a:spcBef>
                <a:spcPts val="1891"/>
              </a:spcBef>
            </a:pPr>
            <a:r>
              <a:rPr sz="2485" spc="-103" dirty="0">
                <a:latin typeface="Tahoma"/>
                <a:cs typeface="Tahoma"/>
              </a:rPr>
              <a:t>The </a:t>
            </a:r>
            <a:r>
              <a:rPr sz="2485" spc="-158" dirty="0">
                <a:solidFill>
                  <a:srgbClr val="00007E"/>
                </a:solidFill>
                <a:latin typeface="Tahoma"/>
                <a:cs typeface="Tahoma"/>
              </a:rPr>
              <a:t>agent </a:t>
            </a:r>
            <a:r>
              <a:rPr sz="2485" spc="-176" dirty="0">
                <a:solidFill>
                  <a:srgbClr val="00007E"/>
                </a:solidFill>
                <a:latin typeface="Tahoma"/>
                <a:cs typeface="Tahoma"/>
              </a:rPr>
              <a:t>program </a:t>
            </a:r>
            <a:r>
              <a:rPr sz="2485" spc="-169" dirty="0">
                <a:latin typeface="Tahoma"/>
                <a:cs typeface="Tahoma"/>
              </a:rPr>
              <a:t>runs </a:t>
            </a:r>
            <a:r>
              <a:rPr sz="2485" spc="-176" dirty="0">
                <a:latin typeface="Tahoma"/>
                <a:cs typeface="Tahoma"/>
              </a:rPr>
              <a:t>on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33" dirty="0">
                <a:latin typeface="Tahoma"/>
                <a:cs typeface="Tahoma"/>
              </a:rPr>
              <a:t>physical </a:t>
            </a:r>
            <a:r>
              <a:rPr sz="2485" spc="-127" dirty="0">
                <a:solidFill>
                  <a:srgbClr val="00007E"/>
                </a:solidFill>
                <a:latin typeface="Tahoma"/>
                <a:cs typeface="Tahoma"/>
              </a:rPr>
              <a:t>architecture </a:t>
            </a:r>
            <a:r>
              <a:rPr sz="2485" spc="-85" dirty="0">
                <a:latin typeface="Tahoma"/>
                <a:cs typeface="Tahoma"/>
              </a:rPr>
              <a:t>to </a:t>
            </a:r>
            <a:r>
              <a:rPr sz="2485" spc="-169" dirty="0">
                <a:latin typeface="Tahoma"/>
                <a:cs typeface="Tahoma"/>
              </a:rPr>
              <a:t>produce</a:t>
            </a:r>
            <a:r>
              <a:rPr sz="2485" spc="200" dirty="0">
                <a:latin typeface="Tahoma"/>
                <a:cs typeface="Tahoma"/>
              </a:rPr>
              <a:t> </a:t>
            </a:r>
            <a:r>
              <a:rPr sz="2485" i="1" spc="364" dirty="0">
                <a:latin typeface="Bookman Old Style"/>
                <a:cs typeface="Bookman Old Style"/>
              </a:rPr>
              <a:t>f</a:t>
            </a:r>
            <a:endParaRPr sz="2485" dirty="0">
              <a:latin typeface="Bookman Old Style"/>
              <a:cs typeface="Bookman Old Style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7F2325B-221B-47A7-8C66-9A99D807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Agents and environments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 descr="Depth first"/>
          <p:cNvSpPr txBox="1"/>
          <p:nvPr/>
        </p:nvSpPr>
        <p:spPr>
          <a:xfrm>
            <a:off x="601903" y="1652365"/>
            <a:ext cx="7138939" cy="1408768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-139" dirty="0">
                <a:latin typeface="Tahoma"/>
                <a:cs typeface="Tahoma"/>
              </a:rPr>
              <a:t>Expand </a:t>
            </a:r>
            <a:r>
              <a:rPr sz="2485" spc="-182" dirty="0">
                <a:latin typeface="Tahoma"/>
                <a:cs typeface="Tahoma"/>
              </a:rPr>
              <a:t>deepest </a:t>
            </a:r>
            <a:r>
              <a:rPr sz="2485" spc="-194" dirty="0">
                <a:latin typeface="Tahoma"/>
                <a:cs typeface="Tahoma"/>
              </a:rPr>
              <a:t>unexpanded</a:t>
            </a:r>
            <a:r>
              <a:rPr sz="2485" spc="-247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node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42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485" spc="42" dirty="0">
                <a:latin typeface="Tahoma"/>
                <a:cs typeface="Tahoma"/>
              </a:rPr>
              <a:t>: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30"/>
              </a:spcBef>
            </a:pPr>
            <a:r>
              <a:rPr sz="2485" i="1" spc="36" dirty="0">
                <a:solidFill>
                  <a:srgbClr val="004B00"/>
                </a:solidFill>
                <a:latin typeface="Calibri"/>
                <a:cs typeface="Calibri"/>
              </a:rPr>
              <a:t>fringe </a:t>
            </a:r>
            <a:r>
              <a:rPr sz="2485" spc="19" dirty="0">
                <a:latin typeface="Tahoma"/>
                <a:cs typeface="Tahoma"/>
              </a:rPr>
              <a:t>= </a:t>
            </a:r>
            <a:r>
              <a:rPr sz="2485" spc="-72" dirty="0">
                <a:latin typeface="Tahoma"/>
                <a:cs typeface="Tahoma"/>
              </a:rPr>
              <a:t>LIFO </a:t>
            </a:r>
            <a:r>
              <a:rPr sz="2485" spc="-194" dirty="0">
                <a:latin typeface="Tahoma"/>
                <a:cs typeface="Tahoma"/>
              </a:rPr>
              <a:t>queue, </a:t>
            </a:r>
            <a:r>
              <a:rPr sz="2485" spc="-127" dirty="0">
                <a:latin typeface="Tahoma"/>
                <a:cs typeface="Tahoma"/>
              </a:rPr>
              <a:t>i.e., </a:t>
            </a:r>
            <a:r>
              <a:rPr sz="2485" spc="-109" dirty="0">
                <a:latin typeface="Tahoma"/>
                <a:cs typeface="Tahoma"/>
              </a:rPr>
              <a:t>put </a:t>
            </a:r>
            <a:r>
              <a:rPr sz="2485" spc="-182" dirty="0">
                <a:latin typeface="Tahoma"/>
                <a:cs typeface="Tahoma"/>
              </a:rPr>
              <a:t>successors </a:t>
            </a:r>
            <a:r>
              <a:rPr sz="2485" spc="-79" dirty="0">
                <a:latin typeface="Tahoma"/>
                <a:cs typeface="Tahoma"/>
              </a:rPr>
              <a:t>at</a:t>
            </a:r>
            <a:r>
              <a:rPr sz="2485" spc="-291" dirty="0">
                <a:latin typeface="Tahoma"/>
                <a:cs typeface="Tahoma"/>
              </a:rPr>
              <a:t> </a:t>
            </a:r>
            <a:r>
              <a:rPr sz="2485" spc="-116" dirty="0">
                <a:latin typeface="Tahoma"/>
                <a:cs typeface="Tahoma"/>
              </a:rPr>
              <a:t>front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3</a:t>
            </a:r>
            <a:endParaRPr spc="-30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40</a:t>
            </a:fld>
            <a:endParaRPr spc="-30" dirty="0"/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2D487952-EB02-41BB-AA42-AC6F00BD345F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54" name="Title 11">
            <a:extLst>
              <a:ext uri="{FF2B5EF4-FFF2-40B4-BE49-F238E27FC236}">
                <a16:creationId xmlns:a16="http://schemas.microsoft.com/office/drawing/2014/main" id="{475C4003-D676-4E83-B0FF-D4C077B8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first search</a:t>
            </a:r>
            <a:endParaRPr lang="en-GB" dirty="0"/>
          </a:p>
        </p:txBody>
      </p:sp>
      <p:pic>
        <p:nvPicPr>
          <p:cNvPr id="52" name="Picture 51" descr="Depth first search tree">
            <a:extLst>
              <a:ext uri="{FF2B5EF4-FFF2-40B4-BE49-F238E27FC236}">
                <a16:creationId xmlns:a16="http://schemas.microsoft.com/office/drawing/2014/main" id="{4D5723F2-0907-44A1-B7DF-A031E141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3429000"/>
            <a:ext cx="535305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601903" y="1571344"/>
            <a:ext cx="7138939" cy="1408768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4">
              <a:spcBef>
                <a:spcPts val="139"/>
              </a:spcBef>
            </a:pPr>
            <a:r>
              <a:rPr sz="2485" spc="-139" dirty="0">
                <a:latin typeface="Tahoma"/>
                <a:cs typeface="Tahoma"/>
              </a:rPr>
              <a:t>Expand </a:t>
            </a:r>
            <a:r>
              <a:rPr sz="2485" spc="-182" dirty="0">
                <a:latin typeface="Tahoma"/>
                <a:cs typeface="Tahoma"/>
              </a:rPr>
              <a:t>deepest </a:t>
            </a:r>
            <a:r>
              <a:rPr sz="2485" spc="-194" dirty="0">
                <a:latin typeface="Tahoma"/>
                <a:cs typeface="Tahoma"/>
              </a:rPr>
              <a:t>unexpanded</a:t>
            </a:r>
            <a:r>
              <a:rPr sz="2485" spc="-247" dirty="0">
                <a:latin typeface="Tahoma"/>
                <a:cs typeface="Tahoma"/>
              </a:rPr>
              <a:t> </a:t>
            </a:r>
            <a:r>
              <a:rPr sz="2485" spc="-188" dirty="0">
                <a:latin typeface="Tahoma"/>
                <a:cs typeface="Tahoma"/>
              </a:rPr>
              <a:t>node</a:t>
            </a:r>
            <a:endParaRPr sz="2485" dirty="0">
              <a:latin typeface="Tahoma"/>
              <a:cs typeface="Tahoma"/>
            </a:endParaRPr>
          </a:p>
          <a:p>
            <a:pPr marL="15394">
              <a:spcBef>
                <a:spcPts val="1891"/>
              </a:spcBef>
            </a:pPr>
            <a:r>
              <a:rPr sz="2485" spc="42" dirty="0">
                <a:solidFill>
                  <a:srgbClr val="7E0000"/>
                </a:solidFill>
                <a:latin typeface="Century"/>
                <a:cs typeface="Century"/>
              </a:rPr>
              <a:t>Implementation</a:t>
            </a:r>
            <a:r>
              <a:rPr sz="2485" spc="42" dirty="0">
                <a:latin typeface="Tahoma"/>
                <a:cs typeface="Tahoma"/>
              </a:rPr>
              <a:t>:</a:t>
            </a:r>
            <a:endParaRPr sz="2485" dirty="0">
              <a:latin typeface="Tahoma"/>
              <a:cs typeface="Tahoma"/>
            </a:endParaRPr>
          </a:p>
          <a:p>
            <a:pPr marL="902108">
              <a:spcBef>
                <a:spcPts val="30"/>
              </a:spcBef>
            </a:pPr>
            <a:r>
              <a:rPr sz="2485" i="1" spc="36" dirty="0">
                <a:solidFill>
                  <a:srgbClr val="004B00"/>
                </a:solidFill>
                <a:latin typeface="Calibri"/>
                <a:cs typeface="Calibri"/>
              </a:rPr>
              <a:t>fringe </a:t>
            </a:r>
            <a:r>
              <a:rPr sz="2485" spc="19" dirty="0">
                <a:latin typeface="Tahoma"/>
                <a:cs typeface="Tahoma"/>
              </a:rPr>
              <a:t>= </a:t>
            </a:r>
            <a:r>
              <a:rPr sz="2485" spc="-72" dirty="0">
                <a:latin typeface="Tahoma"/>
                <a:cs typeface="Tahoma"/>
              </a:rPr>
              <a:t>LIFO </a:t>
            </a:r>
            <a:r>
              <a:rPr sz="2485" spc="-194" dirty="0">
                <a:latin typeface="Tahoma"/>
                <a:cs typeface="Tahoma"/>
              </a:rPr>
              <a:t>queue, </a:t>
            </a:r>
            <a:r>
              <a:rPr sz="2485" spc="-127" dirty="0">
                <a:latin typeface="Tahoma"/>
                <a:cs typeface="Tahoma"/>
              </a:rPr>
              <a:t>i.e., </a:t>
            </a:r>
            <a:r>
              <a:rPr sz="2485" spc="-109" dirty="0">
                <a:latin typeface="Tahoma"/>
                <a:cs typeface="Tahoma"/>
              </a:rPr>
              <a:t>put </a:t>
            </a:r>
            <a:r>
              <a:rPr sz="2485" spc="-182" dirty="0">
                <a:latin typeface="Tahoma"/>
                <a:cs typeface="Tahoma"/>
              </a:rPr>
              <a:t>successors </a:t>
            </a:r>
            <a:r>
              <a:rPr sz="2485" spc="-79" dirty="0">
                <a:latin typeface="Tahoma"/>
                <a:cs typeface="Tahoma"/>
              </a:rPr>
              <a:t>at</a:t>
            </a:r>
            <a:r>
              <a:rPr sz="2485" spc="-291" dirty="0">
                <a:latin typeface="Tahoma"/>
                <a:cs typeface="Tahoma"/>
              </a:rPr>
              <a:t> </a:t>
            </a:r>
            <a:r>
              <a:rPr sz="2485" spc="-116" dirty="0">
                <a:latin typeface="Tahoma"/>
                <a:cs typeface="Tahoma"/>
              </a:rPr>
              <a:t>front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10268640" y="7217306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4">
              <a:lnSpc>
                <a:spcPts val="1073"/>
              </a:lnSpc>
            </a:pPr>
            <a:r>
              <a:rPr lang="en-GB" spc="-7" dirty="0"/>
              <a:t>Chapter</a:t>
            </a:r>
            <a:r>
              <a:rPr lang="en-GB" spc="-21" dirty="0"/>
              <a:t> </a:t>
            </a:r>
            <a:r>
              <a:rPr lang="en-GB" spc="-34" dirty="0"/>
              <a:t>3</a:t>
            </a:r>
            <a:endParaRPr spc="-30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11175156" y="7217306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8">
              <a:lnSpc>
                <a:spcPts val="1216"/>
              </a:lnSpc>
            </a:pPr>
            <a:fld id="{81D60167-4931-47E6-BA6A-407CBD079E47}" type="slidenum">
              <a:rPr lang="en-GB" spc="-34" smtClean="0"/>
              <a:pPr marL="52338">
                <a:lnSpc>
                  <a:spcPts val="1216"/>
                </a:lnSpc>
              </a:pPr>
              <a:t>41</a:t>
            </a:fld>
            <a:endParaRPr spc="-30" dirty="0"/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896BCA7C-B8EF-4451-AB08-1C50765EF38C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3</a:t>
            </a:r>
            <a:endParaRPr lang="en-GB" spc="-30" dirty="0"/>
          </a:p>
        </p:txBody>
      </p:sp>
      <p:sp>
        <p:nvSpPr>
          <p:cNvPr id="55" name="Title 11">
            <a:extLst>
              <a:ext uri="{FF2B5EF4-FFF2-40B4-BE49-F238E27FC236}">
                <a16:creationId xmlns:a16="http://schemas.microsoft.com/office/drawing/2014/main" id="{EFFFEAAE-EA00-45E6-94C6-B2AA6CBE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first search</a:t>
            </a:r>
            <a:endParaRPr lang="en-GB" dirty="0"/>
          </a:p>
        </p:txBody>
      </p:sp>
      <p:pic>
        <p:nvPicPr>
          <p:cNvPr id="53" name="Picture 52" descr="Depth first search tree">
            <a:extLst>
              <a:ext uri="{FF2B5EF4-FFF2-40B4-BE49-F238E27FC236}">
                <a16:creationId xmlns:a16="http://schemas.microsoft.com/office/drawing/2014/main" id="{7E497840-736A-4AE2-B4F1-416B77B0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3152775"/>
            <a:ext cx="56483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454E-C6EC-4E93-B8FF-DBD54CFB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83E4-750B-474A-90F7-B4AD4FBD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42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1139217" y="7008654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spc="-30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2045734" y="7008654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4">
              <a:lnSpc>
                <a:spcPts val="1181"/>
              </a:lnSpc>
            </a:pPr>
            <a:fld id="{81D60167-4931-47E6-BA6A-407CBD079E47}" type="slidenum">
              <a:rPr lang="en-GB" spc="-34" smtClean="0"/>
              <a:pPr marL="52334">
                <a:lnSpc>
                  <a:spcPts val="1181"/>
                </a:lnSpc>
              </a:pPr>
              <a:t>5</a:t>
            </a:fld>
            <a:endParaRPr spc="-30" dirty="0"/>
          </a:p>
        </p:txBody>
      </p:sp>
      <p:grpSp>
        <p:nvGrpSpPr>
          <p:cNvPr id="34" name="Group 33" descr="Label for diagram">
            <a:extLst>
              <a:ext uri="{FF2B5EF4-FFF2-40B4-BE49-F238E27FC236}">
                <a16:creationId xmlns:a16="http://schemas.microsoft.com/office/drawing/2014/main" id="{85826FE6-2664-461A-8CA4-8605BC82D240}"/>
              </a:ext>
            </a:extLst>
          </p:cNvPr>
          <p:cNvGrpSpPr/>
          <p:nvPr/>
        </p:nvGrpSpPr>
        <p:grpSpPr>
          <a:xfrm>
            <a:off x="1370060" y="1668908"/>
            <a:ext cx="7748649" cy="4422212"/>
            <a:chOff x="1552735" y="1891429"/>
            <a:chExt cx="8781802" cy="5011840"/>
          </a:xfrm>
        </p:grpSpPr>
        <p:sp>
          <p:nvSpPr>
            <p:cNvPr id="3" name="object 3"/>
            <p:cNvSpPr/>
            <p:nvPr/>
          </p:nvSpPr>
          <p:spPr>
            <a:xfrm>
              <a:off x="3513842" y="1923522"/>
              <a:ext cx="6820695" cy="3410784"/>
            </a:xfrm>
            <a:custGeom>
              <a:avLst/>
              <a:gdLst/>
              <a:ahLst/>
              <a:cxnLst/>
              <a:rect l="l" t="t" r="r" b="b"/>
              <a:pathLst>
                <a:path w="4965065" h="2482850">
                  <a:moveTo>
                    <a:pt x="4964518" y="2482253"/>
                  </a:moveTo>
                  <a:lnTo>
                    <a:pt x="4964518" y="0"/>
                  </a:lnTo>
                  <a:lnTo>
                    <a:pt x="0" y="0"/>
                  </a:lnTo>
                  <a:lnTo>
                    <a:pt x="0" y="2482253"/>
                  </a:lnTo>
                  <a:lnTo>
                    <a:pt x="4964518" y="2482253"/>
                  </a:lnTo>
                  <a:close/>
                </a:path>
              </a:pathLst>
            </a:custGeom>
            <a:ln w="44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4" name="object 4"/>
            <p:cNvSpPr/>
            <p:nvPr/>
          </p:nvSpPr>
          <p:spPr>
            <a:xfrm>
              <a:off x="6923803" y="1923522"/>
              <a:ext cx="0" cy="3410784"/>
            </a:xfrm>
            <a:custGeom>
              <a:avLst/>
              <a:gdLst/>
              <a:ahLst/>
              <a:cxnLst/>
              <a:rect l="l" t="t" r="r" b="b"/>
              <a:pathLst>
                <a:path h="2482850">
                  <a:moveTo>
                    <a:pt x="0" y="0"/>
                  </a:moveTo>
                  <a:lnTo>
                    <a:pt x="0" y="2482253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" name="object 5"/>
            <p:cNvSpPr/>
            <p:nvPr/>
          </p:nvSpPr>
          <p:spPr>
            <a:xfrm>
              <a:off x="4042990" y="4114914"/>
              <a:ext cx="291356" cy="38120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6337" y="254608"/>
                  </a:lnTo>
                  <a:lnTo>
                    <a:pt x="24247" y="275138"/>
                  </a:lnTo>
                  <a:lnTo>
                    <a:pt x="52077" y="277483"/>
                  </a:lnTo>
                  <a:lnTo>
                    <a:pt x="88176" y="260814"/>
                  </a:lnTo>
                  <a:lnTo>
                    <a:pt x="121331" y="233935"/>
                  </a:lnTo>
                  <a:lnTo>
                    <a:pt x="154484" y="198171"/>
                  </a:lnTo>
                  <a:lnTo>
                    <a:pt x="183405" y="157330"/>
                  </a:lnTo>
                  <a:lnTo>
                    <a:pt x="203861" y="115220"/>
                  </a:lnTo>
                  <a:lnTo>
                    <a:pt x="211620" y="75648"/>
                  </a:lnTo>
                  <a:lnTo>
                    <a:pt x="199772" y="34998"/>
                  </a:lnTo>
                  <a:lnTo>
                    <a:pt x="169738" y="8405"/>
                  </a:lnTo>
                  <a:lnTo>
                    <a:pt x="129784" y="0"/>
                  </a:lnTo>
                  <a:lnTo>
                    <a:pt x="88176" y="13914"/>
                  </a:lnTo>
                  <a:lnTo>
                    <a:pt x="58689" y="42628"/>
                  </a:lnTo>
                  <a:lnTo>
                    <a:pt x="34281" y="82767"/>
                  </a:lnTo>
                  <a:lnTo>
                    <a:pt x="15800" y="128829"/>
                  </a:lnTo>
                  <a:lnTo>
                    <a:pt x="4091" y="175314"/>
                  </a:lnTo>
                  <a:lnTo>
                    <a:pt x="0" y="21672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" name="object 6"/>
            <p:cNvSpPr/>
            <p:nvPr/>
          </p:nvSpPr>
          <p:spPr>
            <a:xfrm>
              <a:off x="4042990" y="4114914"/>
              <a:ext cx="291356" cy="38120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4091" y="175314"/>
                  </a:lnTo>
                  <a:lnTo>
                    <a:pt x="15800" y="128829"/>
                  </a:lnTo>
                  <a:lnTo>
                    <a:pt x="34281" y="82767"/>
                  </a:lnTo>
                  <a:lnTo>
                    <a:pt x="58689" y="42628"/>
                  </a:lnTo>
                  <a:lnTo>
                    <a:pt x="88176" y="13914"/>
                  </a:lnTo>
                  <a:lnTo>
                    <a:pt x="129784" y="0"/>
                  </a:lnTo>
                  <a:lnTo>
                    <a:pt x="169738" y="8405"/>
                  </a:lnTo>
                  <a:lnTo>
                    <a:pt x="199772" y="34998"/>
                  </a:lnTo>
                  <a:lnTo>
                    <a:pt x="211620" y="75648"/>
                  </a:lnTo>
                  <a:lnTo>
                    <a:pt x="203861" y="115220"/>
                  </a:lnTo>
                  <a:lnTo>
                    <a:pt x="183405" y="157330"/>
                  </a:lnTo>
                  <a:lnTo>
                    <a:pt x="154484" y="198171"/>
                  </a:lnTo>
                  <a:lnTo>
                    <a:pt x="121331" y="233935"/>
                  </a:lnTo>
                  <a:lnTo>
                    <a:pt x="88176" y="260814"/>
                  </a:lnTo>
                  <a:lnTo>
                    <a:pt x="52077" y="277483"/>
                  </a:lnTo>
                  <a:lnTo>
                    <a:pt x="24247" y="275138"/>
                  </a:lnTo>
                  <a:lnTo>
                    <a:pt x="6337" y="254608"/>
                  </a:lnTo>
                  <a:lnTo>
                    <a:pt x="0" y="216720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" name="object 7"/>
            <p:cNvSpPr/>
            <p:nvPr/>
          </p:nvSpPr>
          <p:spPr>
            <a:xfrm>
              <a:off x="5108956" y="4285463"/>
              <a:ext cx="363759" cy="368993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71"/>
                  </a:moveTo>
                  <a:lnTo>
                    <a:pt x="18534" y="186398"/>
                  </a:lnTo>
                  <a:lnTo>
                    <a:pt x="55664" y="222634"/>
                  </a:lnTo>
                  <a:lnTo>
                    <a:pt x="103537" y="248949"/>
                  </a:lnTo>
                  <a:lnTo>
                    <a:pt x="154305" y="264515"/>
                  </a:lnTo>
                  <a:lnTo>
                    <a:pt x="200670" y="268376"/>
                  </a:lnTo>
                  <a:lnTo>
                    <a:pt x="237524" y="259008"/>
                  </a:lnTo>
                  <a:lnTo>
                    <a:pt x="260325" y="234760"/>
                  </a:lnTo>
                  <a:lnTo>
                    <a:pt x="264528" y="193979"/>
                  </a:lnTo>
                  <a:lnTo>
                    <a:pt x="252361" y="149681"/>
                  </a:lnTo>
                  <a:lnTo>
                    <a:pt x="228552" y="100938"/>
                  </a:lnTo>
                  <a:lnTo>
                    <a:pt x="196279" y="54947"/>
                  </a:lnTo>
                  <a:lnTo>
                    <a:pt x="158715" y="18902"/>
                  </a:lnTo>
                  <a:lnTo>
                    <a:pt x="119037" y="0"/>
                  </a:lnTo>
                  <a:lnTo>
                    <a:pt x="80417" y="3241"/>
                  </a:lnTo>
                  <a:lnTo>
                    <a:pt x="46029" y="24895"/>
                  </a:lnTo>
                  <a:lnTo>
                    <a:pt x="19048" y="59035"/>
                  </a:lnTo>
                  <a:lnTo>
                    <a:pt x="2646" y="99736"/>
                  </a:lnTo>
                  <a:lnTo>
                    <a:pt x="0" y="14107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8" name="object 8"/>
            <p:cNvSpPr/>
            <p:nvPr/>
          </p:nvSpPr>
          <p:spPr>
            <a:xfrm>
              <a:off x="5108956" y="4285463"/>
              <a:ext cx="363759" cy="368993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71"/>
                  </a:moveTo>
                  <a:lnTo>
                    <a:pt x="2646" y="99736"/>
                  </a:lnTo>
                  <a:lnTo>
                    <a:pt x="19048" y="59035"/>
                  </a:lnTo>
                  <a:lnTo>
                    <a:pt x="46029" y="24895"/>
                  </a:lnTo>
                  <a:lnTo>
                    <a:pt x="80417" y="3241"/>
                  </a:lnTo>
                  <a:lnTo>
                    <a:pt x="119037" y="0"/>
                  </a:lnTo>
                  <a:lnTo>
                    <a:pt x="158715" y="18902"/>
                  </a:lnTo>
                  <a:lnTo>
                    <a:pt x="196279" y="54947"/>
                  </a:lnTo>
                  <a:lnTo>
                    <a:pt x="228552" y="100938"/>
                  </a:lnTo>
                  <a:lnTo>
                    <a:pt x="252361" y="149681"/>
                  </a:lnTo>
                  <a:lnTo>
                    <a:pt x="264528" y="193979"/>
                  </a:lnTo>
                  <a:lnTo>
                    <a:pt x="260325" y="234760"/>
                  </a:lnTo>
                  <a:lnTo>
                    <a:pt x="237524" y="259008"/>
                  </a:lnTo>
                  <a:lnTo>
                    <a:pt x="200670" y="268376"/>
                  </a:lnTo>
                  <a:lnTo>
                    <a:pt x="154305" y="264515"/>
                  </a:lnTo>
                  <a:lnTo>
                    <a:pt x="103537" y="248949"/>
                  </a:lnTo>
                  <a:lnTo>
                    <a:pt x="55664" y="222634"/>
                  </a:lnTo>
                  <a:lnTo>
                    <a:pt x="18534" y="186398"/>
                  </a:lnTo>
                  <a:lnTo>
                    <a:pt x="0" y="141071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9" name="object 9"/>
            <p:cNvSpPr/>
            <p:nvPr/>
          </p:nvSpPr>
          <p:spPr>
            <a:xfrm>
              <a:off x="5137121" y="3944182"/>
              <a:ext cx="331304" cy="2586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357938" y="4146167"/>
              <a:ext cx="363759" cy="291356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0" y="105816"/>
                  </a:moveTo>
                  <a:lnTo>
                    <a:pt x="10394" y="146999"/>
                  </a:lnTo>
                  <a:lnTo>
                    <a:pt x="38739" y="180630"/>
                  </a:lnTo>
                  <a:lnTo>
                    <a:pt x="80779" y="203305"/>
                  </a:lnTo>
                  <a:lnTo>
                    <a:pt x="132257" y="211620"/>
                  </a:lnTo>
                  <a:lnTo>
                    <a:pt x="183743" y="203305"/>
                  </a:lnTo>
                  <a:lnTo>
                    <a:pt x="225786" y="180630"/>
                  </a:lnTo>
                  <a:lnTo>
                    <a:pt x="254133" y="146999"/>
                  </a:lnTo>
                  <a:lnTo>
                    <a:pt x="264528" y="105816"/>
                  </a:lnTo>
                  <a:lnTo>
                    <a:pt x="254133" y="64631"/>
                  </a:lnTo>
                  <a:lnTo>
                    <a:pt x="225786" y="30995"/>
                  </a:lnTo>
                  <a:lnTo>
                    <a:pt x="183743" y="8316"/>
                  </a:lnTo>
                  <a:lnTo>
                    <a:pt x="132257" y="0"/>
                  </a:lnTo>
                  <a:lnTo>
                    <a:pt x="80779" y="8316"/>
                  </a:lnTo>
                  <a:lnTo>
                    <a:pt x="38739" y="30995"/>
                  </a:lnTo>
                  <a:lnTo>
                    <a:pt x="10394" y="64631"/>
                  </a:lnTo>
                  <a:lnTo>
                    <a:pt x="0" y="10581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" name="object 11"/>
            <p:cNvSpPr/>
            <p:nvPr/>
          </p:nvSpPr>
          <p:spPr>
            <a:xfrm>
              <a:off x="4357938" y="4146167"/>
              <a:ext cx="363759" cy="291356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264528" y="105816"/>
                  </a:moveTo>
                  <a:lnTo>
                    <a:pt x="254133" y="64631"/>
                  </a:lnTo>
                  <a:lnTo>
                    <a:pt x="225786" y="30995"/>
                  </a:lnTo>
                  <a:lnTo>
                    <a:pt x="183743" y="8316"/>
                  </a:lnTo>
                  <a:lnTo>
                    <a:pt x="132257" y="0"/>
                  </a:lnTo>
                  <a:lnTo>
                    <a:pt x="80779" y="8316"/>
                  </a:lnTo>
                  <a:lnTo>
                    <a:pt x="38739" y="30995"/>
                  </a:lnTo>
                  <a:lnTo>
                    <a:pt x="10394" y="64631"/>
                  </a:lnTo>
                  <a:lnTo>
                    <a:pt x="0" y="105816"/>
                  </a:lnTo>
                  <a:lnTo>
                    <a:pt x="10394" y="146999"/>
                  </a:lnTo>
                  <a:lnTo>
                    <a:pt x="38739" y="180630"/>
                  </a:lnTo>
                  <a:lnTo>
                    <a:pt x="80779" y="203305"/>
                  </a:lnTo>
                  <a:lnTo>
                    <a:pt x="132257" y="211620"/>
                  </a:lnTo>
                  <a:lnTo>
                    <a:pt x="183743" y="203305"/>
                  </a:lnTo>
                  <a:lnTo>
                    <a:pt x="225786" y="180630"/>
                  </a:lnTo>
                  <a:lnTo>
                    <a:pt x="254133" y="146999"/>
                  </a:lnTo>
                  <a:lnTo>
                    <a:pt x="264528" y="105816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2" name="object 12"/>
            <p:cNvSpPr/>
            <p:nvPr/>
          </p:nvSpPr>
          <p:spPr>
            <a:xfrm>
              <a:off x="4337636" y="4525585"/>
              <a:ext cx="331304" cy="1859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3" name="object 13"/>
            <p:cNvSpPr/>
            <p:nvPr/>
          </p:nvSpPr>
          <p:spPr>
            <a:xfrm>
              <a:off x="4773694" y="4452903"/>
              <a:ext cx="331304" cy="3313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2965" y="3871448"/>
              <a:ext cx="641439" cy="4401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5" name="object 15"/>
            <p:cNvSpPr/>
            <p:nvPr/>
          </p:nvSpPr>
          <p:spPr>
            <a:xfrm>
              <a:off x="4210127" y="3108472"/>
              <a:ext cx="1139254" cy="224187"/>
            </a:xfrm>
            <a:custGeom>
              <a:avLst/>
              <a:gdLst/>
              <a:ahLst/>
              <a:cxnLst/>
              <a:rect l="l" t="t" r="r" b="b"/>
              <a:pathLst>
                <a:path w="829310" h="163194">
                  <a:moveTo>
                    <a:pt x="0" y="163182"/>
                  </a:moveTo>
                  <a:lnTo>
                    <a:pt x="828890" y="163182"/>
                  </a:lnTo>
                  <a:lnTo>
                    <a:pt x="705434" y="0"/>
                  </a:lnTo>
                  <a:lnTo>
                    <a:pt x="141084" y="0"/>
                  </a:lnTo>
                  <a:lnTo>
                    <a:pt x="0" y="163182"/>
                  </a:lnTo>
                  <a:close/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79073" y="2598268"/>
              <a:ext cx="618477" cy="618477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0" y="370344"/>
                  </a:moveTo>
                  <a:lnTo>
                    <a:pt x="449694" y="0"/>
                  </a:lnTo>
                  <a:lnTo>
                    <a:pt x="449694" y="105816"/>
                  </a:lnTo>
                  <a:lnTo>
                    <a:pt x="79362" y="449694"/>
                  </a:lnTo>
                  <a:lnTo>
                    <a:pt x="0" y="370344"/>
                  </a:lnTo>
                  <a:close/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7" name="object 17"/>
            <p:cNvSpPr/>
            <p:nvPr/>
          </p:nvSpPr>
          <p:spPr>
            <a:xfrm>
              <a:off x="5777344" y="2282548"/>
              <a:ext cx="560032" cy="990959"/>
            </a:xfrm>
            <a:custGeom>
              <a:avLst/>
              <a:gdLst/>
              <a:ahLst/>
              <a:cxnLst/>
              <a:rect l="l" t="t" r="r" b="b"/>
              <a:pathLst>
                <a:path w="407670" h="721360">
                  <a:moveTo>
                    <a:pt x="964" y="639842"/>
                  </a:moveTo>
                  <a:lnTo>
                    <a:pt x="0" y="601915"/>
                  </a:lnTo>
                  <a:lnTo>
                    <a:pt x="125" y="556876"/>
                  </a:lnTo>
                  <a:lnTo>
                    <a:pt x="1448" y="506432"/>
                  </a:lnTo>
                  <a:lnTo>
                    <a:pt x="4079" y="452287"/>
                  </a:lnTo>
                  <a:lnTo>
                    <a:pt x="8125" y="396146"/>
                  </a:lnTo>
                  <a:lnTo>
                    <a:pt x="13696" y="339716"/>
                  </a:lnTo>
                  <a:lnTo>
                    <a:pt x="20899" y="284702"/>
                  </a:lnTo>
                  <a:lnTo>
                    <a:pt x="29844" y="232808"/>
                  </a:lnTo>
                  <a:lnTo>
                    <a:pt x="40639" y="185741"/>
                  </a:lnTo>
                  <a:lnTo>
                    <a:pt x="60375" y="126709"/>
                  </a:lnTo>
                  <a:lnTo>
                    <a:pt x="83908" y="80906"/>
                  </a:lnTo>
                  <a:lnTo>
                    <a:pt x="110625" y="46860"/>
                  </a:lnTo>
                  <a:lnTo>
                    <a:pt x="171162" y="8158"/>
                  </a:lnTo>
                  <a:lnTo>
                    <a:pt x="243653" y="0"/>
                  </a:lnTo>
                  <a:lnTo>
                    <a:pt x="282698" y="10864"/>
                  </a:lnTo>
                  <a:lnTo>
                    <a:pt x="318991" y="36118"/>
                  </a:lnTo>
                  <a:lnTo>
                    <a:pt x="350627" y="78725"/>
                  </a:lnTo>
                  <a:lnTo>
                    <a:pt x="375703" y="141646"/>
                  </a:lnTo>
                  <a:lnTo>
                    <a:pt x="386189" y="186103"/>
                  </a:lnTo>
                  <a:lnTo>
                    <a:pt x="394280" y="236039"/>
                  </a:lnTo>
                  <a:lnTo>
                    <a:pt x="400195" y="289749"/>
                  </a:lnTo>
                  <a:lnTo>
                    <a:pt x="404150" y="345527"/>
                  </a:lnTo>
                  <a:lnTo>
                    <a:pt x="406363" y="401669"/>
                  </a:lnTo>
                  <a:lnTo>
                    <a:pt x="407053" y="456467"/>
                  </a:lnTo>
                  <a:lnTo>
                    <a:pt x="406437" y="508217"/>
                  </a:lnTo>
                  <a:lnTo>
                    <a:pt x="404732" y="555212"/>
                  </a:lnTo>
                  <a:lnTo>
                    <a:pt x="402157" y="595747"/>
                  </a:lnTo>
                  <a:lnTo>
                    <a:pt x="393341" y="659470"/>
                  </a:lnTo>
                  <a:lnTo>
                    <a:pt x="352558" y="704248"/>
                  </a:lnTo>
                  <a:lnTo>
                    <a:pt x="313981" y="705971"/>
                  </a:lnTo>
                  <a:lnTo>
                    <a:pt x="272362" y="706041"/>
                  </a:lnTo>
                  <a:lnTo>
                    <a:pt x="224393" y="706535"/>
                  </a:lnTo>
                  <a:lnTo>
                    <a:pt x="174308" y="707874"/>
                  </a:lnTo>
                  <a:lnTo>
                    <a:pt x="126340" y="710483"/>
                  </a:lnTo>
                  <a:lnTo>
                    <a:pt x="84721" y="714784"/>
                  </a:lnTo>
                  <a:lnTo>
                    <a:pt x="46214" y="721057"/>
                  </a:lnTo>
                  <a:lnTo>
                    <a:pt x="21349" y="718647"/>
                  </a:lnTo>
                  <a:lnTo>
                    <a:pt x="7230" y="695570"/>
                  </a:lnTo>
                  <a:lnTo>
                    <a:pt x="964" y="639842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8" name="object 18"/>
            <p:cNvSpPr/>
            <p:nvPr/>
          </p:nvSpPr>
          <p:spPr>
            <a:xfrm>
              <a:off x="5703852" y="3268445"/>
              <a:ext cx="672906" cy="3313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9" name="object 19"/>
            <p:cNvSpPr/>
            <p:nvPr/>
          </p:nvSpPr>
          <p:spPr>
            <a:xfrm>
              <a:off x="3981391" y="3328071"/>
              <a:ext cx="1595479" cy="136955"/>
            </a:xfrm>
            <a:custGeom>
              <a:avLst/>
              <a:gdLst/>
              <a:ahLst/>
              <a:cxnLst/>
              <a:rect l="l" t="t" r="r" b="b"/>
              <a:pathLst>
                <a:path w="1161414" h="99694">
                  <a:moveTo>
                    <a:pt x="1026134" y="0"/>
                  </a:moveTo>
                  <a:lnTo>
                    <a:pt x="1161161" y="99199"/>
                  </a:lnTo>
                  <a:lnTo>
                    <a:pt x="0" y="99199"/>
                  </a:lnTo>
                  <a:lnTo>
                    <a:pt x="189026" y="0"/>
                  </a:lnTo>
                  <a:lnTo>
                    <a:pt x="1026134" y="0"/>
                  </a:lnTo>
                  <a:close/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0" name="object 20"/>
            <p:cNvSpPr/>
            <p:nvPr/>
          </p:nvSpPr>
          <p:spPr>
            <a:xfrm>
              <a:off x="7873309" y="4114860"/>
              <a:ext cx="291356" cy="38120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6337" y="254608"/>
                  </a:lnTo>
                  <a:lnTo>
                    <a:pt x="24247" y="275137"/>
                  </a:lnTo>
                  <a:lnTo>
                    <a:pt x="52077" y="277478"/>
                  </a:lnTo>
                  <a:lnTo>
                    <a:pt x="88176" y="260802"/>
                  </a:lnTo>
                  <a:lnTo>
                    <a:pt x="121326" y="233927"/>
                  </a:lnTo>
                  <a:lnTo>
                    <a:pt x="154479" y="198164"/>
                  </a:lnTo>
                  <a:lnTo>
                    <a:pt x="183401" y="157321"/>
                  </a:lnTo>
                  <a:lnTo>
                    <a:pt x="203859" y="115209"/>
                  </a:lnTo>
                  <a:lnTo>
                    <a:pt x="211620" y="75636"/>
                  </a:lnTo>
                  <a:lnTo>
                    <a:pt x="199770" y="34993"/>
                  </a:lnTo>
                  <a:lnTo>
                    <a:pt x="169733" y="8404"/>
                  </a:lnTo>
                  <a:lnTo>
                    <a:pt x="129779" y="0"/>
                  </a:lnTo>
                  <a:lnTo>
                    <a:pt x="88176" y="13914"/>
                  </a:lnTo>
                  <a:lnTo>
                    <a:pt x="58689" y="42623"/>
                  </a:lnTo>
                  <a:lnTo>
                    <a:pt x="34281" y="82761"/>
                  </a:lnTo>
                  <a:lnTo>
                    <a:pt x="15800" y="128825"/>
                  </a:lnTo>
                  <a:lnTo>
                    <a:pt x="4091" y="175313"/>
                  </a:lnTo>
                  <a:lnTo>
                    <a:pt x="0" y="21672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1" name="object 21"/>
            <p:cNvSpPr/>
            <p:nvPr/>
          </p:nvSpPr>
          <p:spPr>
            <a:xfrm>
              <a:off x="7873309" y="4114862"/>
              <a:ext cx="291356" cy="38120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4091" y="175313"/>
                  </a:lnTo>
                  <a:lnTo>
                    <a:pt x="15800" y="128825"/>
                  </a:lnTo>
                  <a:lnTo>
                    <a:pt x="34281" y="82761"/>
                  </a:lnTo>
                  <a:lnTo>
                    <a:pt x="58689" y="42623"/>
                  </a:lnTo>
                  <a:lnTo>
                    <a:pt x="88176" y="13914"/>
                  </a:lnTo>
                  <a:lnTo>
                    <a:pt x="129779" y="0"/>
                  </a:lnTo>
                  <a:lnTo>
                    <a:pt x="169733" y="8404"/>
                  </a:lnTo>
                  <a:lnTo>
                    <a:pt x="199770" y="34993"/>
                  </a:lnTo>
                  <a:lnTo>
                    <a:pt x="211620" y="75636"/>
                  </a:lnTo>
                  <a:lnTo>
                    <a:pt x="203859" y="115209"/>
                  </a:lnTo>
                  <a:lnTo>
                    <a:pt x="183401" y="157321"/>
                  </a:lnTo>
                  <a:lnTo>
                    <a:pt x="154479" y="198164"/>
                  </a:lnTo>
                  <a:lnTo>
                    <a:pt x="121326" y="233927"/>
                  </a:lnTo>
                  <a:lnTo>
                    <a:pt x="88176" y="260802"/>
                  </a:lnTo>
                  <a:lnTo>
                    <a:pt x="52077" y="277478"/>
                  </a:lnTo>
                  <a:lnTo>
                    <a:pt x="24247" y="275137"/>
                  </a:lnTo>
                  <a:lnTo>
                    <a:pt x="6337" y="254608"/>
                  </a:lnTo>
                  <a:lnTo>
                    <a:pt x="0" y="216720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2" name="object 22"/>
            <p:cNvSpPr/>
            <p:nvPr/>
          </p:nvSpPr>
          <p:spPr>
            <a:xfrm>
              <a:off x="8939275" y="4285393"/>
              <a:ext cx="363759" cy="368993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84"/>
                  </a:moveTo>
                  <a:lnTo>
                    <a:pt x="18529" y="186409"/>
                  </a:lnTo>
                  <a:lnTo>
                    <a:pt x="55659" y="222642"/>
                  </a:lnTo>
                  <a:lnTo>
                    <a:pt x="103536" y="248956"/>
                  </a:lnTo>
                  <a:lnTo>
                    <a:pt x="154305" y="264528"/>
                  </a:lnTo>
                  <a:lnTo>
                    <a:pt x="200664" y="268383"/>
                  </a:lnTo>
                  <a:lnTo>
                    <a:pt x="237520" y="259016"/>
                  </a:lnTo>
                  <a:lnTo>
                    <a:pt x="260323" y="234771"/>
                  </a:lnTo>
                  <a:lnTo>
                    <a:pt x="264528" y="193992"/>
                  </a:lnTo>
                  <a:lnTo>
                    <a:pt x="252356" y="149689"/>
                  </a:lnTo>
                  <a:lnTo>
                    <a:pt x="228547" y="100945"/>
                  </a:lnTo>
                  <a:lnTo>
                    <a:pt x="196275" y="54953"/>
                  </a:lnTo>
                  <a:lnTo>
                    <a:pt x="158714" y="18907"/>
                  </a:lnTo>
                  <a:lnTo>
                    <a:pt x="119037" y="0"/>
                  </a:lnTo>
                  <a:lnTo>
                    <a:pt x="80417" y="3247"/>
                  </a:lnTo>
                  <a:lnTo>
                    <a:pt x="46029" y="24905"/>
                  </a:lnTo>
                  <a:lnTo>
                    <a:pt x="19048" y="59047"/>
                  </a:lnTo>
                  <a:lnTo>
                    <a:pt x="2646" y="99748"/>
                  </a:lnTo>
                  <a:lnTo>
                    <a:pt x="0" y="14108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9275" y="4285393"/>
              <a:ext cx="363759" cy="368993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84"/>
                  </a:moveTo>
                  <a:lnTo>
                    <a:pt x="2646" y="99748"/>
                  </a:lnTo>
                  <a:lnTo>
                    <a:pt x="19048" y="59047"/>
                  </a:lnTo>
                  <a:lnTo>
                    <a:pt x="46029" y="24905"/>
                  </a:lnTo>
                  <a:lnTo>
                    <a:pt x="80417" y="3247"/>
                  </a:lnTo>
                  <a:lnTo>
                    <a:pt x="119037" y="0"/>
                  </a:lnTo>
                  <a:lnTo>
                    <a:pt x="158714" y="18907"/>
                  </a:lnTo>
                  <a:lnTo>
                    <a:pt x="196275" y="54953"/>
                  </a:lnTo>
                  <a:lnTo>
                    <a:pt x="228547" y="100945"/>
                  </a:lnTo>
                  <a:lnTo>
                    <a:pt x="252356" y="149689"/>
                  </a:lnTo>
                  <a:lnTo>
                    <a:pt x="264528" y="193992"/>
                  </a:lnTo>
                  <a:lnTo>
                    <a:pt x="260323" y="234771"/>
                  </a:lnTo>
                  <a:lnTo>
                    <a:pt x="237520" y="259016"/>
                  </a:lnTo>
                  <a:lnTo>
                    <a:pt x="200664" y="268383"/>
                  </a:lnTo>
                  <a:lnTo>
                    <a:pt x="154305" y="264528"/>
                  </a:lnTo>
                  <a:lnTo>
                    <a:pt x="103536" y="248956"/>
                  </a:lnTo>
                  <a:lnTo>
                    <a:pt x="55659" y="222642"/>
                  </a:lnTo>
                  <a:lnTo>
                    <a:pt x="18529" y="186409"/>
                  </a:lnTo>
                  <a:lnTo>
                    <a:pt x="0" y="141084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4" name="object 24"/>
            <p:cNvSpPr/>
            <p:nvPr/>
          </p:nvSpPr>
          <p:spPr>
            <a:xfrm>
              <a:off x="8967423" y="3944130"/>
              <a:ext cx="331304" cy="2586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5" name="object 25"/>
            <p:cNvSpPr/>
            <p:nvPr/>
          </p:nvSpPr>
          <p:spPr>
            <a:xfrm>
              <a:off x="8188257" y="4146115"/>
              <a:ext cx="363759" cy="291356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0" y="105803"/>
                  </a:moveTo>
                  <a:lnTo>
                    <a:pt x="10392" y="146994"/>
                  </a:lnTo>
                  <a:lnTo>
                    <a:pt x="38735" y="180628"/>
                  </a:lnTo>
                  <a:lnTo>
                    <a:pt x="80774" y="203305"/>
                  </a:lnTo>
                  <a:lnTo>
                    <a:pt x="132257" y="211620"/>
                  </a:lnTo>
                  <a:lnTo>
                    <a:pt x="183741" y="203305"/>
                  </a:lnTo>
                  <a:lnTo>
                    <a:pt x="225780" y="180628"/>
                  </a:lnTo>
                  <a:lnTo>
                    <a:pt x="254123" y="146994"/>
                  </a:lnTo>
                  <a:lnTo>
                    <a:pt x="264515" y="105803"/>
                  </a:lnTo>
                  <a:lnTo>
                    <a:pt x="254123" y="64620"/>
                  </a:lnTo>
                  <a:lnTo>
                    <a:pt x="225780" y="30989"/>
                  </a:lnTo>
                  <a:lnTo>
                    <a:pt x="183741" y="8314"/>
                  </a:lnTo>
                  <a:lnTo>
                    <a:pt x="132257" y="0"/>
                  </a:lnTo>
                  <a:lnTo>
                    <a:pt x="80774" y="8314"/>
                  </a:lnTo>
                  <a:lnTo>
                    <a:pt x="38735" y="30989"/>
                  </a:lnTo>
                  <a:lnTo>
                    <a:pt x="10392" y="64620"/>
                  </a:lnTo>
                  <a:lnTo>
                    <a:pt x="0" y="10580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6" name="object 26"/>
            <p:cNvSpPr/>
            <p:nvPr/>
          </p:nvSpPr>
          <p:spPr>
            <a:xfrm>
              <a:off x="8188257" y="4146115"/>
              <a:ext cx="363759" cy="291356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264515" y="105803"/>
                  </a:moveTo>
                  <a:lnTo>
                    <a:pt x="254123" y="64620"/>
                  </a:lnTo>
                  <a:lnTo>
                    <a:pt x="225780" y="30989"/>
                  </a:lnTo>
                  <a:lnTo>
                    <a:pt x="183741" y="8314"/>
                  </a:lnTo>
                  <a:lnTo>
                    <a:pt x="132257" y="0"/>
                  </a:lnTo>
                  <a:lnTo>
                    <a:pt x="80774" y="8314"/>
                  </a:lnTo>
                  <a:lnTo>
                    <a:pt x="38735" y="30989"/>
                  </a:lnTo>
                  <a:lnTo>
                    <a:pt x="10392" y="64620"/>
                  </a:lnTo>
                  <a:lnTo>
                    <a:pt x="0" y="105803"/>
                  </a:lnTo>
                  <a:lnTo>
                    <a:pt x="10392" y="146994"/>
                  </a:lnTo>
                  <a:lnTo>
                    <a:pt x="38735" y="180628"/>
                  </a:lnTo>
                  <a:lnTo>
                    <a:pt x="80774" y="203305"/>
                  </a:lnTo>
                  <a:lnTo>
                    <a:pt x="132257" y="211620"/>
                  </a:lnTo>
                  <a:lnTo>
                    <a:pt x="183741" y="203305"/>
                  </a:lnTo>
                  <a:lnTo>
                    <a:pt x="225780" y="180628"/>
                  </a:lnTo>
                  <a:lnTo>
                    <a:pt x="254123" y="146994"/>
                  </a:lnTo>
                  <a:lnTo>
                    <a:pt x="264515" y="105803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167955" y="4525519"/>
              <a:ext cx="331304" cy="1859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03995" y="4452851"/>
              <a:ext cx="331304" cy="3313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9" name="object 29"/>
            <p:cNvSpPr/>
            <p:nvPr/>
          </p:nvSpPr>
          <p:spPr>
            <a:xfrm>
              <a:off x="8313284" y="3871399"/>
              <a:ext cx="641431" cy="4401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637591" y="1891429"/>
              <a:ext cx="3785011" cy="705661"/>
            </a:xfrm>
            <a:prstGeom prst="rect">
              <a:avLst/>
            </a:prstGeom>
          </p:spPr>
          <p:txBody>
            <a:bodyPr vert="horz" wrap="square" lIns="0" tIns="16164" rIns="0" bIns="0" rtlCol="0">
              <a:spAutoFit/>
            </a:bodyPr>
            <a:lstStyle/>
            <a:p>
              <a:pPr>
                <a:spcBef>
                  <a:spcPts val="127"/>
                </a:spcBef>
                <a:tabLst>
                  <a:tab pos="3017038" algn="l"/>
                </a:tabLst>
              </a:pPr>
              <a:r>
                <a:rPr sz="3940" i="1" dirty="0">
                  <a:latin typeface="Times New Roman"/>
                  <a:cs typeface="Times New Roman"/>
                </a:rPr>
                <a:t>A	B</a:t>
              </a:r>
              <a:endParaRPr sz="3940">
                <a:latin typeface="Times New Roman"/>
                <a:cs typeface="Times New Roman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552735" y="5740065"/>
              <a:ext cx="6959395" cy="1163204"/>
            </a:xfrm>
            <a:prstGeom prst="rect">
              <a:avLst/>
            </a:prstGeom>
          </p:spPr>
          <p:txBody>
            <a:bodyPr vert="horz" wrap="square" lIns="0" tIns="17702" rIns="0" bIns="0" rtlCol="0">
              <a:spAutoFit/>
            </a:bodyPr>
            <a:lstStyle/>
            <a:p>
              <a:pPr marL="15393">
                <a:spcBef>
                  <a:spcPts val="139"/>
                </a:spcBef>
              </a:pPr>
              <a:r>
                <a:rPr sz="2485" spc="-139" dirty="0">
                  <a:latin typeface="Tahoma"/>
                  <a:cs typeface="Tahoma"/>
                </a:rPr>
                <a:t>Percepts: </a:t>
              </a:r>
              <a:r>
                <a:rPr sz="2485" spc="-97" dirty="0">
                  <a:latin typeface="Tahoma"/>
                  <a:cs typeface="Tahoma"/>
                </a:rPr>
                <a:t>location </a:t>
              </a:r>
              <a:r>
                <a:rPr sz="2485" spc="-176" dirty="0">
                  <a:latin typeface="Tahoma"/>
                  <a:cs typeface="Tahoma"/>
                </a:rPr>
                <a:t>and </a:t>
              </a:r>
              <a:r>
                <a:rPr sz="2485" spc="-127" dirty="0">
                  <a:latin typeface="Tahoma"/>
                  <a:cs typeface="Tahoma"/>
                </a:rPr>
                <a:t>contents, </a:t>
              </a:r>
              <a:r>
                <a:rPr sz="2485" spc="-152" dirty="0">
                  <a:latin typeface="Tahoma"/>
                  <a:cs typeface="Tahoma"/>
                </a:rPr>
                <a:t>e.g., </a:t>
              </a:r>
              <a:r>
                <a:rPr sz="2485" spc="-61" dirty="0">
                  <a:latin typeface="Lucida Sans Unicode"/>
                  <a:cs typeface="Lucida Sans Unicode"/>
                </a:rPr>
                <a:t>[</a:t>
              </a:r>
              <a:r>
                <a:rPr sz="2485" i="1" spc="-61" dirty="0">
                  <a:latin typeface="Bookman Old Style"/>
                  <a:cs typeface="Bookman Old Style"/>
                </a:rPr>
                <a:t>A,</a:t>
              </a:r>
              <a:r>
                <a:rPr sz="2485" i="1" spc="-6" dirty="0">
                  <a:latin typeface="Bookman Old Style"/>
                  <a:cs typeface="Bookman Old Style"/>
                </a:rPr>
                <a:t> </a:t>
              </a:r>
              <a:r>
                <a:rPr sz="2485" i="1" spc="36" dirty="0">
                  <a:latin typeface="Bookman Old Style"/>
                  <a:cs typeface="Bookman Old Style"/>
                </a:rPr>
                <a:t>Dirty</a:t>
              </a:r>
              <a:r>
                <a:rPr sz="2485" spc="36" dirty="0">
                  <a:latin typeface="Lucida Sans Unicode"/>
                  <a:cs typeface="Lucida Sans Unicode"/>
                </a:rPr>
                <a:t>]</a:t>
              </a:r>
              <a:endParaRPr sz="2485" dirty="0">
                <a:latin typeface="Lucida Sans Unicode"/>
                <a:cs typeface="Lucida Sans Unicode"/>
              </a:endParaRPr>
            </a:p>
            <a:p>
              <a:pPr marL="15393">
                <a:spcBef>
                  <a:spcPts val="1891"/>
                </a:spcBef>
              </a:pPr>
              <a:r>
                <a:rPr sz="2485" spc="-103" dirty="0">
                  <a:latin typeface="Tahoma"/>
                  <a:cs typeface="Tahoma"/>
                </a:rPr>
                <a:t>Actions: </a:t>
              </a:r>
              <a:r>
                <a:rPr sz="2485" i="1" spc="116" dirty="0">
                  <a:latin typeface="Bookman Old Style"/>
                  <a:cs typeface="Bookman Old Style"/>
                </a:rPr>
                <a:t>Left</a:t>
              </a:r>
              <a:r>
                <a:rPr sz="2485" spc="116" dirty="0">
                  <a:latin typeface="Tahoma"/>
                  <a:cs typeface="Tahoma"/>
                </a:rPr>
                <a:t>, </a:t>
              </a:r>
              <a:r>
                <a:rPr sz="2485" i="1" spc="-12" dirty="0">
                  <a:latin typeface="Bookman Old Style"/>
                  <a:cs typeface="Bookman Old Style"/>
                </a:rPr>
                <a:t>Right</a:t>
              </a:r>
              <a:r>
                <a:rPr sz="2485" spc="-12" dirty="0">
                  <a:latin typeface="Tahoma"/>
                  <a:cs typeface="Tahoma"/>
                </a:rPr>
                <a:t>, </a:t>
              </a:r>
              <a:r>
                <a:rPr sz="2485" i="1" spc="-91" dirty="0">
                  <a:latin typeface="Bookman Old Style"/>
                  <a:cs typeface="Bookman Old Style"/>
                </a:rPr>
                <a:t>Suck</a:t>
              </a:r>
              <a:r>
                <a:rPr sz="2485" spc="-91" dirty="0">
                  <a:latin typeface="Tahoma"/>
                  <a:cs typeface="Tahoma"/>
                </a:rPr>
                <a:t>, </a:t>
              </a:r>
              <a:r>
                <a:rPr sz="2485" i="1" spc="169" dirty="0" err="1">
                  <a:latin typeface="Bookman Old Style"/>
                  <a:cs typeface="Bookman Old Style"/>
                </a:rPr>
                <a:t>N</a:t>
              </a:r>
              <a:r>
                <a:rPr sz="2485" i="1" spc="-127" dirty="0" err="1">
                  <a:latin typeface="Bookman Old Style"/>
                  <a:cs typeface="Bookman Old Style"/>
                </a:rPr>
                <a:t>oOp</a:t>
              </a:r>
              <a:endParaRPr sz="2485" dirty="0">
                <a:latin typeface="Bookman Old Style"/>
                <a:cs typeface="Bookman Old Style"/>
              </a:endParaRPr>
            </a:p>
          </p:txBody>
        </p:sp>
      </p:grpSp>
      <p:pic>
        <p:nvPicPr>
          <p:cNvPr id="36" name="Picture 35" descr="Examples of vacuum cleaner world">
            <a:extLst>
              <a:ext uri="{FF2B5EF4-FFF2-40B4-BE49-F238E27FC236}">
                <a16:creationId xmlns:a16="http://schemas.microsoft.com/office/drawing/2014/main" id="{48E301B8-2C31-4CF3-B097-42F23C9B0F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3459" y="1607957"/>
            <a:ext cx="6696075" cy="3409950"/>
          </a:xfrm>
          <a:prstGeom prst="rect">
            <a:avLst/>
          </a:prstGeom>
        </p:spPr>
      </p:pic>
      <p:sp>
        <p:nvSpPr>
          <p:cNvPr id="37" name="object 9">
            <a:extLst>
              <a:ext uri="{FF2B5EF4-FFF2-40B4-BE49-F238E27FC236}">
                <a16:creationId xmlns:a16="http://schemas.microsoft.com/office/drawing/2014/main" id="{AF39134E-53AE-4066-ADEF-276B18548453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lang="en-GB" spc="-30" dirty="0"/>
          </a:p>
        </p:txBody>
      </p:sp>
      <p:sp>
        <p:nvSpPr>
          <p:cNvPr id="39" name="Title 11">
            <a:extLst>
              <a:ext uri="{FF2B5EF4-FFF2-40B4-BE49-F238E27FC236}">
                <a16:creationId xmlns:a16="http://schemas.microsoft.com/office/drawing/2014/main" id="{1385647B-6A6B-4D90-85CB-13D4C9CE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Vacuum-cleaner world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1139217" y="7008654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spc="-3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2045734" y="7008654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4">
              <a:lnSpc>
                <a:spcPts val="1181"/>
              </a:lnSpc>
            </a:pPr>
            <a:fld id="{81D60167-4931-47E6-BA6A-407CBD079E47}" type="slidenum">
              <a:rPr lang="en-GB" spc="-34" smtClean="0"/>
              <a:pPr marL="52334">
                <a:lnSpc>
                  <a:spcPts val="1181"/>
                </a:lnSpc>
              </a:pPr>
              <a:t>6</a:t>
            </a:fld>
            <a:endParaRPr spc="-3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3873"/>
              </p:ext>
            </p:extLst>
          </p:nvPr>
        </p:nvGraphicFramePr>
        <p:xfrm>
          <a:off x="1381579" y="1054608"/>
          <a:ext cx="9421089" cy="2572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22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400" spc="-95" dirty="0">
                          <a:latin typeface="Tahoma"/>
                          <a:cs typeface="Tahoma"/>
                        </a:rPr>
                        <a:t>Percept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65" dirty="0">
                          <a:latin typeface="Tahoma"/>
                          <a:cs typeface="Tahoma"/>
                        </a:rPr>
                        <a:t>sequence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0630">
                        <a:lnSpc>
                          <a:spcPts val="2175"/>
                        </a:lnSpc>
                      </a:pPr>
                      <a:r>
                        <a:rPr sz="2400" spc="-50" dirty="0">
                          <a:latin typeface="Tahoma"/>
                          <a:cs typeface="Tahoma"/>
                        </a:rPr>
                        <a:t>Action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25">
                <a:tc>
                  <a:txBody>
                    <a:bodyPr/>
                    <a:lstStyle/>
                    <a:p>
                      <a:pPr marL="988694">
                        <a:lnSpc>
                          <a:spcPts val="2210"/>
                        </a:lnSpc>
                      </a:pPr>
                      <a:r>
                        <a:rPr sz="2400" spc="-50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2400" b="0" i="1" spc="-50" dirty="0">
                          <a:latin typeface="Bookman Old Style"/>
                          <a:cs typeface="Bookman Old Style"/>
                        </a:rPr>
                        <a:t>A,</a:t>
                      </a:r>
                      <a:r>
                        <a:rPr sz="2400" b="0" i="1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400" b="0" i="1" spc="-70" dirty="0">
                          <a:latin typeface="Bookman Old Style"/>
                          <a:cs typeface="Bookman Old Style"/>
                        </a:rPr>
                        <a:t>Clean</a:t>
                      </a:r>
                      <a:r>
                        <a:rPr sz="2400" spc="-70" dirty="0">
                          <a:latin typeface="Lucida Sans Unicode"/>
                          <a:cs typeface="Lucida Sans Unicode"/>
                        </a:rPr>
                        <a:t>]</a:t>
                      </a:r>
                      <a:endParaRPr sz="2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9360">
                        <a:lnSpc>
                          <a:spcPts val="2210"/>
                        </a:lnSpc>
                      </a:pPr>
                      <a:r>
                        <a:rPr sz="2400" b="0" i="1" spc="5" dirty="0">
                          <a:latin typeface="Bookman Old Style"/>
                          <a:cs typeface="Bookman Old Style"/>
                        </a:rPr>
                        <a:t>Right</a:t>
                      </a:r>
                      <a:endParaRPr sz="24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08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400" spc="-50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2400" b="0" i="1" spc="-50" dirty="0">
                          <a:latin typeface="Bookman Old Style"/>
                          <a:cs typeface="Bookman Old Style"/>
                        </a:rPr>
                        <a:t>A,</a:t>
                      </a:r>
                      <a:r>
                        <a:rPr sz="2400" b="0" i="1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400" b="0" i="1" spc="30" dirty="0">
                          <a:latin typeface="Bookman Old Style"/>
                          <a:cs typeface="Bookman Old Style"/>
                        </a:rPr>
                        <a:t>Dirty</a:t>
                      </a:r>
                      <a:r>
                        <a:rPr sz="2400" spc="30" dirty="0">
                          <a:latin typeface="Lucida Sans Unicode"/>
                          <a:cs typeface="Lucida Sans Unicode"/>
                        </a:rPr>
                        <a:t>]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995">
                        <a:lnSpc>
                          <a:spcPts val="2175"/>
                        </a:lnSpc>
                      </a:pPr>
                      <a:r>
                        <a:rPr sz="2400" b="0" i="1" spc="-95" dirty="0">
                          <a:latin typeface="Bookman Old Style"/>
                          <a:cs typeface="Bookman Old Style"/>
                        </a:rPr>
                        <a:t>Suck</a:t>
                      </a:r>
                      <a:endParaRPr sz="24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23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400" spc="-15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2400" b="0" i="1" spc="-15" dirty="0">
                          <a:latin typeface="Bookman Old Style"/>
                          <a:cs typeface="Bookman Old Style"/>
                        </a:rPr>
                        <a:t>B,</a:t>
                      </a:r>
                      <a:r>
                        <a:rPr sz="2400" b="0" i="1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400" b="0" i="1" spc="-70" dirty="0">
                          <a:latin typeface="Bookman Old Style"/>
                          <a:cs typeface="Bookman Old Style"/>
                        </a:rPr>
                        <a:t>Clean</a:t>
                      </a:r>
                      <a:r>
                        <a:rPr sz="2400" spc="-70" dirty="0">
                          <a:latin typeface="Lucida Sans Unicode"/>
                          <a:cs typeface="Lucida Sans Unicode"/>
                        </a:rPr>
                        <a:t>]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360">
                        <a:lnSpc>
                          <a:spcPts val="2175"/>
                        </a:lnSpc>
                      </a:pPr>
                      <a:r>
                        <a:rPr sz="2400" b="0" i="1" spc="135" dirty="0">
                          <a:latin typeface="Bookman Old Style"/>
                          <a:cs typeface="Bookman Old Style"/>
                        </a:rPr>
                        <a:t>Left</a:t>
                      </a:r>
                      <a:endParaRPr sz="24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42">
                <a:tc>
                  <a:txBody>
                    <a:bodyPr/>
                    <a:lstStyle/>
                    <a:p>
                      <a:pPr marL="988694">
                        <a:lnSpc>
                          <a:spcPts val="2170"/>
                        </a:lnSpc>
                      </a:pPr>
                      <a:r>
                        <a:rPr sz="2400" spc="-15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2400" b="0" i="1" spc="-15" dirty="0">
                          <a:latin typeface="Bookman Old Style"/>
                          <a:cs typeface="Bookman Old Style"/>
                        </a:rPr>
                        <a:t>B,</a:t>
                      </a:r>
                      <a:r>
                        <a:rPr sz="2400" b="0" i="1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400" b="0" i="1" spc="30" dirty="0">
                          <a:latin typeface="Bookman Old Style"/>
                          <a:cs typeface="Bookman Old Style"/>
                        </a:rPr>
                        <a:t>Dirty</a:t>
                      </a:r>
                      <a:r>
                        <a:rPr sz="2400" spc="30" dirty="0">
                          <a:latin typeface="Lucida Sans Unicode"/>
                          <a:cs typeface="Lucida Sans Unicode"/>
                        </a:rPr>
                        <a:t>]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995">
                        <a:lnSpc>
                          <a:spcPts val="2170"/>
                        </a:lnSpc>
                      </a:pPr>
                      <a:r>
                        <a:rPr sz="2400" b="0" i="1" spc="-95" dirty="0">
                          <a:latin typeface="Bookman Old Style"/>
                          <a:cs typeface="Bookman Old Style"/>
                        </a:rPr>
                        <a:t>Suck</a:t>
                      </a:r>
                      <a:endParaRPr sz="24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022">
                <a:tc>
                  <a:txBody>
                    <a:bodyPr/>
                    <a:lstStyle/>
                    <a:p>
                      <a:pPr marL="988694">
                        <a:lnSpc>
                          <a:spcPts val="2185"/>
                        </a:lnSpc>
                      </a:pPr>
                      <a:r>
                        <a:rPr sz="2400" spc="-50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2400" b="0" i="1" spc="-50" dirty="0">
                          <a:latin typeface="Bookman Old Style"/>
                          <a:cs typeface="Bookman Old Style"/>
                        </a:rPr>
                        <a:t>A, </a:t>
                      </a:r>
                      <a:r>
                        <a:rPr sz="2400" b="0" i="1" spc="-75" dirty="0">
                          <a:latin typeface="Bookman Old Style"/>
                          <a:cs typeface="Bookman Old Style"/>
                        </a:rPr>
                        <a:t>Clean</a:t>
                      </a:r>
                      <a:r>
                        <a:rPr sz="2400" spc="-75" dirty="0">
                          <a:latin typeface="Lucida Sans Unicode"/>
                          <a:cs typeface="Lucida Sans Unicode"/>
                        </a:rPr>
                        <a:t>]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, </a:t>
                      </a:r>
                      <a:r>
                        <a:rPr sz="2400" spc="-50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2400" b="0" i="1" spc="-50" dirty="0">
                          <a:latin typeface="Bookman Old Style"/>
                          <a:cs typeface="Bookman Old Style"/>
                        </a:rPr>
                        <a:t>A,</a:t>
                      </a:r>
                      <a:r>
                        <a:rPr sz="2400" b="0" i="1" spc="-42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400" b="0" i="1" spc="-70" dirty="0">
                          <a:latin typeface="Bookman Old Style"/>
                          <a:cs typeface="Bookman Old Style"/>
                        </a:rPr>
                        <a:t>Clean</a:t>
                      </a:r>
                      <a:r>
                        <a:rPr sz="2400" spc="-70" dirty="0">
                          <a:latin typeface="Lucida Sans Unicode"/>
                          <a:cs typeface="Lucida Sans Unicode"/>
                        </a:rPr>
                        <a:t>]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7455">
                        <a:lnSpc>
                          <a:spcPts val="2185"/>
                        </a:lnSpc>
                      </a:pPr>
                      <a:r>
                        <a:rPr sz="2400" b="0" i="1" spc="5" dirty="0">
                          <a:latin typeface="Bookman Old Style"/>
                          <a:cs typeface="Bookman Old Style"/>
                        </a:rPr>
                        <a:t>Right</a:t>
                      </a:r>
                      <a:endParaRPr sz="24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023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400" spc="-50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2400" b="0" i="1" spc="-50" dirty="0">
                          <a:latin typeface="Bookman Old Style"/>
                          <a:cs typeface="Bookman Old Style"/>
                        </a:rPr>
                        <a:t>A, </a:t>
                      </a:r>
                      <a:r>
                        <a:rPr sz="2400" b="0" i="1" spc="-75" dirty="0">
                          <a:latin typeface="Bookman Old Style"/>
                          <a:cs typeface="Bookman Old Style"/>
                        </a:rPr>
                        <a:t>Clean</a:t>
                      </a:r>
                      <a:r>
                        <a:rPr sz="2400" spc="-75" dirty="0">
                          <a:latin typeface="Lucida Sans Unicode"/>
                          <a:cs typeface="Lucida Sans Unicode"/>
                        </a:rPr>
                        <a:t>]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, </a:t>
                      </a:r>
                      <a:r>
                        <a:rPr sz="2400" spc="-50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2400" b="0" i="1" spc="-50" dirty="0">
                          <a:latin typeface="Bookman Old Style"/>
                          <a:cs typeface="Bookman Old Style"/>
                        </a:rPr>
                        <a:t>A,</a:t>
                      </a:r>
                      <a:r>
                        <a:rPr sz="2400" b="0" i="1" spc="-42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400" b="0" i="1" spc="30" dirty="0">
                          <a:latin typeface="Bookman Old Style"/>
                          <a:cs typeface="Bookman Old Style"/>
                        </a:rPr>
                        <a:t>Dirty</a:t>
                      </a:r>
                      <a:r>
                        <a:rPr sz="2400" spc="30" dirty="0">
                          <a:latin typeface="Lucida Sans Unicode"/>
                          <a:cs typeface="Lucida Sans Unicode"/>
                        </a:rPr>
                        <a:t>]</a:t>
                      </a:r>
                      <a:endParaRPr sz="24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8090">
                        <a:lnSpc>
                          <a:spcPts val="2175"/>
                        </a:lnSpc>
                      </a:pPr>
                      <a:r>
                        <a:rPr sz="2400" b="0" i="1" spc="-95" dirty="0">
                          <a:latin typeface="Bookman Old Style"/>
                          <a:cs typeface="Bookman Old Style"/>
                        </a:rPr>
                        <a:t>Suck</a:t>
                      </a:r>
                      <a:endParaRPr sz="24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593">
                <a:tc>
                  <a:txBody>
                    <a:bodyPr/>
                    <a:lstStyle/>
                    <a:p>
                      <a:pPr marL="988694">
                        <a:lnSpc>
                          <a:spcPts val="218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265">
                        <a:lnSpc>
                          <a:spcPts val="218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81579" y="3747427"/>
            <a:ext cx="9406466" cy="1547214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113915" rIns="0" bIns="0" rtlCol="0">
            <a:spAutoFit/>
          </a:bodyPr>
          <a:lstStyle/>
          <a:p>
            <a:pPr marL="189335">
              <a:spcBef>
                <a:spcPts val="897"/>
              </a:spcBef>
            </a:pPr>
            <a:r>
              <a:rPr sz="2060" spc="55" dirty="0">
                <a:latin typeface="Century"/>
                <a:cs typeface="Century"/>
              </a:rPr>
              <a:t>function </a:t>
            </a:r>
            <a:r>
              <a:rPr sz="2060" spc="236" dirty="0">
                <a:latin typeface="Times New Roman"/>
                <a:cs typeface="Times New Roman"/>
              </a:rPr>
              <a:t>Reflex-Vacuum-Agent</a:t>
            </a:r>
            <a:r>
              <a:rPr sz="2060" spc="236" dirty="0">
                <a:latin typeface="Tahoma"/>
                <a:cs typeface="Tahoma"/>
              </a:rPr>
              <a:t>( </a:t>
            </a:r>
            <a:r>
              <a:rPr sz="2060" spc="-12" dirty="0">
                <a:latin typeface="Tahoma"/>
                <a:cs typeface="Tahoma"/>
              </a:rPr>
              <a:t>[</a:t>
            </a:r>
            <a:r>
              <a:rPr sz="2060" i="1" spc="-12" dirty="0">
                <a:latin typeface="Palatino Linotype"/>
                <a:cs typeface="Palatino Linotype"/>
              </a:rPr>
              <a:t>location</a:t>
            </a:r>
            <a:r>
              <a:rPr sz="2060" spc="-12" dirty="0">
                <a:latin typeface="Tahoma"/>
                <a:cs typeface="Tahoma"/>
              </a:rPr>
              <a:t>,</a:t>
            </a:r>
            <a:r>
              <a:rPr sz="2060" i="1" spc="-12" dirty="0">
                <a:latin typeface="Palatino Linotype"/>
                <a:cs typeface="Palatino Linotype"/>
              </a:rPr>
              <a:t>status</a:t>
            </a:r>
            <a:r>
              <a:rPr sz="2060" spc="-12" dirty="0">
                <a:latin typeface="Tahoma"/>
                <a:cs typeface="Tahoma"/>
              </a:rPr>
              <a:t>]) </a:t>
            </a:r>
            <a:r>
              <a:rPr sz="2060" spc="42" dirty="0">
                <a:latin typeface="Century"/>
                <a:cs typeface="Century"/>
              </a:rPr>
              <a:t>returns</a:t>
            </a:r>
            <a:r>
              <a:rPr sz="2060" spc="-297" dirty="0">
                <a:latin typeface="Century"/>
                <a:cs typeface="Century"/>
              </a:rPr>
              <a:t> </a:t>
            </a:r>
            <a:r>
              <a:rPr sz="2060" spc="-146" dirty="0">
                <a:latin typeface="Tahoma"/>
                <a:cs typeface="Tahoma"/>
              </a:rPr>
              <a:t>an </a:t>
            </a:r>
            <a:r>
              <a:rPr sz="2060" spc="-85" dirty="0">
                <a:latin typeface="Tahoma"/>
                <a:cs typeface="Tahoma"/>
              </a:rPr>
              <a:t>action</a:t>
            </a:r>
            <a:endParaRPr sz="2060">
              <a:latin typeface="Tahoma"/>
              <a:cs typeface="Tahoma"/>
            </a:endParaRPr>
          </a:p>
          <a:p>
            <a:pPr marL="519516" marR="4357773">
              <a:lnSpc>
                <a:spcPct val="107400"/>
              </a:lnSpc>
              <a:spcBef>
                <a:spcPts val="879"/>
              </a:spcBef>
            </a:pPr>
            <a:r>
              <a:rPr sz="2060" spc="12" dirty="0">
                <a:latin typeface="Century"/>
                <a:cs typeface="Century"/>
              </a:rPr>
              <a:t>if </a:t>
            </a:r>
            <a:r>
              <a:rPr sz="2060" i="1" spc="6" dirty="0">
                <a:latin typeface="Palatino Linotype"/>
                <a:cs typeface="Palatino Linotype"/>
              </a:rPr>
              <a:t>status </a:t>
            </a:r>
            <a:r>
              <a:rPr sz="2060" spc="24" dirty="0">
                <a:latin typeface="Tahoma"/>
                <a:cs typeface="Tahoma"/>
              </a:rPr>
              <a:t>= </a:t>
            </a:r>
            <a:r>
              <a:rPr sz="2060" i="1" dirty="0">
                <a:latin typeface="Palatino Linotype"/>
                <a:cs typeface="Palatino Linotype"/>
              </a:rPr>
              <a:t>Dirty </a:t>
            </a:r>
            <a:r>
              <a:rPr sz="2060" spc="61" dirty="0">
                <a:latin typeface="Century"/>
                <a:cs typeface="Century"/>
              </a:rPr>
              <a:t>then </a:t>
            </a:r>
            <a:r>
              <a:rPr sz="2060" spc="55" dirty="0">
                <a:latin typeface="Century"/>
                <a:cs typeface="Century"/>
              </a:rPr>
              <a:t>return </a:t>
            </a:r>
            <a:r>
              <a:rPr sz="2060" i="1" spc="19" dirty="0">
                <a:latin typeface="Palatino Linotype"/>
                <a:cs typeface="Palatino Linotype"/>
              </a:rPr>
              <a:t>Suck  </a:t>
            </a:r>
            <a:r>
              <a:rPr sz="2060" spc="12" dirty="0">
                <a:latin typeface="Century"/>
                <a:cs typeface="Century"/>
              </a:rPr>
              <a:t>else if </a:t>
            </a:r>
            <a:r>
              <a:rPr sz="2060" i="1" spc="30" dirty="0">
                <a:latin typeface="Palatino Linotype"/>
                <a:cs typeface="Palatino Linotype"/>
              </a:rPr>
              <a:t>location </a:t>
            </a:r>
            <a:r>
              <a:rPr sz="2060" spc="24" dirty="0">
                <a:latin typeface="Tahoma"/>
                <a:cs typeface="Tahoma"/>
              </a:rPr>
              <a:t>= </a:t>
            </a:r>
            <a:r>
              <a:rPr sz="2060" i="1" spc="24" dirty="0">
                <a:latin typeface="Palatino Linotype"/>
                <a:cs typeface="Palatino Linotype"/>
              </a:rPr>
              <a:t>A </a:t>
            </a:r>
            <a:r>
              <a:rPr sz="2060" spc="61" dirty="0">
                <a:latin typeface="Century"/>
                <a:cs typeface="Century"/>
              </a:rPr>
              <a:t>then </a:t>
            </a:r>
            <a:r>
              <a:rPr sz="2060" spc="55" dirty="0">
                <a:latin typeface="Century"/>
                <a:cs typeface="Century"/>
              </a:rPr>
              <a:t>return </a:t>
            </a:r>
            <a:r>
              <a:rPr sz="2060" i="1" spc="-6" dirty="0">
                <a:latin typeface="Palatino Linotype"/>
                <a:cs typeface="Palatino Linotype"/>
              </a:rPr>
              <a:t>Right  </a:t>
            </a:r>
            <a:r>
              <a:rPr sz="2060" spc="12" dirty="0">
                <a:latin typeface="Century"/>
                <a:cs typeface="Century"/>
              </a:rPr>
              <a:t>else if </a:t>
            </a:r>
            <a:r>
              <a:rPr sz="2060" i="1" spc="30" dirty="0">
                <a:latin typeface="Palatino Linotype"/>
                <a:cs typeface="Palatino Linotype"/>
              </a:rPr>
              <a:t>location </a:t>
            </a:r>
            <a:r>
              <a:rPr sz="2060" spc="24" dirty="0">
                <a:latin typeface="Tahoma"/>
                <a:cs typeface="Tahoma"/>
              </a:rPr>
              <a:t>= </a:t>
            </a:r>
            <a:r>
              <a:rPr sz="2060" i="1" spc="176" dirty="0">
                <a:latin typeface="Palatino Linotype"/>
                <a:cs typeface="Palatino Linotype"/>
              </a:rPr>
              <a:t>B </a:t>
            </a:r>
            <a:r>
              <a:rPr sz="2060" spc="61" dirty="0">
                <a:latin typeface="Century"/>
                <a:cs typeface="Century"/>
              </a:rPr>
              <a:t>then </a:t>
            </a:r>
            <a:r>
              <a:rPr sz="2060" spc="55" dirty="0">
                <a:latin typeface="Century"/>
                <a:cs typeface="Century"/>
              </a:rPr>
              <a:t>return</a:t>
            </a:r>
            <a:r>
              <a:rPr sz="2060" spc="-158" dirty="0">
                <a:latin typeface="Century"/>
                <a:cs typeface="Century"/>
              </a:rPr>
              <a:t> </a:t>
            </a:r>
            <a:r>
              <a:rPr sz="2060" i="1" spc="55" dirty="0">
                <a:latin typeface="Palatino Linotype"/>
                <a:cs typeface="Palatino Linotype"/>
              </a:rPr>
              <a:t>Left</a:t>
            </a:r>
            <a:endParaRPr sz="206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579" y="5415395"/>
            <a:ext cx="6232236" cy="633428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3">
              <a:spcBef>
                <a:spcPts val="139"/>
              </a:spcBef>
            </a:pPr>
            <a:r>
              <a:rPr sz="2000" spc="-91" dirty="0">
                <a:latin typeface="Tahoma"/>
                <a:cs typeface="Tahoma"/>
              </a:rPr>
              <a:t>What </a:t>
            </a:r>
            <a:r>
              <a:rPr sz="2000" spc="-116" dirty="0">
                <a:latin typeface="Tahoma"/>
                <a:cs typeface="Tahoma"/>
              </a:rPr>
              <a:t>is </a:t>
            </a:r>
            <a:r>
              <a:rPr sz="2000" spc="-152" dirty="0">
                <a:latin typeface="Tahoma"/>
                <a:cs typeface="Tahoma"/>
              </a:rPr>
              <a:t>the </a:t>
            </a:r>
            <a:r>
              <a:rPr sz="2000" spc="243" dirty="0">
                <a:solidFill>
                  <a:srgbClr val="7E0000"/>
                </a:solidFill>
                <a:latin typeface="Times New Roman"/>
                <a:cs typeface="Times New Roman"/>
              </a:rPr>
              <a:t>right</a:t>
            </a:r>
            <a:r>
              <a:rPr sz="2000" spc="496" dirty="0">
                <a:solidFill>
                  <a:srgbClr val="7E0000"/>
                </a:solidFill>
                <a:latin typeface="Times New Roman"/>
                <a:cs typeface="Times New Roman"/>
              </a:rPr>
              <a:t> </a:t>
            </a:r>
            <a:r>
              <a:rPr sz="2000" spc="-116" dirty="0">
                <a:latin typeface="Tahoma"/>
                <a:cs typeface="Tahoma"/>
              </a:rPr>
              <a:t>function?</a:t>
            </a:r>
            <a:endParaRPr sz="2000" dirty="0">
              <a:latin typeface="Tahoma"/>
              <a:cs typeface="Tahoma"/>
            </a:endParaRPr>
          </a:p>
          <a:p>
            <a:pPr marL="15393">
              <a:spcBef>
                <a:spcPts val="42"/>
              </a:spcBef>
            </a:pPr>
            <a:r>
              <a:rPr sz="2000" spc="-121" dirty="0">
                <a:latin typeface="Tahoma"/>
                <a:cs typeface="Tahoma"/>
              </a:rPr>
              <a:t>Can </a:t>
            </a:r>
            <a:r>
              <a:rPr sz="2000" spc="-6" dirty="0">
                <a:latin typeface="Tahoma"/>
                <a:cs typeface="Tahoma"/>
              </a:rPr>
              <a:t>it </a:t>
            </a:r>
            <a:r>
              <a:rPr sz="2000" spc="-188" dirty="0">
                <a:latin typeface="Tahoma"/>
                <a:cs typeface="Tahoma"/>
              </a:rPr>
              <a:t>be </a:t>
            </a:r>
            <a:r>
              <a:rPr sz="2000" spc="-169" dirty="0">
                <a:latin typeface="Tahoma"/>
                <a:cs typeface="Tahoma"/>
              </a:rPr>
              <a:t>implemented </a:t>
            </a:r>
            <a:r>
              <a:rPr sz="2000" spc="-103" dirty="0">
                <a:latin typeface="Tahoma"/>
                <a:cs typeface="Tahoma"/>
              </a:rPr>
              <a:t>in </a:t>
            </a:r>
            <a:r>
              <a:rPr sz="2000" spc="-176" dirty="0">
                <a:latin typeface="Tahoma"/>
                <a:cs typeface="Tahoma"/>
              </a:rPr>
              <a:t>a </a:t>
            </a:r>
            <a:r>
              <a:rPr sz="2000" spc="-127" dirty="0">
                <a:latin typeface="Tahoma"/>
                <a:cs typeface="Tahoma"/>
              </a:rPr>
              <a:t>small </a:t>
            </a:r>
            <a:r>
              <a:rPr sz="2000" spc="-158" dirty="0">
                <a:latin typeface="Tahoma"/>
                <a:cs typeface="Tahoma"/>
              </a:rPr>
              <a:t>agent</a:t>
            </a:r>
            <a:r>
              <a:rPr sz="2000" spc="-218" dirty="0">
                <a:latin typeface="Tahoma"/>
                <a:cs typeface="Tahoma"/>
              </a:rPr>
              <a:t> </a:t>
            </a:r>
            <a:r>
              <a:rPr sz="2000" spc="-163" dirty="0">
                <a:latin typeface="Tahoma"/>
                <a:cs typeface="Tahoma"/>
              </a:rPr>
              <a:t>program?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420D1FF-F41E-4505-A1A4-0F29CC1EFF60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lang="en-GB" spc="-30" dirty="0"/>
          </a:p>
        </p:txBody>
      </p:sp>
      <p:sp>
        <p:nvSpPr>
          <p:cNvPr id="11" name="Title 11">
            <a:extLst>
              <a:ext uri="{FF2B5EF4-FFF2-40B4-BE49-F238E27FC236}">
                <a16:creationId xmlns:a16="http://schemas.microsoft.com/office/drawing/2014/main" id="{7BD5D786-0CF4-4B1D-9E9E-31FC2457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7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A vacuum-cleaner agent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C2582-4FF5-42D4-A280-076EB3634BF9}"/>
              </a:ext>
            </a:extLst>
          </p:cNvPr>
          <p:cNvSpPr txBox="1"/>
          <p:nvPr/>
        </p:nvSpPr>
        <p:spPr>
          <a:xfrm>
            <a:off x="1278171" y="6169577"/>
            <a:ext cx="9636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NimbusRomNo9L-ReguItal"/>
              </a:rPr>
              <a:t>The key challenge for AI is to find out how to write programs that, to the extent possible,</a:t>
            </a:r>
          </a:p>
          <a:p>
            <a:pPr algn="l"/>
            <a:r>
              <a:rPr lang="en-GB" sz="1800" b="0" i="0" u="none" strike="noStrike" baseline="0" dirty="0">
                <a:latin typeface="NimbusRomNo9L-ReguItal"/>
              </a:rPr>
              <a:t>produce rational </a:t>
            </a:r>
            <a:r>
              <a:rPr lang="en-GB" sz="1800" b="0" i="0" u="none" strike="noStrike" baseline="0" dirty="0" err="1">
                <a:latin typeface="NimbusRomNo9L-ReguItal"/>
              </a:rPr>
              <a:t>behavior</a:t>
            </a:r>
            <a:r>
              <a:rPr lang="en-GB" sz="1800" b="0" i="0" u="none" strike="noStrike" baseline="0" dirty="0">
                <a:latin typeface="NimbusRomNo9L-ReguItal"/>
              </a:rPr>
              <a:t> from a smallish program rather than from a vast table.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953-834B-4374-88C9-A4D4365B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77CA-89EA-48D5-A421-598C4BB7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3481"/>
            <a:ext cx="10515600" cy="2665693"/>
          </a:xfrm>
        </p:spPr>
        <p:txBody>
          <a:bodyPr/>
          <a:lstStyle/>
          <a:p>
            <a:r>
              <a:rPr lang="en-US" dirty="0"/>
              <a:t>What is rational at any given time depends on four things:</a:t>
            </a:r>
          </a:p>
          <a:p>
            <a:pPr lvl="1"/>
            <a:r>
              <a:rPr lang="en-US" dirty="0"/>
              <a:t>The performance measure that defines the criteria of success</a:t>
            </a:r>
          </a:p>
          <a:p>
            <a:pPr lvl="1"/>
            <a:r>
              <a:rPr lang="en-US" dirty="0"/>
              <a:t>The agents prior knowledge of the environment</a:t>
            </a:r>
          </a:p>
          <a:p>
            <a:pPr lvl="1"/>
            <a:r>
              <a:rPr lang="en-US" dirty="0"/>
              <a:t>The actions that the agent can perform</a:t>
            </a:r>
          </a:p>
          <a:p>
            <a:pPr lvl="1"/>
            <a:r>
              <a:rPr lang="en-US" dirty="0"/>
              <a:t>The agents per subsequence to date</a:t>
            </a:r>
          </a:p>
          <a:p>
            <a:pPr algn="l"/>
            <a:r>
              <a:rPr lang="en-US" dirty="0"/>
              <a:t>This leads to a definition of a rational agent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6FBCB-E117-4C96-B41F-EA70A1CDF4B5}"/>
              </a:ext>
            </a:extLst>
          </p:cNvPr>
          <p:cNvSpPr txBox="1"/>
          <p:nvPr/>
        </p:nvSpPr>
        <p:spPr>
          <a:xfrm>
            <a:off x="308486" y="4742003"/>
            <a:ext cx="11575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1" u="none" strike="noStrike" baseline="0" dirty="0">
                <a:solidFill>
                  <a:srgbClr val="FF0000"/>
                </a:solidFill>
                <a:latin typeface="NimbusRomNo9L-ReguItal"/>
              </a:rPr>
              <a:t>For each possible percept sequence, a rational agent should select an action that is expected</a:t>
            </a:r>
          </a:p>
          <a:p>
            <a:pPr algn="l"/>
            <a:r>
              <a:rPr lang="en-US" sz="2400" b="0" i="1" u="none" strike="noStrike" baseline="0" dirty="0">
                <a:solidFill>
                  <a:srgbClr val="FF0000"/>
                </a:solidFill>
                <a:latin typeface="NimbusRomNo9L-ReguItal"/>
              </a:rPr>
              <a:t>to maximize its performance measure, given the evidence provided by the percept</a:t>
            </a:r>
          </a:p>
          <a:p>
            <a:pPr algn="l"/>
            <a:r>
              <a:rPr lang="en-US" sz="2400" b="0" i="1" u="none" strike="noStrike" baseline="0" dirty="0">
                <a:solidFill>
                  <a:srgbClr val="FF0000"/>
                </a:solidFill>
                <a:latin typeface="NimbusRomNo9L-ReguItal"/>
              </a:rPr>
              <a:t>sequence and whatever built-in knowledge the agent has.</a:t>
            </a:r>
            <a:endParaRPr lang="en-GB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8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1139217" y="7008654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 dirty="0"/>
              <a:t>Chapter</a:t>
            </a:r>
            <a:r>
              <a:rPr lang="en-GB" spc="-21" dirty="0"/>
              <a:t> </a:t>
            </a:r>
            <a:r>
              <a:rPr lang="en-GB" spc="-34" dirty="0"/>
              <a:t>2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045734" y="7008654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4">
              <a:lnSpc>
                <a:spcPts val="1181"/>
              </a:lnSpc>
            </a:pPr>
            <a:fld id="{81D60167-4931-47E6-BA6A-407CBD079E47}" type="slidenum">
              <a:rPr lang="en-GB" spc="-34" smtClean="0"/>
              <a:pPr marL="52334">
                <a:lnSpc>
                  <a:spcPts val="1181"/>
                </a:lnSpc>
              </a:pPr>
              <a:t>8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373525" y="910324"/>
            <a:ext cx="9444950" cy="5360876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3">
              <a:spcBef>
                <a:spcPts val="139"/>
              </a:spcBef>
            </a:pPr>
            <a:r>
              <a:rPr sz="2485" spc="-116" dirty="0">
                <a:latin typeface="Tahoma"/>
                <a:cs typeface="Tahoma"/>
              </a:rPr>
              <a:t>Fixed </a:t>
            </a:r>
            <a:r>
              <a:rPr sz="2485" spc="-169" dirty="0">
                <a:solidFill>
                  <a:srgbClr val="00007E"/>
                </a:solidFill>
                <a:latin typeface="Tahoma"/>
                <a:cs typeface="Tahoma"/>
              </a:rPr>
              <a:t>performance </a:t>
            </a:r>
            <a:r>
              <a:rPr sz="2485" spc="-206" dirty="0">
                <a:solidFill>
                  <a:srgbClr val="00007E"/>
                </a:solidFill>
                <a:latin typeface="Tahoma"/>
                <a:cs typeface="Tahoma"/>
              </a:rPr>
              <a:t>measure </a:t>
            </a:r>
            <a:r>
              <a:rPr sz="2485" spc="-158" dirty="0">
                <a:latin typeface="Tahoma"/>
                <a:cs typeface="Tahoma"/>
              </a:rPr>
              <a:t>evaluates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58" dirty="0">
                <a:solidFill>
                  <a:srgbClr val="004B00"/>
                </a:solidFill>
                <a:latin typeface="Tahoma"/>
                <a:cs typeface="Tahoma"/>
              </a:rPr>
              <a:t>environment</a:t>
            </a:r>
            <a:r>
              <a:rPr sz="2485" spc="-303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485" spc="-200" dirty="0">
                <a:solidFill>
                  <a:srgbClr val="004B00"/>
                </a:solidFill>
                <a:latin typeface="Tahoma"/>
                <a:cs typeface="Tahoma"/>
              </a:rPr>
              <a:t>sequence</a:t>
            </a:r>
            <a:endParaRPr sz="2485" dirty="0">
              <a:latin typeface="Tahoma"/>
              <a:cs typeface="Tahoma"/>
            </a:endParaRPr>
          </a:p>
          <a:p>
            <a:pPr marL="707311" indent="-249368">
              <a:spcBef>
                <a:spcPts val="30"/>
              </a:spcBef>
              <a:buChar char="–"/>
              <a:tabLst>
                <a:tab pos="708080" algn="l"/>
              </a:tabLst>
            </a:pPr>
            <a:r>
              <a:rPr sz="2485" spc="-206" dirty="0">
                <a:latin typeface="Tahoma"/>
                <a:cs typeface="Tahoma"/>
              </a:rPr>
              <a:t>one </a:t>
            </a:r>
            <a:r>
              <a:rPr sz="2485" spc="-91" dirty="0">
                <a:latin typeface="Tahoma"/>
                <a:cs typeface="Tahoma"/>
              </a:rPr>
              <a:t>point </a:t>
            </a:r>
            <a:r>
              <a:rPr sz="2485" spc="-158" dirty="0">
                <a:latin typeface="Tahoma"/>
                <a:cs typeface="Tahoma"/>
              </a:rPr>
              <a:t>per </a:t>
            </a:r>
            <a:r>
              <a:rPr sz="2485" spc="-194" dirty="0">
                <a:latin typeface="Tahoma"/>
                <a:cs typeface="Tahoma"/>
              </a:rPr>
              <a:t>square </a:t>
            </a:r>
            <a:r>
              <a:rPr sz="2485" spc="-163" dirty="0">
                <a:latin typeface="Tahoma"/>
                <a:cs typeface="Tahoma"/>
              </a:rPr>
              <a:t>cleaned </a:t>
            </a:r>
            <a:r>
              <a:rPr sz="2485" spc="-176" dirty="0">
                <a:latin typeface="Tahoma"/>
                <a:cs typeface="Tahoma"/>
              </a:rPr>
              <a:t>up </a:t>
            </a:r>
            <a:r>
              <a:rPr sz="2485" spc="-103" dirty="0">
                <a:latin typeface="Tahoma"/>
                <a:cs typeface="Tahoma"/>
              </a:rPr>
              <a:t>in </a:t>
            </a:r>
            <a:r>
              <a:rPr sz="2485" spc="-127" dirty="0">
                <a:latin typeface="Tahoma"/>
                <a:cs typeface="Tahoma"/>
              </a:rPr>
              <a:t>time</a:t>
            </a:r>
            <a:r>
              <a:rPr sz="2485" spc="169" dirty="0">
                <a:latin typeface="Tahoma"/>
                <a:cs typeface="Tahoma"/>
              </a:rPr>
              <a:t> </a:t>
            </a:r>
            <a:r>
              <a:rPr sz="2485" i="1" spc="-55" dirty="0">
                <a:latin typeface="Bookman Old Style"/>
                <a:cs typeface="Bookman Old Style"/>
              </a:rPr>
              <a:t>T </a:t>
            </a:r>
            <a:r>
              <a:rPr sz="2485" spc="-67" dirty="0">
                <a:latin typeface="Tahoma"/>
                <a:cs typeface="Tahoma"/>
              </a:rPr>
              <a:t>?</a:t>
            </a:r>
            <a:endParaRPr sz="2485" dirty="0">
              <a:latin typeface="Tahoma"/>
              <a:cs typeface="Tahoma"/>
            </a:endParaRPr>
          </a:p>
          <a:p>
            <a:pPr marL="707311" indent="-249368">
              <a:spcBef>
                <a:spcPts val="42"/>
              </a:spcBef>
              <a:buChar char="–"/>
              <a:tabLst>
                <a:tab pos="708080" algn="l"/>
              </a:tabLst>
            </a:pPr>
            <a:r>
              <a:rPr sz="2485" spc="-206" dirty="0">
                <a:latin typeface="Tahoma"/>
                <a:cs typeface="Tahoma"/>
              </a:rPr>
              <a:t>one </a:t>
            </a:r>
            <a:r>
              <a:rPr sz="2485" spc="-91" dirty="0">
                <a:latin typeface="Tahoma"/>
                <a:cs typeface="Tahoma"/>
              </a:rPr>
              <a:t>point </a:t>
            </a:r>
            <a:r>
              <a:rPr sz="2485" spc="-158" dirty="0">
                <a:latin typeface="Tahoma"/>
                <a:cs typeface="Tahoma"/>
              </a:rPr>
              <a:t>per </a:t>
            </a:r>
            <a:r>
              <a:rPr sz="2485" spc="-146" dirty="0">
                <a:latin typeface="Tahoma"/>
                <a:cs typeface="Tahoma"/>
              </a:rPr>
              <a:t>clean </a:t>
            </a:r>
            <a:r>
              <a:rPr sz="2485" spc="-194" dirty="0">
                <a:latin typeface="Tahoma"/>
                <a:cs typeface="Tahoma"/>
              </a:rPr>
              <a:t>square </a:t>
            </a:r>
            <a:r>
              <a:rPr sz="2485" spc="-158" dirty="0">
                <a:latin typeface="Tahoma"/>
                <a:cs typeface="Tahoma"/>
              </a:rPr>
              <a:t>per </a:t>
            </a:r>
            <a:r>
              <a:rPr sz="2485" spc="-127" dirty="0">
                <a:latin typeface="Tahoma"/>
                <a:cs typeface="Tahoma"/>
              </a:rPr>
              <a:t>time </a:t>
            </a:r>
            <a:r>
              <a:rPr sz="2485" spc="-146" dirty="0">
                <a:latin typeface="Tahoma"/>
                <a:cs typeface="Tahoma"/>
              </a:rPr>
              <a:t>step, </a:t>
            </a:r>
            <a:r>
              <a:rPr sz="2485" spc="-163" dirty="0">
                <a:latin typeface="Tahoma"/>
                <a:cs typeface="Tahoma"/>
              </a:rPr>
              <a:t>minus </a:t>
            </a:r>
            <a:r>
              <a:rPr sz="2485" spc="-206" dirty="0">
                <a:latin typeface="Tahoma"/>
                <a:cs typeface="Tahoma"/>
              </a:rPr>
              <a:t>one </a:t>
            </a:r>
            <a:r>
              <a:rPr sz="2485" spc="-158" dirty="0">
                <a:latin typeface="Tahoma"/>
                <a:cs typeface="Tahoma"/>
              </a:rPr>
              <a:t>per</a:t>
            </a:r>
            <a:r>
              <a:rPr sz="2485" spc="-19" dirty="0">
                <a:latin typeface="Tahoma"/>
                <a:cs typeface="Tahoma"/>
              </a:rPr>
              <a:t> </a:t>
            </a:r>
            <a:r>
              <a:rPr sz="2485" spc="-182" dirty="0">
                <a:latin typeface="Tahoma"/>
                <a:cs typeface="Tahoma"/>
              </a:rPr>
              <a:t>move?</a:t>
            </a:r>
            <a:endParaRPr sz="2485" dirty="0">
              <a:latin typeface="Tahoma"/>
              <a:cs typeface="Tahoma"/>
            </a:endParaRPr>
          </a:p>
          <a:p>
            <a:pPr marL="707311" indent="-249368">
              <a:spcBef>
                <a:spcPts val="30"/>
              </a:spcBef>
              <a:buChar char="–"/>
              <a:tabLst>
                <a:tab pos="708080" algn="l"/>
                <a:tab pos="2324350" algn="l"/>
              </a:tabLst>
            </a:pPr>
            <a:r>
              <a:rPr sz="2485" spc="-139" dirty="0">
                <a:latin typeface="Tahoma"/>
                <a:cs typeface="Tahoma"/>
              </a:rPr>
              <a:t>penalize</a:t>
            </a:r>
            <a:r>
              <a:rPr sz="2485" spc="49" dirty="0">
                <a:latin typeface="Tahoma"/>
                <a:cs typeface="Tahoma"/>
              </a:rPr>
              <a:t> </a:t>
            </a:r>
            <a:r>
              <a:rPr sz="2485" spc="-139" dirty="0">
                <a:latin typeface="Tahoma"/>
                <a:cs typeface="Tahoma"/>
              </a:rPr>
              <a:t>for	</a:t>
            </a:r>
            <a:r>
              <a:rPr sz="2485" i="1" spc="412" dirty="0">
                <a:latin typeface="Bookman Old Style"/>
                <a:cs typeface="Bookman Old Style"/>
              </a:rPr>
              <a:t>&gt; </a:t>
            </a:r>
            <a:r>
              <a:rPr sz="2485" i="1" spc="-218" dirty="0">
                <a:latin typeface="Bookman Old Style"/>
                <a:cs typeface="Bookman Old Style"/>
              </a:rPr>
              <a:t>k </a:t>
            </a:r>
            <a:r>
              <a:rPr sz="2485" spc="-103" dirty="0">
                <a:latin typeface="Tahoma"/>
                <a:cs typeface="Tahoma"/>
              </a:rPr>
              <a:t>dirty</a:t>
            </a:r>
            <a:r>
              <a:rPr sz="2485" spc="-116" dirty="0">
                <a:latin typeface="Tahoma"/>
                <a:cs typeface="Tahoma"/>
              </a:rPr>
              <a:t> </a:t>
            </a:r>
            <a:r>
              <a:rPr sz="2485" spc="-182" dirty="0">
                <a:latin typeface="Tahoma"/>
                <a:cs typeface="Tahoma"/>
              </a:rPr>
              <a:t>squares?</a:t>
            </a:r>
            <a:endParaRPr sz="2485" dirty="0">
              <a:latin typeface="Tahoma"/>
              <a:cs typeface="Tahoma"/>
            </a:endParaRPr>
          </a:p>
          <a:p>
            <a:pPr marL="15393" marR="6157">
              <a:lnSpc>
                <a:spcPct val="101000"/>
              </a:lnSpc>
              <a:spcBef>
                <a:spcPts val="1872"/>
              </a:spcBef>
            </a:pPr>
            <a:r>
              <a:rPr sz="2485" spc="72" dirty="0">
                <a:latin typeface="Tahoma"/>
                <a:cs typeface="Tahoma"/>
              </a:rPr>
              <a:t>A </a:t>
            </a:r>
            <a:r>
              <a:rPr sz="2485" spc="-109" dirty="0">
                <a:solidFill>
                  <a:srgbClr val="B30000"/>
                </a:solidFill>
                <a:latin typeface="Tahoma"/>
                <a:cs typeface="Tahoma"/>
              </a:rPr>
              <a:t>rational </a:t>
            </a:r>
            <a:r>
              <a:rPr sz="2485" spc="-158" dirty="0">
                <a:solidFill>
                  <a:srgbClr val="B30000"/>
                </a:solidFill>
                <a:latin typeface="Tahoma"/>
                <a:cs typeface="Tahoma"/>
              </a:rPr>
              <a:t>agent </a:t>
            </a:r>
            <a:r>
              <a:rPr sz="2485" spc="-182" dirty="0">
                <a:latin typeface="Tahoma"/>
                <a:cs typeface="Tahoma"/>
              </a:rPr>
              <a:t>chooses </a:t>
            </a:r>
            <a:r>
              <a:rPr sz="2485" spc="-176" dirty="0">
                <a:latin typeface="Tahoma"/>
                <a:cs typeface="Tahoma"/>
              </a:rPr>
              <a:t>whichever </a:t>
            </a:r>
            <a:r>
              <a:rPr sz="2485" spc="-103" dirty="0">
                <a:latin typeface="Tahoma"/>
                <a:cs typeface="Tahoma"/>
              </a:rPr>
              <a:t>action </a:t>
            </a:r>
            <a:r>
              <a:rPr sz="2485" spc="-158" dirty="0">
                <a:latin typeface="Tahoma"/>
                <a:cs typeface="Tahoma"/>
              </a:rPr>
              <a:t>maximizes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63" dirty="0">
                <a:solidFill>
                  <a:srgbClr val="B30000"/>
                </a:solidFill>
                <a:latin typeface="Tahoma"/>
                <a:cs typeface="Tahoma"/>
              </a:rPr>
              <a:t>expected </a:t>
            </a:r>
            <a:r>
              <a:rPr sz="2485" spc="-169" dirty="0">
                <a:latin typeface="Tahoma"/>
                <a:cs typeface="Tahoma"/>
              </a:rPr>
              <a:t>value </a:t>
            </a:r>
            <a:r>
              <a:rPr sz="2485" spc="-127" dirty="0">
                <a:latin typeface="Tahoma"/>
                <a:cs typeface="Tahoma"/>
              </a:rPr>
              <a:t>of 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69" dirty="0">
                <a:latin typeface="Tahoma"/>
                <a:cs typeface="Tahoma"/>
              </a:rPr>
              <a:t>performance </a:t>
            </a:r>
            <a:r>
              <a:rPr sz="2485" spc="-206" dirty="0">
                <a:latin typeface="Tahoma"/>
                <a:cs typeface="Tahoma"/>
              </a:rPr>
              <a:t>measure </a:t>
            </a:r>
            <a:r>
              <a:rPr sz="2485" spc="-163" dirty="0">
                <a:solidFill>
                  <a:srgbClr val="B30000"/>
                </a:solidFill>
                <a:latin typeface="Tahoma"/>
                <a:cs typeface="Tahoma"/>
              </a:rPr>
              <a:t>given </a:t>
            </a:r>
            <a:r>
              <a:rPr sz="2485" spc="-152" dirty="0">
                <a:solidFill>
                  <a:srgbClr val="B30000"/>
                </a:solidFill>
                <a:latin typeface="Tahoma"/>
                <a:cs typeface="Tahoma"/>
              </a:rPr>
              <a:t>the </a:t>
            </a:r>
            <a:r>
              <a:rPr sz="2485" spc="-139" dirty="0">
                <a:solidFill>
                  <a:srgbClr val="B30000"/>
                </a:solidFill>
                <a:latin typeface="Tahoma"/>
                <a:cs typeface="Tahoma"/>
              </a:rPr>
              <a:t>percept </a:t>
            </a:r>
            <a:r>
              <a:rPr sz="2485" spc="-200" dirty="0">
                <a:solidFill>
                  <a:srgbClr val="B30000"/>
                </a:solidFill>
                <a:latin typeface="Tahoma"/>
                <a:cs typeface="Tahoma"/>
              </a:rPr>
              <a:t>sequence </a:t>
            </a:r>
            <a:r>
              <a:rPr sz="2485" spc="-85" dirty="0">
                <a:solidFill>
                  <a:srgbClr val="B30000"/>
                </a:solidFill>
                <a:latin typeface="Tahoma"/>
                <a:cs typeface="Tahoma"/>
              </a:rPr>
              <a:t>to</a:t>
            </a:r>
            <a:r>
              <a:rPr sz="2485" spc="-454" dirty="0">
                <a:solidFill>
                  <a:srgbClr val="B30000"/>
                </a:solidFill>
                <a:latin typeface="Tahoma"/>
                <a:cs typeface="Tahoma"/>
              </a:rPr>
              <a:t> </a:t>
            </a:r>
            <a:r>
              <a:rPr sz="2485" spc="-152" dirty="0">
                <a:solidFill>
                  <a:srgbClr val="B30000"/>
                </a:solidFill>
                <a:latin typeface="Tahoma"/>
                <a:cs typeface="Tahoma"/>
              </a:rPr>
              <a:t>date</a:t>
            </a:r>
            <a:endParaRPr sz="2485" dirty="0">
              <a:latin typeface="Tahoma"/>
              <a:cs typeface="Tahoma"/>
            </a:endParaRPr>
          </a:p>
          <a:p>
            <a:pPr marL="15393">
              <a:spcBef>
                <a:spcPts val="1891"/>
              </a:spcBef>
            </a:pPr>
            <a:r>
              <a:rPr sz="2485" spc="-103" dirty="0">
                <a:latin typeface="Tahoma"/>
                <a:cs typeface="Tahoma"/>
              </a:rPr>
              <a:t>Rational </a:t>
            </a:r>
            <a:r>
              <a:rPr sz="2485" spc="-85" dirty="0">
                <a:latin typeface="Lucida Sans Unicode"/>
                <a:cs typeface="Lucida Sans Unicode"/>
              </a:rPr>
              <a:t>/=</a:t>
            </a:r>
            <a:r>
              <a:rPr sz="2485" spc="133" dirty="0">
                <a:latin typeface="Lucida Sans Unicode"/>
                <a:cs typeface="Lucida Sans Unicode"/>
              </a:rPr>
              <a:t> </a:t>
            </a:r>
            <a:r>
              <a:rPr sz="2485" spc="-133" dirty="0">
                <a:latin typeface="Tahoma"/>
                <a:cs typeface="Tahoma"/>
              </a:rPr>
              <a:t>omniscient</a:t>
            </a:r>
            <a:endParaRPr sz="2485" dirty="0">
              <a:latin typeface="Tahoma"/>
              <a:cs typeface="Tahoma"/>
            </a:endParaRPr>
          </a:p>
          <a:p>
            <a:pPr marL="15393" marR="2260470" lvl="1">
              <a:lnSpc>
                <a:spcPct val="101000"/>
              </a:lnSpc>
              <a:spcBef>
                <a:spcPts val="19"/>
              </a:spcBef>
              <a:tabLst>
                <a:tab pos="1151400" algn="l"/>
              </a:tabLst>
            </a:pPr>
            <a:r>
              <a:rPr lang="en-GB" sz="2485" spc="-152" dirty="0">
                <a:latin typeface="Tahoma"/>
                <a:cs typeface="Tahoma"/>
              </a:rPr>
              <a:t>	-</a:t>
            </a:r>
            <a:r>
              <a:rPr sz="2485" spc="-152" dirty="0">
                <a:latin typeface="Tahoma"/>
                <a:cs typeface="Tahoma"/>
              </a:rPr>
              <a:t>percepts </a:t>
            </a:r>
            <a:r>
              <a:rPr sz="2485" spc="-206" dirty="0">
                <a:latin typeface="Tahoma"/>
                <a:cs typeface="Tahoma"/>
              </a:rPr>
              <a:t>may </a:t>
            </a:r>
            <a:r>
              <a:rPr sz="2485" spc="-116" dirty="0">
                <a:latin typeface="Tahoma"/>
                <a:cs typeface="Tahoma"/>
              </a:rPr>
              <a:t>not </a:t>
            </a:r>
            <a:r>
              <a:rPr sz="2485" spc="-146" dirty="0">
                <a:latin typeface="Tahoma"/>
                <a:cs typeface="Tahoma"/>
              </a:rPr>
              <a:t>supply </a:t>
            </a:r>
            <a:r>
              <a:rPr sz="2485" spc="-67" dirty="0">
                <a:latin typeface="Tahoma"/>
                <a:cs typeface="Tahoma"/>
              </a:rPr>
              <a:t>all </a:t>
            </a:r>
            <a:r>
              <a:rPr sz="2485" spc="-146" dirty="0">
                <a:latin typeface="Tahoma"/>
                <a:cs typeface="Tahoma"/>
              </a:rPr>
              <a:t>relevant </a:t>
            </a:r>
            <a:r>
              <a:rPr sz="2485" spc="-127" dirty="0">
                <a:latin typeface="Tahoma"/>
                <a:cs typeface="Tahoma"/>
              </a:rPr>
              <a:t>information  </a:t>
            </a:r>
            <a:r>
              <a:rPr sz="2485" spc="-103" dirty="0">
                <a:latin typeface="Tahoma"/>
                <a:cs typeface="Tahoma"/>
              </a:rPr>
              <a:t>Rational </a:t>
            </a:r>
            <a:r>
              <a:rPr sz="2485" spc="-85" dirty="0">
                <a:latin typeface="Lucida Sans Unicode"/>
                <a:cs typeface="Lucida Sans Unicode"/>
              </a:rPr>
              <a:t>/=</a:t>
            </a:r>
            <a:r>
              <a:rPr sz="2485" spc="133" dirty="0">
                <a:latin typeface="Lucida Sans Unicode"/>
                <a:cs typeface="Lucida Sans Unicode"/>
              </a:rPr>
              <a:t> </a:t>
            </a:r>
            <a:r>
              <a:rPr sz="2485" spc="-127" dirty="0">
                <a:latin typeface="Tahoma"/>
                <a:cs typeface="Tahoma"/>
              </a:rPr>
              <a:t>clairvoyant</a:t>
            </a:r>
            <a:endParaRPr sz="2485" dirty="0">
              <a:latin typeface="Tahoma"/>
              <a:cs typeface="Tahoma"/>
            </a:endParaRPr>
          </a:p>
          <a:p>
            <a:pPr marL="15393" marR="3186362" lvl="1">
              <a:lnSpc>
                <a:spcPct val="101000"/>
              </a:lnSpc>
              <a:spcBef>
                <a:spcPts val="12"/>
              </a:spcBef>
              <a:tabLst>
                <a:tab pos="1151400" algn="l"/>
              </a:tabLst>
            </a:pPr>
            <a:r>
              <a:rPr lang="en-GB" sz="2485" spc="-103" dirty="0">
                <a:latin typeface="Tahoma"/>
                <a:cs typeface="Tahoma"/>
              </a:rPr>
              <a:t>	-</a:t>
            </a:r>
            <a:r>
              <a:rPr sz="2485" spc="-103" dirty="0">
                <a:latin typeface="Tahoma"/>
                <a:cs typeface="Tahoma"/>
              </a:rPr>
              <a:t>action </a:t>
            </a:r>
            <a:r>
              <a:rPr sz="2485" spc="-163" dirty="0">
                <a:latin typeface="Tahoma"/>
                <a:cs typeface="Tahoma"/>
              </a:rPr>
              <a:t>outcomes </a:t>
            </a:r>
            <a:r>
              <a:rPr sz="2485" spc="-206" dirty="0">
                <a:latin typeface="Tahoma"/>
                <a:cs typeface="Tahoma"/>
              </a:rPr>
              <a:t>may </a:t>
            </a:r>
            <a:r>
              <a:rPr sz="2485" spc="-116" dirty="0">
                <a:latin typeface="Tahoma"/>
                <a:cs typeface="Tahoma"/>
              </a:rPr>
              <a:t>not </a:t>
            </a:r>
            <a:r>
              <a:rPr sz="2485" spc="-188" dirty="0">
                <a:latin typeface="Tahoma"/>
                <a:cs typeface="Tahoma"/>
              </a:rPr>
              <a:t>be </a:t>
            </a:r>
            <a:r>
              <a:rPr sz="2485" spc="-194" dirty="0">
                <a:latin typeface="Tahoma"/>
                <a:cs typeface="Tahoma"/>
              </a:rPr>
              <a:t>as </a:t>
            </a:r>
            <a:r>
              <a:rPr sz="2485" spc="-163" dirty="0">
                <a:latin typeface="Tahoma"/>
                <a:cs typeface="Tahoma"/>
              </a:rPr>
              <a:t>expected  </a:t>
            </a:r>
            <a:r>
              <a:rPr sz="2485" spc="-158" dirty="0">
                <a:latin typeface="Tahoma"/>
                <a:cs typeface="Tahoma"/>
              </a:rPr>
              <a:t>Hence, </a:t>
            </a:r>
            <a:r>
              <a:rPr sz="2485" spc="-109" dirty="0">
                <a:latin typeface="Tahoma"/>
                <a:cs typeface="Tahoma"/>
              </a:rPr>
              <a:t>rational </a:t>
            </a:r>
            <a:r>
              <a:rPr sz="2485" spc="-85" dirty="0">
                <a:latin typeface="Lucida Sans Unicode"/>
                <a:cs typeface="Lucida Sans Unicode"/>
              </a:rPr>
              <a:t>/=</a:t>
            </a:r>
            <a:r>
              <a:rPr sz="2485" spc="273" dirty="0">
                <a:latin typeface="Lucida Sans Unicode"/>
                <a:cs typeface="Lucida Sans Unicode"/>
              </a:rPr>
              <a:t> </a:t>
            </a:r>
            <a:r>
              <a:rPr sz="2485" spc="-152" dirty="0">
                <a:latin typeface="Tahoma"/>
                <a:cs typeface="Tahoma"/>
              </a:rPr>
              <a:t>successful</a:t>
            </a:r>
            <a:endParaRPr sz="2485" dirty="0">
              <a:latin typeface="Tahoma"/>
              <a:cs typeface="Tahoma"/>
            </a:endParaRPr>
          </a:p>
          <a:p>
            <a:pPr marL="15393">
              <a:spcBef>
                <a:spcPts val="1891"/>
              </a:spcBef>
              <a:tabLst>
                <a:tab pos="1304561" algn="l"/>
                <a:tab pos="1880261" algn="l"/>
              </a:tabLst>
            </a:pPr>
            <a:r>
              <a:rPr sz="2485" spc="-103" dirty="0">
                <a:latin typeface="Tahoma"/>
                <a:cs typeface="Tahoma"/>
              </a:rPr>
              <a:t>Rational	</a:t>
            </a:r>
            <a:r>
              <a:rPr sz="2485" spc="169" dirty="0">
                <a:latin typeface="Lucida Sans Unicode"/>
                <a:cs typeface="Lucida Sans Unicode"/>
              </a:rPr>
              <a:t>⇒	</a:t>
            </a:r>
            <a:r>
              <a:rPr sz="2485" spc="-133" dirty="0">
                <a:latin typeface="Tahoma"/>
                <a:cs typeface="Tahoma"/>
              </a:rPr>
              <a:t>exploration, </a:t>
            </a:r>
            <a:r>
              <a:rPr sz="2485" spc="-146" dirty="0">
                <a:latin typeface="Tahoma"/>
                <a:cs typeface="Tahoma"/>
              </a:rPr>
              <a:t>learning,</a:t>
            </a:r>
            <a:r>
              <a:rPr sz="2485" spc="158" dirty="0">
                <a:latin typeface="Tahoma"/>
                <a:cs typeface="Tahoma"/>
              </a:rPr>
              <a:t> </a:t>
            </a:r>
            <a:r>
              <a:rPr sz="2485" spc="-158" dirty="0">
                <a:latin typeface="Tahoma"/>
                <a:cs typeface="Tahoma"/>
              </a:rPr>
              <a:t>autonomy</a:t>
            </a:r>
            <a:endParaRPr sz="2485" dirty="0">
              <a:latin typeface="Tahoma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7045569D-FD13-4914-84D6-B4B779024C2C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lang="en-GB" spc="-30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ED13CEAF-2A0A-452B-BCD2-18D15B48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Rationality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1139217" y="8549579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045734" y="8549579"/>
            <a:ext cx="2547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34">
              <a:lnSpc>
                <a:spcPts val="1181"/>
              </a:lnSpc>
            </a:pPr>
            <a:fld id="{81D60167-4931-47E6-BA6A-407CBD079E47}" type="slidenum">
              <a:rPr lang="en-GB" spc="-34" smtClean="0"/>
              <a:pPr marL="52334">
                <a:lnSpc>
                  <a:spcPts val="1181"/>
                </a:lnSpc>
              </a:pPr>
              <a:t>9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373525" y="1571383"/>
            <a:ext cx="9444950" cy="3530631"/>
          </a:xfrm>
          <a:prstGeom prst="rect">
            <a:avLst/>
          </a:prstGeom>
        </p:spPr>
        <p:txBody>
          <a:bodyPr vert="horz" wrap="square" lIns="0" tIns="17702" rIns="0" bIns="0" rtlCol="0">
            <a:spAutoFit/>
          </a:bodyPr>
          <a:lstStyle/>
          <a:p>
            <a:pPr marL="15393">
              <a:spcBef>
                <a:spcPts val="139"/>
              </a:spcBef>
            </a:pPr>
            <a:r>
              <a:rPr sz="2485" spc="-109" dirty="0">
                <a:latin typeface="Tahoma"/>
                <a:cs typeface="Tahoma"/>
              </a:rPr>
              <a:t>To </a:t>
            </a:r>
            <a:r>
              <a:rPr sz="2485" spc="-176" dirty="0">
                <a:latin typeface="Tahoma"/>
                <a:cs typeface="Tahoma"/>
              </a:rPr>
              <a:t>design a </a:t>
            </a:r>
            <a:r>
              <a:rPr sz="2485" spc="-109" dirty="0">
                <a:latin typeface="Tahoma"/>
                <a:cs typeface="Tahoma"/>
              </a:rPr>
              <a:t>rational </a:t>
            </a:r>
            <a:r>
              <a:rPr sz="2485" spc="-152" dirty="0">
                <a:latin typeface="Tahoma"/>
                <a:cs typeface="Tahoma"/>
              </a:rPr>
              <a:t>agent, </a:t>
            </a:r>
            <a:r>
              <a:rPr sz="2485" spc="-285" dirty="0">
                <a:latin typeface="Tahoma"/>
                <a:cs typeface="Tahoma"/>
              </a:rPr>
              <a:t>we </a:t>
            </a:r>
            <a:r>
              <a:rPr sz="2485" spc="-152" dirty="0">
                <a:latin typeface="Tahoma"/>
                <a:cs typeface="Tahoma"/>
              </a:rPr>
              <a:t>must </a:t>
            </a:r>
            <a:r>
              <a:rPr sz="2485" spc="-133" dirty="0">
                <a:latin typeface="Tahoma"/>
                <a:cs typeface="Tahoma"/>
              </a:rPr>
              <a:t>specify </a:t>
            </a:r>
            <a:r>
              <a:rPr sz="2485" spc="-152" dirty="0">
                <a:latin typeface="Tahoma"/>
                <a:cs typeface="Tahoma"/>
              </a:rPr>
              <a:t>the </a:t>
            </a:r>
            <a:r>
              <a:rPr sz="2485" spc="-127" dirty="0">
                <a:solidFill>
                  <a:srgbClr val="B30000"/>
                </a:solidFill>
                <a:latin typeface="Tahoma"/>
                <a:cs typeface="Tahoma"/>
              </a:rPr>
              <a:t>task</a:t>
            </a:r>
            <a:r>
              <a:rPr sz="2485" spc="503" dirty="0">
                <a:solidFill>
                  <a:srgbClr val="B30000"/>
                </a:solidFill>
                <a:latin typeface="Tahoma"/>
                <a:cs typeface="Tahoma"/>
              </a:rPr>
              <a:t> </a:t>
            </a:r>
            <a:r>
              <a:rPr sz="2485" spc="-158" dirty="0">
                <a:solidFill>
                  <a:srgbClr val="B30000"/>
                </a:solidFill>
                <a:latin typeface="Tahoma"/>
                <a:cs typeface="Tahoma"/>
              </a:rPr>
              <a:t>environment</a:t>
            </a:r>
            <a:endParaRPr sz="2485" dirty="0">
              <a:latin typeface="Tahoma"/>
              <a:cs typeface="Tahoma"/>
            </a:endParaRPr>
          </a:p>
          <a:p>
            <a:pPr marL="15393">
              <a:spcBef>
                <a:spcPts val="1891"/>
              </a:spcBef>
            </a:pPr>
            <a:r>
              <a:rPr sz="2485" spc="-146" dirty="0">
                <a:latin typeface="Tahoma"/>
                <a:cs typeface="Tahoma"/>
              </a:rPr>
              <a:t>Consider, </a:t>
            </a:r>
            <a:r>
              <a:rPr sz="2485" spc="-152" dirty="0">
                <a:latin typeface="Tahoma"/>
                <a:cs typeface="Tahoma"/>
              </a:rPr>
              <a:t>e.g., the </a:t>
            </a:r>
            <a:r>
              <a:rPr sz="2485" spc="-127" dirty="0">
                <a:latin typeface="Tahoma"/>
                <a:cs typeface="Tahoma"/>
              </a:rPr>
              <a:t>task of </a:t>
            </a:r>
            <a:r>
              <a:rPr sz="2485" spc="-163" dirty="0">
                <a:latin typeface="Tahoma"/>
                <a:cs typeface="Tahoma"/>
              </a:rPr>
              <a:t>designing </a:t>
            </a:r>
            <a:r>
              <a:rPr sz="2485" spc="-176" dirty="0">
                <a:latin typeface="Tahoma"/>
                <a:cs typeface="Tahoma"/>
              </a:rPr>
              <a:t>an </a:t>
            </a:r>
            <a:r>
              <a:rPr sz="2485" spc="-146" dirty="0">
                <a:latin typeface="Tahoma"/>
                <a:cs typeface="Tahoma"/>
              </a:rPr>
              <a:t>automated</a:t>
            </a:r>
            <a:r>
              <a:rPr sz="2485" spc="-67" dirty="0">
                <a:latin typeface="Tahoma"/>
                <a:cs typeface="Tahoma"/>
              </a:rPr>
              <a:t> </a:t>
            </a:r>
            <a:r>
              <a:rPr sz="2485" spc="-121" dirty="0">
                <a:latin typeface="Tahoma"/>
                <a:cs typeface="Tahoma"/>
              </a:rPr>
              <a:t>taxi:</a:t>
            </a:r>
            <a:endParaRPr sz="2485" dirty="0">
              <a:latin typeface="Tahoma"/>
              <a:cs typeface="Tahoma"/>
            </a:endParaRPr>
          </a:p>
          <a:p>
            <a:pPr marL="15393">
              <a:spcBef>
                <a:spcPts val="1891"/>
              </a:spcBef>
            </a:pPr>
            <a:r>
              <a:rPr sz="2485" spc="-152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P</a:t>
            </a:r>
            <a:r>
              <a:rPr sz="2485" spc="-152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erformance </a:t>
            </a:r>
            <a:r>
              <a:rPr sz="2485" spc="-176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measure</a:t>
            </a:r>
            <a:r>
              <a:rPr lang="en-US" sz="2485" spc="-176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</a:t>
            </a:r>
            <a:r>
              <a:rPr sz="2485" spc="-176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2485" spc="-176" dirty="0">
                <a:latin typeface="Tahoma"/>
                <a:cs typeface="Tahoma"/>
              </a:rPr>
              <a:t>safety, </a:t>
            </a:r>
            <a:r>
              <a:rPr sz="2485" spc="-127" dirty="0">
                <a:latin typeface="Tahoma"/>
                <a:cs typeface="Tahoma"/>
              </a:rPr>
              <a:t>destination, </a:t>
            </a:r>
            <a:r>
              <a:rPr sz="2485" spc="-116" dirty="0">
                <a:latin typeface="Tahoma"/>
                <a:cs typeface="Tahoma"/>
              </a:rPr>
              <a:t>profits, </a:t>
            </a:r>
            <a:r>
              <a:rPr sz="2485" spc="-139" dirty="0">
                <a:latin typeface="Tahoma"/>
                <a:cs typeface="Tahoma"/>
              </a:rPr>
              <a:t>legality, </a:t>
            </a:r>
            <a:r>
              <a:rPr sz="2485" spc="-127" dirty="0">
                <a:latin typeface="Tahoma"/>
                <a:cs typeface="Tahoma"/>
              </a:rPr>
              <a:t>comfort, </a:t>
            </a:r>
            <a:r>
              <a:rPr sz="2485" i="1" spc="-67" dirty="0">
                <a:latin typeface="Bookman Old Style"/>
                <a:cs typeface="Bookman Old Style"/>
              </a:rPr>
              <a:t>. .</a:t>
            </a:r>
            <a:r>
              <a:rPr sz="2485" i="1" spc="-388" dirty="0">
                <a:latin typeface="Bookman Old Style"/>
                <a:cs typeface="Bookman Old Style"/>
              </a:rPr>
              <a:t> </a:t>
            </a:r>
            <a:r>
              <a:rPr sz="2485" i="1" spc="-67" dirty="0">
                <a:latin typeface="Bookman Old Style"/>
                <a:cs typeface="Bookman Old Style"/>
              </a:rPr>
              <a:t>.</a:t>
            </a:r>
            <a:endParaRPr sz="2485" dirty="0">
              <a:latin typeface="Bookman Old Style"/>
              <a:cs typeface="Bookman Old Style"/>
            </a:endParaRPr>
          </a:p>
          <a:p>
            <a:pPr marL="15393">
              <a:spcBef>
                <a:spcPts val="1891"/>
              </a:spcBef>
            </a:pPr>
            <a:r>
              <a:rPr sz="2485" spc="-127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</a:t>
            </a:r>
            <a:r>
              <a:rPr sz="2485" spc="-12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nvironment</a:t>
            </a:r>
            <a:r>
              <a:rPr lang="en-US" sz="2485" spc="-12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</a:t>
            </a:r>
            <a:r>
              <a:rPr sz="2485" spc="-127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2485" spc="-49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2485" spc="-152" dirty="0">
                <a:latin typeface="Tahoma"/>
                <a:cs typeface="Tahoma"/>
              </a:rPr>
              <a:t>streets/freeways, </a:t>
            </a:r>
            <a:r>
              <a:rPr sz="2485" spc="-97" dirty="0">
                <a:latin typeface="Tahoma"/>
                <a:cs typeface="Tahoma"/>
              </a:rPr>
              <a:t>traffic, </a:t>
            </a:r>
            <a:r>
              <a:rPr sz="2485" spc="-146" dirty="0">
                <a:latin typeface="Tahoma"/>
                <a:cs typeface="Tahoma"/>
              </a:rPr>
              <a:t>pedestrians, </a:t>
            </a:r>
            <a:r>
              <a:rPr sz="2485" spc="-169" dirty="0">
                <a:latin typeface="Tahoma"/>
                <a:cs typeface="Tahoma"/>
              </a:rPr>
              <a:t>weather, </a:t>
            </a:r>
            <a:r>
              <a:rPr sz="2485" i="1" spc="-67" dirty="0">
                <a:latin typeface="Bookman Old Style"/>
                <a:cs typeface="Bookman Old Style"/>
              </a:rPr>
              <a:t>. .</a:t>
            </a:r>
            <a:r>
              <a:rPr sz="2485" i="1" spc="-139" dirty="0">
                <a:latin typeface="Bookman Old Style"/>
                <a:cs typeface="Bookman Old Style"/>
              </a:rPr>
              <a:t> </a:t>
            </a:r>
            <a:r>
              <a:rPr sz="2485" i="1" spc="-67" dirty="0">
                <a:latin typeface="Bookman Old Style"/>
                <a:cs typeface="Bookman Old Style"/>
              </a:rPr>
              <a:t>.</a:t>
            </a:r>
            <a:endParaRPr sz="2485" dirty="0">
              <a:latin typeface="Bookman Old Style"/>
              <a:cs typeface="Bookman Old Style"/>
            </a:endParaRPr>
          </a:p>
          <a:p>
            <a:pPr marL="15393">
              <a:spcBef>
                <a:spcPts val="1891"/>
              </a:spcBef>
            </a:pPr>
            <a:r>
              <a:rPr sz="2485" spc="-97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A</a:t>
            </a:r>
            <a:r>
              <a:rPr sz="2485" spc="-9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ctuators</a:t>
            </a:r>
            <a:r>
              <a:rPr lang="en-US" sz="2485" spc="-97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</a:t>
            </a:r>
            <a:r>
              <a:rPr sz="2485" spc="-97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2485" spc="-146" dirty="0">
                <a:latin typeface="Tahoma"/>
                <a:cs typeface="Tahoma"/>
              </a:rPr>
              <a:t>steering, </a:t>
            </a:r>
            <a:r>
              <a:rPr sz="2485" spc="-139" dirty="0">
                <a:latin typeface="Tahoma"/>
                <a:cs typeface="Tahoma"/>
              </a:rPr>
              <a:t>accelerator, </a:t>
            </a:r>
            <a:r>
              <a:rPr sz="2485" spc="-169" dirty="0">
                <a:latin typeface="Tahoma"/>
                <a:cs typeface="Tahoma"/>
              </a:rPr>
              <a:t>brake, </a:t>
            </a:r>
            <a:r>
              <a:rPr sz="2485" spc="-163" dirty="0">
                <a:latin typeface="Tahoma"/>
                <a:cs typeface="Tahoma"/>
              </a:rPr>
              <a:t>horn, </a:t>
            </a:r>
            <a:r>
              <a:rPr sz="2485" spc="-146" dirty="0">
                <a:latin typeface="Tahoma"/>
                <a:cs typeface="Tahoma"/>
              </a:rPr>
              <a:t>speaker/display, </a:t>
            </a:r>
            <a:r>
              <a:rPr sz="2485" i="1" spc="-67" dirty="0">
                <a:latin typeface="Bookman Old Style"/>
                <a:cs typeface="Bookman Old Style"/>
              </a:rPr>
              <a:t>. .</a:t>
            </a:r>
            <a:r>
              <a:rPr sz="2485" i="1" spc="-127" dirty="0">
                <a:latin typeface="Bookman Old Style"/>
                <a:cs typeface="Bookman Old Style"/>
              </a:rPr>
              <a:t> </a:t>
            </a:r>
            <a:r>
              <a:rPr sz="2485" i="1" spc="-67" dirty="0">
                <a:latin typeface="Bookman Old Style"/>
                <a:cs typeface="Bookman Old Style"/>
              </a:rPr>
              <a:t>.</a:t>
            </a:r>
            <a:endParaRPr sz="2485" dirty="0">
              <a:latin typeface="Bookman Old Style"/>
              <a:cs typeface="Bookman Old Style"/>
            </a:endParaRPr>
          </a:p>
          <a:p>
            <a:pPr marL="15393">
              <a:spcBef>
                <a:spcPts val="1891"/>
              </a:spcBef>
            </a:pPr>
            <a:r>
              <a:rPr sz="2485" spc="-158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</a:t>
            </a:r>
            <a:r>
              <a:rPr sz="2485" spc="-158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ensors</a:t>
            </a:r>
            <a:r>
              <a:rPr lang="en-US" sz="2485" spc="-158" dirty="0">
                <a:solidFill>
                  <a:schemeClr val="accent5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</a:t>
            </a:r>
            <a:r>
              <a:rPr sz="2485" spc="-158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2485" spc="-158" dirty="0">
                <a:latin typeface="Tahoma"/>
                <a:cs typeface="Tahoma"/>
              </a:rPr>
              <a:t>video, accelerometers, </a:t>
            </a:r>
            <a:r>
              <a:rPr sz="2485" spc="-188" dirty="0">
                <a:latin typeface="Tahoma"/>
                <a:cs typeface="Tahoma"/>
              </a:rPr>
              <a:t>gauges, </a:t>
            </a:r>
            <a:r>
              <a:rPr sz="2485" spc="-182" dirty="0">
                <a:latin typeface="Tahoma"/>
                <a:cs typeface="Tahoma"/>
              </a:rPr>
              <a:t>engine </a:t>
            </a:r>
            <a:r>
              <a:rPr sz="2485" spc="-188" dirty="0">
                <a:latin typeface="Tahoma"/>
                <a:cs typeface="Tahoma"/>
              </a:rPr>
              <a:t>sensors, </a:t>
            </a:r>
            <a:r>
              <a:rPr sz="2485" spc="-163" dirty="0">
                <a:latin typeface="Tahoma"/>
                <a:cs typeface="Tahoma"/>
              </a:rPr>
              <a:t>keyboard, </a:t>
            </a:r>
            <a:r>
              <a:rPr sz="2485" spc="-36" dirty="0">
                <a:latin typeface="Tahoma"/>
                <a:cs typeface="Tahoma"/>
              </a:rPr>
              <a:t>GPS, </a:t>
            </a:r>
            <a:r>
              <a:rPr sz="2485" i="1" spc="-67" dirty="0">
                <a:latin typeface="Bookman Old Style"/>
                <a:cs typeface="Bookman Old Style"/>
              </a:rPr>
              <a:t>. .</a:t>
            </a:r>
            <a:r>
              <a:rPr sz="2485" i="1" spc="-55" dirty="0">
                <a:latin typeface="Bookman Old Style"/>
                <a:cs typeface="Bookman Old Style"/>
              </a:rPr>
              <a:t> </a:t>
            </a:r>
            <a:r>
              <a:rPr sz="2485" i="1" spc="-67" dirty="0">
                <a:latin typeface="Bookman Old Style"/>
                <a:cs typeface="Bookman Old Style"/>
              </a:rPr>
              <a:t>.</a:t>
            </a:r>
            <a:endParaRPr sz="2485" dirty="0">
              <a:latin typeface="Bookman Old Style"/>
              <a:cs typeface="Bookman Old Style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D036EE03-E7A2-478F-A8F0-7B8C252AA399}"/>
              </a:ext>
            </a:extLst>
          </p:cNvPr>
          <p:cNvSpPr txBox="1">
            <a:spLocks/>
          </p:cNvSpPr>
          <p:nvPr/>
        </p:nvSpPr>
        <p:spPr>
          <a:xfrm>
            <a:off x="11126154" y="6422750"/>
            <a:ext cx="68215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99" b="0" i="0" kern="1200">
                <a:solidFill>
                  <a:schemeClr val="tx1"/>
                </a:solidFill>
                <a:latin typeface="Century"/>
                <a:ea typeface="+mn-ea"/>
                <a:cs typeface="Century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93">
              <a:lnSpc>
                <a:spcPts val="1042"/>
              </a:lnSpc>
            </a:pPr>
            <a:r>
              <a:rPr lang="en-GB" spc="-7"/>
              <a:t>Chapter</a:t>
            </a:r>
            <a:r>
              <a:rPr lang="en-GB" spc="-21"/>
              <a:t> </a:t>
            </a:r>
            <a:r>
              <a:rPr lang="en-GB" spc="-34"/>
              <a:t>2</a:t>
            </a:r>
            <a:endParaRPr lang="en-GB" spc="-30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053A8442-FEB8-4137-85B1-EA591FF6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954" cy="545199"/>
          </a:xfrm>
        </p:spPr>
        <p:txBody>
          <a:bodyPr>
            <a:normAutofit fontScale="90000"/>
          </a:bodyPr>
          <a:lstStyle/>
          <a:p>
            <a:r>
              <a:rPr lang="en-US" dirty="0"/>
              <a:t>PEAS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6389</TotalTime>
  <Words>2350</Words>
  <Application>Microsoft Office PowerPoint</Application>
  <PresentationFormat>Widescreen</PresentationFormat>
  <Paragraphs>440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Bookman Old Style</vt:lpstr>
      <vt:lpstr>Calibri</vt:lpstr>
      <vt:lpstr>Calibri Light</vt:lpstr>
      <vt:lpstr>Century</vt:lpstr>
      <vt:lpstr>Century Gothic</vt:lpstr>
      <vt:lpstr>Lucida Sans Unicode</vt:lpstr>
      <vt:lpstr>NimbusRomNo9L-ReguItal</vt:lpstr>
      <vt:lpstr>Palatino Linotype</vt:lpstr>
      <vt:lpstr>Tahoma</vt:lpstr>
      <vt:lpstr>Times New Roman</vt:lpstr>
      <vt:lpstr>Office Theme</vt:lpstr>
      <vt:lpstr>Applied AI</vt:lpstr>
      <vt:lpstr>Agenda</vt:lpstr>
      <vt:lpstr>Intelligent agents</vt:lpstr>
      <vt:lpstr>Agents and environments</vt:lpstr>
      <vt:lpstr>Vacuum-cleaner world</vt:lpstr>
      <vt:lpstr>A vacuum-cleaner agent</vt:lpstr>
      <vt:lpstr>Rationality </vt:lpstr>
      <vt:lpstr>Rationality</vt:lpstr>
      <vt:lpstr>PEAS</vt:lpstr>
      <vt:lpstr>Internet shopping agent</vt:lpstr>
      <vt:lpstr>Internet shopping agent</vt:lpstr>
      <vt:lpstr>Environment types</vt:lpstr>
      <vt:lpstr>Simple reflex agents</vt:lpstr>
      <vt:lpstr>Goal-based agents</vt:lpstr>
      <vt:lpstr>Utility based agents</vt:lpstr>
      <vt:lpstr>Agents summary</vt:lpstr>
      <vt:lpstr>Example: Romania</vt:lpstr>
      <vt:lpstr>PowerPoint Presentation</vt:lpstr>
      <vt:lpstr>Problem types</vt:lpstr>
      <vt:lpstr>Problem formulation</vt:lpstr>
      <vt:lpstr>Selecting a state space</vt:lpstr>
      <vt:lpstr>Example: Vacuum world state space graph</vt:lpstr>
      <vt:lpstr>Example: The 8 puzzle</vt:lpstr>
      <vt:lpstr>Example: Robotic assembly</vt:lpstr>
      <vt:lpstr>Tree search algorithms</vt:lpstr>
      <vt:lpstr>Tree search example</vt:lpstr>
      <vt:lpstr>Tree search example</vt:lpstr>
      <vt:lpstr>Tree search example</vt:lpstr>
      <vt:lpstr>Implementation: states vs nodes</vt:lpstr>
      <vt:lpstr>Implementation: general tree search</vt:lpstr>
      <vt:lpstr>Search strategies</vt:lpstr>
      <vt:lpstr>Uninformed the search strategies</vt:lpstr>
      <vt:lpstr>Breadth first search</vt:lpstr>
      <vt:lpstr>Breadth first search</vt:lpstr>
      <vt:lpstr>Breadth first search</vt:lpstr>
      <vt:lpstr>Breadth first search</vt:lpstr>
      <vt:lpstr>Depth first search</vt:lpstr>
      <vt:lpstr>Depth first search</vt:lpstr>
      <vt:lpstr>Depth first search</vt:lpstr>
      <vt:lpstr>Depth first search</vt:lpstr>
      <vt:lpstr>Depth first search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Artie Basukoski</dc:creator>
  <cp:lastModifiedBy>Artie Basukoski</cp:lastModifiedBy>
  <cp:revision>3</cp:revision>
  <dcterms:created xsi:type="dcterms:W3CDTF">2021-09-23T10:03:04Z</dcterms:created>
  <dcterms:modified xsi:type="dcterms:W3CDTF">2022-10-03T12:18:12Z</dcterms:modified>
</cp:coreProperties>
</file>