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28"/>
  </p:notesMasterIdLst>
  <p:sldIdLst>
    <p:sldId id="256" r:id="rId2"/>
    <p:sldId id="367" r:id="rId3"/>
    <p:sldId id="369" r:id="rId4"/>
    <p:sldId id="372" r:id="rId5"/>
    <p:sldId id="370" r:id="rId6"/>
    <p:sldId id="384" r:id="rId7"/>
    <p:sldId id="386" r:id="rId8"/>
    <p:sldId id="385" r:id="rId9"/>
    <p:sldId id="371" r:id="rId10"/>
    <p:sldId id="374" r:id="rId11"/>
    <p:sldId id="387" r:id="rId12"/>
    <p:sldId id="388" r:id="rId13"/>
    <p:sldId id="391" r:id="rId14"/>
    <p:sldId id="392" r:id="rId15"/>
    <p:sldId id="396" r:id="rId16"/>
    <p:sldId id="397" r:id="rId17"/>
    <p:sldId id="398" r:id="rId18"/>
    <p:sldId id="375" r:id="rId19"/>
    <p:sldId id="399" r:id="rId20"/>
    <p:sldId id="394" r:id="rId21"/>
    <p:sldId id="393" r:id="rId22"/>
    <p:sldId id="395" r:id="rId23"/>
    <p:sldId id="403" r:id="rId24"/>
    <p:sldId id="390" r:id="rId25"/>
    <p:sldId id="400" r:id="rId26"/>
    <p:sldId id="40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6431"/>
    <a:srgbClr val="4E8542"/>
    <a:srgbClr val="001132"/>
    <a:srgbClr val="00153E"/>
    <a:srgbClr val="3C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76C2BA4-CC5D-411D-BCED-4F04BFF447AC}" type="datetimeFigureOut">
              <a:rPr lang="en-US"/>
              <a:pPr>
                <a:defRPr/>
              </a:pPr>
              <a:t>3/6/2023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B0D5C14-F8FB-4D7D-9FDA-3869F129BF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F42011-4AD1-4EF9-A676-D47BBAD9EB9F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E152-229D-468A-A19A-8FC84EA73F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9D2D-2F59-469E-A71E-C05B0F72F4A1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9EC3A1-36F0-4673-B060-B75B803ABA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56F8D-6066-4025-BD03-6906345299FE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6FB1-D1B2-4886-A71B-4AC5B3ECA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9D25A-269D-42AC-A8A3-32263CDE0392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76D507-AC38-44E8-9838-C027B2E6B61D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0029-47AE-4DA6-9A76-130EDA8517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8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D211B7-77A8-49DF-86FD-743EAF6BDE28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5CAA-0118-4232-92EF-D3C4960D3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D4EC6-E491-47B9-A1AA-FDE11EDD297C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CDE47-2721-477B-A42A-2004976E78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C17072-9B17-4D1C-AF77-446FACAD2648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E7FB1-CA21-4BF6-9B92-11AF69767D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3B768E-79C9-4C80-BFEF-3E70A96D7DB0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1DE80-1C6A-4A91-AFF5-4B4B24609E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3ADF0E-C882-4107-95FF-598E5586824C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A53650-972B-4567-B7CC-AE150392E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D196B-91B0-4758-A9A3-88AF33481AA6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79B5C-A8B0-4B1F-A7C1-447E50CFA7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AEAF04-42D0-4DB6-BF07-EDCEE9AF08FC}" type="datetime1">
              <a:rPr lang="en-US" smtClean="0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C50468-56BE-4625-A90D-8D2438F29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oukiv@wmin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alytics/devguides/collection/analyticsjs/cookie-us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.org.uk/media/for-organisations/documents/1545/cookies_guidance.pdf" TargetMode="External"/><Relationship Id="rId2" Type="http://schemas.openxmlformats.org/officeDocument/2006/relationships/hyperlink" Target="https://ico.org.uk/for-organisations/guide-to-pecr/cookies-and-similar-technologi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_analyt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nalytics/answer/9964640?hl=en#zippy=%2Cin-this-article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2" y="832987"/>
            <a:ext cx="8047037" cy="2824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6000" b="1" dirty="0">
                <a:solidFill>
                  <a:srgbClr val="002060"/>
                </a:solidFill>
              </a:rPr>
              <a:t>6MARK017W</a:t>
            </a:r>
            <a:br>
              <a:rPr lang="en-GB" sz="6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6000" b="1" dirty="0">
                <a:solidFill>
                  <a:srgbClr val="002060"/>
                </a:solidFill>
              </a:rPr>
              <a:t>Digital Marketing, Social Media and Web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6113"/>
            <a:ext cx="7454900" cy="1465262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defRPr/>
            </a:pPr>
            <a:r>
              <a:rPr lang="en-GB" sz="4500" b="1" dirty="0">
                <a:solidFill>
                  <a:srgbClr val="002060"/>
                </a:solidFill>
              </a:rPr>
              <a:t>Week 7 – web analytics</a:t>
            </a:r>
          </a:p>
          <a:p>
            <a:pPr eaLnBrk="1" fontAlgn="auto" hangingPunct="1">
              <a:defRPr/>
            </a:pPr>
            <a:endParaRPr lang="en-GB" dirty="0">
              <a:solidFill>
                <a:srgbClr val="002060"/>
              </a:solidFill>
            </a:endParaRPr>
          </a:p>
          <a:p>
            <a:pPr eaLnBrk="1" fontAlgn="auto" hangingPunct="1">
              <a:defRPr/>
            </a:pPr>
            <a:r>
              <a:rPr lang="en-GB" dirty="0">
                <a:solidFill>
                  <a:srgbClr val="002060"/>
                </a:solidFill>
              </a:rPr>
              <a:t>Dr Vassiliki Bouki</a:t>
            </a:r>
          </a:p>
          <a:p>
            <a:pPr eaLnBrk="1" fontAlgn="auto" hangingPunct="1">
              <a:defRPr/>
            </a:pPr>
            <a:r>
              <a:rPr lang="en-GB" cap="none" dirty="0">
                <a:solidFill>
                  <a:srgbClr val="002060"/>
                </a:solidFill>
                <a:hlinkClick r:id="rId2"/>
              </a:rPr>
              <a:t>boukiv@wmin.ac.uk</a:t>
            </a:r>
            <a:endParaRPr lang="en-GB" cap="none" dirty="0">
              <a:solidFill>
                <a:srgbClr val="002060"/>
              </a:solidFill>
            </a:endParaRPr>
          </a:p>
          <a:p>
            <a:pPr eaLnBrk="1" fontAlgn="auto" hangingPunct="1">
              <a:defRPr/>
            </a:pPr>
            <a:endParaRPr lang="en-GB" cap="none" dirty="0">
              <a:solidFill>
                <a:srgbClr val="002060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CB1280-D23C-4137-9CB8-0430727260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tag solutions track visitors by using </a:t>
            </a:r>
            <a:r>
              <a:rPr lang="en-GB" b="1" dirty="0"/>
              <a:t>cookies</a:t>
            </a:r>
            <a:r>
              <a:rPr lang="en-GB" dirty="0"/>
              <a:t>. </a:t>
            </a:r>
          </a:p>
          <a:p>
            <a:r>
              <a:rPr lang="en-GB" dirty="0"/>
              <a:t>Cookies: small text files that a web server transmits to a web browser so that it can keep track of the user’s activity. The visitor’s browser stores the cookie information on the local hard drive as name/value pairs. </a:t>
            </a:r>
          </a:p>
          <a:p>
            <a:r>
              <a:rPr lang="en-GB" dirty="0"/>
              <a:t>For web analytics, the main purpose of cookies is to identify users for later use—most often with an anonymous visitor ID. </a:t>
            </a:r>
          </a:p>
          <a:p>
            <a:r>
              <a:rPr lang="en-GB" dirty="0"/>
              <a:t>Among many things, cookies can be used to determine how many first-time or repeat visitors a site has received, how many times a visitor returns each period, and how much time passes between visits. The following are some cookie facts: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781175"/>
            <a:ext cx="8016876" cy="4087813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There are two types of cookies: first party and third party. </a:t>
            </a:r>
          </a:p>
          <a:p>
            <a:pPr lvl="1"/>
            <a:r>
              <a:rPr lang="en-GB" sz="1800" b="1" dirty="0">
                <a:solidFill>
                  <a:srgbClr val="C00000"/>
                </a:solidFill>
              </a:rPr>
              <a:t>A first-party cookie</a:t>
            </a:r>
            <a:r>
              <a:rPr lang="en-GB" sz="1800" dirty="0"/>
              <a:t> is one created by the website domain. A visitor requests it directly by typing the URL into their browser or by following a link.</a:t>
            </a:r>
          </a:p>
          <a:p>
            <a:pPr lvl="1"/>
            <a:r>
              <a:rPr lang="en-GB" sz="1800" b="1" dirty="0">
                <a:solidFill>
                  <a:srgbClr val="C00000"/>
                </a:solidFill>
              </a:rPr>
              <a:t>A third-party cookie </a:t>
            </a:r>
            <a:r>
              <a:rPr lang="en-GB" sz="1800" dirty="0"/>
              <a:t>is one that operates in the background and is usually associated with advertisements or embedded content that is delivered by a third-party domain not directly requested by the visitor.</a:t>
            </a:r>
          </a:p>
          <a:p>
            <a:r>
              <a:rPr lang="en-GB" sz="1800" dirty="0"/>
              <a:t>For first-party cookies, only the website domain setting the cookie information can retrieve the data. This is a security feature built into all web browsers.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For third-party cookies, the website domain setting the cookie can also list other domains allowed to view this information. The user is not involved in the transfer of third-party cookie information and is usually not even aware that this is happening. </a:t>
            </a:r>
            <a:r>
              <a:rPr lang="en-GB" sz="1800" dirty="0">
                <a:solidFill>
                  <a:srgbClr val="FF0000"/>
                </a:solidFill>
              </a:rPr>
              <a:t>Security issues.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A maximum of 50 cookies are allowed per domain for the latest versions of Internet Explorer and Firefox. Other browsers may vary (Opera 10 currently has a limit of 30; Safari and Google Chrome have no limit on the number of cookies per domain).</a:t>
            </a:r>
          </a:p>
          <a:p>
            <a:pPr>
              <a:spcBef>
                <a:spcPts val="600"/>
              </a:spcBef>
            </a:pPr>
            <a:r>
              <a:rPr lang="en-GB" sz="1400" dirty="0"/>
              <a:t>For more information see: </a:t>
            </a:r>
            <a:r>
              <a:rPr lang="en-GB" sz="1400" dirty="0">
                <a:hlinkClick r:id="rId2"/>
              </a:rPr>
              <a:t>https://developers.google.com/analytics/devguides/collection/analyticsjs/cookie-usage</a:t>
            </a:r>
            <a:endParaRPr lang="en-GB" sz="1400" dirty="0"/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page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5026025" cy="4022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/>
              <a:t>  </a:t>
            </a:r>
            <a:r>
              <a:rPr lang="en-GB" sz="2800" dirty="0"/>
              <a:t>Missing tags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/>
              <a:t> Set up tags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/>
              <a:t> Java is not activated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/>
              <a:t>Mobile devices (in relation to </a:t>
            </a:r>
            <a:r>
              <a:rPr lang="en-GB" sz="2800" dirty="0" err="1"/>
              <a:t>Javascript</a:t>
            </a:r>
            <a:r>
              <a:rPr lang="en-GB" sz="28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/>
              <a:t> Firewalls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/>
              <a:t> Deleting / resetting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6425" y="4043789"/>
            <a:ext cx="344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prstClr val="black"/>
                </a:solidFill>
              </a:rPr>
              <a:t>Percentage of Internet users with JavaScript-disabled browsers</a:t>
            </a:r>
          </a:p>
          <a:p>
            <a:r>
              <a:rPr lang="en-GB" sz="1200" dirty="0">
                <a:solidFill>
                  <a:prstClr val="black"/>
                </a:solidFill>
              </a:rPr>
              <a:t>From: ‘Advanced Web metrics with Google Analytics’</a:t>
            </a:r>
            <a:endParaRPr lang="en-GB" sz="1200" dirty="0"/>
          </a:p>
        </p:txBody>
      </p:sp>
      <p:pic>
        <p:nvPicPr>
          <p:cNvPr id="1027" name="Picture 3" descr="C:\Users\Vassiliki\Desktop\jav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140" y="1895475"/>
            <a:ext cx="3162560" cy="2180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solidFill>
                  <a:srgbClr val="C00000"/>
                </a:solidFill>
              </a:rPr>
              <a:t>Hybrid methods</a:t>
            </a:r>
          </a:p>
          <a:p>
            <a:r>
              <a:rPr lang="en-GB" dirty="0"/>
              <a:t>Some companies produce solutions that collect data through both </a:t>
            </a:r>
            <a:r>
              <a:rPr lang="en-GB" dirty="0" err="1"/>
              <a:t>logfiles</a:t>
            </a:r>
            <a:r>
              <a:rPr lang="en-GB" dirty="0"/>
              <a:t> and page tagging and can analyze both kinds. By using a hybrid method, they aim to produce more accurate statistics than either method on its own.</a:t>
            </a:r>
          </a:p>
          <a:p>
            <a:endParaRPr lang="en-GB" dirty="0"/>
          </a:p>
          <a:p>
            <a:r>
              <a:rPr lang="en-GB" sz="2400" b="1" dirty="0">
                <a:solidFill>
                  <a:srgbClr val="C00000"/>
                </a:solidFill>
              </a:rPr>
              <a:t>Click analytics</a:t>
            </a:r>
          </a:p>
          <a:p>
            <a:r>
              <a:rPr lang="en-GB" dirty="0"/>
              <a:t>Click analytics is a special type of web analytics that gives special attention to clicks.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misinterpretation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GB" sz="2400" dirty="0"/>
              <a:t> Unique visitors + Unique visitors </a:t>
            </a:r>
            <a:r>
              <a:rPr lang="en-GB" sz="2400" b="1" dirty="0"/>
              <a:t>unequal</a:t>
            </a:r>
            <a:r>
              <a:rPr lang="en-GB" sz="2400" dirty="0"/>
              <a:t> to total unique visitors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GB" sz="2400" dirty="0"/>
              <a:t> New visitors + Repeat visitors </a:t>
            </a:r>
            <a:r>
              <a:rPr lang="en-GB" sz="2400" b="1" dirty="0"/>
              <a:t>unequal</a:t>
            </a:r>
            <a:r>
              <a:rPr lang="en-GB" sz="2400" dirty="0"/>
              <a:t> to total visitors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lvl="1">
              <a:spcBef>
                <a:spcPts val="0"/>
              </a:spcBef>
              <a:buNone/>
            </a:pPr>
            <a:r>
              <a:rPr lang="en-GB" sz="2800" b="1" dirty="0">
                <a:solidFill>
                  <a:srgbClr val="FF0000"/>
                </a:solidFill>
              </a:rPr>
              <a:t>‘The hotel problem’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16451"/>
              </p:ext>
            </p:extLst>
          </p:nvPr>
        </p:nvGraphicFramePr>
        <p:xfrm>
          <a:off x="1181100" y="3752851"/>
          <a:ext cx="6972300" cy="230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8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Unique visitors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31">
                <a:tc>
                  <a:txBody>
                    <a:bodyPr/>
                    <a:lstStyle/>
                    <a:p>
                      <a:r>
                        <a:rPr lang="en-GB" dirty="0"/>
                        <a:t>Room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31">
                <a:tc>
                  <a:txBody>
                    <a:bodyPr/>
                    <a:lstStyle/>
                    <a:p>
                      <a:r>
                        <a:rPr lang="en-GB" dirty="0"/>
                        <a:t>Room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831">
                <a:tc>
                  <a:txBody>
                    <a:bodyPr/>
                    <a:lstStyle/>
                    <a:p>
                      <a:r>
                        <a:rPr lang="en-GB" dirty="0"/>
                        <a:t>Total visitors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88518" y="4381500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25" y="4391025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4202" y="49339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John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175" y="4391025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6050" y="4943475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1620" y="488632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John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1117" y="4476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1117" y="4981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646" y="559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5303" y="5581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2721" y="557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8525" y="55911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???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3300" y="54959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misinterpretation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above problem appears when we consider data for long and / or short period of time.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 Page views and visitors</a:t>
            </a:r>
          </a:p>
          <a:p>
            <a:r>
              <a:rPr lang="en-GB" sz="2800" dirty="0"/>
              <a:t>‘the shared computer ‘ &amp; ‘one person uses more than one machine’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 accuracy in 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/>
              <a:t> Select a tool that uses page tagging and first-party cookies for data collection. 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 Use asynchronous page tagging with the code located in the head section of your pages. 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 Remove or report separately all nonhuman activity from your data reports, such as robots and server-performance monitors. Google Analytics ignores robots that do not execute JavaScript.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 Track everything. 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 Regularly audit your website for page tag completeness 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 Avoid making judgments on data that is less than 24 hours old.</a:t>
            </a:r>
          </a:p>
          <a:p>
            <a:pPr>
              <a:buNone/>
            </a:pPr>
            <a:r>
              <a:rPr lang="en-GB" dirty="0"/>
              <a:t>For more recommendations see ‘Advanced Web Metrics with Google Analytics’ – chapter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126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There are two types of private information:</a:t>
            </a:r>
          </a:p>
          <a:p>
            <a:r>
              <a:rPr lang="en-GB" b="1" dirty="0">
                <a:solidFill>
                  <a:srgbClr val="C00000"/>
                </a:solidFill>
              </a:rPr>
              <a:t>Non–personally identifiable information</a:t>
            </a:r>
            <a:r>
              <a:rPr lang="en-GB" dirty="0"/>
              <a:t> (non-PII): anonymous aggregate data that cannot be used to identify or deduce demographic information, such as name or address. </a:t>
            </a:r>
          </a:p>
          <a:p>
            <a:r>
              <a:rPr lang="en-GB" b="1" dirty="0">
                <a:solidFill>
                  <a:srgbClr val="C00000"/>
                </a:solidFill>
              </a:rPr>
              <a:t>Personally identifiable information</a:t>
            </a:r>
            <a:r>
              <a:rPr lang="en-GB" dirty="0"/>
              <a:t> (PII): data can be used to identify personal information such as name or address.</a:t>
            </a:r>
          </a:p>
          <a:p>
            <a:r>
              <a:rPr lang="en-GB" dirty="0"/>
              <a:t>Since 2011 you have to request explicit consent from your visitors if you collect PII </a:t>
            </a:r>
            <a:r>
              <a:rPr lang="en-GB" b="1" i="1" dirty="0"/>
              <a:t>by the Law.</a:t>
            </a:r>
          </a:p>
          <a:p>
            <a:r>
              <a:rPr lang="en-GB" sz="1600" dirty="0">
                <a:hlinkClick r:id="rId2"/>
              </a:rPr>
              <a:t>https://ico.org.uk/for-organisations/guide-to-pecr/cookies-and-similar-technologies/</a:t>
            </a:r>
            <a:endParaRPr lang="en-GB" b="1" i="1" dirty="0"/>
          </a:p>
          <a:p>
            <a:pPr>
              <a:spcBef>
                <a:spcPts val="0"/>
              </a:spcBef>
            </a:pPr>
            <a:r>
              <a:rPr lang="en-GB" sz="1600" dirty="0">
                <a:hlinkClick r:id="rId3"/>
              </a:rPr>
              <a:t>https://ico.org.uk/media/for-organisations/documents/1545/cookies_guidance.pdf</a:t>
            </a:r>
            <a:r>
              <a:rPr lang="en-GB" sz="1600" dirty="0"/>
              <a:t> (copy and paste the link to open PDF; it does not work well by clicking) 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dirty="0"/>
              <a:t>By default GA does </a:t>
            </a:r>
            <a:r>
              <a:rPr lang="en-GB" b="1" dirty="0"/>
              <a:t>NOT</a:t>
            </a:r>
            <a:r>
              <a:rPr lang="en-GB" dirty="0"/>
              <a:t> collect PII.</a:t>
            </a:r>
          </a:p>
          <a:p>
            <a:pPr>
              <a:spcBef>
                <a:spcPts val="600"/>
              </a:spcBef>
            </a:pPr>
            <a:r>
              <a:rPr lang="en-GB" dirty="0"/>
              <a:t>It depends how you set up the tags / cookies. Be really careful; follow changes; respect legal obligations. Always check for any legal changes.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71500"/>
            <a:ext cx="7543800" cy="962661"/>
          </a:xfrm>
        </p:spPr>
        <p:txBody>
          <a:bodyPr>
            <a:normAutofit/>
          </a:bodyPr>
          <a:lstStyle/>
          <a:p>
            <a:r>
              <a:rPr lang="en-GB" sz="4400" dirty="0"/>
              <a:t>Web Analytics &amp; Google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8188326" cy="4613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/>
              <a:t>There are several companies as well as free tools that can be used for Web Analytics</a:t>
            </a:r>
          </a:p>
          <a:p>
            <a:pPr>
              <a:spcBef>
                <a:spcPts val="600"/>
              </a:spcBef>
              <a:buNone/>
            </a:pPr>
            <a:r>
              <a:rPr lang="en-GB" sz="1800" b="1" dirty="0">
                <a:solidFill>
                  <a:srgbClr val="C00000"/>
                </a:solidFill>
              </a:rPr>
              <a:t>Google Analytics (GA) </a:t>
            </a:r>
            <a:r>
              <a:rPr lang="en-GB" sz="1800" dirty="0"/>
              <a:t>is a free, convenient and powerful tool to track important information of your website offered by Google.</a:t>
            </a:r>
          </a:p>
          <a:p>
            <a:pPr>
              <a:spcBef>
                <a:spcPts val="600"/>
              </a:spcBef>
              <a:buNone/>
            </a:pPr>
            <a:r>
              <a:rPr lang="en-GB" sz="1800" dirty="0"/>
              <a:t>Most web analytics tools gather similar information (at least at the basic level). Main differences: the amount of data gathered; free or not; how reports are presented.</a:t>
            </a:r>
          </a:p>
          <a:p>
            <a:pPr>
              <a:buNone/>
            </a:pPr>
            <a:r>
              <a:rPr lang="en-GB" sz="1800" b="1" dirty="0">
                <a:solidFill>
                  <a:srgbClr val="C00000"/>
                </a:solidFill>
              </a:rPr>
              <a:t>GA limitations:</a:t>
            </a:r>
          </a:p>
          <a:p>
            <a:pPr>
              <a:spcBef>
                <a:spcPts val="0"/>
              </a:spcBef>
              <a:buNone/>
            </a:pPr>
            <a:r>
              <a:rPr lang="en-GB" sz="1800" u="sng" dirty="0"/>
              <a:t>Data Limits</a:t>
            </a:r>
            <a:r>
              <a:rPr lang="en-GB" sz="1800" dirty="0"/>
              <a:t>: Standard (free) account limit is 10 million hits per month; Premium account is 1 billion hits per month. Premium Service Pricing - $150,000 annual flat fee – there are cheaper options. </a:t>
            </a:r>
          </a:p>
          <a:p>
            <a:pPr>
              <a:spcBef>
                <a:spcPts val="0"/>
              </a:spcBef>
              <a:buNone/>
            </a:pPr>
            <a:r>
              <a:rPr lang="en-GB" sz="1800" u="sng" dirty="0"/>
              <a:t>Data Collection &amp; Reporting Delays</a:t>
            </a:r>
            <a:r>
              <a:rPr lang="en-GB" sz="1800" dirty="0"/>
              <a:t>: Google shows real time data of site visitors, referral websites, and geographical data. The collection and reporting system has a delay of 24 hours for Standard users and 4 hours for Premium users for data such as conversions. </a:t>
            </a:r>
          </a:p>
          <a:p>
            <a:pPr>
              <a:spcBef>
                <a:spcPts val="0"/>
              </a:spcBef>
              <a:buNone/>
            </a:pPr>
            <a:r>
              <a:rPr lang="en-GB" sz="1800" u="sng" dirty="0"/>
              <a:t>Interface and Language</a:t>
            </a:r>
          </a:p>
          <a:p>
            <a:pPr>
              <a:spcBef>
                <a:spcPts val="0"/>
              </a:spcBef>
              <a:buNone/>
            </a:pPr>
            <a:endParaRPr lang="en-GB" sz="1800" u="sng" dirty="0"/>
          </a:p>
          <a:p>
            <a:pPr>
              <a:spcBef>
                <a:spcPts val="600"/>
              </a:spcBef>
              <a:buNone/>
            </a:pPr>
            <a:r>
              <a:rPr lang="en-GB" sz="1800" dirty="0"/>
              <a:t>Several alternatives to GA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4" y="287338"/>
            <a:ext cx="7731125" cy="1449387"/>
          </a:xfrm>
        </p:spPr>
        <p:txBody>
          <a:bodyPr/>
          <a:lstStyle/>
          <a:p>
            <a:r>
              <a:rPr lang="en-GB" dirty="0"/>
              <a:t>Google Analytics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1855788"/>
            <a:ext cx="8321676" cy="4022725"/>
          </a:xfrm>
        </p:spPr>
        <p:txBody>
          <a:bodyPr>
            <a:normAutofit/>
          </a:bodyPr>
          <a:lstStyle/>
          <a:p>
            <a:r>
              <a:rPr lang="en-GB" dirty="0"/>
              <a:t>By default GA collects information that provides a complete picture of your visitor activity by tracking all possible visitor experience </a:t>
            </a:r>
            <a:r>
              <a:rPr lang="en-GB" dirty="0">
                <a:sym typeface="Wingdings" pitchFamily="2" charset="2"/>
              </a:rPr>
              <a:t> </a:t>
            </a:r>
            <a:r>
              <a:rPr lang="en-GB" b="1" dirty="0">
                <a:sym typeface="Wingdings" pitchFamily="2" charset="2"/>
              </a:rPr>
              <a:t>not enough!</a:t>
            </a:r>
            <a:endParaRPr lang="en-GB" b="1" dirty="0"/>
          </a:p>
          <a:p>
            <a:r>
              <a:rPr lang="en-GB" dirty="0"/>
              <a:t>There are other data that are </a:t>
            </a:r>
            <a:r>
              <a:rPr lang="en-GB" b="1" dirty="0">
                <a:solidFill>
                  <a:srgbClr val="C00000"/>
                </a:solidFill>
              </a:rPr>
              <a:t>NOT collected by default</a:t>
            </a:r>
            <a:r>
              <a:rPr lang="en-GB" dirty="0"/>
              <a:t>, such as: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 File downloads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 Links that go to third-party websites, such as partners, affiliates, trade associations etc.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 In-page events that do not generate a page view, such as clicking an Add To Cart button.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 YouTube embedded videos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Visitor types (e.g. Members, subscribers etc)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 Segmenting visitors (e.g. only social media visits, segments by geographic location etc).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‘If you can’t measure it, it’s not worth doing it’</a:t>
            </a:r>
          </a:p>
          <a:p>
            <a:pPr>
              <a:spcBef>
                <a:spcPts val="0"/>
              </a:spcBef>
            </a:pPr>
            <a:r>
              <a:rPr lang="en-GB" sz="2400" dirty="0"/>
              <a:t>(but ‘not everything that can be measured, matters’)</a:t>
            </a:r>
          </a:p>
          <a:p>
            <a:r>
              <a:rPr lang="en-GB" sz="2400" dirty="0"/>
              <a:t>“</a:t>
            </a:r>
            <a:r>
              <a:rPr lang="en-GB" sz="2400" b="1" dirty="0"/>
              <a:t>Web analytics</a:t>
            </a:r>
            <a:r>
              <a:rPr lang="en-GB" sz="2400" dirty="0"/>
              <a:t> is the </a:t>
            </a:r>
            <a:r>
              <a:rPr lang="en-GB" sz="2400" dirty="0">
                <a:solidFill>
                  <a:srgbClr val="FF0000"/>
                </a:solidFill>
              </a:rPr>
              <a:t>measurement</a:t>
            </a:r>
            <a:r>
              <a:rPr lang="en-GB" sz="2400" dirty="0"/>
              <a:t>, </a:t>
            </a:r>
            <a:r>
              <a:rPr lang="en-GB" sz="2400" dirty="0">
                <a:solidFill>
                  <a:srgbClr val="FF0000"/>
                </a:solidFill>
              </a:rPr>
              <a:t>collection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analysis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reporting</a:t>
            </a:r>
            <a:r>
              <a:rPr lang="en-GB" sz="2400" dirty="0"/>
              <a:t> of </a:t>
            </a:r>
            <a:r>
              <a:rPr lang="en-GB" sz="2400" i="1" dirty="0"/>
              <a:t>internet data</a:t>
            </a:r>
            <a:r>
              <a:rPr lang="en-GB" sz="2400" dirty="0"/>
              <a:t> for purposes of </a:t>
            </a:r>
            <a:r>
              <a:rPr lang="en-GB" sz="2400" i="1" u="sng" dirty="0"/>
              <a:t>understanding and optimizing </a:t>
            </a:r>
            <a:r>
              <a:rPr lang="en-GB" sz="2400" dirty="0"/>
              <a:t>web usage.”</a:t>
            </a:r>
            <a:r>
              <a:rPr lang="en-GB" dirty="0"/>
              <a:t> </a:t>
            </a:r>
            <a:r>
              <a:rPr lang="en-GB" sz="1600" dirty="0"/>
              <a:t>(</a:t>
            </a:r>
            <a:r>
              <a:rPr lang="en-GB" sz="1600" dirty="0">
                <a:hlinkClick r:id="rId2"/>
              </a:rPr>
              <a:t>http://en.wikipedia.org/wiki/Web_analytics</a:t>
            </a:r>
            <a:r>
              <a:rPr lang="en-GB" sz="1600" dirty="0"/>
              <a:t>)</a:t>
            </a:r>
          </a:p>
          <a:p>
            <a:r>
              <a:rPr lang="en-GB" sz="2400" dirty="0"/>
              <a:t>Web analytics is NOT just a tool that measures the traffic in your site – it is a powerful marketing tool.</a:t>
            </a:r>
          </a:p>
          <a:p>
            <a:pPr algn="ctr"/>
            <a:r>
              <a:rPr lang="en-GB" sz="2400" dirty="0"/>
              <a:t>‘Everything you would like to know about your site’s performance’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Analytics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5422" y="1824335"/>
            <a:ext cx="22658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Google Account</a:t>
            </a:r>
            <a:r>
              <a:rPr lang="en-GB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endParaRPr lang="en-GB" sz="2400" b="1" cap="none" spc="0" dirty="0">
              <a:ln w="12700" cmpd="sng">
                <a:solidFill>
                  <a:srgbClr val="3B643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4367" y="1824335"/>
            <a:ext cx="3580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spc="50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Google Analytics Account</a:t>
            </a:r>
            <a:endParaRPr lang="en-GB" sz="2400" b="1" cap="none" spc="0" dirty="0">
              <a:ln w="12700" cmpd="sng">
                <a:solidFill>
                  <a:srgbClr val="3B643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7647" y="1824335"/>
            <a:ext cx="1573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spc="50" dirty="0">
                <a:ln w="12700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Properties</a:t>
            </a:r>
            <a:endParaRPr lang="en-GB" sz="2400" b="1" cap="none" spc="0" dirty="0">
              <a:ln w="12700" cmpd="sng">
                <a:solidFill>
                  <a:srgbClr val="3B643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065" y="1833860"/>
            <a:ext cx="486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GB" sz="2400" b="1" cap="none" spc="0" dirty="0">
              <a:ln w="12700" cmpd="sng">
                <a:solidFill>
                  <a:srgbClr val="3B643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9786" y="1833860"/>
            <a:ext cx="486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GB" sz="2400" b="1" cap="none" spc="0" dirty="0">
              <a:ln w="12700" cmpd="sng">
                <a:solidFill>
                  <a:srgbClr val="3B6431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100" y="2428875"/>
            <a:ext cx="64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order to use Google Analytics you must have a ‘Google account’.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100" y="2858941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your Google account create a ‘Google Analytics account’.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100" y="3289007"/>
            <a:ext cx="701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 not confuse the ‘Google account’ with the ‘Google Analytics account’.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" y="5091412"/>
            <a:ext cx="818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standard Google Analytics, you can set up </a:t>
            </a:r>
            <a:r>
              <a:rPr lang="en-US" b="1" dirty="0"/>
              <a:t>100 accounts</a:t>
            </a:r>
            <a:r>
              <a:rPr lang="en-US" dirty="0"/>
              <a:t> and can add 50 properties </a:t>
            </a:r>
          </a:p>
          <a:p>
            <a:r>
              <a:rPr lang="en-US" dirty="0"/>
              <a:t>(for the time being think the property as a website) per account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" y="3704639"/>
            <a:ext cx="779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Google Analytics account can contain one or more properties. </a:t>
            </a:r>
          </a:p>
          <a:p>
            <a:r>
              <a:rPr lang="en-GB" dirty="0"/>
              <a:t>A </a:t>
            </a:r>
            <a:r>
              <a:rPr lang="en-GB" b="1" dirty="0"/>
              <a:t>property</a:t>
            </a:r>
            <a:r>
              <a:rPr lang="en-GB" dirty="0"/>
              <a:t> could be a site / mobile application / domain for which you would like </a:t>
            </a:r>
          </a:p>
          <a:p>
            <a:r>
              <a:rPr lang="en-GB" dirty="0"/>
              <a:t>to collect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Analytics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737361"/>
            <a:ext cx="7950200" cy="45999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A GA Account is really just an organizational layer;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An account is a way to group web sites together and decide who has access to them.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b="1" dirty="0">
                <a:solidFill>
                  <a:srgbClr val="FF0000"/>
                </a:solidFill>
              </a:rPr>
              <a:t>Example 1: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dirty="0"/>
              <a:t>	If you are a web developer it is likely to have several clients. One client might have more that one web site.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Create a Google Analytics account for each client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Within the account of a client create one or more properties. Each property corresponds to a web site that belongs to this client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Within each property you can create several views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b="1" dirty="0">
                <a:solidFill>
                  <a:srgbClr val="FF0000"/>
                </a:solidFill>
              </a:rPr>
              <a:t>Example 2: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You create one account with many different properties.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/>
              <a:t>All properties might be related to the same web site but focus on different parts </a:t>
            </a:r>
            <a:r>
              <a:rPr lang="en-GB" dirty="0" err="1"/>
              <a:t>e.g</a:t>
            </a:r>
            <a:r>
              <a:rPr lang="en-GB" dirty="0"/>
              <a:t> the main site, a blog, support centre, landing pages,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Analytics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Google Analytics Account has one or more properties.</a:t>
            </a:r>
          </a:p>
          <a:p>
            <a:r>
              <a:rPr lang="en-GB" sz="2800" dirty="0"/>
              <a:t>Each property is associated with a unique </a:t>
            </a:r>
            <a:r>
              <a:rPr lang="en-GB" sz="2800" b="1" dirty="0">
                <a:solidFill>
                  <a:srgbClr val="FF0000"/>
                </a:solidFill>
              </a:rPr>
              <a:t>tracking code (GATC)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with its own unique ID for identifying data from that property.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4" y="287338"/>
            <a:ext cx="7731125" cy="1449387"/>
          </a:xfrm>
        </p:spPr>
        <p:txBody>
          <a:bodyPr/>
          <a:lstStyle/>
          <a:p>
            <a:r>
              <a:rPr lang="en-GB" dirty="0"/>
              <a:t>Google Analytics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4" y="1855788"/>
            <a:ext cx="8321676" cy="46039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b="1" dirty="0">
                <a:solidFill>
                  <a:srgbClr val="FF0000"/>
                </a:solidFill>
              </a:rPr>
              <a:t>Universal Analytics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Google Analytics 4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GB" b="1" u="sng" dirty="0">
                <a:solidFill>
                  <a:schemeClr val="tx1"/>
                </a:solidFill>
              </a:rPr>
              <a:t>Different tracking codes (GATC)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GB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Universal Analytics is a version of Google Analytics. The format of Universal Analytics ID is: </a:t>
            </a:r>
            <a:r>
              <a:rPr lang="en-GB" b="1" dirty="0">
                <a:solidFill>
                  <a:srgbClr val="FF0000"/>
                </a:solidFill>
              </a:rPr>
              <a:t>UA-XXXXXXXX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GB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dirty="0"/>
              <a:t>Google Analytics is the most recent version of Google Analytics. The format of Google Analytics 4 ID is: </a:t>
            </a:r>
            <a:r>
              <a:rPr lang="en-GB" b="1" dirty="0">
                <a:solidFill>
                  <a:srgbClr val="FF0000"/>
                </a:solidFill>
              </a:rPr>
              <a:t>G-XXXXXXXX</a:t>
            </a:r>
          </a:p>
          <a:p>
            <a:pPr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Both versions are currently available.</a:t>
            </a:r>
          </a:p>
          <a:p>
            <a:r>
              <a:rPr lang="en-GB" dirty="0"/>
              <a:t>We’ll examine close the Google Analytics 4 version. From time to time might make reference to Universal Analytics.</a:t>
            </a:r>
          </a:p>
          <a:p>
            <a:r>
              <a:rPr lang="en-GB" sz="1600" dirty="0"/>
              <a:t>(</a:t>
            </a:r>
            <a:r>
              <a:rPr lang="en-GB" sz="1600" dirty="0">
                <a:hlinkClick r:id="rId2"/>
              </a:rPr>
              <a:t>https://support.google.com/analytics/answer/9964640?hl=en#zippy=%2Cin-this-article)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Analytics –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4197350" cy="4022725"/>
          </a:xfrm>
        </p:spPr>
        <p:txBody>
          <a:bodyPr/>
          <a:lstStyle/>
          <a:p>
            <a:r>
              <a:rPr lang="en-GB" dirty="0"/>
              <a:t>Page tag solution – first party cookies</a:t>
            </a:r>
          </a:p>
          <a:p>
            <a:r>
              <a:rPr lang="en-GB" dirty="0"/>
              <a:t>When you create a property in a Google analytics account the </a:t>
            </a:r>
            <a:r>
              <a:rPr lang="en-GB" b="1" dirty="0">
                <a:solidFill>
                  <a:srgbClr val="FF0000"/>
                </a:solidFill>
              </a:rPr>
              <a:t>GATC</a:t>
            </a:r>
            <a:r>
              <a:rPr lang="en-GB" dirty="0"/>
              <a:t>: </a:t>
            </a:r>
            <a:r>
              <a:rPr lang="en-GB" b="1" dirty="0">
                <a:solidFill>
                  <a:srgbClr val="FF0000"/>
                </a:solidFill>
              </a:rPr>
              <a:t>G</a:t>
            </a:r>
            <a:r>
              <a:rPr lang="en-GB" dirty="0"/>
              <a:t>oogle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nalytics </a:t>
            </a:r>
            <a:r>
              <a:rPr lang="en-GB" b="1" dirty="0">
                <a:solidFill>
                  <a:srgbClr val="FF0000"/>
                </a:solidFill>
              </a:rPr>
              <a:t>T</a:t>
            </a:r>
            <a:r>
              <a:rPr lang="en-GB" dirty="0"/>
              <a:t>racking </a:t>
            </a:r>
            <a:r>
              <a:rPr lang="en-GB" b="1" dirty="0">
                <a:solidFill>
                  <a:srgbClr val="FF0000"/>
                </a:solidFill>
              </a:rPr>
              <a:t>C</a:t>
            </a:r>
            <a:r>
              <a:rPr lang="en-GB" dirty="0"/>
              <a:t>ode is automatically generated.</a:t>
            </a:r>
          </a:p>
          <a:p>
            <a:r>
              <a:rPr lang="en-GB" dirty="0"/>
              <a:t>You must include the code in your site.</a:t>
            </a:r>
          </a:p>
          <a:p>
            <a:r>
              <a:rPr lang="en-GB" dirty="0"/>
              <a:t>When a visitor comes to a </a:t>
            </a:r>
            <a:r>
              <a:rPr lang="en-GB" dirty="0">
                <a:sym typeface="Wingdings" pitchFamily="2" charset="2"/>
              </a:rPr>
              <a:t>web page with GATC the cookie saves some information and reports are sent to server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2" descr="C:\Users\Vassiliki\Desktop\google_analytic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3624" y="2199528"/>
            <a:ext cx="4154652" cy="3134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5" y="1715948"/>
            <a:ext cx="8465356" cy="4519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5678"/>
          </a:xfrm>
        </p:spPr>
        <p:txBody>
          <a:bodyPr>
            <a:normAutofit fontScale="90000"/>
          </a:bodyPr>
          <a:lstStyle/>
          <a:p>
            <a:r>
              <a:rPr lang="en-GB" dirty="0"/>
              <a:t>Google Analytics Home – Interface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00299" y="2933700"/>
            <a:ext cx="6009064" cy="3095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676649" y="2514084"/>
            <a:ext cx="1989391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HOME information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9453" y="1370070"/>
            <a:ext cx="1465264" cy="1477328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Account info; </a:t>
            </a:r>
          </a:p>
          <a:p>
            <a:r>
              <a:rPr lang="en-GB" b="1" dirty="0">
                <a:solidFill>
                  <a:srgbClr val="002060"/>
                </a:solidFill>
              </a:rPr>
              <a:t>Tracking</a:t>
            </a:r>
          </a:p>
          <a:p>
            <a:r>
              <a:rPr lang="en-GB" b="1" dirty="0">
                <a:solidFill>
                  <a:srgbClr val="002060"/>
                </a:solidFill>
              </a:rPr>
              <a:t>Code; </a:t>
            </a:r>
          </a:p>
          <a:p>
            <a:r>
              <a:rPr lang="en-GB" b="1" dirty="0">
                <a:solidFill>
                  <a:srgbClr val="002060"/>
                </a:solidFill>
              </a:rPr>
              <a:t>Change account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9248" y="1696200"/>
            <a:ext cx="2140076" cy="383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/>
          <p:cNvSpPr/>
          <p:nvPr/>
        </p:nvSpPr>
        <p:spPr>
          <a:xfrm flipH="1">
            <a:off x="952408" y="1784299"/>
            <a:ext cx="341002" cy="240622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82972" y="2150496"/>
            <a:ext cx="1062528" cy="307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155014" y="1670068"/>
            <a:ext cx="2469257" cy="9233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Share reports</a:t>
            </a:r>
          </a:p>
          <a:p>
            <a:r>
              <a:rPr lang="en-GB" b="1" dirty="0">
                <a:solidFill>
                  <a:srgbClr val="002060"/>
                </a:solidFill>
              </a:rPr>
              <a:t>Customise reports</a:t>
            </a:r>
          </a:p>
          <a:p>
            <a:r>
              <a:rPr lang="en-GB" b="1" dirty="0">
                <a:solidFill>
                  <a:srgbClr val="002060"/>
                </a:solidFill>
              </a:rPr>
              <a:t>Insights</a:t>
            </a:r>
          </a:p>
        </p:txBody>
      </p:sp>
      <p:sp>
        <p:nvSpPr>
          <p:cNvPr id="29" name="Left Arrow 28"/>
          <p:cNvSpPr/>
          <p:nvPr/>
        </p:nvSpPr>
        <p:spPr>
          <a:xfrm flipH="1">
            <a:off x="6815744" y="2189097"/>
            <a:ext cx="469901" cy="23206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93099" y="1734300"/>
            <a:ext cx="419101" cy="328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7700680" y="1370070"/>
            <a:ext cx="1332160" cy="36933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User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5" grpId="0" animBg="1"/>
      <p:bldP spid="9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This week, we: 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 Started with web analytics; 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 Discussed different methods to collect data (log files and page tags)  and problems with each method;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 Discussed misinterpretation of data and how to improve accuracy; 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 Talked about ‘privacy’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Introduction to Google Analytics explained the structure of a GA Account </a:t>
            </a:r>
          </a:p>
          <a:p>
            <a:pPr lvl="1">
              <a:buFont typeface="Courier New" pitchFamily="49" charset="0"/>
              <a:buChar char="o"/>
            </a:pPr>
            <a:r>
              <a:rPr lang="en-GB" sz="1800" dirty="0"/>
              <a:t> Went through the Google Analytics interface</a:t>
            </a:r>
          </a:p>
          <a:p>
            <a:r>
              <a:rPr lang="en-GB" sz="2200" dirty="0"/>
              <a:t>Next week we will go through the information we could collect with Google Analytics and the reports we can generate  in details; we will discuss the  terminology and we’ll see how to expand the reports.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Analytics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/>
              <a:t> What to expect from ‘web analytics’?</a:t>
            </a:r>
          </a:p>
          <a:p>
            <a:endParaRPr lang="en-GB" sz="2800" dirty="0"/>
          </a:p>
          <a:p>
            <a:pPr lvl="1">
              <a:buFont typeface="Wingdings" pitchFamily="2" charset="2"/>
              <a:buChar char="Ø"/>
            </a:pPr>
            <a:r>
              <a:rPr lang="en-GB" dirty="0"/>
              <a:t> User’s experience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Design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Existing business plan / actions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ROI (Return of Investment)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 Future business plans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Analytics – where it 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5888727"/>
            <a:ext cx="7543800" cy="30212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1200" dirty="0"/>
              <a:t>Figure 1-6: Where web analytics fits in an organization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/>
              <a:t>Advanced Web Metrics with Google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Vassiliki\Desktop\webabalytics1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5317" y="1871008"/>
            <a:ext cx="6013450" cy="4291013"/>
          </a:xfrm>
          <a:prstGeom prst="rect">
            <a:avLst/>
          </a:prstGeom>
          <a:noFill/>
        </p:spPr>
      </p:pic>
      <p:pic>
        <p:nvPicPr>
          <p:cNvPr id="1027" name="Picture 3" descr="C:\Users\Vassilik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4293" y="1862601"/>
            <a:ext cx="1069975" cy="1060450"/>
          </a:xfrm>
          <a:prstGeom prst="rect">
            <a:avLst/>
          </a:prstGeom>
          <a:noFill/>
        </p:spPr>
      </p:pic>
      <p:pic>
        <p:nvPicPr>
          <p:cNvPr id="1028" name="Picture 4" descr="C:\Users\Vassilik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4497" y="2338108"/>
            <a:ext cx="1069975" cy="1069975"/>
          </a:xfrm>
          <a:prstGeom prst="rect">
            <a:avLst/>
          </a:prstGeom>
          <a:noFill/>
        </p:spPr>
      </p:pic>
      <p:pic>
        <p:nvPicPr>
          <p:cNvPr id="1029" name="Picture 5" descr="C:\Users\Vassiliki\Desktop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0135" y="3471860"/>
            <a:ext cx="1079500" cy="1069975"/>
          </a:xfrm>
          <a:prstGeom prst="rect">
            <a:avLst/>
          </a:prstGeom>
          <a:noFill/>
        </p:spPr>
      </p:pic>
      <p:pic>
        <p:nvPicPr>
          <p:cNvPr id="1030" name="Picture 6" descr="C:\Users\Vassiliki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1554" y="4556746"/>
            <a:ext cx="1089025" cy="1100138"/>
          </a:xfrm>
          <a:prstGeom prst="rect">
            <a:avLst/>
          </a:prstGeom>
          <a:noFill/>
        </p:spPr>
      </p:pic>
      <p:pic>
        <p:nvPicPr>
          <p:cNvPr id="1031" name="Picture 7" descr="C:\Users\Vassiliki\Desktop\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3958" y="5073149"/>
            <a:ext cx="1069975" cy="1079500"/>
          </a:xfrm>
          <a:prstGeom prst="rect">
            <a:avLst/>
          </a:prstGeom>
          <a:noFill/>
        </p:spPr>
      </p:pic>
      <p:pic>
        <p:nvPicPr>
          <p:cNvPr id="1032" name="Picture 8" descr="C:\Users\Vassiliki\Desktop\6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45155" y="4575984"/>
            <a:ext cx="1069975" cy="1100138"/>
          </a:xfrm>
          <a:prstGeom prst="rect">
            <a:avLst/>
          </a:prstGeom>
          <a:noFill/>
        </p:spPr>
      </p:pic>
      <p:pic>
        <p:nvPicPr>
          <p:cNvPr id="1033" name="Picture 9" descr="C:\Users\Vassiliki\Desktop\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41104" y="2334433"/>
            <a:ext cx="1069975" cy="1069975"/>
          </a:xfrm>
          <a:prstGeom prst="rect">
            <a:avLst/>
          </a:prstGeom>
          <a:noFill/>
        </p:spPr>
      </p:pic>
      <p:pic>
        <p:nvPicPr>
          <p:cNvPr id="1034" name="Picture 10" descr="C:\Users\Vassiliki\Desktop\8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72007" y="3483380"/>
            <a:ext cx="1100138" cy="1060450"/>
          </a:xfrm>
          <a:prstGeom prst="rect">
            <a:avLst/>
          </a:prstGeom>
          <a:noFill/>
        </p:spPr>
      </p:pic>
      <p:pic>
        <p:nvPicPr>
          <p:cNvPr id="1035" name="Picture 11" descr="C:\Users\Vassiliki\Desktop\8a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79958" y="3104280"/>
            <a:ext cx="2782887" cy="1731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Analytics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766504" cy="4022725"/>
          </a:xfrm>
        </p:spPr>
        <p:txBody>
          <a:bodyPr>
            <a:normAutofit fontScale="92500"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Off-site web analytics tools:</a:t>
            </a:r>
            <a:r>
              <a:rPr lang="en-GB" sz="2200" dirty="0"/>
              <a:t> measure factors that are ‘outside’ your web site e.g. the potential of your site; buzz (comments) on the internet about your site / subject; potential audience etc. </a:t>
            </a:r>
          </a:p>
          <a:p>
            <a:pPr>
              <a:spcBef>
                <a:spcPts val="0"/>
              </a:spcBef>
            </a:pPr>
            <a:r>
              <a:rPr lang="en-GB" sz="2200" dirty="0"/>
              <a:t>In general they are tools that allow you to see the bigger picture of how your website compares with others</a:t>
            </a:r>
          </a:p>
          <a:p>
            <a:pPr>
              <a:buNone/>
            </a:pPr>
            <a:r>
              <a:rPr lang="en-GB" sz="2200" dirty="0">
                <a:solidFill>
                  <a:srgbClr val="FF0000"/>
                </a:solidFill>
              </a:rPr>
              <a:t>	On-site web analytics tools:</a:t>
            </a:r>
            <a:r>
              <a:rPr lang="en-GB" sz="2200" dirty="0"/>
              <a:t> measure the actual traffic and visitors’ behaviour on your website e.g. interaction, engagement etc.</a:t>
            </a:r>
          </a:p>
          <a:p>
            <a:pPr>
              <a:spcBef>
                <a:spcPts val="0"/>
              </a:spcBef>
              <a:buNone/>
            </a:pPr>
            <a:r>
              <a:rPr lang="en-GB" sz="2200" dirty="0"/>
              <a:t> Do not forget on-site tools tell you </a:t>
            </a:r>
            <a:r>
              <a:rPr lang="en-GB" sz="2200" b="1" dirty="0"/>
              <a:t>how</a:t>
            </a:r>
            <a:r>
              <a:rPr lang="en-GB" sz="2200" dirty="0"/>
              <a:t> users behave – </a:t>
            </a:r>
            <a:r>
              <a:rPr lang="en-GB" sz="2200" b="1" dirty="0"/>
              <a:t>not why </a:t>
            </a:r>
            <a:r>
              <a:rPr lang="en-GB" sz="2200" dirty="0"/>
              <a:t>they behave like that.</a:t>
            </a:r>
          </a:p>
          <a:p>
            <a:pPr>
              <a:buNone/>
            </a:pPr>
            <a:r>
              <a:rPr lang="en-GB" sz="2200" dirty="0"/>
              <a:t>	Offsite and onsite analytics should be used to complement each other, not compete against each other.</a:t>
            </a:r>
          </a:p>
          <a:p>
            <a:pPr>
              <a:buNone/>
            </a:pPr>
            <a:r>
              <a:rPr lang="en-GB" sz="2200" dirty="0"/>
              <a:t> Historically, web analytics has referred to </a:t>
            </a:r>
            <a:r>
              <a:rPr lang="en-GB" sz="2200" b="1" i="1" dirty="0"/>
              <a:t>on-site </a:t>
            </a:r>
            <a:r>
              <a:rPr lang="en-GB" sz="2200" dirty="0"/>
              <a:t>visitor 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Analytics – how?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6" y="1846263"/>
            <a:ext cx="4854574" cy="4022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200" dirty="0"/>
              <a:t>Where could we collect information?</a:t>
            </a:r>
          </a:p>
          <a:p>
            <a:endParaRPr lang="en-GB" sz="2200" dirty="0"/>
          </a:p>
          <a:p>
            <a:pPr lvl="1">
              <a:buFont typeface="Wingdings" pitchFamily="2" charset="2"/>
              <a:buChar char="Ø"/>
            </a:pPr>
            <a:r>
              <a:rPr lang="en-GB" sz="2200" dirty="0"/>
              <a:t> A web site lives in the server</a:t>
            </a:r>
          </a:p>
          <a:p>
            <a:pPr>
              <a:spcBef>
                <a:spcPts val="0"/>
              </a:spcBef>
            </a:pPr>
            <a:r>
              <a:rPr lang="en-GB" sz="2200" dirty="0"/>
              <a:t>The server maintains files (</a:t>
            </a:r>
            <a:r>
              <a:rPr lang="en-GB" sz="2200" dirty="0" err="1"/>
              <a:t>logfiles</a:t>
            </a:r>
            <a:r>
              <a:rPr lang="en-GB" sz="2200" dirty="0"/>
              <a:t>) about the activity of the site.</a:t>
            </a:r>
          </a:p>
          <a:p>
            <a:pPr>
              <a:spcBef>
                <a:spcPts val="0"/>
              </a:spcBef>
            </a:pPr>
            <a:r>
              <a:rPr lang="en-GB" sz="2200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GB" sz="2200" dirty="0"/>
              <a:t> When a user visits a page user’s browser makes a request to the server.</a:t>
            </a:r>
          </a:p>
          <a:p>
            <a:pPr>
              <a:spcBef>
                <a:spcPts val="0"/>
              </a:spcBef>
            </a:pPr>
            <a:r>
              <a:rPr lang="en-GB" sz="2200" dirty="0"/>
              <a:t>It is possible to collect data via the visitor’s web browser and send information to remote data-collection servers.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8" name="Picture 6" descr="C:\Users\Vassiliki\Desktop\compu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7172" y="3990975"/>
            <a:ext cx="1516353" cy="1309688"/>
          </a:xfrm>
          <a:prstGeom prst="rect">
            <a:avLst/>
          </a:prstGeom>
          <a:noFill/>
        </p:spPr>
      </p:pic>
      <p:sp>
        <p:nvSpPr>
          <p:cNvPr id="11" name="Left-Up Arrow 10"/>
          <p:cNvSpPr/>
          <p:nvPr/>
        </p:nvSpPr>
        <p:spPr>
          <a:xfrm rot="16200000">
            <a:off x="7439025" y="2438400"/>
            <a:ext cx="1390650" cy="1600200"/>
          </a:xfrm>
          <a:prstGeom prst="leftUpArrow">
            <a:avLst>
              <a:gd name="adj1" fmla="val 9642"/>
              <a:gd name="adj2" fmla="val 13699"/>
              <a:gd name="adj3" fmla="val 19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1" name="Picture 9" descr="C:\Users\Vassiliki\Desktop\simple_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5649" y="1617663"/>
            <a:ext cx="1393825" cy="2099596"/>
          </a:xfrm>
          <a:prstGeom prst="rect">
            <a:avLst/>
          </a:prstGeom>
          <a:noFill/>
        </p:spPr>
      </p:pic>
      <p:pic>
        <p:nvPicPr>
          <p:cNvPr id="3082" name="Picture 10" descr="C:\Users\Vassiliki\Desktop\log_fil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8139" y="1804988"/>
            <a:ext cx="555764" cy="709612"/>
          </a:xfrm>
          <a:prstGeom prst="rect">
            <a:avLst/>
          </a:prstGeom>
          <a:noFill/>
        </p:spPr>
      </p:pic>
      <p:pic>
        <p:nvPicPr>
          <p:cNvPr id="3083" name="Picture 11" descr="C:\Users\Vassiliki\Desktop\web_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9500" y="5120557"/>
            <a:ext cx="660400" cy="1073868"/>
          </a:xfrm>
          <a:prstGeom prst="rect">
            <a:avLst/>
          </a:prstGeom>
          <a:noFill/>
        </p:spPr>
      </p:pic>
      <p:sp>
        <p:nvSpPr>
          <p:cNvPr id="16" name="Up Arrow 15"/>
          <p:cNvSpPr/>
          <p:nvPr/>
        </p:nvSpPr>
        <p:spPr>
          <a:xfrm>
            <a:off x="6391275" y="3571875"/>
            <a:ext cx="285750" cy="1562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067675" y="2228850"/>
            <a:ext cx="92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0375" y="5819775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Web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4" y="1846263"/>
            <a:ext cx="6969125" cy="4022725"/>
          </a:xfrm>
        </p:spPr>
        <p:txBody>
          <a:bodyPr/>
          <a:lstStyle/>
          <a:p>
            <a:r>
              <a:rPr lang="en-GB" sz="2400" dirty="0"/>
              <a:t>Log files contain data collected </a:t>
            </a:r>
            <a:r>
              <a:rPr lang="en-GB" sz="2400" b="1" dirty="0"/>
              <a:t>by your web server </a:t>
            </a:r>
            <a:r>
              <a:rPr lang="en-GB" sz="2400" dirty="0"/>
              <a:t>and are </a:t>
            </a:r>
            <a:r>
              <a:rPr lang="en-GB" sz="2400" b="1" dirty="0"/>
              <a:t>independent </a:t>
            </a:r>
            <a:r>
              <a:rPr lang="en-GB" sz="2400" dirty="0"/>
              <a:t>of a visitor’s browser.</a:t>
            </a:r>
          </a:p>
          <a:p>
            <a:r>
              <a:rPr lang="en-GB" sz="2400" dirty="0"/>
              <a:t>A web server logs its activity to a text file that is usually </a:t>
            </a:r>
            <a:r>
              <a:rPr lang="en-GB" sz="2400" b="1" dirty="0">
                <a:solidFill>
                  <a:srgbClr val="FF0000"/>
                </a:solidFill>
              </a:rPr>
              <a:t>local</a:t>
            </a:r>
            <a:r>
              <a:rPr lang="en-GB" sz="2400" dirty="0"/>
              <a:t>: on the same network or even the same machine as your web server. </a:t>
            </a:r>
          </a:p>
          <a:p>
            <a:r>
              <a:rPr lang="en-GB" sz="2400" dirty="0"/>
              <a:t>This technique, known as </a:t>
            </a:r>
            <a:r>
              <a:rPr lang="en-GB" sz="2400" b="1" dirty="0"/>
              <a:t>server-side data collection</a:t>
            </a:r>
            <a:r>
              <a:rPr lang="en-GB" sz="2400" dirty="0"/>
              <a:t>, captures all requests made to your web server, including pages, images, and PDFs, and is most frequently used by stand-alone licensed software vendors.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8026400" cy="4022725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Dynamically Assigned IP Addresses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Generally, a </a:t>
            </a:r>
            <a:r>
              <a:rPr lang="en-GB" sz="1600" dirty="0" err="1"/>
              <a:t>logfile</a:t>
            </a:r>
            <a:r>
              <a:rPr lang="en-GB" sz="1600" dirty="0"/>
              <a:t> solution tracks visitor sessions by attributing all hits from the same IP address and web browser signature to one person. Problem: when Internet Service Providers assign different IP addresses throughout the session. A US-based study showed that a typical home PC averages 10.5 different IP addresses per month. Those visits will be counted as 10 unique visitors by a </a:t>
            </a:r>
            <a:r>
              <a:rPr lang="en-GB" sz="1600" dirty="0" err="1"/>
              <a:t>logfile</a:t>
            </a:r>
            <a:r>
              <a:rPr lang="en-GB" sz="1600" dirty="0"/>
              <a:t> analyzer. Possible solution: use of cookies.</a:t>
            </a:r>
          </a:p>
          <a:p>
            <a:r>
              <a:rPr lang="en-GB" b="1" dirty="0">
                <a:solidFill>
                  <a:srgbClr val="FF0000"/>
                </a:solidFill>
              </a:rPr>
              <a:t>Client-Side Cached Pages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Client-side caching means a previously visited page is stored on a visitor’s computer. In this case, visiting the same page again results in that page being served locally from the visitor’s computer, and therefore the visit is not recorded at the web server.</a:t>
            </a:r>
          </a:p>
          <a:p>
            <a:r>
              <a:rPr lang="en-GB" b="1" dirty="0">
                <a:solidFill>
                  <a:srgbClr val="FF0000"/>
                </a:solidFill>
              </a:rPr>
              <a:t>Counting Robots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Robots (e.g. Spiders) visit the site &amp; they can make up a significant proportion of the site traffic. Several robots (apart from spiders) exist: robots that check server performance; robots used for page scraping e.g. price comparison, competitive research etc. </a:t>
            </a:r>
            <a:r>
              <a:rPr lang="en-GB" sz="1600" dirty="0" err="1"/>
              <a:t>Logfiles</a:t>
            </a:r>
            <a:r>
              <a:rPr lang="en-GB" sz="1600" dirty="0"/>
              <a:t> will show all data for robot activity on your website, even though robots are not real visitors. Difficult to identify robots.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/>
              <a:t> Page tags collect data via the </a:t>
            </a:r>
            <a:r>
              <a:rPr lang="en-GB" sz="2400" b="1" dirty="0"/>
              <a:t>visitor’s web browser </a:t>
            </a:r>
            <a:r>
              <a:rPr lang="en-GB" sz="2400" dirty="0"/>
              <a:t>and send information to remote data-collection servers. </a:t>
            </a:r>
          </a:p>
          <a:p>
            <a:r>
              <a:rPr lang="en-GB" sz="2400" dirty="0"/>
              <a:t>This information is usually captured by </a:t>
            </a:r>
            <a:r>
              <a:rPr lang="en-GB" sz="2400" b="1" dirty="0"/>
              <a:t>JavaScript code </a:t>
            </a:r>
            <a:r>
              <a:rPr lang="en-GB" sz="2400" dirty="0"/>
              <a:t>(known as </a:t>
            </a:r>
            <a:r>
              <a:rPr lang="en-GB" sz="2400" b="1" dirty="0"/>
              <a:t>tags</a:t>
            </a:r>
            <a:r>
              <a:rPr lang="en-GB" sz="2400" dirty="0"/>
              <a:t> or beacons) placed on each page of your site. </a:t>
            </a:r>
          </a:p>
          <a:p>
            <a:r>
              <a:rPr lang="en-GB" sz="2400" dirty="0"/>
              <a:t>This technique is known as </a:t>
            </a:r>
            <a:r>
              <a:rPr lang="en-GB" sz="2400" b="1" dirty="0"/>
              <a:t>client-side data </a:t>
            </a:r>
            <a:r>
              <a:rPr lang="en-GB" sz="2400" dirty="0"/>
              <a:t>collection and is used mostly by outsourced – Software as a Service (</a:t>
            </a:r>
            <a:r>
              <a:rPr lang="en-GB" sz="2400" dirty="0" err="1"/>
              <a:t>SaaS</a:t>
            </a:r>
            <a:r>
              <a:rPr lang="en-GB" sz="2400" dirty="0"/>
              <a:t>) vendor solutions.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Google Analytics is a Software as a Service (</a:t>
            </a:r>
            <a:r>
              <a:rPr lang="en-GB" sz="2400" b="1" dirty="0" err="1">
                <a:solidFill>
                  <a:srgbClr val="FF0000"/>
                </a:solidFill>
              </a:rPr>
              <a:t>SaaS</a:t>
            </a:r>
            <a:r>
              <a:rPr lang="en-GB" sz="2400" b="1" dirty="0">
                <a:solidFill>
                  <a:srgbClr val="FF0000"/>
                </a:solidFill>
              </a:rPr>
              <a:t>) page tag service.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16C0C-0E23-4EE1-86FD-5B65CBA391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6629228ae3b5b3b665ef07ba63e5b516eeda6d"/>
  <p:tag name="ISPRING_RESOURCE_PATHS_HASH_PRESENTER" val="9158d899ee6703f7a88a824282f0e9d6728e94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8086</TotalTime>
  <Words>2515</Words>
  <Application>Microsoft Office PowerPoint</Application>
  <PresentationFormat>On-screen Show (4:3)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Retrospect</vt:lpstr>
      <vt:lpstr>6MARK017W Digital Marketing, Social Media and Web Analytics</vt:lpstr>
      <vt:lpstr>Web Analytics</vt:lpstr>
      <vt:lpstr>Web Analytics – why?</vt:lpstr>
      <vt:lpstr>Web Analytics – where it fits</vt:lpstr>
      <vt:lpstr>Web Analytics – how?</vt:lpstr>
      <vt:lpstr>Web Analytics – how? </vt:lpstr>
      <vt:lpstr>Log files</vt:lpstr>
      <vt:lpstr>Problems with log files</vt:lpstr>
      <vt:lpstr>Page Tags</vt:lpstr>
      <vt:lpstr>Page Tags</vt:lpstr>
      <vt:lpstr>Page Tags</vt:lpstr>
      <vt:lpstr>Problems with page tags</vt:lpstr>
      <vt:lpstr>Other approaches</vt:lpstr>
      <vt:lpstr>Data misinterpretation</vt:lpstr>
      <vt:lpstr>Data misinterpretation</vt:lpstr>
      <vt:lpstr>Improve accuracy in WA</vt:lpstr>
      <vt:lpstr>Privacy</vt:lpstr>
      <vt:lpstr>Web Analytics &amp; Google Analytics</vt:lpstr>
      <vt:lpstr>Google Analytics – Introduction </vt:lpstr>
      <vt:lpstr>Google Analytics Accounts</vt:lpstr>
      <vt:lpstr>Google Analytics Accounts</vt:lpstr>
      <vt:lpstr>Google Analytics Accounts</vt:lpstr>
      <vt:lpstr>Google Analytics Accounts</vt:lpstr>
      <vt:lpstr>Google Analytics – Process </vt:lpstr>
      <vt:lpstr>Google Analytics Home – Interface </vt:lpstr>
      <vt:lpstr>Next week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EBSY512  web &amp; social media analytics</dc:title>
  <dc:creator>Vassiliki Bouki</dc:creator>
  <cp:lastModifiedBy>Philip Worrall</cp:lastModifiedBy>
  <cp:revision>667</cp:revision>
  <dcterms:created xsi:type="dcterms:W3CDTF">2013-12-30T11:11:02Z</dcterms:created>
  <dcterms:modified xsi:type="dcterms:W3CDTF">2023-03-06T12:46:20Z</dcterms:modified>
</cp:coreProperties>
</file>