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8" r:id="rId6"/>
    <p:sldId id="259" r:id="rId7"/>
    <p:sldId id="277" r:id="rId8"/>
    <p:sldId id="269" r:id="rId9"/>
    <p:sldId id="279" r:id="rId10"/>
    <p:sldId id="280" r:id="rId11"/>
    <p:sldId id="270" r:id="rId12"/>
    <p:sldId id="262"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72" d="100"/>
          <a:sy n="72" d="100"/>
        </p:scale>
        <p:origin x="660" y="6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3/10/2022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3/10/2022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91160"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467309" cy="1118752"/>
            <a:chOff x="2955850" y="2902286"/>
            <a:chExt cx="467309"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84731" cy="1015663"/>
            </a:xfrm>
            <a:prstGeom prst="rect">
              <a:avLst/>
            </a:prstGeom>
            <a:noFill/>
          </p:spPr>
          <p:txBody>
            <a:bodyPr wrap="none" rtlCol="0">
              <a:spAutoFit/>
            </a:bodyPr>
            <a:lstStyle/>
            <a:p>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1974574"/>
            <a:ext cx="4853573" cy="993913"/>
          </a:xfrm>
        </p:spPr>
        <p:txBody>
          <a:bodyPr>
            <a:normAutofit fontScale="90000"/>
          </a:bodyPr>
          <a:lstStyle/>
          <a:p>
            <a:pPr algn="ctr"/>
            <a:r>
              <a:rPr lang="en-US" b="0" dirty="0"/>
              <a:t>PLANT TEMPERATURE</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5816280" y="3217004"/>
            <a:ext cx="5943360" cy="3382579"/>
          </a:xfrm>
        </p:spPr>
        <p:txBody>
          <a:bodyPr/>
          <a:lstStyle/>
          <a:p>
            <a:pPr algn="ctr"/>
            <a:r>
              <a:rPr lang="en-US" dirty="0"/>
              <a:t>SERVERLESS COMPUTING FOR IOT</a:t>
            </a:r>
          </a:p>
          <a:p>
            <a:pPr algn="ctr"/>
            <a:r>
              <a:rPr lang="en-US" dirty="0"/>
              <a:t>SUBIMITTED TO </a:t>
            </a:r>
          </a:p>
          <a:p>
            <a:pPr algn="ctr"/>
            <a:r>
              <a:rPr lang="en-US" dirty="0"/>
              <a:t>PROF Vittorio SCARANO</a:t>
            </a:r>
          </a:p>
          <a:p>
            <a:pPr algn="ctr"/>
            <a:r>
              <a:rPr lang="en-US" dirty="0"/>
              <a:t>SUPERVISOR </a:t>
            </a:r>
          </a:p>
          <a:p>
            <a:pPr algn="ctr"/>
            <a:r>
              <a:rPr lang="en-US" dirty="0"/>
              <a:t>Giuseppe D'AMBROSIO</a:t>
            </a:r>
          </a:p>
          <a:p>
            <a:pPr algn="ctr"/>
            <a:r>
              <a:rPr lang="en-US" dirty="0"/>
              <a:t>SUBMITTED BY</a:t>
            </a:r>
          </a:p>
          <a:p>
            <a:pPr algn="ctr"/>
            <a:r>
              <a:rPr lang="en-US" dirty="0"/>
              <a:t>AREEB ULLAH KHAN </a:t>
            </a:r>
          </a:p>
        </p:txBody>
      </p:sp>
      <p:pic>
        <p:nvPicPr>
          <p:cNvPr id="7" name="Picture 6">
            <a:extLst>
              <a:ext uri="{FF2B5EF4-FFF2-40B4-BE49-F238E27FC236}">
                <a16:creationId xmlns:a16="http://schemas.microsoft.com/office/drawing/2014/main" id="{5BD69070-2B97-4980-9FB9-4AECF3264C82}"/>
              </a:ext>
            </a:extLst>
          </p:cNvPr>
          <p:cNvPicPr>
            <a:picLocks noChangeAspect="1"/>
          </p:cNvPicPr>
          <p:nvPr/>
        </p:nvPicPr>
        <p:blipFill>
          <a:blip r:embed="rId2"/>
          <a:stretch>
            <a:fillRect/>
          </a:stretch>
        </p:blipFill>
        <p:spPr>
          <a:xfrm>
            <a:off x="6375721" y="607303"/>
            <a:ext cx="4791075" cy="828675"/>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8289B8-BBC0-4774-B096-267A12667B54}"/>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BF6D30C7-2D3F-4C69-BCC3-475E8125EC87}"/>
              </a:ext>
            </a:extLst>
          </p:cNvPr>
          <p:cNvSpPr>
            <a:spLocks noGrp="1"/>
          </p:cNvSpPr>
          <p:nvPr>
            <p:ph type="sldNum" sz="quarter" idx="11"/>
          </p:nvPr>
        </p:nvSpPr>
        <p:spPr/>
        <p:txBody>
          <a:bodyPr/>
          <a:lstStyle/>
          <a:p>
            <a:fld id="{8699F50C-BE38-4BD0-BA84-9B090E1F2B9B}" type="slidenum">
              <a:rPr lang="en-US" noProof="0" smtClean="0"/>
              <a:t>10</a:t>
            </a:fld>
            <a:endParaRPr lang="en-US" noProof="0" dirty="0"/>
          </a:p>
        </p:txBody>
      </p:sp>
      <p:sp>
        <p:nvSpPr>
          <p:cNvPr id="4" name="Title 3">
            <a:extLst>
              <a:ext uri="{FF2B5EF4-FFF2-40B4-BE49-F238E27FC236}">
                <a16:creationId xmlns:a16="http://schemas.microsoft.com/office/drawing/2014/main" id="{697CD16D-A88F-4597-BD06-8D3F9E80B1F0}"/>
              </a:ext>
            </a:extLst>
          </p:cNvPr>
          <p:cNvSpPr>
            <a:spLocks noGrp="1"/>
          </p:cNvSpPr>
          <p:nvPr>
            <p:ph type="title"/>
          </p:nvPr>
        </p:nvSpPr>
        <p:spPr/>
        <p:txBody>
          <a:bodyPr/>
          <a:lstStyle/>
          <a:p>
            <a:pPr algn="ctr"/>
            <a:r>
              <a:rPr lang="en" dirty="0"/>
              <a:t>LIBRARIES</a:t>
            </a:r>
            <a:endParaRPr lang="en-US" dirty="0"/>
          </a:p>
        </p:txBody>
      </p:sp>
      <p:sp>
        <p:nvSpPr>
          <p:cNvPr id="5" name="Text Placeholder 4">
            <a:extLst>
              <a:ext uri="{FF2B5EF4-FFF2-40B4-BE49-F238E27FC236}">
                <a16:creationId xmlns:a16="http://schemas.microsoft.com/office/drawing/2014/main" id="{F283BE38-1ACB-4739-92C4-635C5A883C8D}"/>
              </a:ext>
            </a:extLst>
          </p:cNvPr>
          <p:cNvSpPr>
            <a:spLocks noGrp="1"/>
          </p:cNvSpPr>
          <p:nvPr>
            <p:ph type="body" sz="quarter" idx="12"/>
          </p:nvPr>
        </p:nvSpPr>
        <p:spPr>
          <a:xfrm>
            <a:off x="874643" y="1979613"/>
            <a:ext cx="9621079" cy="3268248"/>
          </a:xfrm>
        </p:spPr>
        <p:txBody>
          <a:bodyPr/>
          <a:lstStyle/>
          <a:p>
            <a:pPr marL="342900" indent="-342900" algn="l">
              <a:buFont typeface="Arial" panose="020B0604020202020204" pitchFamily="34" charset="0"/>
              <a:buChar char="•"/>
            </a:pPr>
            <a:r>
              <a:rPr lang="en-US" sz="2000" dirty="0"/>
              <a:t>The Advanced Message Queuing Protocol (AMQP) is an open standard for passing business messages between applications or organizations.</a:t>
            </a:r>
          </a:p>
          <a:p>
            <a:pPr marL="342900" indent="-342900" algn="l">
              <a:buFont typeface="Arial" panose="020B0604020202020204" pitchFamily="34" charset="0"/>
              <a:buChar char="•"/>
            </a:pPr>
            <a:r>
              <a:rPr lang="en-US" sz="2000" dirty="0"/>
              <a:t>Requests allows you to send HTTP/1.1 requests extremely easily. There’s no need to manually add query strings to your URLs, or to form-encode your POST data.</a:t>
            </a:r>
          </a:p>
          <a:p>
            <a:pPr marL="342900" indent="-342900" algn="l">
              <a:buFont typeface="Arial" panose="020B0604020202020204" pitchFamily="34" charset="0"/>
              <a:buChar char="•"/>
            </a:pPr>
            <a:r>
              <a:rPr lang="en-US" sz="2000" dirty="0"/>
              <a:t>MQTT is a lightweight publish-subscribe mode messaging protocol designed for IoT applications in low-bandwidth and unstable network environments. MQTT is based on the publish/subscribe paradigm and works on the TCP/IP protocol family.</a:t>
            </a:r>
          </a:p>
        </p:txBody>
      </p:sp>
    </p:spTree>
    <p:extLst>
      <p:ext uri="{BB962C8B-B14F-4D97-AF65-F5344CB8AC3E}">
        <p14:creationId xmlns:p14="http://schemas.microsoft.com/office/powerpoint/2010/main" val="150178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2C31FB-5A8E-4A0B-96CC-4E81A52C6CD5}"/>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C0080056-1746-4B12-9B16-4BE611564972}"/>
              </a:ext>
            </a:extLst>
          </p:cNvPr>
          <p:cNvSpPr>
            <a:spLocks noGrp="1"/>
          </p:cNvSpPr>
          <p:nvPr>
            <p:ph type="sldNum" sz="quarter" idx="11"/>
          </p:nvPr>
        </p:nvSpPr>
        <p:spPr/>
        <p:txBody>
          <a:bodyPr/>
          <a:lstStyle/>
          <a:p>
            <a:fld id="{8699F50C-BE38-4BD0-BA84-9B090E1F2B9B}" type="slidenum">
              <a:rPr lang="en-US" noProof="0" smtClean="0"/>
              <a:t>11</a:t>
            </a:fld>
            <a:endParaRPr lang="en-US" noProof="0" dirty="0"/>
          </a:p>
        </p:txBody>
      </p:sp>
      <p:sp>
        <p:nvSpPr>
          <p:cNvPr id="4" name="Title 3">
            <a:extLst>
              <a:ext uri="{FF2B5EF4-FFF2-40B4-BE49-F238E27FC236}">
                <a16:creationId xmlns:a16="http://schemas.microsoft.com/office/drawing/2014/main" id="{DF0AF74B-178A-45CA-BA91-E71B307834E9}"/>
              </a:ext>
            </a:extLst>
          </p:cNvPr>
          <p:cNvSpPr>
            <a:spLocks noGrp="1"/>
          </p:cNvSpPr>
          <p:nvPr>
            <p:ph type="title"/>
          </p:nvPr>
        </p:nvSpPr>
        <p:spPr/>
        <p:txBody>
          <a:bodyPr/>
          <a:lstStyle/>
          <a:p>
            <a:pPr algn="ctr"/>
            <a:r>
              <a:rPr lang="en" dirty="0"/>
              <a:t>      IMPLEMENTATION</a:t>
            </a:r>
            <a:endParaRPr lang="en-US" dirty="0"/>
          </a:p>
        </p:txBody>
      </p:sp>
      <p:sp>
        <p:nvSpPr>
          <p:cNvPr id="5" name="Text Placeholder 4">
            <a:extLst>
              <a:ext uri="{FF2B5EF4-FFF2-40B4-BE49-F238E27FC236}">
                <a16:creationId xmlns:a16="http://schemas.microsoft.com/office/drawing/2014/main" id="{2765F6A9-28BA-4226-9C71-307B8ACAF9F2}"/>
              </a:ext>
            </a:extLst>
          </p:cNvPr>
          <p:cNvSpPr>
            <a:spLocks noGrp="1"/>
          </p:cNvSpPr>
          <p:nvPr>
            <p:ph type="body" sz="quarter" idx="12"/>
          </p:nvPr>
        </p:nvSpPr>
        <p:spPr>
          <a:xfrm>
            <a:off x="1007165" y="2199861"/>
            <a:ext cx="9658704" cy="3127513"/>
          </a:xfrm>
        </p:spPr>
        <p:txBody>
          <a:bodyPr/>
          <a:lstStyle/>
          <a:p>
            <a:pPr algn="l"/>
            <a:r>
              <a:rPr lang="en-US" sz="2000" dirty="0"/>
              <a:t>DOCKER </a:t>
            </a:r>
          </a:p>
          <a:p>
            <a:pPr algn="l"/>
            <a:r>
              <a:rPr lang="en-US" sz="2000" dirty="0"/>
              <a:t>We install docker desktop on windows </a:t>
            </a:r>
          </a:p>
          <a:p>
            <a:pPr algn="l"/>
            <a:r>
              <a:rPr lang="en-US" sz="2000" dirty="0"/>
              <a:t>NUCLIO :</a:t>
            </a:r>
          </a:p>
          <a:p>
            <a:pPr algn="l"/>
            <a:r>
              <a:rPr lang="en-US" sz="2000" dirty="0"/>
              <a:t>After Installing docker then we install Nuclio serverless platform by using the docker command in command prompt.</a:t>
            </a:r>
          </a:p>
          <a:p>
            <a:pPr algn="l"/>
            <a:r>
              <a:rPr lang="en-US" sz="2000" dirty="0"/>
              <a:t>RABBIT MQ :   </a:t>
            </a:r>
          </a:p>
          <a:p>
            <a:pPr algn="l"/>
            <a:r>
              <a:rPr lang="en-US" sz="2000" dirty="0"/>
              <a:t>We install RabbitMQ by using the given Docker command in command prompt.</a:t>
            </a:r>
          </a:p>
          <a:p>
            <a:pPr algn="l"/>
            <a:r>
              <a:rPr lang="en-US" sz="2000" dirty="0"/>
              <a:t>IFTTT :   </a:t>
            </a:r>
          </a:p>
          <a:p>
            <a:pPr algn="l"/>
            <a:r>
              <a:rPr lang="en-US" sz="2000" dirty="0"/>
              <a:t> We make account and make applets on IFTTT webhooks and then we create events on IFTTT applets through webhooks.</a:t>
            </a:r>
          </a:p>
          <a:p>
            <a:pPr algn="l"/>
            <a:endParaRPr lang="en-US" sz="2000" dirty="0"/>
          </a:p>
          <a:p>
            <a:pPr algn="l"/>
            <a:endParaRPr lang="en-US" sz="2000" dirty="0"/>
          </a:p>
        </p:txBody>
      </p:sp>
    </p:spTree>
    <p:extLst>
      <p:ext uri="{BB962C8B-B14F-4D97-AF65-F5344CB8AC3E}">
        <p14:creationId xmlns:p14="http://schemas.microsoft.com/office/powerpoint/2010/main" val="355454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8429-8110-47C0-887E-262E263DA2EB}"/>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071AC3D8-B087-4D23-9522-093F7295105A}"/>
              </a:ext>
            </a:extLst>
          </p:cNvPr>
          <p:cNvSpPr>
            <a:spLocks noGrp="1"/>
          </p:cNvSpPr>
          <p:nvPr>
            <p:ph type="sldNum" sz="quarter" idx="11"/>
          </p:nvPr>
        </p:nvSpPr>
        <p:spPr/>
        <p:txBody>
          <a:bodyPr/>
          <a:lstStyle/>
          <a:p>
            <a:fld id="{8699F50C-BE38-4BD0-BA84-9B090E1F2B9B}" type="slidenum">
              <a:rPr lang="en-US" noProof="0" smtClean="0"/>
              <a:t>12</a:t>
            </a:fld>
            <a:endParaRPr lang="en-US" noProof="0" dirty="0"/>
          </a:p>
        </p:txBody>
      </p:sp>
      <p:sp>
        <p:nvSpPr>
          <p:cNvPr id="4" name="Title 3">
            <a:extLst>
              <a:ext uri="{FF2B5EF4-FFF2-40B4-BE49-F238E27FC236}">
                <a16:creationId xmlns:a16="http://schemas.microsoft.com/office/drawing/2014/main" id="{FCDF9177-BCC8-4068-B1AC-9F6E1FED1D30}"/>
              </a:ext>
            </a:extLst>
          </p:cNvPr>
          <p:cNvSpPr>
            <a:spLocks noGrp="1"/>
          </p:cNvSpPr>
          <p:nvPr>
            <p:ph type="title"/>
          </p:nvPr>
        </p:nvSpPr>
        <p:spPr/>
        <p:txBody>
          <a:bodyPr/>
          <a:lstStyle/>
          <a:p>
            <a:pPr algn="ctr"/>
            <a:r>
              <a:rPr lang="en" dirty="0"/>
              <a:t>   IMPLEMENTATION</a:t>
            </a:r>
            <a:endParaRPr lang="en-US" dirty="0"/>
          </a:p>
        </p:txBody>
      </p:sp>
      <p:sp>
        <p:nvSpPr>
          <p:cNvPr id="5" name="Text Placeholder 4">
            <a:extLst>
              <a:ext uri="{FF2B5EF4-FFF2-40B4-BE49-F238E27FC236}">
                <a16:creationId xmlns:a16="http://schemas.microsoft.com/office/drawing/2014/main" id="{05BC8D8D-5BC3-474D-9A3E-8A216331A1E8}"/>
              </a:ext>
            </a:extLst>
          </p:cNvPr>
          <p:cNvSpPr>
            <a:spLocks noGrp="1"/>
          </p:cNvSpPr>
          <p:nvPr>
            <p:ph type="body" sz="quarter" idx="12"/>
          </p:nvPr>
        </p:nvSpPr>
        <p:spPr>
          <a:xfrm>
            <a:off x="1526131" y="1979613"/>
            <a:ext cx="9139738" cy="3294752"/>
          </a:xfrm>
        </p:spPr>
        <p:txBody>
          <a:bodyPr/>
          <a:lstStyle/>
          <a:p>
            <a:pPr marL="342900" indent="-342900" algn="l">
              <a:buFont typeface="Wingdings" panose="05000000000000000000" pitchFamily="2" charset="2"/>
              <a:buChar char="§"/>
            </a:pPr>
            <a:r>
              <a:rPr lang="en-US" sz="2000" dirty="0"/>
              <a:t>To generate the queues on RabbitMQ we deploy the given function on Nuclio dashboard by setting IP and triggers.</a:t>
            </a:r>
          </a:p>
          <a:p>
            <a:pPr marL="342900" indent="-342900" algn="l">
              <a:buFont typeface="Wingdings" panose="05000000000000000000" pitchFamily="2" charset="2"/>
              <a:buChar char="§"/>
            </a:pPr>
            <a:r>
              <a:rPr lang="en-US" sz="2000" dirty="0"/>
              <a:t>The deployed function on Nuclio dashboard will generate queues on RabbitMQ of temperature data function.</a:t>
            </a:r>
          </a:p>
          <a:p>
            <a:pPr marL="342900" indent="-342900" algn="l">
              <a:buFont typeface="Wingdings" panose="05000000000000000000" pitchFamily="2" charset="2"/>
              <a:buChar char="§"/>
            </a:pPr>
            <a:r>
              <a:rPr lang="en-ZA" sz="2000" dirty="0"/>
              <a:t>MQTIZER android application display  the data on Smartphone by setup the IP that will generate messages on phone.</a:t>
            </a:r>
          </a:p>
          <a:p>
            <a:pPr marL="342900" indent="-342900" algn="l">
              <a:buFont typeface="Wingdings" panose="05000000000000000000" pitchFamily="2" charset="2"/>
              <a:buChar char="§"/>
            </a:pPr>
            <a:r>
              <a:rPr lang="en-US" sz="2000" dirty="0"/>
              <a:t>IFTTT create events on applets through webhooks and sending email.</a:t>
            </a:r>
            <a:endParaRPr lang="en-ZA" sz="2000" dirty="0"/>
          </a:p>
          <a:p>
            <a:pPr algn="l"/>
            <a:endParaRPr lang="en-US" sz="2000" dirty="0"/>
          </a:p>
        </p:txBody>
      </p:sp>
    </p:spTree>
    <p:extLst>
      <p:ext uri="{BB962C8B-B14F-4D97-AF65-F5344CB8AC3E}">
        <p14:creationId xmlns:p14="http://schemas.microsoft.com/office/powerpoint/2010/main" val="147059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30D9BA-26BC-465D-A992-F417AF1DE4B0}"/>
              </a:ext>
            </a:extLst>
          </p:cNvPr>
          <p:cNvSpPr>
            <a:spLocks noGrp="1"/>
          </p:cNvSpPr>
          <p:nvPr>
            <p:ph type="ftr" sz="quarter" idx="10"/>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501C0819-6F3B-41CC-8CF5-2E20FD395DED}"/>
              </a:ext>
            </a:extLst>
          </p:cNvPr>
          <p:cNvSpPr>
            <a:spLocks noGrp="1"/>
          </p:cNvSpPr>
          <p:nvPr>
            <p:ph type="sldNum" sz="quarter" idx="11"/>
          </p:nvPr>
        </p:nvSpPr>
        <p:spPr/>
        <p:txBody>
          <a:bodyPr/>
          <a:lstStyle/>
          <a:p>
            <a:fld id="{8699F50C-BE38-4BD0-BA84-9B090E1F2B9B}" type="slidenum">
              <a:rPr lang="en-US" noProof="0" smtClean="0"/>
              <a:t>13</a:t>
            </a:fld>
            <a:endParaRPr lang="en-US" noProof="0" dirty="0"/>
          </a:p>
        </p:txBody>
      </p:sp>
      <p:sp>
        <p:nvSpPr>
          <p:cNvPr id="5" name="Text Placeholder 4">
            <a:extLst>
              <a:ext uri="{FF2B5EF4-FFF2-40B4-BE49-F238E27FC236}">
                <a16:creationId xmlns:a16="http://schemas.microsoft.com/office/drawing/2014/main" id="{F01B1318-3506-4850-A417-994BDC0CDDFD}"/>
              </a:ext>
            </a:extLst>
          </p:cNvPr>
          <p:cNvSpPr>
            <a:spLocks noGrp="1"/>
          </p:cNvSpPr>
          <p:nvPr>
            <p:ph type="body" sz="quarter" idx="12"/>
          </p:nvPr>
        </p:nvSpPr>
        <p:spPr/>
        <p:txBody>
          <a:bodyPr/>
          <a:lstStyle/>
          <a:p>
            <a:r>
              <a:rPr lang="en-US" sz="7200" dirty="0"/>
              <a:t>THANK YOU </a:t>
            </a:r>
          </a:p>
        </p:txBody>
      </p:sp>
    </p:spTree>
    <p:extLst>
      <p:ext uri="{BB962C8B-B14F-4D97-AF65-F5344CB8AC3E}">
        <p14:creationId xmlns:p14="http://schemas.microsoft.com/office/powerpoint/2010/main" val="150419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7209183" y="1457739"/>
            <a:ext cx="3986292" cy="910580"/>
          </a:xfrm>
        </p:spPr>
        <p:txBody>
          <a:bodyPr/>
          <a:lstStyle/>
          <a:p>
            <a:r>
              <a:rPr lang="en" dirty="0"/>
              <a:t>PROBLEM AREA</a:t>
            </a:r>
            <a:endParaRPr lang="en-US" b="0"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5168348" y="2690191"/>
            <a:ext cx="6665843" cy="3763618"/>
          </a:xfrm>
        </p:spPr>
        <p:txBody>
          <a:bodyPr/>
          <a:lstStyle/>
          <a:p>
            <a:endParaRPr lang="en-US" sz="1800" dirty="0">
              <a:solidFill>
                <a:srgbClr val="24292F"/>
              </a:solidFill>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
            </a:pPr>
            <a:r>
              <a:rPr lang="en-US" sz="1800" dirty="0">
                <a:solidFill>
                  <a:srgbClr val="24292F"/>
                </a:solidFill>
                <a:effectLst/>
                <a:latin typeface="Calibri" panose="020F0502020204030204" pitchFamily="34" charset="0"/>
                <a:ea typeface="Calibri" panose="020F0502020204030204" pitchFamily="34" charset="0"/>
              </a:rPr>
              <a:t>Temperature measurement and analysis is playing a key role in metal processing, as well as monitoring. </a:t>
            </a:r>
          </a:p>
          <a:p>
            <a:pPr marL="285750" indent="-285750">
              <a:buFont typeface="Wingdings" panose="05000000000000000000" pitchFamily="2" charset="2"/>
              <a:buChar char="§"/>
            </a:pPr>
            <a:r>
              <a:rPr lang="en-US" sz="1800" dirty="0">
                <a:solidFill>
                  <a:srgbClr val="24292F"/>
                </a:solidFill>
                <a:effectLst/>
                <a:latin typeface="Calibri" panose="020F0502020204030204" pitchFamily="34" charset="0"/>
                <a:ea typeface="Calibri" panose="020F0502020204030204" pitchFamily="34" charset="0"/>
              </a:rPr>
              <a:t>If the temperature measurement information is not correct, then it can affect quality of the final product, as well as endanger workplace security.</a:t>
            </a:r>
            <a:br>
              <a:rPr lang="en-US" sz="1800" dirty="0">
                <a:solidFill>
                  <a:srgbClr val="24292F"/>
                </a:solidFill>
                <a:effectLst/>
                <a:latin typeface="Calibri" panose="020F0502020204030204" pitchFamily="34" charset="0"/>
                <a:ea typeface="Calibri" panose="020F0502020204030204" pitchFamily="34" charset="0"/>
              </a:rPr>
            </a:br>
            <a:endParaRPr lang="en-US" dirty="0"/>
          </a:p>
        </p:txBody>
      </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241109"/>
            <a:ext cx="3484031" cy="1215566"/>
          </a:xfrm>
        </p:spPr>
        <p:txBody>
          <a:bodyPr/>
          <a:lstStyle/>
          <a:p>
            <a:r>
              <a:rPr lang="en-US" sz="1800" dirty="0">
                <a:solidFill>
                  <a:srgbClr val="24292F"/>
                </a:solidFill>
                <a:effectLst/>
                <a:latin typeface="Calibri" panose="020F0502020204030204" pitchFamily="34" charset="0"/>
                <a:ea typeface="Calibri" panose="020F0502020204030204" pitchFamily="34" charset="0"/>
              </a:rPr>
              <a:t>How Temperature Measurement is Important in Different Industries?</a:t>
            </a:r>
            <a:br>
              <a:rPr lang="en-US" sz="1800" dirty="0">
                <a:solidFill>
                  <a:srgbClr val="24292F"/>
                </a:solidFill>
                <a:effectLst/>
                <a:latin typeface="Calibri" panose="020F0502020204030204" pitchFamily="34" charset="0"/>
                <a:ea typeface="Calibri" panose="020F0502020204030204" pitchFamily="34" charset="0"/>
              </a:rPr>
            </a:b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496101"/>
            <a:ext cx="5074291" cy="4225373"/>
          </a:xfrm>
        </p:spPr>
        <p:txBody>
          <a:bodyPr/>
          <a:lstStyle/>
          <a:p>
            <a:pPr marL="0" marR="0">
              <a:spcBef>
                <a:spcPts val="0"/>
              </a:spcBef>
              <a:spcAft>
                <a:spcPts val="1200"/>
              </a:spcAft>
            </a:pPr>
            <a:r>
              <a:rPr lang="en-US" sz="1800" dirty="0">
                <a:solidFill>
                  <a:srgbClr val="24292F"/>
                </a:solidFill>
                <a:effectLst/>
                <a:latin typeface="Calibri" panose="020F0502020204030204" pitchFamily="34" charset="0"/>
                <a:ea typeface="Times New Roman" panose="02020603050405020304" pitchFamily="18" charset="0"/>
              </a:rPr>
              <a:t>An accurate determination of temperature, or the measure of hot or cold, is an important factor in many industries as follows: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200"/>
              </a:spcAft>
            </a:pPr>
            <a:r>
              <a:rPr lang="en-US" sz="1800" b="1" dirty="0">
                <a:solidFill>
                  <a:srgbClr val="24292F"/>
                </a:solidFill>
                <a:effectLst/>
                <a:latin typeface="Calibri" panose="020F0502020204030204" pitchFamily="34" charset="0"/>
                <a:ea typeface="Times New Roman" panose="02020603050405020304" pitchFamily="18" charset="0"/>
              </a:rPr>
              <a:t>Food and Beverage Processing:</a:t>
            </a:r>
          </a:p>
          <a:p>
            <a:pPr marL="0" marR="0">
              <a:spcBef>
                <a:spcPts val="0"/>
              </a:spcBef>
              <a:spcAft>
                <a:spcPts val="1200"/>
              </a:spcAft>
            </a:pPr>
            <a:r>
              <a:rPr lang="en-US" sz="1800" dirty="0">
                <a:solidFill>
                  <a:srgbClr val="24292F"/>
                </a:solidFill>
                <a:effectLst/>
                <a:latin typeface="Calibri" panose="020F0502020204030204" pitchFamily="34" charset="0"/>
                <a:ea typeface="Times New Roman" panose="02020603050405020304" pitchFamily="18" charset="0"/>
              </a:rPr>
              <a:t>Temperature is one of the important factors to consider during the bulk production of food items</a:t>
            </a:r>
          </a:p>
          <a:p>
            <a:pPr marL="0" marR="0">
              <a:spcBef>
                <a:spcPts val="0"/>
              </a:spcBef>
              <a:spcAft>
                <a:spcPts val="1200"/>
              </a:spcAft>
            </a:pPr>
            <a:r>
              <a:rPr lang="en-US" sz="1800" b="1" dirty="0">
                <a:solidFill>
                  <a:srgbClr val="24292F"/>
                </a:solidFill>
                <a:effectLst/>
                <a:latin typeface="Calibri" panose="020F0502020204030204" pitchFamily="34" charset="0"/>
                <a:ea typeface="Calibri" panose="020F0502020204030204" pitchFamily="34" charset="0"/>
              </a:rPr>
              <a:t>Beverage industry</a:t>
            </a:r>
            <a:br>
              <a:rPr lang="en-US" sz="1800" dirty="0">
                <a:solidFill>
                  <a:srgbClr val="24292F"/>
                </a:solidFill>
                <a:effectLst/>
                <a:latin typeface="Calibri" panose="020F0502020204030204" pitchFamily="34" charset="0"/>
                <a:ea typeface="Calibri" panose="020F0502020204030204" pitchFamily="34" charset="0"/>
              </a:rPr>
            </a:br>
            <a:r>
              <a:rPr lang="en-US" sz="1800" dirty="0">
                <a:solidFill>
                  <a:srgbClr val="24292F"/>
                </a:solidFill>
                <a:effectLst/>
                <a:latin typeface="Calibri" panose="020F0502020204030204" pitchFamily="34" charset="0"/>
                <a:ea typeface="Calibri" panose="020F0502020204030204" pitchFamily="34" charset="0"/>
              </a:rPr>
              <a:t>Temperature plays a vital role in deciding the quality of the final product. During the wine making or brewing process, the ambient temperature, as </a:t>
            </a:r>
            <a:r>
              <a:rPr lang="en-US" sz="1800" dirty="0">
                <a:solidFill>
                  <a:srgbClr val="24292F"/>
                </a:solidFill>
                <a:effectLst/>
                <a:latin typeface="Calibri" panose="020F05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241109"/>
            <a:ext cx="3484031" cy="1215566"/>
          </a:xfrm>
        </p:spPr>
        <p:txBody>
          <a:bodyPr/>
          <a:lstStyle/>
          <a:p>
            <a:r>
              <a:rPr lang="en-US" sz="1800" dirty="0">
                <a:solidFill>
                  <a:srgbClr val="24292F"/>
                </a:solidFill>
                <a:effectLst/>
                <a:latin typeface="Calibri" panose="020F0502020204030204" pitchFamily="34" charset="0"/>
                <a:ea typeface="Calibri" panose="020F0502020204030204" pitchFamily="34" charset="0"/>
              </a:rPr>
              <a:t>How Temperature Measurement is Important in Different Industries?</a:t>
            </a:r>
            <a:br>
              <a:rPr lang="en-US" sz="1800" dirty="0">
                <a:solidFill>
                  <a:srgbClr val="24292F"/>
                </a:solidFill>
                <a:effectLst/>
                <a:latin typeface="Calibri" panose="020F0502020204030204" pitchFamily="34" charset="0"/>
                <a:ea typeface="Calibri" panose="020F0502020204030204" pitchFamily="34" charset="0"/>
              </a:rPr>
            </a:b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496101"/>
            <a:ext cx="6982604" cy="4225373"/>
          </a:xfrm>
        </p:spPr>
        <p:txBody>
          <a:bodyPr/>
          <a:lstStyle/>
          <a:p>
            <a:pPr marL="0" marR="0">
              <a:spcBef>
                <a:spcPts val="0"/>
              </a:spcBef>
              <a:spcAft>
                <a:spcPts val="1200"/>
              </a:spcAft>
            </a:pPr>
            <a:r>
              <a:rPr lang="en-US" sz="1800" b="1" dirty="0">
                <a:solidFill>
                  <a:srgbClr val="24292F"/>
                </a:solidFill>
                <a:effectLst/>
                <a:latin typeface="Calibri" panose="020F0502020204030204" pitchFamily="34" charset="0"/>
                <a:ea typeface="Times New Roman" panose="02020603050405020304" pitchFamily="18" charset="0"/>
              </a:rPr>
              <a:t>Plastic Production</a:t>
            </a:r>
            <a:br>
              <a:rPr lang="en-US" sz="1800" dirty="0">
                <a:solidFill>
                  <a:srgbClr val="24292F"/>
                </a:solidFill>
                <a:effectLst/>
                <a:latin typeface="Calibri" panose="020F0502020204030204" pitchFamily="34" charset="0"/>
                <a:ea typeface="Times New Roman" panose="02020603050405020304" pitchFamily="18" charset="0"/>
              </a:rPr>
            </a:br>
            <a:r>
              <a:rPr lang="en-US" sz="1800" dirty="0">
                <a:solidFill>
                  <a:srgbClr val="24292F"/>
                </a:solidFill>
                <a:effectLst/>
                <a:latin typeface="Calibri" panose="020F0502020204030204" pitchFamily="34" charset="0"/>
                <a:ea typeface="Times New Roman" panose="02020603050405020304" pitchFamily="18" charset="0"/>
              </a:rPr>
              <a:t>Temperature plays an important role in the plastic industry. During the manufacturing stages, for example thermoforming, or injection molding, several temperature ranges needs to be monitored to ensure a high product quality.</a:t>
            </a:r>
            <a:endParaRPr lang="en-US" sz="1800" dirty="0">
              <a:effectLst/>
              <a:latin typeface="Times New Roman" panose="02020603050405020304" pitchFamily="18" charset="0"/>
              <a:ea typeface="Times New Roman" panose="02020603050405020304" pitchFamily="18" charset="0"/>
            </a:endParaRPr>
          </a:p>
          <a:p>
            <a:r>
              <a:rPr lang="en-US" sz="1800" b="1" dirty="0">
                <a:solidFill>
                  <a:srgbClr val="24292F"/>
                </a:solidFill>
                <a:effectLst/>
                <a:latin typeface="Calibri" panose="020F0502020204030204" pitchFamily="34" charset="0"/>
                <a:ea typeface="Calibri" panose="020F0502020204030204" pitchFamily="34" charset="0"/>
              </a:rPr>
              <a:t>Metal Processing:</a:t>
            </a:r>
            <a:br>
              <a:rPr lang="en-US" sz="1800" dirty="0">
                <a:solidFill>
                  <a:srgbClr val="24292F"/>
                </a:solidFill>
                <a:effectLst/>
                <a:latin typeface="Calibri" panose="020F0502020204030204" pitchFamily="34" charset="0"/>
                <a:ea typeface="Calibri" panose="020F0502020204030204" pitchFamily="34" charset="0"/>
              </a:rPr>
            </a:br>
            <a:r>
              <a:rPr lang="en-US" sz="1800" dirty="0">
                <a:solidFill>
                  <a:srgbClr val="24292F"/>
                </a:solidFill>
                <a:effectLst/>
                <a:latin typeface="Calibri" panose="020F0502020204030204" pitchFamily="34" charset="0"/>
                <a:ea typeface="Calibri" panose="020F0502020204030204" pitchFamily="34" charset="0"/>
              </a:rPr>
              <a:t>Be it any type of metal process plant, temperature measurement is always high on the list for operational excellence. Temperature measurement and analysis is playing a key role in metal processing, as well as monitoring. If the temperature measurement information is not correct, then it can affect quality of the final product, as well as endanger workplace security.</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146238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pPr algn="ctr"/>
            <a:r>
              <a:rPr lang="en-US" dirty="0"/>
              <a:t>PURPOSE</a:t>
            </a:r>
            <a:endParaRPr lang="en-US" b="0"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7" y="2239617"/>
            <a:ext cx="9471441" cy="2451653"/>
          </a:xfrm>
        </p:spPr>
        <p:txBody>
          <a:bodyPr>
            <a:normAutofit/>
          </a:bodyPr>
          <a:lstStyle/>
          <a:p>
            <a:endParaRPr lang="en-US" dirty="0">
              <a:solidFill>
                <a:schemeClr val="bg1"/>
              </a:solidFill>
            </a:endParaRPr>
          </a:p>
          <a:p>
            <a:pPr marL="457200" indent="-457200">
              <a:buFont typeface="Wingdings" panose="05000000000000000000" pitchFamily="2" charset="2"/>
              <a:buChar char="§"/>
            </a:pPr>
            <a:r>
              <a:rPr lang="en-US" dirty="0">
                <a:solidFill>
                  <a:schemeClr val="bg1"/>
                </a:solidFill>
              </a:rPr>
              <a:t>The purpose of this project is to observe temperature and monitor those values on an independent platform so we can get information about the plant temperature which save us from many issues.</a:t>
            </a:r>
          </a:p>
          <a:p>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996383" cy="1147969"/>
          </a:xfrm>
        </p:spPr>
        <p:txBody>
          <a:bodyPr/>
          <a:lstStyle/>
          <a:p>
            <a:pPr algn="ctr"/>
            <a:r>
              <a:rPr lang="en-US" b="0" dirty="0"/>
              <a:t>ARCHITECTURE DIAGRAM</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7" y="2239617"/>
            <a:ext cx="9471441" cy="3392557"/>
          </a:xfrm>
        </p:spPr>
        <p:txBody>
          <a:bodyPr>
            <a:normAutofit/>
          </a:bodyPr>
          <a:lstStyle/>
          <a:p>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pic>
        <p:nvPicPr>
          <p:cNvPr id="3" name="Picture 2" descr="Diagram&#10;&#10;Description automatically generated">
            <a:extLst>
              <a:ext uri="{FF2B5EF4-FFF2-40B4-BE49-F238E27FC236}">
                <a16:creationId xmlns:a16="http://schemas.microsoft.com/office/drawing/2014/main" id="{59750891-84DB-4A50-8377-5CE6622ADDAE}"/>
              </a:ext>
            </a:extLst>
          </p:cNvPr>
          <p:cNvPicPr>
            <a:picLocks noChangeAspect="1"/>
          </p:cNvPicPr>
          <p:nvPr/>
        </p:nvPicPr>
        <p:blipFill>
          <a:blip r:embed="rId2"/>
          <a:stretch>
            <a:fillRect/>
          </a:stretch>
        </p:blipFill>
        <p:spPr>
          <a:xfrm>
            <a:off x="531931" y="2239617"/>
            <a:ext cx="9473460" cy="3392557"/>
          </a:xfrm>
          <a:prstGeom prst="rect">
            <a:avLst/>
          </a:prstGeom>
        </p:spPr>
      </p:pic>
    </p:spTree>
    <p:extLst>
      <p:ext uri="{BB962C8B-B14F-4D97-AF65-F5344CB8AC3E}">
        <p14:creationId xmlns:p14="http://schemas.microsoft.com/office/powerpoint/2010/main" val="402729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1448971" y="209028"/>
            <a:ext cx="8102991" cy="1147969"/>
          </a:xfrm>
        </p:spPr>
        <p:txBody>
          <a:bodyPr>
            <a:normAutofit fontScale="90000"/>
          </a:bodyPr>
          <a:lstStyle/>
          <a:p>
            <a:pPr algn="ctr"/>
            <a:r>
              <a:rPr lang="en-US" b="0" dirty="0"/>
              <a:t>Temperature requirements of some industrial processes</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697" y="2239617"/>
            <a:ext cx="9471441" cy="2451653"/>
          </a:xfrm>
        </p:spPr>
        <p:txBody>
          <a:bodyPr>
            <a:normAutofit/>
          </a:bodyPr>
          <a:lstStyle/>
          <a:p>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pic>
        <p:nvPicPr>
          <p:cNvPr id="1028" name="Picture 4" descr="What is the Temperature Danger Zone? | Free Chart">
            <a:extLst>
              <a:ext uri="{FF2B5EF4-FFF2-40B4-BE49-F238E27FC236}">
                <a16:creationId xmlns:a16="http://schemas.microsoft.com/office/drawing/2014/main" id="{8DAC40FE-FEA1-401A-A68B-429A79B88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78" y="2138289"/>
            <a:ext cx="9473460" cy="255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4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8</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pPr algn="ctr"/>
            <a:r>
              <a:rPr lang="en" dirty="0"/>
              <a:t>  SERVICES</a:t>
            </a:r>
            <a:endParaRPr lang="en-US" dirty="0"/>
          </a:p>
        </p:txBody>
      </p:sp>
      <p:sp>
        <p:nvSpPr>
          <p:cNvPr id="3" name="Text Placeholder 2">
            <a:extLst>
              <a:ext uri="{FF2B5EF4-FFF2-40B4-BE49-F238E27FC236}">
                <a16:creationId xmlns:a16="http://schemas.microsoft.com/office/drawing/2014/main" id="{CB66710D-28AC-4C32-9442-8DDD0E2A9917}"/>
              </a:ext>
            </a:extLst>
          </p:cNvPr>
          <p:cNvSpPr>
            <a:spLocks noGrp="1"/>
          </p:cNvSpPr>
          <p:nvPr>
            <p:ph type="body" sz="quarter" idx="12"/>
          </p:nvPr>
        </p:nvSpPr>
        <p:spPr>
          <a:xfrm>
            <a:off x="967409" y="1457739"/>
            <a:ext cx="9356034" cy="5009322"/>
          </a:xfrm>
        </p:spPr>
        <p:txBody>
          <a:bodyPr/>
          <a:lstStyle/>
          <a:p>
            <a:pPr algn="l"/>
            <a:r>
              <a:rPr lang="en-US" sz="2000" dirty="0"/>
              <a:t>     </a:t>
            </a:r>
            <a:r>
              <a:rPr lang="en-US" sz="2000" b="1" dirty="0"/>
              <a:t>Docker</a:t>
            </a:r>
          </a:p>
          <a:p>
            <a:pPr marL="342900" indent="-342900" algn="l">
              <a:buFont typeface="Wingdings" panose="05000000000000000000" pitchFamily="2" charset="2"/>
              <a:buChar char="§"/>
            </a:pPr>
            <a:r>
              <a:rPr lang="en-US" sz="2000" dirty="0"/>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a:t>
            </a:r>
          </a:p>
          <a:p>
            <a:pPr algn="l"/>
            <a:r>
              <a:rPr lang="en-US" sz="2000" dirty="0"/>
              <a:t>     </a:t>
            </a:r>
            <a:r>
              <a:rPr lang="en-US" sz="2000" b="1" dirty="0"/>
              <a:t>RabbitMQ</a:t>
            </a:r>
          </a:p>
          <a:p>
            <a:pPr marL="342900" indent="-342900" algn="l">
              <a:buFont typeface="Wingdings" panose="05000000000000000000" pitchFamily="2" charset="2"/>
              <a:buChar char="§"/>
            </a:pPr>
            <a:r>
              <a:rPr lang="en-US" sz="2000" dirty="0"/>
              <a:t>RabbitMQ is an open-source message-broker software which implements AMQP and has since been extended with a plug-in architecture to support MQTT and other protocols.</a:t>
            </a:r>
          </a:p>
          <a:p>
            <a:pPr algn="l"/>
            <a:r>
              <a:rPr lang="en-US" sz="2000" b="1" dirty="0"/>
              <a:t>      Node.js</a:t>
            </a:r>
          </a:p>
          <a:p>
            <a:pPr marL="342900" indent="-342900" algn="l">
              <a:buFont typeface="Wingdings" panose="05000000000000000000" pitchFamily="2" charset="2"/>
              <a:buChar char="§"/>
            </a:pPr>
            <a:r>
              <a:rPr lang="en-US" sz="2000" dirty="0"/>
              <a:t>Node.js is an open-source, cross-platform, back-end JavaScript runtime environment that runs on the V8 engine and executes JavaScript code outside a web browser</a:t>
            </a:r>
          </a:p>
          <a:p>
            <a:pPr marL="342900" indent="-342900" algn="l">
              <a:buFont typeface="Wingdings" panose="05000000000000000000" pitchFamily="2" charset="2"/>
              <a:buChar char="§"/>
            </a:pPr>
            <a:endParaRPr lang="en-US" sz="2000" dirty="0"/>
          </a:p>
          <a:p>
            <a:endParaRPr lang="en-US" sz="1800" u="sng" dirty="0"/>
          </a:p>
        </p:txBody>
      </p:sp>
    </p:spTree>
    <p:extLst>
      <p:ext uri="{BB962C8B-B14F-4D97-AF65-F5344CB8AC3E}">
        <p14:creationId xmlns:p14="http://schemas.microsoft.com/office/powerpoint/2010/main" val="595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pPr algn="ctr"/>
            <a:r>
              <a:rPr lang="en" dirty="0"/>
              <a:t>SERVICES</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3" y="2005762"/>
            <a:ext cx="8956743" cy="4350588"/>
          </a:xfrm>
        </p:spPr>
        <p:txBody>
          <a:bodyPr/>
          <a:lstStyle/>
          <a:p>
            <a:pPr lvl="0"/>
            <a:r>
              <a:rPr lang="en-US" sz="2000" b="1" dirty="0"/>
              <a:t>      NUCLIO DASHBOARD</a:t>
            </a:r>
          </a:p>
          <a:p>
            <a:pPr marL="342900" indent="-342900">
              <a:buClr>
                <a:schemeClr val="accent2"/>
              </a:buClr>
              <a:buFont typeface="Courier New" panose="02070309020205020404" pitchFamily="49" charset="0"/>
              <a:buChar char="o"/>
            </a:pPr>
            <a:r>
              <a:rPr lang="en-US" sz="2000" dirty="0"/>
              <a:t>Nuclio is a high-performance "serverless" framework focused on data, I/O, and compute intensive workloads, Nuclio is extremely fast a single function instance can process hundreds of thousands of HTTP requests or data records per second.</a:t>
            </a:r>
          </a:p>
          <a:p>
            <a:pPr>
              <a:buClr>
                <a:schemeClr val="accent2"/>
              </a:buClr>
            </a:pPr>
            <a:r>
              <a:rPr lang="en-ZA" sz="2000" b="1" dirty="0">
                <a:latin typeface="Segoe UI" panose="020B0502040204020203" pitchFamily="34" charset="0"/>
                <a:cs typeface="Segoe UI" panose="020B0502040204020203" pitchFamily="34" charset="0"/>
              </a:rPr>
              <a:t>    MQTIZER</a:t>
            </a:r>
            <a:endParaRPr lang="en-US" sz="2000" dirty="0"/>
          </a:p>
          <a:p>
            <a:pPr marL="342900" indent="-342900">
              <a:buClr>
                <a:schemeClr val="accent2"/>
              </a:buClr>
              <a:buFont typeface="Courier New" panose="02070309020205020404" pitchFamily="49" charset="0"/>
              <a:buChar char="o"/>
            </a:pPr>
            <a:r>
              <a:rPr lang="en-US" sz="2000" dirty="0"/>
              <a:t>MQTT stands for Message Queue Telemetry Transport. It is a publish/subscribe, extremely simplistic and lightweight messaging protocol, devised for constrained devices and low-bandwidth, high-latency or unreliable networks.</a:t>
            </a:r>
          </a:p>
          <a:p>
            <a:pPr>
              <a:buClr>
                <a:schemeClr val="accent2"/>
              </a:buClr>
            </a:pPr>
            <a:r>
              <a:rPr lang="en-US" sz="2000" b="1" dirty="0"/>
              <a:t>      IFTTT</a:t>
            </a:r>
          </a:p>
          <a:p>
            <a:pPr marL="342900" indent="-342900">
              <a:buClr>
                <a:schemeClr val="accent2"/>
              </a:buClr>
              <a:buFont typeface="Courier New" panose="02070309020205020404" pitchFamily="49" charset="0"/>
              <a:buChar char="o"/>
            </a:pPr>
            <a:r>
              <a:rPr lang="en-US" sz="2000" dirty="0"/>
              <a:t>If This, Then That is a private commercial company that runs services that allow a user to program a response to events in the world</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10042212"/>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774</TotalTime>
  <Words>798</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Courier New</vt:lpstr>
      <vt:lpstr>Gill Sans SemiBold</vt:lpstr>
      <vt:lpstr>Segoe UI</vt:lpstr>
      <vt:lpstr>Times New Roman</vt:lpstr>
      <vt:lpstr>Wingdings</vt:lpstr>
      <vt:lpstr>Office Theme</vt:lpstr>
      <vt:lpstr>PLANT TEMPERATURE</vt:lpstr>
      <vt:lpstr>PROBLEM AREA</vt:lpstr>
      <vt:lpstr>How Temperature Measurement is Important in Different Industries? </vt:lpstr>
      <vt:lpstr>How Temperature Measurement is Important in Different Industries? </vt:lpstr>
      <vt:lpstr>PURPOSE</vt:lpstr>
      <vt:lpstr>ARCHITECTURE DIAGRAM</vt:lpstr>
      <vt:lpstr>Temperature requirements of some industrial processes</vt:lpstr>
      <vt:lpstr>  SERVICES</vt:lpstr>
      <vt:lpstr>SERVICES</vt:lpstr>
      <vt:lpstr>LIBRARIES</vt:lpstr>
      <vt:lpstr>      IMPLEMENTATION</vt:lpstr>
      <vt:lpstr>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AREEB ULLAH KHAN</dc:creator>
  <cp:lastModifiedBy>AREEB ULLAH KHAN</cp:lastModifiedBy>
  <cp:revision>4</cp:revision>
  <dcterms:created xsi:type="dcterms:W3CDTF">2022-03-09T18:32:05Z</dcterms:created>
  <dcterms:modified xsi:type="dcterms:W3CDTF">2022-03-10T09:53:57Z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