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70" r:id="rId4"/>
    <p:sldId id="271" r:id="rId5"/>
    <p:sldId id="260" r:id="rId6"/>
    <p:sldId id="266" r:id="rId7"/>
    <p:sldId id="261" r:id="rId8"/>
    <p:sldId id="272" r:id="rId9"/>
    <p:sldId id="278" r:id="rId10"/>
    <p:sldId id="273" r:id="rId11"/>
    <p:sldId id="274" r:id="rId12"/>
    <p:sldId id="268" r:id="rId13"/>
    <p:sldId id="262" r:id="rId14"/>
    <p:sldId id="276" r:id="rId15"/>
    <p:sldId id="279" r:id="rId16"/>
    <p:sldId id="277" r:id="rId17"/>
    <p:sldId id="283" r:id="rId18"/>
    <p:sldId id="263" r:id="rId19"/>
    <p:sldId id="281" r:id="rId20"/>
    <p:sldId id="282" r:id="rId21"/>
    <p:sldId id="280" r:id="rId22"/>
    <p:sldId id="264"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5.xml.rels><?xml version="1.0" encoding="UTF-8" standalone="yes"?>
<Relationships xmlns="http://schemas.openxmlformats.org/package/2006/relationships"><Relationship Id="rId1" Type="http://schemas.openxmlformats.org/officeDocument/2006/relationships/hyperlink" Target="https://owasp.org/www-community/attacks/Forced_browsing" TargetMode="External"/></Relationships>
</file>

<file path=ppt/diagrams/_rels/drawing5.xml.rels><?xml version="1.0" encoding="UTF-8" standalone="yes"?>
<Relationships xmlns="http://schemas.openxmlformats.org/package/2006/relationships"><Relationship Id="rId1" Type="http://schemas.openxmlformats.org/officeDocument/2006/relationships/hyperlink" Target="https://owasp.org/www-community/attacks/Forced_browsing"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36F3E0-0B57-47F2-8736-A9212EE84113}"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E73C7DEE-59C1-4AE8-8147-C4CD811D30FC}">
      <dgm:prSet custT="1"/>
      <dgm:spPr/>
      <dgm:t>
        <a:bodyPr/>
        <a:lstStyle/>
        <a:p>
          <a:r>
            <a:rPr lang="en-US" sz="2400" b="1" i="0" dirty="0"/>
            <a:t>Vulnerability Testing </a:t>
          </a:r>
          <a:r>
            <a:rPr lang="en-US" sz="2400" b="0" i="0" dirty="0"/>
            <a:t>also called Vulnerability Assessment is a procedure of evaluating security threat in software systems to reduce the probability of threats. </a:t>
          </a:r>
          <a:endParaRPr lang="en-US" sz="2400" dirty="0"/>
        </a:p>
      </dgm:t>
    </dgm:pt>
    <dgm:pt modelId="{26644E35-2424-45AD-AC49-4445F1340148}" type="parTrans" cxnId="{34225E70-2F14-4C7F-B6F6-79E32747D533}">
      <dgm:prSet/>
      <dgm:spPr/>
      <dgm:t>
        <a:bodyPr/>
        <a:lstStyle/>
        <a:p>
          <a:endParaRPr lang="en-US"/>
        </a:p>
      </dgm:t>
    </dgm:pt>
    <dgm:pt modelId="{0E422B76-B81B-4232-A301-12FDBB2E77C7}" type="sibTrans" cxnId="{34225E70-2F14-4C7F-B6F6-79E32747D533}">
      <dgm:prSet/>
      <dgm:spPr/>
      <dgm:t>
        <a:bodyPr/>
        <a:lstStyle/>
        <a:p>
          <a:endParaRPr lang="en-US"/>
        </a:p>
      </dgm:t>
    </dgm:pt>
    <dgm:pt modelId="{14B31A05-F813-4945-A6BA-78FD2820F67E}">
      <dgm:prSet custT="1"/>
      <dgm:spPr/>
      <dgm:t>
        <a:bodyPr/>
        <a:lstStyle/>
        <a:p>
          <a:r>
            <a:rPr lang="en-US" sz="2400" b="0" i="0" dirty="0"/>
            <a:t>The purpose of vulnerability testing is reducing the possibility for intruders/hackers to get unauthorized access of systems</a:t>
          </a:r>
          <a:r>
            <a:rPr lang="en-US" sz="2900" b="0" i="0" dirty="0"/>
            <a:t>.</a:t>
          </a:r>
          <a:endParaRPr lang="en-US" sz="2900" dirty="0"/>
        </a:p>
      </dgm:t>
    </dgm:pt>
    <dgm:pt modelId="{86729A0F-F4AC-41FA-96CD-CF555FA6CE5A}" type="parTrans" cxnId="{C4CC3CE0-B239-488E-B6ED-231C9F7ECED0}">
      <dgm:prSet/>
      <dgm:spPr/>
      <dgm:t>
        <a:bodyPr/>
        <a:lstStyle/>
        <a:p>
          <a:endParaRPr lang="en-US"/>
        </a:p>
      </dgm:t>
    </dgm:pt>
    <dgm:pt modelId="{B1F417AC-7A2B-4256-ABDC-D4EF1C10F587}" type="sibTrans" cxnId="{C4CC3CE0-B239-488E-B6ED-231C9F7ECED0}">
      <dgm:prSet/>
      <dgm:spPr/>
      <dgm:t>
        <a:bodyPr/>
        <a:lstStyle/>
        <a:p>
          <a:endParaRPr lang="en-US"/>
        </a:p>
      </dgm:t>
    </dgm:pt>
    <dgm:pt modelId="{591EF951-DFA7-4DA8-A37E-BE4DBCCC7A49}" type="pres">
      <dgm:prSet presAssocID="{7E36F3E0-0B57-47F2-8736-A9212EE84113}" presName="linear" presStyleCnt="0">
        <dgm:presLayoutVars>
          <dgm:animLvl val="lvl"/>
          <dgm:resizeHandles val="exact"/>
        </dgm:presLayoutVars>
      </dgm:prSet>
      <dgm:spPr/>
    </dgm:pt>
    <dgm:pt modelId="{9FD13B39-F3F0-4D9A-ABC9-5E2021CE13DF}" type="pres">
      <dgm:prSet presAssocID="{E73C7DEE-59C1-4AE8-8147-C4CD811D30FC}" presName="parentText" presStyleLbl="node1" presStyleIdx="0" presStyleCnt="2">
        <dgm:presLayoutVars>
          <dgm:chMax val="0"/>
          <dgm:bulletEnabled val="1"/>
        </dgm:presLayoutVars>
      </dgm:prSet>
      <dgm:spPr/>
    </dgm:pt>
    <dgm:pt modelId="{6D96CD9D-DED1-483B-A50B-3D8E798655E7}" type="pres">
      <dgm:prSet presAssocID="{0E422B76-B81B-4232-A301-12FDBB2E77C7}" presName="spacer" presStyleCnt="0"/>
      <dgm:spPr/>
    </dgm:pt>
    <dgm:pt modelId="{BF0D4516-1117-47F7-A9FA-17B7DE16F260}" type="pres">
      <dgm:prSet presAssocID="{14B31A05-F813-4945-A6BA-78FD2820F67E}" presName="parentText" presStyleLbl="node1" presStyleIdx="1" presStyleCnt="2">
        <dgm:presLayoutVars>
          <dgm:chMax val="0"/>
          <dgm:bulletEnabled val="1"/>
        </dgm:presLayoutVars>
      </dgm:prSet>
      <dgm:spPr/>
    </dgm:pt>
  </dgm:ptLst>
  <dgm:cxnLst>
    <dgm:cxn modelId="{F0CC210C-AE75-4302-A02F-B96752317999}" type="presOf" srcId="{E73C7DEE-59C1-4AE8-8147-C4CD811D30FC}" destId="{9FD13B39-F3F0-4D9A-ABC9-5E2021CE13DF}" srcOrd="0" destOrd="0" presId="urn:microsoft.com/office/officeart/2005/8/layout/vList2"/>
    <dgm:cxn modelId="{34225E70-2F14-4C7F-B6F6-79E32747D533}" srcId="{7E36F3E0-0B57-47F2-8736-A9212EE84113}" destId="{E73C7DEE-59C1-4AE8-8147-C4CD811D30FC}" srcOrd="0" destOrd="0" parTransId="{26644E35-2424-45AD-AC49-4445F1340148}" sibTransId="{0E422B76-B81B-4232-A301-12FDBB2E77C7}"/>
    <dgm:cxn modelId="{19019473-0074-4651-B7CF-D37636829273}" type="presOf" srcId="{7E36F3E0-0B57-47F2-8736-A9212EE84113}" destId="{591EF951-DFA7-4DA8-A37E-BE4DBCCC7A49}" srcOrd="0" destOrd="0" presId="urn:microsoft.com/office/officeart/2005/8/layout/vList2"/>
    <dgm:cxn modelId="{C4CC3CE0-B239-488E-B6ED-231C9F7ECED0}" srcId="{7E36F3E0-0B57-47F2-8736-A9212EE84113}" destId="{14B31A05-F813-4945-A6BA-78FD2820F67E}" srcOrd="1" destOrd="0" parTransId="{86729A0F-F4AC-41FA-96CD-CF555FA6CE5A}" sibTransId="{B1F417AC-7A2B-4256-ABDC-D4EF1C10F587}"/>
    <dgm:cxn modelId="{6E0A6EEA-5600-4EF2-8F68-50F00F6B5CAA}" type="presOf" srcId="{14B31A05-F813-4945-A6BA-78FD2820F67E}" destId="{BF0D4516-1117-47F7-A9FA-17B7DE16F260}" srcOrd="0" destOrd="0" presId="urn:microsoft.com/office/officeart/2005/8/layout/vList2"/>
    <dgm:cxn modelId="{F46DFCC2-B82B-47B7-9A34-2B1E1856AC1C}" type="presParOf" srcId="{591EF951-DFA7-4DA8-A37E-BE4DBCCC7A49}" destId="{9FD13B39-F3F0-4D9A-ABC9-5E2021CE13DF}" srcOrd="0" destOrd="0" presId="urn:microsoft.com/office/officeart/2005/8/layout/vList2"/>
    <dgm:cxn modelId="{BDD3F0ED-8E2A-4D61-BC4D-BD7FA08F1797}" type="presParOf" srcId="{591EF951-DFA7-4DA8-A37E-BE4DBCCC7A49}" destId="{6D96CD9D-DED1-483B-A50B-3D8E798655E7}" srcOrd="1" destOrd="0" presId="urn:microsoft.com/office/officeart/2005/8/layout/vList2"/>
    <dgm:cxn modelId="{41ED5C07-DA78-4492-8F31-698BFB9ECE08}" type="presParOf" srcId="{591EF951-DFA7-4DA8-A37E-BE4DBCCC7A49}" destId="{BF0D4516-1117-47F7-A9FA-17B7DE16F260}"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D9AB7F-9977-41A2-8C96-3541C103E61D}"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0B8175D6-3071-4E34-89B1-25C6EEA5BA76}">
      <dgm:prSet custT="1"/>
      <dgm:spPr/>
      <dgm:t>
        <a:bodyPr/>
        <a:lstStyle/>
        <a:p>
          <a:r>
            <a:rPr lang="en-US" sz="2400" dirty="0"/>
            <a:t>Examples of threats that can be prevented by vulnerability assessment include:</a:t>
          </a:r>
        </a:p>
      </dgm:t>
    </dgm:pt>
    <dgm:pt modelId="{BAAC0415-044E-4F9E-AB83-4CE53827FA20}" type="parTrans" cxnId="{82AF6319-26AA-4F89-8A2A-17EC6982A499}">
      <dgm:prSet/>
      <dgm:spPr/>
      <dgm:t>
        <a:bodyPr/>
        <a:lstStyle/>
        <a:p>
          <a:endParaRPr lang="en-US"/>
        </a:p>
      </dgm:t>
    </dgm:pt>
    <dgm:pt modelId="{BF91523E-F14B-4118-92D6-BFD8803CC490}" type="sibTrans" cxnId="{82AF6319-26AA-4F89-8A2A-17EC6982A499}">
      <dgm:prSet/>
      <dgm:spPr/>
      <dgm:t>
        <a:bodyPr/>
        <a:lstStyle/>
        <a:p>
          <a:endParaRPr lang="en-US"/>
        </a:p>
      </dgm:t>
    </dgm:pt>
    <dgm:pt modelId="{D41D78A0-0CAA-44F7-B11B-FD14FCDEEA45}">
      <dgm:prSet/>
      <dgm:spPr/>
      <dgm:t>
        <a:bodyPr/>
        <a:lstStyle/>
        <a:p>
          <a:r>
            <a:rPr lang="en-US" dirty="0"/>
            <a:t>SQL injection, XSS and other code injection attacks.</a:t>
          </a:r>
        </a:p>
      </dgm:t>
    </dgm:pt>
    <dgm:pt modelId="{99A5D9CD-AB25-45B5-B7ED-A4838CA65471}" type="parTrans" cxnId="{0DBE8678-DBFA-443B-8740-3AB59AD4006A}">
      <dgm:prSet/>
      <dgm:spPr/>
      <dgm:t>
        <a:bodyPr/>
        <a:lstStyle/>
        <a:p>
          <a:endParaRPr lang="en-US"/>
        </a:p>
      </dgm:t>
    </dgm:pt>
    <dgm:pt modelId="{4A8E95CD-7331-4A43-A534-B9616BA2EE5E}" type="sibTrans" cxnId="{0DBE8678-DBFA-443B-8740-3AB59AD4006A}">
      <dgm:prSet/>
      <dgm:spPr/>
      <dgm:t>
        <a:bodyPr/>
        <a:lstStyle/>
        <a:p>
          <a:endParaRPr lang="en-US"/>
        </a:p>
      </dgm:t>
    </dgm:pt>
    <dgm:pt modelId="{C6073CD2-FB90-4C1E-994E-1A28A4CE26F3}">
      <dgm:prSet/>
      <dgm:spPr/>
      <dgm:t>
        <a:bodyPr/>
        <a:lstStyle/>
        <a:p>
          <a:r>
            <a:rPr lang="en-US" dirty="0"/>
            <a:t>Escalation of privileges due to faulty authentication mechanisms.</a:t>
          </a:r>
        </a:p>
      </dgm:t>
    </dgm:pt>
    <dgm:pt modelId="{FBFD394D-1685-4DA4-B463-B1C03E55A204}" type="parTrans" cxnId="{7D7B7E44-0097-45E3-AE19-B55835F18797}">
      <dgm:prSet/>
      <dgm:spPr/>
      <dgm:t>
        <a:bodyPr/>
        <a:lstStyle/>
        <a:p>
          <a:endParaRPr lang="en-US"/>
        </a:p>
      </dgm:t>
    </dgm:pt>
    <dgm:pt modelId="{9879FF7F-73DA-4E01-9C93-EF10CB76C904}" type="sibTrans" cxnId="{7D7B7E44-0097-45E3-AE19-B55835F18797}">
      <dgm:prSet/>
      <dgm:spPr/>
      <dgm:t>
        <a:bodyPr/>
        <a:lstStyle/>
        <a:p>
          <a:endParaRPr lang="en-US"/>
        </a:p>
      </dgm:t>
    </dgm:pt>
    <dgm:pt modelId="{E4419DC9-548E-40C3-9FD4-7A0CF595C847}">
      <dgm:prSet/>
      <dgm:spPr/>
      <dgm:t>
        <a:bodyPr/>
        <a:lstStyle/>
        <a:p>
          <a:r>
            <a:rPr lang="en-US" dirty="0"/>
            <a:t>Insecure defaults – software that ships with insecure settings, such as a guessable admin passwords.</a:t>
          </a:r>
        </a:p>
      </dgm:t>
    </dgm:pt>
    <dgm:pt modelId="{377EFF95-9710-401A-8244-C737F7416BCE}" type="parTrans" cxnId="{D3A48F6B-3F78-4B20-8E9E-7F2C87404A75}">
      <dgm:prSet/>
      <dgm:spPr/>
      <dgm:t>
        <a:bodyPr/>
        <a:lstStyle/>
        <a:p>
          <a:endParaRPr lang="en-US"/>
        </a:p>
      </dgm:t>
    </dgm:pt>
    <dgm:pt modelId="{2C711230-EFA2-4F15-A9D3-2045CB538451}" type="sibTrans" cxnId="{D3A48F6B-3F78-4B20-8E9E-7F2C87404A75}">
      <dgm:prSet/>
      <dgm:spPr/>
      <dgm:t>
        <a:bodyPr/>
        <a:lstStyle/>
        <a:p>
          <a:endParaRPr lang="en-US"/>
        </a:p>
      </dgm:t>
    </dgm:pt>
    <dgm:pt modelId="{33E7A1BB-3380-420D-9827-1083DC13B4C4}" type="pres">
      <dgm:prSet presAssocID="{88D9AB7F-9977-41A2-8C96-3541C103E61D}" presName="linear" presStyleCnt="0">
        <dgm:presLayoutVars>
          <dgm:animLvl val="lvl"/>
          <dgm:resizeHandles val="exact"/>
        </dgm:presLayoutVars>
      </dgm:prSet>
      <dgm:spPr/>
    </dgm:pt>
    <dgm:pt modelId="{EB4E3679-34E5-4571-AC2A-93663DF4A589}" type="pres">
      <dgm:prSet presAssocID="{0B8175D6-3071-4E34-89B1-25C6EEA5BA76}" presName="parentText" presStyleLbl="node1" presStyleIdx="0" presStyleCnt="4">
        <dgm:presLayoutVars>
          <dgm:chMax val="0"/>
          <dgm:bulletEnabled val="1"/>
        </dgm:presLayoutVars>
      </dgm:prSet>
      <dgm:spPr/>
    </dgm:pt>
    <dgm:pt modelId="{6483EF1D-E7F6-45EC-A610-2EE6AF63B6A4}" type="pres">
      <dgm:prSet presAssocID="{BF91523E-F14B-4118-92D6-BFD8803CC490}" presName="spacer" presStyleCnt="0"/>
      <dgm:spPr/>
    </dgm:pt>
    <dgm:pt modelId="{668B7157-6216-41A4-B491-EB0CBC0F814B}" type="pres">
      <dgm:prSet presAssocID="{D41D78A0-0CAA-44F7-B11B-FD14FCDEEA45}" presName="parentText" presStyleLbl="node1" presStyleIdx="1" presStyleCnt="4">
        <dgm:presLayoutVars>
          <dgm:chMax val="0"/>
          <dgm:bulletEnabled val="1"/>
        </dgm:presLayoutVars>
      </dgm:prSet>
      <dgm:spPr/>
    </dgm:pt>
    <dgm:pt modelId="{C6931677-D9A1-4F2D-B6A1-53296179E4FB}" type="pres">
      <dgm:prSet presAssocID="{4A8E95CD-7331-4A43-A534-B9616BA2EE5E}" presName="spacer" presStyleCnt="0"/>
      <dgm:spPr/>
    </dgm:pt>
    <dgm:pt modelId="{2EFA0E22-756B-4119-AA7C-5DAC06963FC7}" type="pres">
      <dgm:prSet presAssocID="{C6073CD2-FB90-4C1E-994E-1A28A4CE26F3}" presName="parentText" presStyleLbl="node1" presStyleIdx="2" presStyleCnt="4">
        <dgm:presLayoutVars>
          <dgm:chMax val="0"/>
          <dgm:bulletEnabled val="1"/>
        </dgm:presLayoutVars>
      </dgm:prSet>
      <dgm:spPr/>
    </dgm:pt>
    <dgm:pt modelId="{E095B457-1165-4D12-866E-089FD1027A89}" type="pres">
      <dgm:prSet presAssocID="{9879FF7F-73DA-4E01-9C93-EF10CB76C904}" presName="spacer" presStyleCnt="0"/>
      <dgm:spPr/>
    </dgm:pt>
    <dgm:pt modelId="{7F6F1928-9285-4EBA-8793-84BAA4B18428}" type="pres">
      <dgm:prSet presAssocID="{E4419DC9-548E-40C3-9FD4-7A0CF595C847}" presName="parentText" presStyleLbl="node1" presStyleIdx="3" presStyleCnt="4">
        <dgm:presLayoutVars>
          <dgm:chMax val="0"/>
          <dgm:bulletEnabled val="1"/>
        </dgm:presLayoutVars>
      </dgm:prSet>
      <dgm:spPr/>
    </dgm:pt>
  </dgm:ptLst>
  <dgm:cxnLst>
    <dgm:cxn modelId="{F403D410-CCFD-4FEF-AC3F-D98AFFC61DB6}" type="presOf" srcId="{0B8175D6-3071-4E34-89B1-25C6EEA5BA76}" destId="{EB4E3679-34E5-4571-AC2A-93663DF4A589}" srcOrd="0" destOrd="0" presId="urn:microsoft.com/office/officeart/2005/8/layout/vList2"/>
    <dgm:cxn modelId="{82AF6319-26AA-4F89-8A2A-17EC6982A499}" srcId="{88D9AB7F-9977-41A2-8C96-3541C103E61D}" destId="{0B8175D6-3071-4E34-89B1-25C6EEA5BA76}" srcOrd="0" destOrd="0" parTransId="{BAAC0415-044E-4F9E-AB83-4CE53827FA20}" sibTransId="{BF91523E-F14B-4118-92D6-BFD8803CC490}"/>
    <dgm:cxn modelId="{57233F63-517C-4F2C-94F2-DB42ED63783A}" type="presOf" srcId="{D41D78A0-0CAA-44F7-B11B-FD14FCDEEA45}" destId="{668B7157-6216-41A4-B491-EB0CBC0F814B}" srcOrd="0" destOrd="0" presId="urn:microsoft.com/office/officeart/2005/8/layout/vList2"/>
    <dgm:cxn modelId="{7D7B7E44-0097-45E3-AE19-B55835F18797}" srcId="{88D9AB7F-9977-41A2-8C96-3541C103E61D}" destId="{C6073CD2-FB90-4C1E-994E-1A28A4CE26F3}" srcOrd="2" destOrd="0" parTransId="{FBFD394D-1685-4DA4-B463-B1C03E55A204}" sibTransId="{9879FF7F-73DA-4E01-9C93-EF10CB76C904}"/>
    <dgm:cxn modelId="{C2DC5C45-33B9-42FE-8795-80B98A56789A}" type="presOf" srcId="{88D9AB7F-9977-41A2-8C96-3541C103E61D}" destId="{33E7A1BB-3380-420D-9827-1083DC13B4C4}" srcOrd="0" destOrd="0" presId="urn:microsoft.com/office/officeart/2005/8/layout/vList2"/>
    <dgm:cxn modelId="{D3A48F6B-3F78-4B20-8E9E-7F2C87404A75}" srcId="{88D9AB7F-9977-41A2-8C96-3541C103E61D}" destId="{E4419DC9-548E-40C3-9FD4-7A0CF595C847}" srcOrd="3" destOrd="0" parTransId="{377EFF95-9710-401A-8244-C737F7416BCE}" sibTransId="{2C711230-EFA2-4F15-A9D3-2045CB538451}"/>
    <dgm:cxn modelId="{ACF71A71-8623-4DF6-A45A-384258B89AE3}" type="presOf" srcId="{C6073CD2-FB90-4C1E-994E-1A28A4CE26F3}" destId="{2EFA0E22-756B-4119-AA7C-5DAC06963FC7}" srcOrd="0" destOrd="0" presId="urn:microsoft.com/office/officeart/2005/8/layout/vList2"/>
    <dgm:cxn modelId="{0DBE8678-DBFA-443B-8740-3AB59AD4006A}" srcId="{88D9AB7F-9977-41A2-8C96-3541C103E61D}" destId="{D41D78A0-0CAA-44F7-B11B-FD14FCDEEA45}" srcOrd="1" destOrd="0" parTransId="{99A5D9CD-AB25-45B5-B7ED-A4838CA65471}" sibTransId="{4A8E95CD-7331-4A43-A534-B9616BA2EE5E}"/>
    <dgm:cxn modelId="{905F8D98-012F-460B-9B23-E265F74009E7}" type="presOf" srcId="{E4419DC9-548E-40C3-9FD4-7A0CF595C847}" destId="{7F6F1928-9285-4EBA-8793-84BAA4B18428}" srcOrd="0" destOrd="0" presId="urn:microsoft.com/office/officeart/2005/8/layout/vList2"/>
    <dgm:cxn modelId="{53560922-12AE-4FF0-93E4-2E2D74153BEE}" type="presParOf" srcId="{33E7A1BB-3380-420D-9827-1083DC13B4C4}" destId="{EB4E3679-34E5-4571-AC2A-93663DF4A589}" srcOrd="0" destOrd="0" presId="urn:microsoft.com/office/officeart/2005/8/layout/vList2"/>
    <dgm:cxn modelId="{ECDA43F2-21FA-4281-913F-60E31E94BE89}" type="presParOf" srcId="{33E7A1BB-3380-420D-9827-1083DC13B4C4}" destId="{6483EF1D-E7F6-45EC-A610-2EE6AF63B6A4}" srcOrd="1" destOrd="0" presId="urn:microsoft.com/office/officeart/2005/8/layout/vList2"/>
    <dgm:cxn modelId="{C7293E3B-5DC8-475D-B32D-5D013922A172}" type="presParOf" srcId="{33E7A1BB-3380-420D-9827-1083DC13B4C4}" destId="{668B7157-6216-41A4-B491-EB0CBC0F814B}" srcOrd="2" destOrd="0" presId="urn:microsoft.com/office/officeart/2005/8/layout/vList2"/>
    <dgm:cxn modelId="{E4C94F89-63F7-4CA1-BEA0-031D279A9007}" type="presParOf" srcId="{33E7A1BB-3380-420D-9827-1083DC13B4C4}" destId="{C6931677-D9A1-4F2D-B6A1-53296179E4FB}" srcOrd="3" destOrd="0" presId="urn:microsoft.com/office/officeart/2005/8/layout/vList2"/>
    <dgm:cxn modelId="{C4A1CB3C-251E-4C8A-BB23-EA7138F45844}" type="presParOf" srcId="{33E7A1BB-3380-420D-9827-1083DC13B4C4}" destId="{2EFA0E22-756B-4119-AA7C-5DAC06963FC7}" srcOrd="4" destOrd="0" presId="urn:microsoft.com/office/officeart/2005/8/layout/vList2"/>
    <dgm:cxn modelId="{99452FD2-657B-4D55-8780-4081BA448211}" type="presParOf" srcId="{33E7A1BB-3380-420D-9827-1083DC13B4C4}" destId="{E095B457-1165-4D12-866E-089FD1027A89}" srcOrd="5" destOrd="0" presId="urn:microsoft.com/office/officeart/2005/8/layout/vList2"/>
    <dgm:cxn modelId="{6FE7C75A-0E61-4316-BCEA-8D27F6A024D7}" type="presParOf" srcId="{33E7A1BB-3380-420D-9827-1083DC13B4C4}" destId="{7F6F1928-9285-4EBA-8793-84BAA4B18428}"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C3A5F2-FCF0-421F-BB22-A5B3B7DE0C84}"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FB9D6E19-2F46-4999-A92F-B7D6FC8E6028}">
      <dgm:prSet custT="1"/>
      <dgm:spPr/>
      <dgm:t>
        <a:bodyPr/>
        <a:lstStyle/>
        <a:p>
          <a:r>
            <a:rPr lang="en-US" sz="2400" dirty="0"/>
            <a:t>We must examine authentication inadequacy if the application: </a:t>
          </a:r>
        </a:p>
      </dgm:t>
    </dgm:pt>
    <dgm:pt modelId="{7A1FBF13-84B9-49FA-A9D3-80552B413AC4}" type="parTrans" cxnId="{872BA265-B000-4E71-8795-E32C2E66ED1C}">
      <dgm:prSet/>
      <dgm:spPr/>
      <dgm:t>
        <a:bodyPr/>
        <a:lstStyle/>
        <a:p>
          <a:endParaRPr lang="en-US"/>
        </a:p>
      </dgm:t>
    </dgm:pt>
    <dgm:pt modelId="{08D4AD3C-7522-44D7-A910-5D7AB963893F}" type="sibTrans" cxnId="{872BA265-B000-4E71-8795-E32C2E66ED1C}">
      <dgm:prSet/>
      <dgm:spPr/>
      <dgm:t>
        <a:bodyPr/>
        <a:lstStyle/>
        <a:p>
          <a:endParaRPr lang="en-US"/>
        </a:p>
      </dgm:t>
    </dgm:pt>
    <dgm:pt modelId="{C4D89948-DB35-4AA4-83B2-E87478D56ACC}">
      <dgm:prSet custT="1"/>
      <dgm:spPr/>
      <dgm:t>
        <a:bodyPr/>
        <a:lstStyle/>
        <a:p>
          <a:r>
            <a:rPr lang="en-US" sz="2400" dirty="0"/>
            <a:t>Permits automated attacks such as credential stuffing, where the attacker has a list of valid usernames and passwords.</a:t>
          </a:r>
        </a:p>
      </dgm:t>
    </dgm:pt>
    <dgm:pt modelId="{51CC37D4-177A-4BDA-B392-F0C788C807A6}" type="parTrans" cxnId="{A8B3B118-EE11-43AC-AE11-E3E671739B92}">
      <dgm:prSet/>
      <dgm:spPr/>
      <dgm:t>
        <a:bodyPr/>
        <a:lstStyle/>
        <a:p>
          <a:endParaRPr lang="en-US"/>
        </a:p>
      </dgm:t>
    </dgm:pt>
    <dgm:pt modelId="{FFCC7D49-3DC4-477D-8E99-D7B45C343D4A}" type="sibTrans" cxnId="{A8B3B118-EE11-43AC-AE11-E3E671739B92}">
      <dgm:prSet/>
      <dgm:spPr/>
      <dgm:t>
        <a:bodyPr/>
        <a:lstStyle/>
        <a:p>
          <a:endParaRPr lang="en-US"/>
        </a:p>
      </dgm:t>
    </dgm:pt>
    <dgm:pt modelId="{518EDC08-97B5-44BC-B1AE-CD73325D0079}">
      <dgm:prSet custT="1"/>
      <dgm:spPr/>
      <dgm:t>
        <a:bodyPr/>
        <a:lstStyle/>
        <a:p>
          <a:r>
            <a:rPr lang="en-US" sz="2400" dirty="0"/>
            <a:t>Permits brute force or other automated attacks. </a:t>
          </a:r>
        </a:p>
      </dgm:t>
    </dgm:pt>
    <dgm:pt modelId="{12489E68-BB04-404B-8593-8E3CA235C62F}" type="parTrans" cxnId="{35569F3E-668A-421D-AD9C-B8B3071980F4}">
      <dgm:prSet/>
      <dgm:spPr/>
      <dgm:t>
        <a:bodyPr/>
        <a:lstStyle/>
        <a:p>
          <a:endParaRPr lang="en-US"/>
        </a:p>
      </dgm:t>
    </dgm:pt>
    <dgm:pt modelId="{A2244114-30C8-4FCE-B47F-C153BF296E07}" type="sibTrans" cxnId="{35569F3E-668A-421D-AD9C-B8B3071980F4}">
      <dgm:prSet/>
      <dgm:spPr/>
      <dgm:t>
        <a:bodyPr/>
        <a:lstStyle/>
        <a:p>
          <a:endParaRPr lang="en-US"/>
        </a:p>
      </dgm:t>
    </dgm:pt>
    <dgm:pt modelId="{26D0A122-9E53-4BF6-A72A-61E60E747B2E}" type="pres">
      <dgm:prSet presAssocID="{06C3A5F2-FCF0-421F-BB22-A5B3B7DE0C84}" presName="linear" presStyleCnt="0">
        <dgm:presLayoutVars>
          <dgm:animLvl val="lvl"/>
          <dgm:resizeHandles val="exact"/>
        </dgm:presLayoutVars>
      </dgm:prSet>
      <dgm:spPr/>
    </dgm:pt>
    <dgm:pt modelId="{90426A59-4CF8-4D13-94AF-F67EC84BB8F1}" type="pres">
      <dgm:prSet presAssocID="{FB9D6E19-2F46-4999-A92F-B7D6FC8E6028}" presName="parentText" presStyleLbl="node1" presStyleIdx="0" presStyleCnt="1">
        <dgm:presLayoutVars>
          <dgm:chMax val="0"/>
          <dgm:bulletEnabled val="1"/>
        </dgm:presLayoutVars>
      </dgm:prSet>
      <dgm:spPr/>
    </dgm:pt>
    <dgm:pt modelId="{ABC40981-693E-4FAA-A483-EF08856C177E}" type="pres">
      <dgm:prSet presAssocID="{FB9D6E19-2F46-4999-A92F-B7D6FC8E6028}" presName="childText" presStyleLbl="revTx" presStyleIdx="0" presStyleCnt="1">
        <dgm:presLayoutVars>
          <dgm:bulletEnabled val="1"/>
        </dgm:presLayoutVars>
      </dgm:prSet>
      <dgm:spPr/>
    </dgm:pt>
  </dgm:ptLst>
  <dgm:cxnLst>
    <dgm:cxn modelId="{301C7618-2345-43E5-BD52-754A7EAC958A}" type="presOf" srcId="{06C3A5F2-FCF0-421F-BB22-A5B3B7DE0C84}" destId="{26D0A122-9E53-4BF6-A72A-61E60E747B2E}" srcOrd="0" destOrd="0" presId="urn:microsoft.com/office/officeart/2005/8/layout/vList2"/>
    <dgm:cxn modelId="{A8B3B118-EE11-43AC-AE11-E3E671739B92}" srcId="{FB9D6E19-2F46-4999-A92F-B7D6FC8E6028}" destId="{C4D89948-DB35-4AA4-83B2-E87478D56ACC}" srcOrd="0" destOrd="0" parTransId="{51CC37D4-177A-4BDA-B392-F0C788C807A6}" sibTransId="{FFCC7D49-3DC4-477D-8E99-D7B45C343D4A}"/>
    <dgm:cxn modelId="{35569F3E-668A-421D-AD9C-B8B3071980F4}" srcId="{FB9D6E19-2F46-4999-A92F-B7D6FC8E6028}" destId="{518EDC08-97B5-44BC-B1AE-CD73325D0079}" srcOrd="1" destOrd="0" parTransId="{12489E68-BB04-404B-8593-8E3CA235C62F}" sibTransId="{A2244114-30C8-4FCE-B47F-C153BF296E07}"/>
    <dgm:cxn modelId="{872BA265-B000-4E71-8795-E32C2E66ED1C}" srcId="{06C3A5F2-FCF0-421F-BB22-A5B3B7DE0C84}" destId="{FB9D6E19-2F46-4999-A92F-B7D6FC8E6028}" srcOrd="0" destOrd="0" parTransId="{7A1FBF13-84B9-49FA-A9D3-80552B413AC4}" sibTransId="{08D4AD3C-7522-44D7-A910-5D7AB963893F}"/>
    <dgm:cxn modelId="{728DEC53-D4AB-46F9-9809-62844A4248D0}" type="presOf" srcId="{518EDC08-97B5-44BC-B1AE-CD73325D0079}" destId="{ABC40981-693E-4FAA-A483-EF08856C177E}" srcOrd="0" destOrd="1" presId="urn:microsoft.com/office/officeart/2005/8/layout/vList2"/>
    <dgm:cxn modelId="{1284BF7F-F5B2-4C4E-BFD5-AC2078207A62}" type="presOf" srcId="{C4D89948-DB35-4AA4-83B2-E87478D56ACC}" destId="{ABC40981-693E-4FAA-A483-EF08856C177E}" srcOrd="0" destOrd="0" presId="urn:microsoft.com/office/officeart/2005/8/layout/vList2"/>
    <dgm:cxn modelId="{0B24E0D1-0060-494F-B51D-A534BCCBAE5C}" type="presOf" srcId="{FB9D6E19-2F46-4999-A92F-B7D6FC8E6028}" destId="{90426A59-4CF8-4D13-94AF-F67EC84BB8F1}" srcOrd="0" destOrd="0" presId="urn:microsoft.com/office/officeart/2005/8/layout/vList2"/>
    <dgm:cxn modelId="{D18C88AA-CB2D-4231-8049-258B09FC7FC0}" type="presParOf" srcId="{26D0A122-9E53-4BF6-A72A-61E60E747B2E}" destId="{90426A59-4CF8-4D13-94AF-F67EC84BB8F1}" srcOrd="0" destOrd="0" presId="urn:microsoft.com/office/officeart/2005/8/layout/vList2"/>
    <dgm:cxn modelId="{4A0A5614-FAEE-429B-A051-2CC207EEC679}" type="presParOf" srcId="{26D0A122-9E53-4BF6-A72A-61E60E747B2E}" destId="{ABC40981-693E-4FAA-A483-EF08856C177E}"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27A53E-AB8F-479E-B070-9111C4ADFD0A}"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C0FF5843-C23E-41A3-91AE-32FB4C530130}">
      <dgm:prSet custT="1"/>
      <dgm:spPr/>
      <dgm:t>
        <a:bodyPr/>
        <a:lstStyle/>
        <a:p>
          <a:r>
            <a:rPr lang="en-US" sz="2400" dirty="0"/>
            <a:t>Permits default, weak, or well-known passwords, such as "Password1" or "admin/admin</a:t>
          </a:r>
          <a:r>
            <a:rPr lang="en-US" sz="3100" dirty="0"/>
            <a:t>“.</a:t>
          </a:r>
        </a:p>
      </dgm:t>
    </dgm:pt>
    <dgm:pt modelId="{3D3EBE1A-8B7D-41E6-993D-833E4FB4CB48}" type="parTrans" cxnId="{1B3DA9DF-6292-4B17-876A-DBE9C82DD9E8}">
      <dgm:prSet/>
      <dgm:spPr/>
      <dgm:t>
        <a:bodyPr/>
        <a:lstStyle/>
        <a:p>
          <a:endParaRPr lang="en-US"/>
        </a:p>
      </dgm:t>
    </dgm:pt>
    <dgm:pt modelId="{74ACC2D3-75D8-408A-8AB6-26FE8D28444C}" type="sibTrans" cxnId="{1B3DA9DF-6292-4B17-876A-DBE9C82DD9E8}">
      <dgm:prSet/>
      <dgm:spPr/>
      <dgm:t>
        <a:bodyPr/>
        <a:lstStyle/>
        <a:p>
          <a:endParaRPr lang="en-US"/>
        </a:p>
      </dgm:t>
    </dgm:pt>
    <dgm:pt modelId="{4AF25E82-A67F-4FEC-923A-E156D7435364}">
      <dgm:prSet custT="1"/>
      <dgm:spPr/>
      <dgm:t>
        <a:bodyPr/>
        <a:lstStyle/>
        <a:p>
          <a:r>
            <a:rPr lang="en-US" sz="2400" dirty="0"/>
            <a:t>Uses weak or ineffective credential recovery and forgot password processes, such as "knowledge-based answers", which cannot be made safe. </a:t>
          </a:r>
        </a:p>
      </dgm:t>
    </dgm:pt>
    <dgm:pt modelId="{4360D927-EB01-49B3-8048-CE533A294F18}" type="parTrans" cxnId="{16A2178E-617B-4019-AEF3-A851FB062CEE}">
      <dgm:prSet/>
      <dgm:spPr/>
      <dgm:t>
        <a:bodyPr/>
        <a:lstStyle/>
        <a:p>
          <a:endParaRPr lang="en-US"/>
        </a:p>
      </dgm:t>
    </dgm:pt>
    <dgm:pt modelId="{CB31C671-97C0-496E-B0FD-0D386F4DD596}" type="sibTrans" cxnId="{16A2178E-617B-4019-AEF3-A851FB062CEE}">
      <dgm:prSet/>
      <dgm:spPr/>
      <dgm:t>
        <a:bodyPr/>
        <a:lstStyle/>
        <a:p>
          <a:endParaRPr lang="en-US"/>
        </a:p>
      </dgm:t>
    </dgm:pt>
    <dgm:pt modelId="{ED356EFE-B991-4440-829D-7F69E3136ACD}" type="pres">
      <dgm:prSet presAssocID="{2727A53E-AB8F-479E-B070-9111C4ADFD0A}" presName="linear" presStyleCnt="0">
        <dgm:presLayoutVars>
          <dgm:animLvl val="lvl"/>
          <dgm:resizeHandles val="exact"/>
        </dgm:presLayoutVars>
      </dgm:prSet>
      <dgm:spPr/>
    </dgm:pt>
    <dgm:pt modelId="{A7F8BB70-2FBE-4851-BA21-C4EC20873D09}" type="pres">
      <dgm:prSet presAssocID="{C0FF5843-C23E-41A3-91AE-32FB4C530130}" presName="parentText" presStyleLbl="node1" presStyleIdx="0" presStyleCnt="2">
        <dgm:presLayoutVars>
          <dgm:chMax val="0"/>
          <dgm:bulletEnabled val="1"/>
        </dgm:presLayoutVars>
      </dgm:prSet>
      <dgm:spPr/>
    </dgm:pt>
    <dgm:pt modelId="{C451E2EB-C181-4C84-A2DE-FF6F8416E167}" type="pres">
      <dgm:prSet presAssocID="{74ACC2D3-75D8-408A-8AB6-26FE8D28444C}" presName="spacer" presStyleCnt="0"/>
      <dgm:spPr/>
    </dgm:pt>
    <dgm:pt modelId="{BAC4CF37-23DE-405B-A5AD-693BF9257E96}" type="pres">
      <dgm:prSet presAssocID="{4AF25E82-A67F-4FEC-923A-E156D7435364}" presName="parentText" presStyleLbl="node1" presStyleIdx="1" presStyleCnt="2">
        <dgm:presLayoutVars>
          <dgm:chMax val="0"/>
          <dgm:bulletEnabled val="1"/>
        </dgm:presLayoutVars>
      </dgm:prSet>
      <dgm:spPr/>
    </dgm:pt>
  </dgm:ptLst>
  <dgm:cxnLst>
    <dgm:cxn modelId="{8D16D113-F66B-4E0F-AAA3-DD4E0694005E}" type="presOf" srcId="{4AF25E82-A67F-4FEC-923A-E156D7435364}" destId="{BAC4CF37-23DE-405B-A5AD-693BF9257E96}" srcOrd="0" destOrd="0" presId="urn:microsoft.com/office/officeart/2005/8/layout/vList2"/>
    <dgm:cxn modelId="{4ADABE7F-4DBF-493F-9A9A-2087EF1584CD}" type="presOf" srcId="{2727A53E-AB8F-479E-B070-9111C4ADFD0A}" destId="{ED356EFE-B991-4440-829D-7F69E3136ACD}" srcOrd="0" destOrd="0" presId="urn:microsoft.com/office/officeart/2005/8/layout/vList2"/>
    <dgm:cxn modelId="{16A2178E-617B-4019-AEF3-A851FB062CEE}" srcId="{2727A53E-AB8F-479E-B070-9111C4ADFD0A}" destId="{4AF25E82-A67F-4FEC-923A-E156D7435364}" srcOrd="1" destOrd="0" parTransId="{4360D927-EB01-49B3-8048-CE533A294F18}" sibTransId="{CB31C671-97C0-496E-B0FD-0D386F4DD596}"/>
    <dgm:cxn modelId="{B72B3AD7-60F7-467B-A6FF-49D88BFD282C}" type="presOf" srcId="{C0FF5843-C23E-41A3-91AE-32FB4C530130}" destId="{A7F8BB70-2FBE-4851-BA21-C4EC20873D09}" srcOrd="0" destOrd="0" presId="urn:microsoft.com/office/officeart/2005/8/layout/vList2"/>
    <dgm:cxn modelId="{1B3DA9DF-6292-4B17-876A-DBE9C82DD9E8}" srcId="{2727A53E-AB8F-479E-B070-9111C4ADFD0A}" destId="{C0FF5843-C23E-41A3-91AE-32FB4C530130}" srcOrd="0" destOrd="0" parTransId="{3D3EBE1A-8B7D-41E6-993D-833E4FB4CB48}" sibTransId="{74ACC2D3-75D8-408A-8AB6-26FE8D28444C}"/>
    <dgm:cxn modelId="{BEE8D88A-0E5F-49E9-BD56-B5B105DA94A4}" type="presParOf" srcId="{ED356EFE-B991-4440-829D-7F69E3136ACD}" destId="{A7F8BB70-2FBE-4851-BA21-C4EC20873D09}" srcOrd="0" destOrd="0" presId="urn:microsoft.com/office/officeart/2005/8/layout/vList2"/>
    <dgm:cxn modelId="{CA80B6F4-1DF9-478F-B251-6F187BEED44D}" type="presParOf" srcId="{ED356EFE-B991-4440-829D-7F69E3136ACD}" destId="{C451E2EB-C181-4C84-A2DE-FF6F8416E167}" srcOrd="1" destOrd="0" presId="urn:microsoft.com/office/officeart/2005/8/layout/vList2"/>
    <dgm:cxn modelId="{D5FF8912-236B-44A6-AC57-4D7F016B180C}" type="presParOf" srcId="{ED356EFE-B991-4440-829D-7F69E3136ACD}" destId="{BAC4CF37-23DE-405B-A5AD-693BF9257E96}"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67AD36-6033-4B57-B945-7C5B91081318}"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F0274B34-2CA6-48E1-BC5E-9A4158414C4C}">
      <dgm:prSet/>
      <dgm:spPr/>
      <dgm:t>
        <a:bodyPr/>
        <a:lstStyle/>
        <a:p>
          <a:r>
            <a:rPr lang="en-US" b="1" i="0" dirty="0"/>
            <a:t>How to Test ?</a:t>
          </a:r>
          <a:endParaRPr lang="en-US" dirty="0"/>
        </a:p>
      </dgm:t>
    </dgm:pt>
    <dgm:pt modelId="{BF6760E3-BD1E-4464-805C-553E1CAD1407}" type="parTrans" cxnId="{B1BC73B5-9EE6-4A89-B4A7-3B40CAC44613}">
      <dgm:prSet/>
      <dgm:spPr/>
      <dgm:t>
        <a:bodyPr/>
        <a:lstStyle/>
        <a:p>
          <a:endParaRPr lang="en-US"/>
        </a:p>
      </dgm:t>
    </dgm:pt>
    <dgm:pt modelId="{456816D1-990C-477E-929C-0B14F1E7ACF4}" type="sibTrans" cxnId="{B1BC73B5-9EE6-4A89-B4A7-3B40CAC44613}">
      <dgm:prSet/>
      <dgm:spPr/>
      <dgm:t>
        <a:bodyPr/>
        <a:lstStyle/>
        <a:p>
          <a:endParaRPr lang="en-US"/>
        </a:p>
      </dgm:t>
    </dgm:pt>
    <dgm:pt modelId="{9924E527-F029-4AD8-8DE4-1F1F83C6C1E0}">
      <dgm:prSet/>
      <dgm:spPr/>
      <dgm:t>
        <a:bodyPr/>
        <a:lstStyle/>
        <a:p>
          <a:r>
            <a:rPr lang="en-US" i="0"/>
            <a:t>Black-Box Testing</a:t>
          </a:r>
          <a:endParaRPr lang="en-US"/>
        </a:p>
      </dgm:t>
    </dgm:pt>
    <dgm:pt modelId="{08B2B06D-C5A8-40E9-A679-C20F3DCAF5C2}" type="parTrans" cxnId="{74DBFA07-DE03-419C-BEED-3E3784464940}">
      <dgm:prSet/>
      <dgm:spPr/>
      <dgm:t>
        <a:bodyPr/>
        <a:lstStyle/>
        <a:p>
          <a:endParaRPr lang="en-US"/>
        </a:p>
      </dgm:t>
    </dgm:pt>
    <dgm:pt modelId="{038D57E7-4CA0-4319-BBD1-FF69D6493539}" type="sibTrans" cxnId="{74DBFA07-DE03-419C-BEED-3E3784464940}">
      <dgm:prSet/>
      <dgm:spPr/>
      <dgm:t>
        <a:bodyPr/>
        <a:lstStyle/>
        <a:p>
          <a:endParaRPr lang="en-US"/>
        </a:p>
      </dgm:t>
    </dgm:pt>
    <dgm:pt modelId="{1D9C9019-4E4E-479B-AECD-A0E1AE791A76}">
      <dgm:prSet/>
      <dgm:spPr/>
      <dgm:t>
        <a:bodyPr/>
        <a:lstStyle/>
        <a:p>
          <a:r>
            <a:rPr lang="en-US" b="0" i="0" dirty="0"/>
            <a:t>There are several methods of bypassing the authentication schema that is used by a web application:</a:t>
          </a:r>
          <a:endParaRPr lang="en-US" dirty="0"/>
        </a:p>
      </dgm:t>
    </dgm:pt>
    <dgm:pt modelId="{8857AB7C-24E9-435F-9017-517CE4B181B3}" type="parTrans" cxnId="{3A8A4FF1-73BB-490F-9FF8-F1752F08CEC1}">
      <dgm:prSet/>
      <dgm:spPr/>
      <dgm:t>
        <a:bodyPr/>
        <a:lstStyle/>
        <a:p>
          <a:endParaRPr lang="en-US"/>
        </a:p>
      </dgm:t>
    </dgm:pt>
    <dgm:pt modelId="{14409284-9A2A-4A9E-8F27-0C7A554F477D}" type="sibTrans" cxnId="{3A8A4FF1-73BB-490F-9FF8-F1752F08CEC1}">
      <dgm:prSet/>
      <dgm:spPr/>
      <dgm:t>
        <a:bodyPr/>
        <a:lstStyle/>
        <a:p>
          <a:endParaRPr lang="en-US"/>
        </a:p>
      </dgm:t>
    </dgm:pt>
    <dgm:pt modelId="{9268FB8B-54AB-4C95-8B94-28A07AA49DD7}">
      <dgm:prSet/>
      <dgm:spPr/>
      <dgm:t>
        <a:bodyPr/>
        <a:lstStyle/>
        <a:p>
          <a:r>
            <a:rPr lang="en-US" b="0" i="0"/>
            <a:t>Direct page request (</a:t>
          </a:r>
          <a:r>
            <a:rPr lang="en-US" b="0" i="0">
              <a:hlinkClick xmlns:r="http://schemas.openxmlformats.org/officeDocument/2006/relationships" r:id="rId1"/>
            </a:rPr>
            <a:t>forced browsing</a:t>
          </a:r>
          <a:r>
            <a:rPr lang="en-US" b="0" i="0"/>
            <a:t>)</a:t>
          </a:r>
          <a:endParaRPr lang="en-US"/>
        </a:p>
      </dgm:t>
    </dgm:pt>
    <dgm:pt modelId="{C75482F7-60A7-423E-B319-18E8F8748DDA}" type="parTrans" cxnId="{2002775B-C42C-461D-8B4D-45A369622199}">
      <dgm:prSet/>
      <dgm:spPr/>
      <dgm:t>
        <a:bodyPr/>
        <a:lstStyle/>
        <a:p>
          <a:endParaRPr lang="en-US"/>
        </a:p>
      </dgm:t>
    </dgm:pt>
    <dgm:pt modelId="{42C9B1CA-C46E-47A7-9DD4-71574B6DF370}" type="sibTrans" cxnId="{2002775B-C42C-461D-8B4D-45A369622199}">
      <dgm:prSet/>
      <dgm:spPr/>
      <dgm:t>
        <a:bodyPr/>
        <a:lstStyle/>
        <a:p>
          <a:endParaRPr lang="en-US"/>
        </a:p>
      </dgm:t>
    </dgm:pt>
    <dgm:pt modelId="{53FC4207-DB9D-440D-B056-02B5361B33F4}">
      <dgm:prSet/>
      <dgm:spPr/>
      <dgm:t>
        <a:bodyPr/>
        <a:lstStyle/>
        <a:p>
          <a:r>
            <a:rPr lang="en-US" b="0" i="0"/>
            <a:t>Parameter modification</a:t>
          </a:r>
          <a:endParaRPr lang="en-US"/>
        </a:p>
      </dgm:t>
    </dgm:pt>
    <dgm:pt modelId="{76AB3C93-1FD1-4241-AB73-1915AEE96ADC}" type="parTrans" cxnId="{211F9F62-14DA-46A4-BF85-E6E0856956E0}">
      <dgm:prSet/>
      <dgm:spPr/>
      <dgm:t>
        <a:bodyPr/>
        <a:lstStyle/>
        <a:p>
          <a:endParaRPr lang="en-US"/>
        </a:p>
      </dgm:t>
    </dgm:pt>
    <dgm:pt modelId="{5B5A4391-7E07-40B8-BF65-E9F17358BB15}" type="sibTrans" cxnId="{211F9F62-14DA-46A4-BF85-E6E0856956E0}">
      <dgm:prSet/>
      <dgm:spPr/>
      <dgm:t>
        <a:bodyPr/>
        <a:lstStyle/>
        <a:p>
          <a:endParaRPr lang="en-US"/>
        </a:p>
      </dgm:t>
    </dgm:pt>
    <dgm:pt modelId="{3632F849-A6B2-458C-9FAB-E3F6B5279810}">
      <dgm:prSet/>
      <dgm:spPr/>
      <dgm:t>
        <a:bodyPr/>
        <a:lstStyle/>
        <a:p>
          <a:r>
            <a:rPr lang="en-US" b="0" i="0"/>
            <a:t>Session ID prediction</a:t>
          </a:r>
          <a:endParaRPr lang="en-US"/>
        </a:p>
      </dgm:t>
    </dgm:pt>
    <dgm:pt modelId="{576D003A-ADF5-478E-ABD3-BC8D49F79A44}" type="parTrans" cxnId="{260B2823-76AB-4A45-BA87-C72A1E028535}">
      <dgm:prSet/>
      <dgm:spPr/>
      <dgm:t>
        <a:bodyPr/>
        <a:lstStyle/>
        <a:p>
          <a:endParaRPr lang="en-US"/>
        </a:p>
      </dgm:t>
    </dgm:pt>
    <dgm:pt modelId="{FD6199C4-C4A6-434F-8EBE-F0940ECBB855}" type="sibTrans" cxnId="{260B2823-76AB-4A45-BA87-C72A1E028535}">
      <dgm:prSet/>
      <dgm:spPr/>
      <dgm:t>
        <a:bodyPr/>
        <a:lstStyle/>
        <a:p>
          <a:endParaRPr lang="en-US"/>
        </a:p>
      </dgm:t>
    </dgm:pt>
    <dgm:pt modelId="{45E9F959-4262-4315-8600-4708C502F8EF}">
      <dgm:prSet/>
      <dgm:spPr/>
      <dgm:t>
        <a:bodyPr/>
        <a:lstStyle/>
        <a:p>
          <a:r>
            <a:rPr lang="en-US" b="0" i="0"/>
            <a:t>SQL injection</a:t>
          </a:r>
          <a:endParaRPr lang="en-US"/>
        </a:p>
      </dgm:t>
    </dgm:pt>
    <dgm:pt modelId="{37DC6E49-23BD-4A0C-A20C-EADC40CF1129}" type="parTrans" cxnId="{1565253A-DF48-4DA9-8FCA-D19E9DC97A8D}">
      <dgm:prSet/>
      <dgm:spPr/>
      <dgm:t>
        <a:bodyPr/>
        <a:lstStyle/>
        <a:p>
          <a:endParaRPr lang="en-US"/>
        </a:p>
      </dgm:t>
    </dgm:pt>
    <dgm:pt modelId="{5D3A9A09-837B-47C9-BDEC-DBFEF73A71F3}" type="sibTrans" cxnId="{1565253A-DF48-4DA9-8FCA-D19E9DC97A8D}">
      <dgm:prSet/>
      <dgm:spPr/>
      <dgm:t>
        <a:bodyPr/>
        <a:lstStyle/>
        <a:p>
          <a:endParaRPr lang="en-US"/>
        </a:p>
      </dgm:t>
    </dgm:pt>
    <dgm:pt modelId="{68E40771-9404-4812-BCF6-E5A245C39C11}" type="pres">
      <dgm:prSet presAssocID="{0767AD36-6033-4B57-B945-7C5B91081318}" presName="linear" presStyleCnt="0">
        <dgm:presLayoutVars>
          <dgm:animLvl val="lvl"/>
          <dgm:resizeHandles val="exact"/>
        </dgm:presLayoutVars>
      </dgm:prSet>
      <dgm:spPr/>
    </dgm:pt>
    <dgm:pt modelId="{1E106BD6-7D6A-4573-BF99-C24F4545FE05}" type="pres">
      <dgm:prSet presAssocID="{F0274B34-2CA6-48E1-BC5E-9A4158414C4C}" presName="parentText" presStyleLbl="node1" presStyleIdx="0" presStyleCnt="7">
        <dgm:presLayoutVars>
          <dgm:chMax val="0"/>
          <dgm:bulletEnabled val="1"/>
        </dgm:presLayoutVars>
      </dgm:prSet>
      <dgm:spPr/>
    </dgm:pt>
    <dgm:pt modelId="{3DCA6DEA-680A-4A3C-AE82-C592BFA24B4F}" type="pres">
      <dgm:prSet presAssocID="{456816D1-990C-477E-929C-0B14F1E7ACF4}" presName="spacer" presStyleCnt="0"/>
      <dgm:spPr/>
    </dgm:pt>
    <dgm:pt modelId="{F437CF1C-715A-42EE-904F-0B77C3A5A843}" type="pres">
      <dgm:prSet presAssocID="{9924E527-F029-4AD8-8DE4-1F1F83C6C1E0}" presName="parentText" presStyleLbl="node1" presStyleIdx="1" presStyleCnt="7">
        <dgm:presLayoutVars>
          <dgm:chMax val="0"/>
          <dgm:bulletEnabled val="1"/>
        </dgm:presLayoutVars>
      </dgm:prSet>
      <dgm:spPr/>
    </dgm:pt>
    <dgm:pt modelId="{E91F5F15-AAAF-4918-A94D-9F0C41F8BCAD}" type="pres">
      <dgm:prSet presAssocID="{038D57E7-4CA0-4319-BBD1-FF69D6493539}" presName="spacer" presStyleCnt="0"/>
      <dgm:spPr/>
    </dgm:pt>
    <dgm:pt modelId="{7203B946-88BE-445D-8D8A-0D4DD4572F1F}" type="pres">
      <dgm:prSet presAssocID="{1D9C9019-4E4E-479B-AECD-A0E1AE791A76}" presName="parentText" presStyleLbl="node1" presStyleIdx="2" presStyleCnt="7">
        <dgm:presLayoutVars>
          <dgm:chMax val="0"/>
          <dgm:bulletEnabled val="1"/>
        </dgm:presLayoutVars>
      </dgm:prSet>
      <dgm:spPr/>
    </dgm:pt>
    <dgm:pt modelId="{165561CF-9FEC-460A-A105-74ACC6D3E1B5}" type="pres">
      <dgm:prSet presAssocID="{14409284-9A2A-4A9E-8F27-0C7A554F477D}" presName="spacer" presStyleCnt="0"/>
      <dgm:spPr/>
    </dgm:pt>
    <dgm:pt modelId="{9D57358D-147D-402C-9BD0-5D283FC605FE}" type="pres">
      <dgm:prSet presAssocID="{9268FB8B-54AB-4C95-8B94-28A07AA49DD7}" presName="parentText" presStyleLbl="node1" presStyleIdx="3" presStyleCnt="7">
        <dgm:presLayoutVars>
          <dgm:chMax val="0"/>
          <dgm:bulletEnabled val="1"/>
        </dgm:presLayoutVars>
      </dgm:prSet>
      <dgm:spPr/>
    </dgm:pt>
    <dgm:pt modelId="{15374A9A-9810-47E9-95A0-F28829FD2B09}" type="pres">
      <dgm:prSet presAssocID="{42C9B1CA-C46E-47A7-9DD4-71574B6DF370}" presName="spacer" presStyleCnt="0"/>
      <dgm:spPr/>
    </dgm:pt>
    <dgm:pt modelId="{67FFCBAA-B13C-481F-8D51-84E1CAD49E10}" type="pres">
      <dgm:prSet presAssocID="{53FC4207-DB9D-440D-B056-02B5361B33F4}" presName="parentText" presStyleLbl="node1" presStyleIdx="4" presStyleCnt="7">
        <dgm:presLayoutVars>
          <dgm:chMax val="0"/>
          <dgm:bulletEnabled val="1"/>
        </dgm:presLayoutVars>
      </dgm:prSet>
      <dgm:spPr/>
    </dgm:pt>
    <dgm:pt modelId="{4FD24882-C959-4CE9-9595-96F1E42378C1}" type="pres">
      <dgm:prSet presAssocID="{5B5A4391-7E07-40B8-BF65-E9F17358BB15}" presName="spacer" presStyleCnt="0"/>
      <dgm:spPr/>
    </dgm:pt>
    <dgm:pt modelId="{97F5F109-4C94-477A-B5E8-06EBE7843331}" type="pres">
      <dgm:prSet presAssocID="{3632F849-A6B2-458C-9FAB-E3F6B5279810}" presName="parentText" presStyleLbl="node1" presStyleIdx="5" presStyleCnt="7">
        <dgm:presLayoutVars>
          <dgm:chMax val="0"/>
          <dgm:bulletEnabled val="1"/>
        </dgm:presLayoutVars>
      </dgm:prSet>
      <dgm:spPr/>
    </dgm:pt>
    <dgm:pt modelId="{59B437C2-2FBC-4F0F-A01E-7089A15E07CF}" type="pres">
      <dgm:prSet presAssocID="{FD6199C4-C4A6-434F-8EBE-F0940ECBB855}" presName="spacer" presStyleCnt="0"/>
      <dgm:spPr/>
    </dgm:pt>
    <dgm:pt modelId="{FE73BDF1-4111-4C03-8167-5D46534ED14C}" type="pres">
      <dgm:prSet presAssocID="{45E9F959-4262-4315-8600-4708C502F8EF}" presName="parentText" presStyleLbl="node1" presStyleIdx="6" presStyleCnt="7">
        <dgm:presLayoutVars>
          <dgm:chMax val="0"/>
          <dgm:bulletEnabled val="1"/>
        </dgm:presLayoutVars>
      </dgm:prSet>
      <dgm:spPr/>
    </dgm:pt>
  </dgm:ptLst>
  <dgm:cxnLst>
    <dgm:cxn modelId="{74DBFA07-DE03-419C-BEED-3E3784464940}" srcId="{0767AD36-6033-4B57-B945-7C5B91081318}" destId="{9924E527-F029-4AD8-8DE4-1F1F83C6C1E0}" srcOrd="1" destOrd="0" parTransId="{08B2B06D-C5A8-40E9-A679-C20F3DCAF5C2}" sibTransId="{038D57E7-4CA0-4319-BBD1-FF69D6493539}"/>
    <dgm:cxn modelId="{0B029D11-5993-43E5-B0B2-ADEF1F80A11D}" type="presOf" srcId="{45E9F959-4262-4315-8600-4708C502F8EF}" destId="{FE73BDF1-4111-4C03-8167-5D46534ED14C}" srcOrd="0" destOrd="0" presId="urn:microsoft.com/office/officeart/2005/8/layout/vList2"/>
    <dgm:cxn modelId="{260B2823-76AB-4A45-BA87-C72A1E028535}" srcId="{0767AD36-6033-4B57-B945-7C5B91081318}" destId="{3632F849-A6B2-458C-9FAB-E3F6B5279810}" srcOrd="5" destOrd="0" parTransId="{576D003A-ADF5-478E-ABD3-BC8D49F79A44}" sibTransId="{FD6199C4-C4A6-434F-8EBE-F0940ECBB855}"/>
    <dgm:cxn modelId="{1565253A-DF48-4DA9-8FCA-D19E9DC97A8D}" srcId="{0767AD36-6033-4B57-B945-7C5B91081318}" destId="{45E9F959-4262-4315-8600-4708C502F8EF}" srcOrd="6" destOrd="0" parTransId="{37DC6E49-23BD-4A0C-A20C-EADC40CF1129}" sibTransId="{5D3A9A09-837B-47C9-BDEC-DBFEF73A71F3}"/>
    <dgm:cxn modelId="{4B9C483C-2613-43CD-A816-CE46760F65BC}" type="presOf" srcId="{F0274B34-2CA6-48E1-BC5E-9A4158414C4C}" destId="{1E106BD6-7D6A-4573-BF99-C24F4545FE05}" srcOrd="0" destOrd="0" presId="urn:microsoft.com/office/officeart/2005/8/layout/vList2"/>
    <dgm:cxn modelId="{2002775B-C42C-461D-8B4D-45A369622199}" srcId="{0767AD36-6033-4B57-B945-7C5B91081318}" destId="{9268FB8B-54AB-4C95-8B94-28A07AA49DD7}" srcOrd="3" destOrd="0" parTransId="{C75482F7-60A7-423E-B319-18E8F8748DDA}" sibTransId="{42C9B1CA-C46E-47A7-9DD4-71574B6DF370}"/>
    <dgm:cxn modelId="{211F9F62-14DA-46A4-BF85-E6E0856956E0}" srcId="{0767AD36-6033-4B57-B945-7C5B91081318}" destId="{53FC4207-DB9D-440D-B056-02B5361B33F4}" srcOrd="4" destOrd="0" parTransId="{76AB3C93-1FD1-4241-AB73-1915AEE96ADC}" sibTransId="{5B5A4391-7E07-40B8-BF65-E9F17358BB15}"/>
    <dgm:cxn modelId="{BD99406D-95AC-40AC-B55D-3C5EF8234BA2}" type="presOf" srcId="{0767AD36-6033-4B57-B945-7C5B91081318}" destId="{68E40771-9404-4812-BCF6-E5A245C39C11}" srcOrd="0" destOrd="0" presId="urn:microsoft.com/office/officeart/2005/8/layout/vList2"/>
    <dgm:cxn modelId="{A2DBB677-5DAD-427D-8464-05E14084609E}" type="presOf" srcId="{1D9C9019-4E4E-479B-AECD-A0E1AE791A76}" destId="{7203B946-88BE-445D-8D8A-0D4DD4572F1F}" srcOrd="0" destOrd="0" presId="urn:microsoft.com/office/officeart/2005/8/layout/vList2"/>
    <dgm:cxn modelId="{2937EFB1-E949-4F76-814F-7681939ADD3A}" type="presOf" srcId="{53FC4207-DB9D-440D-B056-02B5361B33F4}" destId="{67FFCBAA-B13C-481F-8D51-84E1CAD49E10}" srcOrd="0" destOrd="0" presId="urn:microsoft.com/office/officeart/2005/8/layout/vList2"/>
    <dgm:cxn modelId="{B1BC73B5-9EE6-4A89-B4A7-3B40CAC44613}" srcId="{0767AD36-6033-4B57-B945-7C5B91081318}" destId="{F0274B34-2CA6-48E1-BC5E-9A4158414C4C}" srcOrd="0" destOrd="0" parTransId="{BF6760E3-BD1E-4464-805C-553E1CAD1407}" sibTransId="{456816D1-990C-477E-929C-0B14F1E7ACF4}"/>
    <dgm:cxn modelId="{DD80D5DA-CC2D-4D2C-93BF-5628AF858216}" type="presOf" srcId="{9268FB8B-54AB-4C95-8B94-28A07AA49DD7}" destId="{9D57358D-147D-402C-9BD0-5D283FC605FE}" srcOrd="0" destOrd="0" presId="urn:microsoft.com/office/officeart/2005/8/layout/vList2"/>
    <dgm:cxn modelId="{855820E9-18A8-4048-9B28-4C2B93106118}" type="presOf" srcId="{3632F849-A6B2-458C-9FAB-E3F6B5279810}" destId="{97F5F109-4C94-477A-B5E8-06EBE7843331}" srcOrd="0" destOrd="0" presId="urn:microsoft.com/office/officeart/2005/8/layout/vList2"/>
    <dgm:cxn modelId="{1F6B24F1-60F9-4308-8E3F-6D594341DC20}" type="presOf" srcId="{9924E527-F029-4AD8-8DE4-1F1F83C6C1E0}" destId="{F437CF1C-715A-42EE-904F-0B77C3A5A843}" srcOrd="0" destOrd="0" presId="urn:microsoft.com/office/officeart/2005/8/layout/vList2"/>
    <dgm:cxn modelId="{3A8A4FF1-73BB-490F-9FF8-F1752F08CEC1}" srcId="{0767AD36-6033-4B57-B945-7C5B91081318}" destId="{1D9C9019-4E4E-479B-AECD-A0E1AE791A76}" srcOrd="2" destOrd="0" parTransId="{8857AB7C-24E9-435F-9017-517CE4B181B3}" sibTransId="{14409284-9A2A-4A9E-8F27-0C7A554F477D}"/>
    <dgm:cxn modelId="{B9A6F217-C4B6-46AF-9009-81705A1FBDC4}" type="presParOf" srcId="{68E40771-9404-4812-BCF6-E5A245C39C11}" destId="{1E106BD6-7D6A-4573-BF99-C24F4545FE05}" srcOrd="0" destOrd="0" presId="urn:microsoft.com/office/officeart/2005/8/layout/vList2"/>
    <dgm:cxn modelId="{994DFD9F-7303-412C-8679-806544FB36E2}" type="presParOf" srcId="{68E40771-9404-4812-BCF6-E5A245C39C11}" destId="{3DCA6DEA-680A-4A3C-AE82-C592BFA24B4F}" srcOrd="1" destOrd="0" presId="urn:microsoft.com/office/officeart/2005/8/layout/vList2"/>
    <dgm:cxn modelId="{DCE104C8-8DBC-44A1-8325-37E1907F3CA5}" type="presParOf" srcId="{68E40771-9404-4812-BCF6-E5A245C39C11}" destId="{F437CF1C-715A-42EE-904F-0B77C3A5A843}" srcOrd="2" destOrd="0" presId="urn:microsoft.com/office/officeart/2005/8/layout/vList2"/>
    <dgm:cxn modelId="{FB76BEC8-7D54-488D-A6A5-C772FC492E2D}" type="presParOf" srcId="{68E40771-9404-4812-BCF6-E5A245C39C11}" destId="{E91F5F15-AAAF-4918-A94D-9F0C41F8BCAD}" srcOrd="3" destOrd="0" presId="urn:microsoft.com/office/officeart/2005/8/layout/vList2"/>
    <dgm:cxn modelId="{F5C57997-88F9-46DF-BAD2-D0C98897A555}" type="presParOf" srcId="{68E40771-9404-4812-BCF6-E5A245C39C11}" destId="{7203B946-88BE-445D-8D8A-0D4DD4572F1F}" srcOrd="4" destOrd="0" presId="urn:microsoft.com/office/officeart/2005/8/layout/vList2"/>
    <dgm:cxn modelId="{6C8E8B41-6176-4E33-8CA5-9CB821898393}" type="presParOf" srcId="{68E40771-9404-4812-BCF6-E5A245C39C11}" destId="{165561CF-9FEC-460A-A105-74ACC6D3E1B5}" srcOrd="5" destOrd="0" presId="urn:microsoft.com/office/officeart/2005/8/layout/vList2"/>
    <dgm:cxn modelId="{E18BF4BA-61B5-4613-9F58-0A29C7FAF977}" type="presParOf" srcId="{68E40771-9404-4812-BCF6-E5A245C39C11}" destId="{9D57358D-147D-402C-9BD0-5D283FC605FE}" srcOrd="6" destOrd="0" presId="urn:microsoft.com/office/officeart/2005/8/layout/vList2"/>
    <dgm:cxn modelId="{8F8B39E7-758F-494E-856F-153B589E4B4C}" type="presParOf" srcId="{68E40771-9404-4812-BCF6-E5A245C39C11}" destId="{15374A9A-9810-47E9-95A0-F28829FD2B09}" srcOrd="7" destOrd="0" presId="urn:microsoft.com/office/officeart/2005/8/layout/vList2"/>
    <dgm:cxn modelId="{88CCD3A9-35AF-4FE8-AEAA-A92B5F35826E}" type="presParOf" srcId="{68E40771-9404-4812-BCF6-E5A245C39C11}" destId="{67FFCBAA-B13C-481F-8D51-84E1CAD49E10}" srcOrd="8" destOrd="0" presId="urn:microsoft.com/office/officeart/2005/8/layout/vList2"/>
    <dgm:cxn modelId="{14CFDBEA-567E-4FFB-A0A1-6CD3D47367E6}" type="presParOf" srcId="{68E40771-9404-4812-BCF6-E5A245C39C11}" destId="{4FD24882-C959-4CE9-9595-96F1E42378C1}" srcOrd="9" destOrd="0" presId="urn:microsoft.com/office/officeart/2005/8/layout/vList2"/>
    <dgm:cxn modelId="{60E0860A-2143-4DB8-A7F5-659994BE7F42}" type="presParOf" srcId="{68E40771-9404-4812-BCF6-E5A245C39C11}" destId="{97F5F109-4C94-477A-B5E8-06EBE7843331}" srcOrd="10" destOrd="0" presId="urn:microsoft.com/office/officeart/2005/8/layout/vList2"/>
    <dgm:cxn modelId="{43878774-62BA-4BB2-A4FE-C32A9837E9EE}" type="presParOf" srcId="{68E40771-9404-4812-BCF6-E5A245C39C11}" destId="{59B437C2-2FBC-4F0F-A01E-7089A15E07CF}" srcOrd="11" destOrd="0" presId="urn:microsoft.com/office/officeart/2005/8/layout/vList2"/>
    <dgm:cxn modelId="{26274A0C-519E-427E-AF7A-329234C62770}" type="presParOf" srcId="{68E40771-9404-4812-BCF6-E5A245C39C11}" destId="{FE73BDF1-4111-4C03-8167-5D46534ED14C}"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B823E2-DC1B-4A4F-BB19-BDF16E6471B9}"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984767EE-C92D-41A1-8056-065A63C183D4}">
      <dgm:prSet/>
      <dgm:spPr/>
      <dgm:t>
        <a:bodyPr/>
        <a:lstStyle/>
        <a:p>
          <a:r>
            <a:rPr lang="en-US"/>
            <a:t>The following points list the scenarios that can cause broken authentication.</a:t>
          </a:r>
        </a:p>
      </dgm:t>
    </dgm:pt>
    <dgm:pt modelId="{D6745209-2F97-4105-8A01-741C91DD3EE9}" type="parTrans" cxnId="{195F89A9-5026-4113-9A62-78A14DAC2405}">
      <dgm:prSet/>
      <dgm:spPr/>
      <dgm:t>
        <a:bodyPr/>
        <a:lstStyle/>
        <a:p>
          <a:endParaRPr lang="en-US"/>
        </a:p>
      </dgm:t>
    </dgm:pt>
    <dgm:pt modelId="{18572367-F63E-475F-A408-7F3644E0D249}" type="sibTrans" cxnId="{195F89A9-5026-4113-9A62-78A14DAC2405}">
      <dgm:prSet/>
      <dgm:spPr/>
      <dgm:t>
        <a:bodyPr/>
        <a:lstStyle/>
        <a:p>
          <a:endParaRPr lang="en-US"/>
        </a:p>
      </dgm:t>
    </dgm:pt>
    <dgm:pt modelId="{0A872DB2-D3CC-42AC-B699-7DF97E6AFD97}">
      <dgm:prSet/>
      <dgm:spPr/>
      <dgm:t>
        <a:bodyPr/>
        <a:lstStyle/>
        <a:p>
          <a:r>
            <a:rPr lang="en-US"/>
            <a:t>Weak usernames and passwords.</a:t>
          </a:r>
        </a:p>
      </dgm:t>
    </dgm:pt>
    <dgm:pt modelId="{D435C880-0187-4E76-B7EC-EE9410BB76A8}" type="parTrans" cxnId="{278A77BB-E2BB-43C3-86D6-5AD5C6BA9576}">
      <dgm:prSet/>
      <dgm:spPr/>
      <dgm:t>
        <a:bodyPr/>
        <a:lstStyle/>
        <a:p>
          <a:endParaRPr lang="en-US"/>
        </a:p>
      </dgm:t>
    </dgm:pt>
    <dgm:pt modelId="{ABC0E7F9-55A9-44E2-95BF-69E5965CAFAA}" type="sibTrans" cxnId="{278A77BB-E2BB-43C3-86D6-5AD5C6BA9576}">
      <dgm:prSet/>
      <dgm:spPr/>
      <dgm:t>
        <a:bodyPr/>
        <a:lstStyle/>
        <a:p>
          <a:endParaRPr lang="en-US"/>
        </a:p>
      </dgm:t>
    </dgm:pt>
    <dgm:pt modelId="{436C14BD-4566-4B7B-BDB3-B4009409866E}">
      <dgm:prSet/>
      <dgm:spPr/>
      <dgm:t>
        <a:bodyPr/>
        <a:lstStyle/>
        <a:p>
          <a:r>
            <a:rPr lang="en-US"/>
            <a:t>Session fixation attacks.</a:t>
          </a:r>
        </a:p>
      </dgm:t>
    </dgm:pt>
    <dgm:pt modelId="{ED18F5CC-8884-40C0-A916-FC88B4AE063B}" type="parTrans" cxnId="{D6885FBD-7048-4DE1-B4DF-224DE6E96FB1}">
      <dgm:prSet/>
      <dgm:spPr/>
      <dgm:t>
        <a:bodyPr/>
        <a:lstStyle/>
        <a:p>
          <a:endParaRPr lang="en-US"/>
        </a:p>
      </dgm:t>
    </dgm:pt>
    <dgm:pt modelId="{4FCBA7EE-6619-4CD8-98AB-5E720EE275F1}" type="sibTrans" cxnId="{D6885FBD-7048-4DE1-B4DF-224DE6E96FB1}">
      <dgm:prSet/>
      <dgm:spPr/>
      <dgm:t>
        <a:bodyPr/>
        <a:lstStyle/>
        <a:p>
          <a:endParaRPr lang="en-US"/>
        </a:p>
      </dgm:t>
    </dgm:pt>
    <dgm:pt modelId="{DEEA8D59-91F1-4DB8-B3DF-7889D13EA9C5}">
      <dgm:prSet/>
      <dgm:spPr/>
      <dgm:t>
        <a:bodyPr/>
        <a:lstStyle/>
        <a:p>
          <a:r>
            <a:rPr lang="en-US"/>
            <a:t>URL rewriting.</a:t>
          </a:r>
        </a:p>
      </dgm:t>
    </dgm:pt>
    <dgm:pt modelId="{0FFAA91A-09A9-4EFC-A03F-D18EB1896ED7}" type="parTrans" cxnId="{636B1FE9-5DB2-4BA1-81A7-C65C0AF2DBF4}">
      <dgm:prSet/>
      <dgm:spPr/>
      <dgm:t>
        <a:bodyPr/>
        <a:lstStyle/>
        <a:p>
          <a:endParaRPr lang="en-US"/>
        </a:p>
      </dgm:t>
    </dgm:pt>
    <dgm:pt modelId="{590B92B6-8029-45D1-B8CD-B01CE49237D1}" type="sibTrans" cxnId="{636B1FE9-5DB2-4BA1-81A7-C65C0AF2DBF4}">
      <dgm:prSet/>
      <dgm:spPr/>
      <dgm:t>
        <a:bodyPr/>
        <a:lstStyle/>
        <a:p>
          <a:endParaRPr lang="en-US"/>
        </a:p>
      </dgm:t>
    </dgm:pt>
    <dgm:pt modelId="{F56074B4-80A1-4D14-821B-187E6179CBD8}">
      <dgm:prSet/>
      <dgm:spPr/>
      <dgm:t>
        <a:bodyPr/>
        <a:lstStyle/>
        <a:p>
          <a:r>
            <a:rPr lang="en-US"/>
            <a:t>Consumer identity details aren't protected when stored.</a:t>
          </a:r>
        </a:p>
      </dgm:t>
    </dgm:pt>
    <dgm:pt modelId="{7EADEEAC-022B-4AA2-9D8A-3836640C1870}" type="parTrans" cxnId="{37F7A63F-5741-4CC5-8512-254147EA9A7E}">
      <dgm:prSet/>
      <dgm:spPr/>
      <dgm:t>
        <a:bodyPr/>
        <a:lstStyle/>
        <a:p>
          <a:endParaRPr lang="en-US"/>
        </a:p>
      </dgm:t>
    </dgm:pt>
    <dgm:pt modelId="{BA93D321-E596-4AA2-B47F-8D637BCF1FFC}" type="sibTrans" cxnId="{37F7A63F-5741-4CC5-8512-254147EA9A7E}">
      <dgm:prSet/>
      <dgm:spPr/>
      <dgm:t>
        <a:bodyPr/>
        <a:lstStyle/>
        <a:p>
          <a:endParaRPr lang="en-US"/>
        </a:p>
      </dgm:t>
    </dgm:pt>
    <dgm:pt modelId="{C261E904-742D-426E-864F-CEF76B231A18}">
      <dgm:prSet/>
      <dgm:spPr/>
      <dgm:t>
        <a:bodyPr/>
        <a:lstStyle/>
        <a:p>
          <a:r>
            <a:rPr lang="en-US"/>
            <a:t>Consumer identity details are transferred over unencrypted connections.</a:t>
          </a:r>
        </a:p>
      </dgm:t>
    </dgm:pt>
    <dgm:pt modelId="{12828D87-C049-4DAF-8CE2-A04631675908}" type="parTrans" cxnId="{021A219C-18B0-4692-8B63-BEB565843F77}">
      <dgm:prSet/>
      <dgm:spPr/>
      <dgm:t>
        <a:bodyPr/>
        <a:lstStyle/>
        <a:p>
          <a:endParaRPr lang="en-US"/>
        </a:p>
      </dgm:t>
    </dgm:pt>
    <dgm:pt modelId="{6E43F5AB-AF0A-4A2D-9656-01B602D11602}" type="sibTrans" cxnId="{021A219C-18B0-4692-8B63-BEB565843F77}">
      <dgm:prSet/>
      <dgm:spPr/>
      <dgm:t>
        <a:bodyPr/>
        <a:lstStyle/>
        <a:p>
          <a:endParaRPr lang="en-US"/>
        </a:p>
      </dgm:t>
    </dgm:pt>
    <dgm:pt modelId="{DF1B63D5-A9FD-4972-8D6D-6E27043C3D32}" type="pres">
      <dgm:prSet presAssocID="{6AB823E2-DC1B-4A4F-BB19-BDF16E6471B9}" presName="linear" presStyleCnt="0">
        <dgm:presLayoutVars>
          <dgm:animLvl val="lvl"/>
          <dgm:resizeHandles val="exact"/>
        </dgm:presLayoutVars>
      </dgm:prSet>
      <dgm:spPr/>
    </dgm:pt>
    <dgm:pt modelId="{E54EA425-5D38-4D8B-876C-53AFAAFF19DC}" type="pres">
      <dgm:prSet presAssocID="{984767EE-C92D-41A1-8056-065A63C183D4}" presName="parentText" presStyleLbl="node1" presStyleIdx="0" presStyleCnt="2">
        <dgm:presLayoutVars>
          <dgm:chMax val="0"/>
          <dgm:bulletEnabled val="1"/>
        </dgm:presLayoutVars>
      </dgm:prSet>
      <dgm:spPr/>
    </dgm:pt>
    <dgm:pt modelId="{EE2EF11F-9848-43E2-AE65-EC444A6928E0}" type="pres">
      <dgm:prSet presAssocID="{18572367-F63E-475F-A408-7F3644E0D249}" presName="spacer" presStyleCnt="0"/>
      <dgm:spPr/>
    </dgm:pt>
    <dgm:pt modelId="{785A10F6-6890-41BF-83E2-A6232DAC6191}" type="pres">
      <dgm:prSet presAssocID="{0A872DB2-D3CC-42AC-B699-7DF97E6AFD97}" presName="parentText" presStyleLbl="node1" presStyleIdx="1" presStyleCnt="2">
        <dgm:presLayoutVars>
          <dgm:chMax val="0"/>
          <dgm:bulletEnabled val="1"/>
        </dgm:presLayoutVars>
      </dgm:prSet>
      <dgm:spPr/>
    </dgm:pt>
    <dgm:pt modelId="{ED556633-0C3F-410C-8D52-89146CE0D659}" type="pres">
      <dgm:prSet presAssocID="{0A872DB2-D3CC-42AC-B699-7DF97E6AFD97}" presName="childText" presStyleLbl="revTx" presStyleIdx="0" presStyleCnt="1">
        <dgm:presLayoutVars>
          <dgm:bulletEnabled val="1"/>
        </dgm:presLayoutVars>
      </dgm:prSet>
      <dgm:spPr/>
    </dgm:pt>
  </dgm:ptLst>
  <dgm:cxnLst>
    <dgm:cxn modelId="{67BBDF0F-C243-4C2D-AC83-65E78583C436}" type="presOf" srcId="{F56074B4-80A1-4D14-821B-187E6179CBD8}" destId="{ED556633-0C3F-410C-8D52-89146CE0D659}" srcOrd="0" destOrd="2" presId="urn:microsoft.com/office/officeart/2005/8/layout/vList2"/>
    <dgm:cxn modelId="{37F7A63F-5741-4CC5-8512-254147EA9A7E}" srcId="{0A872DB2-D3CC-42AC-B699-7DF97E6AFD97}" destId="{F56074B4-80A1-4D14-821B-187E6179CBD8}" srcOrd="2" destOrd="0" parTransId="{7EADEEAC-022B-4AA2-9D8A-3836640C1870}" sibTransId="{BA93D321-E596-4AA2-B47F-8D637BCF1FFC}"/>
    <dgm:cxn modelId="{02D1665D-007E-48A4-B241-43E5744FDF0D}" type="presOf" srcId="{C261E904-742D-426E-864F-CEF76B231A18}" destId="{ED556633-0C3F-410C-8D52-89146CE0D659}" srcOrd="0" destOrd="3" presId="urn:microsoft.com/office/officeart/2005/8/layout/vList2"/>
    <dgm:cxn modelId="{1704D46E-1434-474E-801F-C9209E6B567C}" type="presOf" srcId="{984767EE-C92D-41A1-8056-065A63C183D4}" destId="{E54EA425-5D38-4D8B-876C-53AFAAFF19DC}" srcOrd="0" destOrd="0" presId="urn:microsoft.com/office/officeart/2005/8/layout/vList2"/>
    <dgm:cxn modelId="{3D3D5B74-736B-46D4-A5E8-ADC5D79EAF16}" type="presOf" srcId="{0A872DB2-D3CC-42AC-B699-7DF97E6AFD97}" destId="{785A10F6-6890-41BF-83E2-A6232DAC6191}" srcOrd="0" destOrd="0" presId="urn:microsoft.com/office/officeart/2005/8/layout/vList2"/>
    <dgm:cxn modelId="{021A219C-18B0-4692-8B63-BEB565843F77}" srcId="{0A872DB2-D3CC-42AC-B699-7DF97E6AFD97}" destId="{C261E904-742D-426E-864F-CEF76B231A18}" srcOrd="3" destOrd="0" parTransId="{12828D87-C049-4DAF-8CE2-A04631675908}" sibTransId="{6E43F5AB-AF0A-4A2D-9656-01B602D11602}"/>
    <dgm:cxn modelId="{195F89A9-5026-4113-9A62-78A14DAC2405}" srcId="{6AB823E2-DC1B-4A4F-BB19-BDF16E6471B9}" destId="{984767EE-C92D-41A1-8056-065A63C183D4}" srcOrd="0" destOrd="0" parTransId="{D6745209-2F97-4105-8A01-741C91DD3EE9}" sibTransId="{18572367-F63E-475F-A408-7F3644E0D249}"/>
    <dgm:cxn modelId="{278A77BB-E2BB-43C3-86D6-5AD5C6BA9576}" srcId="{6AB823E2-DC1B-4A4F-BB19-BDF16E6471B9}" destId="{0A872DB2-D3CC-42AC-B699-7DF97E6AFD97}" srcOrd="1" destOrd="0" parTransId="{D435C880-0187-4E76-B7EC-EE9410BB76A8}" sibTransId="{ABC0E7F9-55A9-44E2-95BF-69E5965CAFAA}"/>
    <dgm:cxn modelId="{D6885FBD-7048-4DE1-B4DF-224DE6E96FB1}" srcId="{0A872DB2-D3CC-42AC-B699-7DF97E6AFD97}" destId="{436C14BD-4566-4B7B-BDB3-B4009409866E}" srcOrd="0" destOrd="0" parTransId="{ED18F5CC-8884-40C0-A916-FC88B4AE063B}" sibTransId="{4FCBA7EE-6619-4CD8-98AB-5E720EE275F1}"/>
    <dgm:cxn modelId="{B88FE1C5-7AA8-4DC1-867E-CFC6DA7AA155}" type="presOf" srcId="{6AB823E2-DC1B-4A4F-BB19-BDF16E6471B9}" destId="{DF1B63D5-A9FD-4972-8D6D-6E27043C3D32}" srcOrd="0" destOrd="0" presId="urn:microsoft.com/office/officeart/2005/8/layout/vList2"/>
    <dgm:cxn modelId="{BB1BDBC8-7734-4EB2-A82F-EE94EB01F545}" type="presOf" srcId="{436C14BD-4566-4B7B-BDB3-B4009409866E}" destId="{ED556633-0C3F-410C-8D52-89146CE0D659}" srcOrd="0" destOrd="0" presId="urn:microsoft.com/office/officeart/2005/8/layout/vList2"/>
    <dgm:cxn modelId="{24A528D8-748F-468E-8B3D-14D15B12C96C}" type="presOf" srcId="{DEEA8D59-91F1-4DB8-B3DF-7889D13EA9C5}" destId="{ED556633-0C3F-410C-8D52-89146CE0D659}" srcOrd="0" destOrd="1" presId="urn:microsoft.com/office/officeart/2005/8/layout/vList2"/>
    <dgm:cxn modelId="{636B1FE9-5DB2-4BA1-81A7-C65C0AF2DBF4}" srcId="{0A872DB2-D3CC-42AC-B699-7DF97E6AFD97}" destId="{DEEA8D59-91F1-4DB8-B3DF-7889D13EA9C5}" srcOrd="1" destOrd="0" parTransId="{0FFAA91A-09A9-4EFC-A03F-D18EB1896ED7}" sibTransId="{590B92B6-8029-45D1-B8CD-B01CE49237D1}"/>
    <dgm:cxn modelId="{2D5D4C5D-8DD7-4452-A111-064793721C0C}" type="presParOf" srcId="{DF1B63D5-A9FD-4972-8D6D-6E27043C3D32}" destId="{E54EA425-5D38-4D8B-876C-53AFAAFF19DC}" srcOrd="0" destOrd="0" presId="urn:microsoft.com/office/officeart/2005/8/layout/vList2"/>
    <dgm:cxn modelId="{2F5DAAE2-D7D3-40A2-8E33-900F3B605ABD}" type="presParOf" srcId="{DF1B63D5-A9FD-4972-8D6D-6E27043C3D32}" destId="{EE2EF11F-9848-43E2-AE65-EC444A6928E0}" srcOrd="1" destOrd="0" presId="urn:microsoft.com/office/officeart/2005/8/layout/vList2"/>
    <dgm:cxn modelId="{8016D21F-DE90-4E24-BAE9-F794A4216020}" type="presParOf" srcId="{DF1B63D5-A9FD-4972-8D6D-6E27043C3D32}" destId="{785A10F6-6890-41BF-83E2-A6232DAC6191}" srcOrd="2" destOrd="0" presId="urn:microsoft.com/office/officeart/2005/8/layout/vList2"/>
    <dgm:cxn modelId="{47A63F0F-4878-4AD1-9CDD-61212D9F7B5A}" type="presParOf" srcId="{DF1B63D5-A9FD-4972-8D6D-6E27043C3D32}" destId="{ED556633-0C3F-410C-8D52-89146CE0D659}"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13B39-F3F0-4D9A-ABC9-5E2021CE13DF}">
      <dsp:nvSpPr>
        <dsp:cNvPr id="0" name=""/>
        <dsp:cNvSpPr/>
      </dsp:nvSpPr>
      <dsp:spPr>
        <a:xfrm>
          <a:off x="0" y="621776"/>
          <a:ext cx="5955658" cy="19773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Vulnerability Testing </a:t>
          </a:r>
          <a:r>
            <a:rPr lang="en-US" sz="2400" b="0" i="0" kern="1200" dirty="0"/>
            <a:t>also called Vulnerability Assessment is a procedure of evaluating security threat in software systems to reduce the probability of threats. </a:t>
          </a:r>
          <a:endParaRPr lang="en-US" sz="2400" kern="1200" dirty="0"/>
        </a:p>
      </dsp:txBody>
      <dsp:txXfrm>
        <a:off x="96524" y="718300"/>
        <a:ext cx="5762610" cy="1784252"/>
      </dsp:txXfrm>
    </dsp:sp>
    <dsp:sp modelId="{BF0D4516-1117-47F7-A9FA-17B7DE16F260}">
      <dsp:nvSpPr>
        <dsp:cNvPr id="0" name=""/>
        <dsp:cNvSpPr/>
      </dsp:nvSpPr>
      <dsp:spPr>
        <a:xfrm>
          <a:off x="0" y="2786276"/>
          <a:ext cx="5955658" cy="1977300"/>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The purpose of vulnerability testing is reducing the possibility for intruders/hackers to get unauthorized access of systems</a:t>
          </a:r>
          <a:r>
            <a:rPr lang="en-US" sz="2900" b="0" i="0" kern="1200" dirty="0"/>
            <a:t>.</a:t>
          </a:r>
          <a:endParaRPr lang="en-US" sz="2900" kern="1200" dirty="0"/>
        </a:p>
      </dsp:txBody>
      <dsp:txXfrm>
        <a:off x="96524" y="2882800"/>
        <a:ext cx="5762610" cy="1784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E3679-34E5-4571-AC2A-93663DF4A589}">
      <dsp:nvSpPr>
        <dsp:cNvPr id="0" name=""/>
        <dsp:cNvSpPr/>
      </dsp:nvSpPr>
      <dsp:spPr>
        <a:xfrm>
          <a:off x="0" y="61797"/>
          <a:ext cx="5955658" cy="1263599"/>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Examples of threats that can be prevented by vulnerability assessment include:</a:t>
          </a:r>
        </a:p>
      </dsp:txBody>
      <dsp:txXfrm>
        <a:off x="61684" y="123481"/>
        <a:ext cx="5832290" cy="1140231"/>
      </dsp:txXfrm>
    </dsp:sp>
    <dsp:sp modelId="{668B7157-6216-41A4-B491-EB0CBC0F814B}">
      <dsp:nvSpPr>
        <dsp:cNvPr id="0" name=""/>
        <dsp:cNvSpPr/>
      </dsp:nvSpPr>
      <dsp:spPr>
        <a:xfrm>
          <a:off x="0" y="1394517"/>
          <a:ext cx="5955658" cy="1263599"/>
        </a:xfrm>
        <a:prstGeom prst="roundRect">
          <a:avLst/>
        </a:prstGeom>
        <a:gradFill rotWithShape="0">
          <a:gsLst>
            <a:gs pos="0">
              <a:schemeClr val="accent2">
                <a:hueOff val="-1540030"/>
                <a:satOff val="-534"/>
                <a:lumOff val="196"/>
                <a:alphaOff val="0"/>
                <a:tint val="94000"/>
                <a:satMod val="103000"/>
                <a:lumMod val="102000"/>
              </a:schemeClr>
            </a:gs>
            <a:gs pos="50000">
              <a:schemeClr val="accent2">
                <a:hueOff val="-1540030"/>
                <a:satOff val="-534"/>
                <a:lumOff val="196"/>
                <a:alphaOff val="0"/>
                <a:shade val="100000"/>
                <a:satMod val="110000"/>
                <a:lumMod val="100000"/>
              </a:schemeClr>
            </a:gs>
            <a:gs pos="100000">
              <a:schemeClr val="accent2">
                <a:hueOff val="-1540030"/>
                <a:satOff val="-534"/>
                <a:lumOff val="19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SQL injection, XSS and other code injection attacks.</a:t>
          </a:r>
        </a:p>
      </dsp:txBody>
      <dsp:txXfrm>
        <a:off x="61684" y="1456201"/>
        <a:ext cx="5832290" cy="1140231"/>
      </dsp:txXfrm>
    </dsp:sp>
    <dsp:sp modelId="{2EFA0E22-756B-4119-AA7C-5DAC06963FC7}">
      <dsp:nvSpPr>
        <dsp:cNvPr id="0" name=""/>
        <dsp:cNvSpPr/>
      </dsp:nvSpPr>
      <dsp:spPr>
        <a:xfrm>
          <a:off x="0" y="2727237"/>
          <a:ext cx="5955658" cy="1263599"/>
        </a:xfrm>
        <a:prstGeom prst="roundRect">
          <a:avLst/>
        </a:prstGeom>
        <a:gradFill rotWithShape="0">
          <a:gsLst>
            <a:gs pos="0">
              <a:schemeClr val="accent2">
                <a:hueOff val="-3080061"/>
                <a:satOff val="-1069"/>
                <a:lumOff val="392"/>
                <a:alphaOff val="0"/>
                <a:tint val="94000"/>
                <a:satMod val="103000"/>
                <a:lumMod val="102000"/>
              </a:schemeClr>
            </a:gs>
            <a:gs pos="50000">
              <a:schemeClr val="accent2">
                <a:hueOff val="-3080061"/>
                <a:satOff val="-1069"/>
                <a:lumOff val="392"/>
                <a:alphaOff val="0"/>
                <a:shade val="100000"/>
                <a:satMod val="110000"/>
                <a:lumMod val="100000"/>
              </a:schemeClr>
            </a:gs>
            <a:gs pos="100000">
              <a:schemeClr val="accent2">
                <a:hueOff val="-3080061"/>
                <a:satOff val="-1069"/>
                <a:lumOff val="39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Escalation of privileges due to faulty authentication mechanisms.</a:t>
          </a:r>
        </a:p>
      </dsp:txBody>
      <dsp:txXfrm>
        <a:off x="61684" y="2788921"/>
        <a:ext cx="5832290" cy="1140231"/>
      </dsp:txXfrm>
    </dsp:sp>
    <dsp:sp modelId="{7F6F1928-9285-4EBA-8793-84BAA4B18428}">
      <dsp:nvSpPr>
        <dsp:cNvPr id="0" name=""/>
        <dsp:cNvSpPr/>
      </dsp:nvSpPr>
      <dsp:spPr>
        <a:xfrm>
          <a:off x="0" y="4059957"/>
          <a:ext cx="5955658" cy="1263599"/>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Insecure defaults – software that ships with insecure settings, such as a guessable admin passwords.</a:t>
          </a:r>
        </a:p>
      </dsp:txBody>
      <dsp:txXfrm>
        <a:off x="61684" y="4121641"/>
        <a:ext cx="5832290" cy="1140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26A59-4CF8-4D13-94AF-F67EC84BB8F1}">
      <dsp:nvSpPr>
        <dsp:cNvPr id="0" name=""/>
        <dsp:cNvSpPr/>
      </dsp:nvSpPr>
      <dsp:spPr>
        <a:xfrm>
          <a:off x="0" y="1058333"/>
          <a:ext cx="5955658" cy="12168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We must examine authentication inadequacy if the application: </a:t>
          </a:r>
        </a:p>
      </dsp:txBody>
      <dsp:txXfrm>
        <a:off x="59399" y="1117732"/>
        <a:ext cx="5836860" cy="1098002"/>
      </dsp:txXfrm>
    </dsp:sp>
    <dsp:sp modelId="{ABC40981-693E-4FAA-A483-EF08856C177E}">
      <dsp:nvSpPr>
        <dsp:cNvPr id="0" name=""/>
        <dsp:cNvSpPr/>
      </dsp:nvSpPr>
      <dsp:spPr>
        <a:xfrm>
          <a:off x="0" y="2275133"/>
          <a:ext cx="5955658" cy="2051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09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Permits automated attacks such as credential stuffing, where the attacker has a list of valid usernames and passwords.</a:t>
          </a:r>
        </a:p>
        <a:p>
          <a:pPr marL="228600" lvl="1" indent="-228600" algn="l" defTabSz="1066800">
            <a:lnSpc>
              <a:spcPct val="90000"/>
            </a:lnSpc>
            <a:spcBef>
              <a:spcPct val="0"/>
            </a:spcBef>
            <a:spcAft>
              <a:spcPct val="20000"/>
            </a:spcAft>
            <a:buChar char="•"/>
          </a:pPr>
          <a:r>
            <a:rPr lang="en-US" sz="2400" kern="1200" dirty="0"/>
            <a:t>Permits brute force or other automated attacks. </a:t>
          </a:r>
        </a:p>
      </dsp:txBody>
      <dsp:txXfrm>
        <a:off x="0" y="2275133"/>
        <a:ext cx="5955658" cy="2051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8BB70-2FBE-4851-BA21-C4EC20873D09}">
      <dsp:nvSpPr>
        <dsp:cNvPr id="0" name=""/>
        <dsp:cNvSpPr/>
      </dsp:nvSpPr>
      <dsp:spPr>
        <a:xfrm>
          <a:off x="0" y="981529"/>
          <a:ext cx="5955658" cy="1617547"/>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Permits default, weak, or well-known passwords, such as "Password1" or "admin/admin</a:t>
          </a:r>
          <a:r>
            <a:rPr lang="en-US" sz="3100" kern="1200" dirty="0"/>
            <a:t>“.</a:t>
          </a:r>
        </a:p>
      </dsp:txBody>
      <dsp:txXfrm>
        <a:off x="78962" y="1060491"/>
        <a:ext cx="5797734" cy="1459623"/>
      </dsp:txXfrm>
    </dsp:sp>
    <dsp:sp modelId="{BAC4CF37-23DE-405B-A5AD-693BF9257E96}">
      <dsp:nvSpPr>
        <dsp:cNvPr id="0" name=""/>
        <dsp:cNvSpPr/>
      </dsp:nvSpPr>
      <dsp:spPr>
        <a:xfrm>
          <a:off x="0" y="2786276"/>
          <a:ext cx="5955658" cy="1617547"/>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Uses weak or ineffective credential recovery and forgot password processes, such as "knowledge-based answers", which cannot be made safe. </a:t>
          </a:r>
        </a:p>
      </dsp:txBody>
      <dsp:txXfrm>
        <a:off x="78962" y="2865238"/>
        <a:ext cx="5797734" cy="14596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06BD6-7D6A-4573-BF99-C24F4545FE05}">
      <dsp:nvSpPr>
        <dsp:cNvPr id="0" name=""/>
        <dsp:cNvSpPr/>
      </dsp:nvSpPr>
      <dsp:spPr>
        <a:xfrm>
          <a:off x="0" y="283309"/>
          <a:ext cx="5955658" cy="646425"/>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dirty="0"/>
            <a:t>How to Test ?</a:t>
          </a:r>
          <a:endParaRPr lang="en-US" sz="1700" kern="1200" dirty="0"/>
        </a:p>
      </dsp:txBody>
      <dsp:txXfrm>
        <a:off x="31556" y="314865"/>
        <a:ext cx="5892546" cy="583313"/>
      </dsp:txXfrm>
    </dsp:sp>
    <dsp:sp modelId="{F437CF1C-715A-42EE-904F-0B77C3A5A843}">
      <dsp:nvSpPr>
        <dsp:cNvPr id="0" name=""/>
        <dsp:cNvSpPr/>
      </dsp:nvSpPr>
      <dsp:spPr>
        <a:xfrm>
          <a:off x="0" y="978694"/>
          <a:ext cx="5955658" cy="646425"/>
        </a:xfrm>
        <a:prstGeom prst="roundRect">
          <a:avLst/>
        </a:prstGeom>
        <a:gradFill rotWithShape="0">
          <a:gsLst>
            <a:gs pos="0">
              <a:schemeClr val="accent2">
                <a:hueOff val="-770015"/>
                <a:satOff val="-267"/>
                <a:lumOff val="98"/>
                <a:alphaOff val="0"/>
                <a:tint val="94000"/>
                <a:satMod val="103000"/>
                <a:lumMod val="102000"/>
              </a:schemeClr>
            </a:gs>
            <a:gs pos="50000">
              <a:schemeClr val="accent2">
                <a:hueOff val="-770015"/>
                <a:satOff val="-267"/>
                <a:lumOff val="98"/>
                <a:alphaOff val="0"/>
                <a:shade val="100000"/>
                <a:satMod val="110000"/>
                <a:lumMod val="100000"/>
              </a:schemeClr>
            </a:gs>
            <a:gs pos="100000">
              <a:schemeClr val="accent2">
                <a:hueOff val="-770015"/>
                <a:satOff val="-267"/>
                <a:lumOff val="9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0" kern="1200"/>
            <a:t>Black-Box Testing</a:t>
          </a:r>
          <a:endParaRPr lang="en-US" sz="1700" kern="1200"/>
        </a:p>
      </dsp:txBody>
      <dsp:txXfrm>
        <a:off x="31556" y="1010250"/>
        <a:ext cx="5892546" cy="583313"/>
      </dsp:txXfrm>
    </dsp:sp>
    <dsp:sp modelId="{7203B946-88BE-445D-8D8A-0D4DD4572F1F}">
      <dsp:nvSpPr>
        <dsp:cNvPr id="0" name=""/>
        <dsp:cNvSpPr/>
      </dsp:nvSpPr>
      <dsp:spPr>
        <a:xfrm>
          <a:off x="0" y="1674079"/>
          <a:ext cx="5955658" cy="646425"/>
        </a:xfrm>
        <a:prstGeom prst="roundRect">
          <a:avLst/>
        </a:prstGeom>
        <a:gradFill rotWithShape="0">
          <a:gsLst>
            <a:gs pos="0">
              <a:schemeClr val="accent2">
                <a:hueOff val="-1540030"/>
                <a:satOff val="-534"/>
                <a:lumOff val="196"/>
                <a:alphaOff val="0"/>
                <a:tint val="94000"/>
                <a:satMod val="103000"/>
                <a:lumMod val="102000"/>
              </a:schemeClr>
            </a:gs>
            <a:gs pos="50000">
              <a:schemeClr val="accent2">
                <a:hueOff val="-1540030"/>
                <a:satOff val="-534"/>
                <a:lumOff val="196"/>
                <a:alphaOff val="0"/>
                <a:shade val="100000"/>
                <a:satMod val="110000"/>
                <a:lumMod val="100000"/>
              </a:schemeClr>
            </a:gs>
            <a:gs pos="100000">
              <a:schemeClr val="accent2">
                <a:hueOff val="-1540030"/>
                <a:satOff val="-534"/>
                <a:lumOff val="19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There are several methods of bypassing the authentication schema that is used by a web application:</a:t>
          </a:r>
          <a:endParaRPr lang="en-US" sz="1700" kern="1200" dirty="0"/>
        </a:p>
      </dsp:txBody>
      <dsp:txXfrm>
        <a:off x="31556" y="1705635"/>
        <a:ext cx="5892546" cy="583313"/>
      </dsp:txXfrm>
    </dsp:sp>
    <dsp:sp modelId="{9D57358D-147D-402C-9BD0-5D283FC605FE}">
      <dsp:nvSpPr>
        <dsp:cNvPr id="0" name=""/>
        <dsp:cNvSpPr/>
      </dsp:nvSpPr>
      <dsp:spPr>
        <a:xfrm>
          <a:off x="0" y="2369464"/>
          <a:ext cx="5955658" cy="646425"/>
        </a:xfrm>
        <a:prstGeom prst="roundRect">
          <a:avLst/>
        </a:prstGeom>
        <a:gradFill rotWithShape="0">
          <a:gsLst>
            <a:gs pos="0">
              <a:schemeClr val="accent2">
                <a:hueOff val="-2310045"/>
                <a:satOff val="-802"/>
                <a:lumOff val="294"/>
                <a:alphaOff val="0"/>
                <a:tint val="94000"/>
                <a:satMod val="103000"/>
                <a:lumMod val="102000"/>
              </a:schemeClr>
            </a:gs>
            <a:gs pos="50000">
              <a:schemeClr val="accent2">
                <a:hueOff val="-2310045"/>
                <a:satOff val="-802"/>
                <a:lumOff val="294"/>
                <a:alphaOff val="0"/>
                <a:shade val="100000"/>
                <a:satMod val="110000"/>
                <a:lumMod val="100000"/>
              </a:schemeClr>
            </a:gs>
            <a:gs pos="100000">
              <a:schemeClr val="accent2">
                <a:hueOff val="-2310045"/>
                <a:satOff val="-802"/>
                <a:lumOff val="29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Direct page request (</a:t>
          </a:r>
          <a:r>
            <a:rPr lang="en-US" sz="1700" b="0" i="0" kern="1200">
              <a:hlinkClick xmlns:r="http://schemas.openxmlformats.org/officeDocument/2006/relationships" r:id="rId1"/>
            </a:rPr>
            <a:t>forced browsing</a:t>
          </a:r>
          <a:r>
            <a:rPr lang="en-US" sz="1700" b="0" i="0" kern="1200"/>
            <a:t>)</a:t>
          </a:r>
          <a:endParaRPr lang="en-US" sz="1700" kern="1200"/>
        </a:p>
      </dsp:txBody>
      <dsp:txXfrm>
        <a:off x="31556" y="2401020"/>
        <a:ext cx="5892546" cy="583313"/>
      </dsp:txXfrm>
    </dsp:sp>
    <dsp:sp modelId="{67FFCBAA-B13C-481F-8D51-84E1CAD49E10}">
      <dsp:nvSpPr>
        <dsp:cNvPr id="0" name=""/>
        <dsp:cNvSpPr/>
      </dsp:nvSpPr>
      <dsp:spPr>
        <a:xfrm>
          <a:off x="0" y="3064849"/>
          <a:ext cx="5955658" cy="646425"/>
        </a:xfrm>
        <a:prstGeom prst="roundRect">
          <a:avLst/>
        </a:prstGeom>
        <a:gradFill rotWithShape="0">
          <a:gsLst>
            <a:gs pos="0">
              <a:schemeClr val="accent2">
                <a:hueOff val="-3080061"/>
                <a:satOff val="-1069"/>
                <a:lumOff val="392"/>
                <a:alphaOff val="0"/>
                <a:tint val="94000"/>
                <a:satMod val="103000"/>
                <a:lumMod val="102000"/>
              </a:schemeClr>
            </a:gs>
            <a:gs pos="50000">
              <a:schemeClr val="accent2">
                <a:hueOff val="-3080061"/>
                <a:satOff val="-1069"/>
                <a:lumOff val="392"/>
                <a:alphaOff val="0"/>
                <a:shade val="100000"/>
                <a:satMod val="110000"/>
                <a:lumMod val="100000"/>
              </a:schemeClr>
            </a:gs>
            <a:gs pos="100000">
              <a:schemeClr val="accent2">
                <a:hueOff val="-3080061"/>
                <a:satOff val="-1069"/>
                <a:lumOff val="39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Parameter modification</a:t>
          </a:r>
          <a:endParaRPr lang="en-US" sz="1700" kern="1200"/>
        </a:p>
      </dsp:txBody>
      <dsp:txXfrm>
        <a:off x="31556" y="3096405"/>
        <a:ext cx="5892546" cy="583313"/>
      </dsp:txXfrm>
    </dsp:sp>
    <dsp:sp modelId="{97F5F109-4C94-477A-B5E8-06EBE7843331}">
      <dsp:nvSpPr>
        <dsp:cNvPr id="0" name=""/>
        <dsp:cNvSpPr/>
      </dsp:nvSpPr>
      <dsp:spPr>
        <a:xfrm>
          <a:off x="0" y="3760234"/>
          <a:ext cx="5955658" cy="646425"/>
        </a:xfrm>
        <a:prstGeom prst="roundRect">
          <a:avLst/>
        </a:prstGeom>
        <a:gradFill rotWithShape="0">
          <a:gsLst>
            <a:gs pos="0">
              <a:schemeClr val="accent2">
                <a:hueOff val="-3850075"/>
                <a:satOff val="-1336"/>
                <a:lumOff val="490"/>
                <a:alphaOff val="0"/>
                <a:tint val="94000"/>
                <a:satMod val="103000"/>
                <a:lumMod val="102000"/>
              </a:schemeClr>
            </a:gs>
            <a:gs pos="50000">
              <a:schemeClr val="accent2">
                <a:hueOff val="-3850075"/>
                <a:satOff val="-1336"/>
                <a:lumOff val="490"/>
                <a:alphaOff val="0"/>
                <a:shade val="100000"/>
                <a:satMod val="110000"/>
                <a:lumMod val="100000"/>
              </a:schemeClr>
            </a:gs>
            <a:gs pos="100000">
              <a:schemeClr val="accent2">
                <a:hueOff val="-3850075"/>
                <a:satOff val="-1336"/>
                <a:lumOff val="49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Session ID prediction</a:t>
          </a:r>
          <a:endParaRPr lang="en-US" sz="1700" kern="1200"/>
        </a:p>
      </dsp:txBody>
      <dsp:txXfrm>
        <a:off x="31556" y="3791790"/>
        <a:ext cx="5892546" cy="583313"/>
      </dsp:txXfrm>
    </dsp:sp>
    <dsp:sp modelId="{FE73BDF1-4111-4C03-8167-5D46534ED14C}">
      <dsp:nvSpPr>
        <dsp:cNvPr id="0" name=""/>
        <dsp:cNvSpPr/>
      </dsp:nvSpPr>
      <dsp:spPr>
        <a:xfrm>
          <a:off x="0" y="4455619"/>
          <a:ext cx="5955658" cy="646425"/>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SQL injection</a:t>
          </a:r>
          <a:endParaRPr lang="en-US" sz="1700" kern="1200"/>
        </a:p>
      </dsp:txBody>
      <dsp:txXfrm>
        <a:off x="31556" y="4487175"/>
        <a:ext cx="5892546" cy="5833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EA425-5D38-4D8B-876C-53AFAAFF19DC}">
      <dsp:nvSpPr>
        <dsp:cNvPr id="0" name=""/>
        <dsp:cNvSpPr/>
      </dsp:nvSpPr>
      <dsp:spPr>
        <a:xfrm>
          <a:off x="0" y="163856"/>
          <a:ext cx="5955658" cy="14742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following points list the scenarios that can cause broken authentication.</a:t>
          </a:r>
        </a:p>
      </dsp:txBody>
      <dsp:txXfrm>
        <a:off x="71965" y="235821"/>
        <a:ext cx="5811728" cy="1330270"/>
      </dsp:txXfrm>
    </dsp:sp>
    <dsp:sp modelId="{785A10F6-6890-41BF-83E2-A6232DAC6191}">
      <dsp:nvSpPr>
        <dsp:cNvPr id="0" name=""/>
        <dsp:cNvSpPr/>
      </dsp:nvSpPr>
      <dsp:spPr>
        <a:xfrm>
          <a:off x="0" y="1718697"/>
          <a:ext cx="5955658" cy="1474200"/>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Weak usernames and passwords.</a:t>
          </a:r>
        </a:p>
      </dsp:txBody>
      <dsp:txXfrm>
        <a:off x="71965" y="1790662"/>
        <a:ext cx="5811728" cy="1330270"/>
      </dsp:txXfrm>
    </dsp:sp>
    <dsp:sp modelId="{ED556633-0C3F-410C-8D52-89146CE0D659}">
      <dsp:nvSpPr>
        <dsp:cNvPr id="0" name=""/>
        <dsp:cNvSpPr/>
      </dsp:nvSpPr>
      <dsp:spPr>
        <a:xfrm>
          <a:off x="0" y="3192897"/>
          <a:ext cx="5955658" cy="202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09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Session fixation attacks.</a:t>
          </a:r>
        </a:p>
        <a:p>
          <a:pPr marL="228600" lvl="1" indent="-228600" algn="l" defTabSz="977900">
            <a:lnSpc>
              <a:spcPct val="90000"/>
            </a:lnSpc>
            <a:spcBef>
              <a:spcPct val="0"/>
            </a:spcBef>
            <a:spcAft>
              <a:spcPct val="20000"/>
            </a:spcAft>
            <a:buChar char="•"/>
          </a:pPr>
          <a:r>
            <a:rPr lang="en-US" sz="2200" kern="1200"/>
            <a:t>URL rewriting.</a:t>
          </a:r>
        </a:p>
        <a:p>
          <a:pPr marL="228600" lvl="1" indent="-228600" algn="l" defTabSz="977900">
            <a:lnSpc>
              <a:spcPct val="90000"/>
            </a:lnSpc>
            <a:spcBef>
              <a:spcPct val="0"/>
            </a:spcBef>
            <a:spcAft>
              <a:spcPct val="20000"/>
            </a:spcAft>
            <a:buChar char="•"/>
          </a:pPr>
          <a:r>
            <a:rPr lang="en-US" sz="2200" kern="1200"/>
            <a:t>Consumer identity details aren't protected when stored.</a:t>
          </a:r>
        </a:p>
        <a:p>
          <a:pPr marL="228600" lvl="1" indent="-228600" algn="l" defTabSz="977900">
            <a:lnSpc>
              <a:spcPct val="90000"/>
            </a:lnSpc>
            <a:spcBef>
              <a:spcPct val="0"/>
            </a:spcBef>
            <a:spcAft>
              <a:spcPct val="20000"/>
            </a:spcAft>
            <a:buChar char="•"/>
          </a:pPr>
          <a:r>
            <a:rPr lang="en-US" sz="2200" kern="1200"/>
            <a:t>Consumer identity details are transferred over unencrypted connections.</a:t>
          </a:r>
        </a:p>
      </dsp:txBody>
      <dsp:txXfrm>
        <a:off x="0" y="3192897"/>
        <a:ext cx="5955658" cy="20286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95B3D0-EE7C-43B0-A708-A5E14507ECF2}"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175733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90157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405952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59D9713-3E9D-4D6F-BD3D-FB2100E11C0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4888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4223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95B3D0-EE7C-43B0-A708-A5E14507ECF2}" type="datetimeFigureOut">
              <a:rPr lang="en-US" smtClean="0"/>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1012888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95B3D0-EE7C-43B0-A708-A5E14507ECF2}" type="datetimeFigureOut">
              <a:rPr lang="en-US" smtClean="0"/>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1653637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5B3D0-EE7C-43B0-A708-A5E14507ECF2}"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1623259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495B3D0-EE7C-43B0-A708-A5E14507ECF2}" type="datetimeFigureOut">
              <a:rPr lang="en-US" smtClean="0"/>
              <a:t>6/7/2021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59D9713-3E9D-4D6F-BD3D-FB2100E11C02}" type="slidenum">
              <a:rPr lang="en-US" smtClean="0"/>
              <a:t>‹#›</a:t>
            </a:fld>
            <a:endParaRPr lang="en-US"/>
          </a:p>
        </p:txBody>
      </p:sp>
    </p:spTree>
    <p:extLst>
      <p:ext uri="{BB962C8B-B14F-4D97-AF65-F5344CB8AC3E}">
        <p14:creationId xmlns:p14="http://schemas.microsoft.com/office/powerpoint/2010/main" val="8839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5B3D0-EE7C-43B0-A708-A5E14507ECF2}"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75242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5B3D0-EE7C-43B0-A708-A5E14507ECF2}" type="datetimeFigureOut">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1045585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95B3D0-EE7C-43B0-A708-A5E14507ECF2}"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31317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95B3D0-EE7C-43B0-A708-A5E14507ECF2}" type="datetimeFigureOut">
              <a:rPr lang="en-US" smtClean="0"/>
              <a:t>6/7/2021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657441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95B3D0-EE7C-43B0-A708-A5E14507ECF2}" type="datetimeFigureOut">
              <a:rPr lang="en-US" smtClean="0"/>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33263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495B3D0-EE7C-43B0-A708-A5E14507ECF2}" type="datetimeFigureOut">
              <a:rPr lang="en-US" smtClean="0"/>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98704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422802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63857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495B3D0-EE7C-43B0-A708-A5E14507ECF2}" type="datetimeFigureOut">
              <a:rPr lang="en-US" smtClean="0"/>
              <a:t>6/7/2021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59D9713-3E9D-4D6F-BD3D-FB2100E11C02}" type="slidenum">
              <a:rPr lang="en-US" smtClean="0"/>
              <a:t>‹#›</a:t>
            </a:fld>
            <a:endParaRPr lang="en-US"/>
          </a:p>
        </p:txBody>
      </p:sp>
    </p:spTree>
    <p:extLst>
      <p:ext uri="{BB962C8B-B14F-4D97-AF65-F5344CB8AC3E}">
        <p14:creationId xmlns:p14="http://schemas.microsoft.com/office/powerpoint/2010/main" val="218206466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7.pn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7.png"/><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7.png"/><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31B3953-7FBE-4269-9F5E-F368855227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34B1F1F0-EEAD-4728-BA46-976A46F21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08D9A12-746D-4BC2-AA5F-B497BB508BA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3" name="Rectangle 12">
            <a:extLst>
              <a:ext uri="{FF2B5EF4-FFF2-40B4-BE49-F238E27FC236}">
                <a16:creationId xmlns:a16="http://schemas.microsoft.com/office/drawing/2014/main" id="{C7C269D6-4089-4585-BC8A-617B2CFE3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4098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C6D403-4220-4110-ABF3-178471F897E5}"/>
              </a:ext>
            </a:extLst>
          </p:cNvPr>
          <p:cNvSpPr>
            <a:spLocks noGrp="1"/>
          </p:cNvSpPr>
          <p:nvPr>
            <p:ph type="ctrTitle"/>
          </p:nvPr>
        </p:nvSpPr>
        <p:spPr>
          <a:xfrm>
            <a:off x="680322" y="4494107"/>
            <a:ext cx="8133478" cy="940240"/>
          </a:xfrm>
        </p:spPr>
        <p:txBody>
          <a:bodyPr>
            <a:normAutofit/>
          </a:bodyPr>
          <a:lstStyle/>
          <a:p>
            <a:r>
              <a:rPr lang="en-US" sz="4800"/>
              <a:t>Software Dependability</a:t>
            </a:r>
          </a:p>
        </p:txBody>
      </p:sp>
      <p:sp>
        <p:nvSpPr>
          <p:cNvPr id="3" name="Subtitle 2">
            <a:extLst>
              <a:ext uri="{FF2B5EF4-FFF2-40B4-BE49-F238E27FC236}">
                <a16:creationId xmlns:a16="http://schemas.microsoft.com/office/drawing/2014/main" id="{EA1ECD92-953D-4F16-85C7-F25C36705357}"/>
              </a:ext>
            </a:extLst>
          </p:cNvPr>
          <p:cNvSpPr>
            <a:spLocks noGrp="1"/>
          </p:cNvSpPr>
          <p:nvPr>
            <p:ph type="subTitle" idx="1"/>
          </p:nvPr>
        </p:nvSpPr>
        <p:spPr>
          <a:xfrm>
            <a:off x="680322" y="5433742"/>
            <a:ext cx="8133478" cy="406566"/>
          </a:xfrm>
        </p:spPr>
        <p:txBody>
          <a:bodyPr>
            <a:normAutofit/>
          </a:bodyPr>
          <a:lstStyle/>
          <a:p>
            <a:r>
              <a:rPr lang="en-US" sz="1800"/>
              <a:t>PROJECT PRESENTATION</a:t>
            </a:r>
          </a:p>
        </p:txBody>
      </p:sp>
      <p:pic>
        <p:nvPicPr>
          <p:cNvPr id="5" name="Picture 4" descr="Computer script on a screen">
            <a:extLst>
              <a:ext uri="{FF2B5EF4-FFF2-40B4-BE49-F238E27FC236}">
                <a16:creationId xmlns:a16="http://schemas.microsoft.com/office/drawing/2014/main" id="{5D7E76B8-1421-4FC4-9BDE-4A3B9F3FD1C4}"/>
              </a:ext>
            </a:extLst>
          </p:cNvPr>
          <p:cNvPicPr>
            <a:picLocks noChangeAspect="1"/>
          </p:cNvPicPr>
          <p:nvPr/>
        </p:nvPicPr>
        <p:blipFill rotWithShape="1">
          <a:blip r:embed="rId3"/>
          <a:srcRect t="13037" r="-2" b="16803"/>
          <a:stretch/>
        </p:blipFill>
        <p:spPr>
          <a:xfrm>
            <a:off x="20" y="10"/>
            <a:ext cx="8966180" cy="4198928"/>
          </a:xfrm>
          <a:prstGeom prst="rect">
            <a:avLst/>
          </a:prstGeom>
          <a:ln>
            <a:noFill/>
          </a:ln>
          <a:effectLst>
            <a:outerShdw blurRad="76200" dist="63500" dir="5040000" algn="tl" rotWithShape="0">
              <a:srgbClr val="000000">
                <a:alpha val="41000"/>
              </a:srgbClr>
            </a:outerShdw>
          </a:effectLst>
        </p:spPr>
      </p:pic>
      <p:sp>
        <p:nvSpPr>
          <p:cNvPr id="15" name="Rectangle 14">
            <a:extLst>
              <a:ext uri="{FF2B5EF4-FFF2-40B4-BE49-F238E27FC236}">
                <a16:creationId xmlns:a16="http://schemas.microsoft.com/office/drawing/2014/main" id="{3F6CF848-6786-4545-9B03-0AB22F0B3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34098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7FE41089-2B16-46EC-8DA7-57D84A35B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93754"/>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57F732-918A-4B69-8493-0484C5D2C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93754"/>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7EDB8E6-2E53-403B-A6EA-0752B6B39F86}"/>
              </a:ext>
            </a:extLst>
          </p:cNvPr>
          <p:cNvSpPr txBox="1"/>
          <p:nvPr/>
        </p:nvSpPr>
        <p:spPr>
          <a:xfrm>
            <a:off x="9114893" y="4340980"/>
            <a:ext cx="3077108" cy="1754326"/>
          </a:xfrm>
          <a:prstGeom prst="rect">
            <a:avLst/>
          </a:prstGeom>
          <a:noFill/>
        </p:spPr>
        <p:txBody>
          <a:bodyPr wrap="square" rtlCol="0">
            <a:spAutoFit/>
          </a:bodyPr>
          <a:lstStyle/>
          <a:p>
            <a:r>
              <a:rPr lang="en-US" dirty="0"/>
              <a:t>PROFESSOR </a:t>
            </a:r>
          </a:p>
          <a:p>
            <a:pPr marL="285750" indent="-285750">
              <a:buFont typeface="Courier New" panose="02070309020205020404" pitchFamily="49" charset="0"/>
              <a:buChar char="o"/>
            </a:pPr>
            <a:r>
              <a:rPr lang="en-US" dirty="0"/>
              <a:t>FABIO PALOMBA</a:t>
            </a:r>
          </a:p>
          <a:p>
            <a:endParaRPr lang="en-US" dirty="0"/>
          </a:p>
          <a:p>
            <a:r>
              <a:rPr lang="en-US" dirty="0"/>
              <a:t>COORDINATOR </a:t>
            </a:r>
          </a:p>
          <a:p>
            <a:pPr marL="285750" indent="-285750">
              <a:buFont typeface="Courier New" panose="02070309020205020404" pitchFamily="49" charset="0"/>
              <a:buChar char="o"/>
            </a:pPr>
            <a:r>
              <a:rPr lang="en-US" dirty="0"/>
              <a:t>EMANUELE IANNUONE </a:t>
            </a:r>
          </a:p>
          <a:p>
            <a:pPr marL="285750" indent="-285750">
              <a:buFont typeface="Courier New" panose="02070309020205020404" pitchFamily="49" charset="0"/>
              <a:buChar char="o"/>
            </a:pPr>
            <a:r>
              <a:rPr lang="en-US" dirty="0"/>
              <a:t>GIAMMARIA GIOARDANO</a:t>
            </a:r>
          </a:p>
        </p:txBody>
      </p:sp>
      <p:sp>
        <p:nvSpPr>
          <p:cNvPr id="7" name="TextBox 6">
            <a:extLst>
              <a:ext uri="{FF2B5EF4-FFF2-40B4-BE49-F238E27FC236}">
                <a16:creationId xmlns:a16="http://schemas.microsoft.com/office/drawing/2014/main" id="{195A29D8-321F-4C2E-9500-A434C500636C}"/>
              </a:ext>
            </a:extLst>
          </p:cNvPr>
          <p:cNvSpPr txBox="1"/>
          <p:nvPr/>
        </p:nvSpPr>
        <p:spPr>
          <a:xfrm>
            <a:off x="8966200" y="588304"/>
            <a:ext cx="3033541" cy="2031325"/>
          </a:xfrm>
          <a:prstGeom prst="rect">
            <a:avLst/>
          </a:prstGeom>
          <a:noFill/>
        </p:spPr>
        <p:txBody>
          <a:bodyPr wrap="square" rtlCol="0">
            <a:spAutoFit/>
          </a:bodyPr>
          <a:lstStyle/>
          <a:p>
            <a:pPr marL="285750" indent="-285750">
              <a:buFont typeface="Courier New" panose="02070309020205020404" pitchFamily="49" charset="0"/>
              <a:buChar char="o"/>
            </a:pPr>
            <a:r>
              <a:rPr lang="en-US" dirty="0"/>
              <a:t>GROUP MEMBERS :</a:t>
            </a:r>
          </a:p>
          <a:p>
            <a:pPr marL="285750" indent="-285750">
              <a:buFont typeface="Courier New" panose="02070309020205020404" pitchFamily="49" charset="0"/>
              <a:buChar char="o"/>
            </a:pPr>
            <a:r>
              <a:rPr lang="en-US" dirty="0"/>
              <a:t> </a:t>
            </a:r>
          </a:p>
          <a:p>
            <a:pPr marL="285750" indent="-285750">
              <a:buFont typeface="Courier New" panose="02070309020205020404" pitchFamily="49" charset="0"/>
              <a:buChar char="o"/>
            </a:pPr>
            <a:r>
              <a:rPr lang="en-US" dirty="0"/>
              <a:t>MUHAMMAD HAMZA KHAN</a:t>
            </a:r>
          </a:p>
          <a:p>
            <a:pPr marL="285750" indent="-285750">
              <a:buFont typeface="Courier New" panose="02070309020205020404" pitchFamily="49" charset="0"/>
              <a:buChar char="o"/>
            </a:pPr>
            <a:r>
              <a:rPr lang="en-US" dirty="0"/>
              <a:t>FAHAD AHMED </a:t>
            </a:r>
          </a:p>
          <a:p>
            <a:pPr marL="285750" indent="-285750">
              <a:buFont typeface="Courier New" panose="02070309020205020404" pitchFamily="49" charset="0"/>
              <a:buChar char="o"/>
            </a:pPr>
            <a:r>
              <a:rPr lang="en-US" dirty="0"/>
              <a:t>AREEB ULLAH KHAN</a:t>
            </a:r>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136630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463496-3D76-4113-9FA5-945B8495BEAA}"/>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Methodological steps conducted to address the goals</a:t>
            </a:r>
            <a:endParaRPr lang="en-US" sz="2400" dirty="0">
              <a:solidFill>
                <a:srgbClr val="FFFFFF"/>
              </a:solidFill>
            </a:endParaRPr>
          </a:p>
        </p:txBody>
      </p:sp>
      <p:sp>
        <p:nvSpPr>
          <p:cNvPr id="3" name="Content Placeholder 2">
            <a:extLst>
              <a:ext uri="{FF2B5EF4-FFF2-40B4-BE49-F238E27FC236}">
                <a16:creationId xmlns:a16="http://schemas.microsoft.com/office/drawing/2014/main" id="{C958CE02-E608-4E43-8A0F-A383ED008539}"/>
              </a:ext>
            </a:extLst>
          </p:cNvPr>
          <p:cNvSpPr>
            <a:spLocks noGrp="1"/>
          </p:cNvSpPr>
          <p:nvPr>
            <p:ph idx="1"/>
          </p:nvPr>
        </p:nvSpPr>
        <p:spPr>
          <a:xfrm>
            <a:off x="5287995" y="661106"/>
            <a:ext cx="6257362" cy="5503101"/>
          </a:xfrm>
        </p:spPr>
        <p:txBody>
          <a:bodyPr anchor="ctr">
            <a:normAutofit/>
          </a:bodyPr>
          <a:lstStyle/>
          <a:p>
            <a:pPr marL="0" indent="0">
              <a:buNone/>
            </a:pPr>
            <a:r>
              <a:rPr lang="en-US" sz="2000" dirty="0">
                <a:solidFill>
                  <a:srgbClr val="FFFFFF"/>
                </a:solidFill>
              </a:rPr>
              <a:t>Session ID Prediction</a:t>
            </a:r>
          </a:p>
          <a:p>
            <a:r>
              <a:rPr lang="en-US" sz="2000" dirty="0">
                <a:solidFill>
                  <a:srgbClr val="FFFFFF"/>
                </a:solidFill>
              </a:rPr>
              <a:t>Many web applications manage authentication by using session identifiers (session IDs). </a:t>
            </a:r>
          </a:p>
          <a:p>
            <a:r>
              <a:rPr lang="en-US" sz="2000" dirty="0">
                <a:solidFill>
                  <a:srgbClr val="FFFFFF"/>
                </a:solidFill>
              </a:rPr>
              <a:t>Therefore, if session ID generation is predictable, a malicious user could be able to find a valid session ID and gain unauthorized access to the application, impersonating a previously authenticated user.</a:t>
            </a:r>
          </a:p>
        </p:txBody>
      </p:sp>
    </p:spTree>
    <p:extLst>
      <p:ext uri="{BB962C8B-B14F-4D97-AF65-F5344CB8AC3E}">
        <p14:creationId xmlns:p14="http://schemas.microsoft.com/office/powerpoint/2010/main" val="237086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B22E02-50D0-45C9-AB27-E1902D0BA4C5}"/>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Methodological steps conducted to address the goals</a:t>
            </a:r>
            <a:endParaRPr lang="en-US" sz="2400" dirty="0">
              <a:solidFill>
                <a:srgbClr val="FFFFFF"/>
              </a:solidFill>
            </a:endParaRPr>
          </a:p>
        </p:txBody>
      </p:sp>
      <p:sp>
        <p:nvSpPr>
          <p:cNvPr id="3" name="Content Placeholder 2">
            <a:extLst>
              <a:ext uri="{FF2B5EF4-FFF2-40B4-BE49-F238E27FC236}">
                <a16:creationId xmlns:a16="http://schemas.microsoft.com/office/drawing/2014/main" id="{41E4480C-5B11-475F-9732-E01EE6CF7475}"/>
              </a:ext>
            </a:extLst>
          </p:cNvPr>
          <p:cNvSpPr>
            <a:spLocks noGrp="1"/>
          </p:cNvSpPr>
          <p:nvPr>
            <p:ph idx="1"/>
          </p:nvPr>
        </p:nvSpPr>
        <p:spPr>
          <a:xfrm>
            <a:off x="5287995" y="661106"/>
            <a:ext cx="6257362" cy="5503101"/>
          </a:xfrm>
        </p:spPr>
        <p:txBody>
          <a:bodyPr anchor="ctr">
            <a:normAutofit/>
          </a:bodyPr>
          <a:lstStyle/>
          <a:p>
            <a:pPr marL="0" indent="0">
              <a:buNone/>
            </a:pPr>
            <a:r>
              <a:rPr lang="en-US" sz="2000">
                <a:solidFill>
                  <a:srgbClr val="FFFFFF"/>
                </a:solidFill>
              </a:rPr>
              <a:t>SQL Injection (HTML Form Authentication)</a:t>
            </a:r>
          </a:p>
          <a:p>
            <a:r>
              <a:rPr lang="en-US" sz="2000">
                <a:solidFill>
                  <a:srgbClr val="FFFFFF"/>
                </a:solidFill>
              </a:rPr>
              <a:t>SQL Injection is a widely known attack technique. This section is not going to describe this technique in detail as there are several sections in this guide that explain injection techniques beyond the scope of this section.</a:t>
            </a:r>
          </a:p>
        </p:txBody>
      </p:sp>
    </p:spTree>
    <p:extLst>
      <p:ext uri="{BB962C8B-B14F-4D97-AF65-F5344CB8AC3E}">
        <p14:creationId xmlns:p14="http://schemas.microsoft.com/office/powerpoint/2010/main" val="2142265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FA6773-46DC-4F61-A471-34F5C5172994}"/>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Methodological steps conducted to address the goals</a:t>
            </a:r>
            <a:endParaRPr lang="en-US" sz="2400" dirty="0">
              <a:solidFill>
                <a:srgbClr val="FFFFFF"/>
              </a:solidFill>
            </a:endParaRPr>
          </a:p>
        </p:txBody>
      </p:sp>
      <p:sp>
        <p:nvSpPr>
          <p:cNvPr id="3" name="Content Placeholder 2">
            <a:extLst>
              <a:ext uri="{FF2B5EF4-FFF2-40B4-BE49-F238E27FC236}">
                <a16:creationId xmlns:a16="http://schemas.microsoft.com/office/drawing/2014/main" id="{AA646685-DC40-470A-B691-F5F81F60165F}"/>
              </a:ext>
            </a:extLst>
          </p:cNvPr>
          <p:cNvSpPr>
            <a:spLocks noGrp="1"/>
          </p:cNvSpPr>
          <p:nvPr>
            <p:ph idx="1"/>
          </p:nvPr>
        </p:nvSpPr>
        <p:spPr>
          <a:xfrm>
            <a:off x="5287995" y="661106"/>
            <a:ext cx="6257362" cy="5503101"/>
          </a:xfrm>
        </p:spPr>
        <p:txBody>
          <a:bodyPr anchor="ctr">
            <a:normAutofit/>
          </a:bodyPr>
          <a:lstStyle/>
          <a:p>
            <a:r>
              <a:rPr lang="en-US" sz="2000" b="0" i="0" dirty="0">
                <a:solidFill>
                  <a:srgbClr val="FFFFFF"/>
                </a:solidFill>
                <a:effectLst/>
              </a:rPr>
              <a:t>Zed Attack Proxy (ZAP) is a free, open-source penetration testing tool being maintained under the umbrella of the Open Web Application Security Project (OWASP). </a:t>
            </a:r>
          </a:p>
          <a:p>
            <a:r>
              <a:rPr lang="en-US" sz="2000" b="0" i="0" dirty="0">
                <a:solidFill>
                  <a:srgbClr val="FFFFFF"/>
                </a:solidFill>
                <a:effectLst/>
              </a:rPr>
              <a:t>ZAP is designed specifically for testing web applications and is both flexible and extensible.</a:t>
            </a:r>
          </a:p>
          <a:p>
            <a:r>
              <a:rPr lang="en-US" sz="2000" b="0" i="0" dirty="0">
                <a:solidFill>
                  <a:srgbClr val="FFFFFF"/>
                </a:solidFill>
                <a:effectLst/>
              </a:rPr>
              <a:t>It stands between the tester’s browser and the web application so that it can intercept and inspect messages sent between browser and web application</a:t>
            </a:r>
            <a:r>
              <a:rPr lang="en-US" sz="2000" dirty="0">
                <a:solidFill>
                  <a:srgbClr val="FFFFFF"/>
                </a:solidFill>
              </a:rPr>
              <a:t>.</a:t>
            </a:r>
          </a:p>
        </p:txBody>
      </p:sp>
      <p:pic>
        <p:nvPicPr>
          <p:cNvPr id="1026" name="Picture 2" descr="A Quick Guide to OWASP-ZAP">
            <a:extLst>
              <a:ext uri="{FF2B5EF4-FFF2-40B4-BE49-F238E27FC236}">
                <a16:creationId xmlns:a16="http://schemas.microsoft.com/office/drawing/2014/main" id="{1248A534-1D78-4F22-8E20-CC87E28231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7468" y="253142"/>
            <a:ext cx="5283467" cy="1273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085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B64C21D-CC37-42DC-9C1B-593BD07FEFFA}"/>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Preliminary results and findings</a:t>
            </a:r>
            <a:endParaRPr lang="en-US" sz="2400" dirty="0">
              <a:solidFill>
                <a:srgbClr val="FFFFFF"/>
              </a:solidFill>
            </a:endParaRPr>
          </a:p>
        </p:txBody>
      </p:sp>
      <p:sp>
        <p:nvSpPr>
          <p:cNvPr id="3" name="Content Placeholder 2">
            <a:extLst>
              <a:ext uri="{FF2B5EF4-FFF2-40B4-BE49-F238E27FC236}">
                <a16:creationId xmlns:a16="http://schemas.microsoft.com/office/drawing/2014/main" id="{4F5F6D96-15EF-45C3-9568-2C10ECBD1EF3}"/>
              </a:ext>
            </a:extLst>
          </p:cNvPr>
          <p:cNvSpPr>
            <a:spLocks noGrp="1"/>
          </p:cNvSpPr>
          <p:nvPr>
            <p:ph idx="1"/>
          </p:nvPr>
        </p:nvSpPr>
        <p:spPr>
          <a:xfrm>
            <a:off x="5287995" y="661106"/>
            <a:ext cx="6257362" cy="5503101"/>
          </a:xfrm>
        </p:spPr>
        <p:txBody>
          <a:bodyPr anchor="ctr">
            <a:normAutofit/>
          </a:bodyPr>
          <a:lstStyle/>
          <a:p>
            <a:endParaRPr lang="en-US" sz="2000" dirty="0">
              <a:solidFill>
                <a:srgbClr val="FFFFFF"/>
              </a:solidFill>
              <a:effectLst/>
              <a:ea typeface="Times New Roman" panose="02020603050405020304" pitchFamily="18" charset="0"/>
              <a:cs typeface="Times New Roman" panose="02020603050405020304" pitchFamily="18" charset="0"/>
            </a:endParaRPr>
          </a:p>
          <a:p>
            <a:endParaRPr lang="en-US" sz="2000" dirty="0">
              <a:solidFill>
                <a:srgbClr val="FFFFFF"/>
              </a:solidFill>
              <a:ea typeface="Times New Roman" panose="02020603050405020304" pitchFamily="18" charset="0"/>
              <a:cs typeface="Times New Roman" panose="02020603050405020304" pitchFamily="18" charset="0"/>
            </a:endParaRPr>
          </a:p>
          <a:p>
            <a:r>
              <a:rPr lang="en-US" sz="2000" dirty="0">
                <a:solidFill>
                  <a:srgbClr val="FFFFFF"/>
                </a:solidFill>
                <a:effectLst/>
                <a:ea typeface="Times New Roman" panose="02020603050405020304" pitchFamily="18" charset="0"/>
                <a:cs typeface="Times New Roman" panose="02020603050405020304" pitchFamily="18" charset="0"/>
              </a:rPr>
              <a:t>The Open Web Application Security Project (</a:t>
            </a:r>
            <a:r>
              <a:rPr lang="en-US" sz="2000" b="1" dirty="0">
                <a:solidFill>
                  <a:srgbClr val="FFFFFF"/>
                </a:solidFill>
                <a:effectLst/>
                <a:ea typeface="Times New Roman" panose="02020603050405020304" pitchFamily="18" charset="0"/>
                <a:cs typeface="Times New Roman" panose="02020603050405020304" pitchFamily="18" charset="0"/>
              </a:rPr>
              <a:t>OWASP</a:t>
            </a:r>
            <a:r>
              <a:rPr lang="en-US" sz="2000" dirty="0">
                <a:solidFill>
                  <a:srgbClr val="FFFFFF"/>
                </a:solidFill>
                <a:effectLst/>
                <a:ea typeface="Times New Roman" panose="02020603050405020304" pitchFamily="18" charset="0"/>
                <a:cs typeface="Times New Roman" panose="02020603050405020304" pitchFamily="18" charset="0"/>
              </a:rPr>
              <a:t>) is an open community dedicated to enabling organizations to develop, purchase, and maintain applications and APIs that can be trusted.</a:t>
            </a:r>
            <a:endParaRPr lang="en-US" sz="2000" dirty="0">
              <a:solidFill>
                <a:srgbClr val="FFFFFF"/>
              </a:solidFill>
              <a:effectLst/>
              <a:ea typeface="Calibri" panose="020F0502020204030204" pitchFamily="34" charset="0"/>
              <a:cs typeface="Times New Roman" panose="02020603050405020304" pitchFamily="18" charset="0"/>
            </a:endParaRPr>
          </a:p>
          <a:p>
            <a:r>
              <a:rPr lang="en-US" sz="2000" dirty="0">
                <a:solidFill>
                  <a:srgbClr val="FFFFFF"/>
                </a:solidFill>
                <a:effectLst/>
                <a:ea typeface="Times New Roman" panose="02020603050405020304" pitchFamily="18" charset="0"/>
                <a:cs typeface="Times New Roman" panose="02020603050405020304" pitchFamily="18" charset="0"/>
              </a:rPr>
              <a:t>Broken authentication is an umbrella term for several vulnerabilities that attackers exploit to impersonate legitimate users online.</a:t>
            </a:r>
          </a:p>
          <a:p>
            <a:pPr marL="0" indent="0">
              <a:buNone/>
            </a:pPr>
            <a:endParaRPr lang="en-US" sz="2000" dirty="0">
              <a:solidFill>
                <a:srgbClr val="FFFFFF"/>
              </a:solidFill>
              <a:ea typeface="Times New Roman" panose="02020603050405020304" pitchFamily="18" charset="0"/>
              <a:cs typeface="Times New Roman" panose="02020603050405020304" pitchFamily="18" charset="0"/>
            </a:endParaRPr>
          </a:p>
          <a:p>
            <a:endParaRPr lang="en-US" sz="20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050" name="Picture 2" descr="What is OWASP, and why it matters for AppSec | CSO Online">
            <a:extLst>
              <a:ext uri="{FF2B5EF4-FFF2-40B4-BE49-F238E27FC236}">
                <a16:creationId xmlns:a16="http://schemas.microsoft.com/office/drawing/2014/main" id="{67A9225A-ACBF-4C05-AC07-05AEC656A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454277"/>
            <a:ext cx="5486400" cy="150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181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DD9C0E-2F72-4781-AA1A-F646D37CB40F}"/>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Preliminary results and findings</a:t>
            </a:r>
            <a:endParaRPr lang="en-US" sz="2400" dirty="0">
              <a:solidFill>
                <a:srgbClr val="FFFFFF"/>
              </a:solidFill>
            </a:endParaRPr>
          </a:p>
        </p:txBody>
      </p:sp>
      <p:sp>
        <p:nvSpPr>
          <p:cNvPr id="3" name="Content Placeholder 2">
            <a:extLst>
              <a:ext uri="{FF2B5EF4-FFF2-40B4-BE49-F238E27FC236}">
                <a16:creationId xmlns:a16="http://schemas.microsoft.com/office/drawing/2014/main" id="{FB2B9D88-BF4A-417B-8CEE-B7376702EDAC}"/>
              </a:ext>
            </a:extLst>
          </p:cNvPr>
          <p:cNvSpPr>
            <a:spLocks noGrp="1"/>
          </p:cNvSpPr>
          <p:nvPr>
            <p:ph idx="1"/>
          </p:nvPr>
        </p:nvSpPr>
        <p:spPr>
          <a:xfrm>
            <a:off x="5287995" y="661106"/>
            <a:ext cx="6257362" cy="5503101"/>
          </a:xfrm>
        </p:spPr>
        <p:txBody>
          <a:bodyPr anchor="ctr">
            <a:normAutofit/>
          </a:bodyPr>
          <a:lstStyle/>
          <a:p>
            <a:pPr>
              <a:spcBef>
                <a:spcPts val="0"/>
              </a:spcBef>
              <a:spcAft>
                <a:spcPts val="800"/>
              </a:spcAft>
              <a:buFont typeface="Courier New" panose="02070309020205020404" pitchFamily="49" charset="0"/>
              <a:buChar char="o"/>
            </a:pPr>
            <a:r>
              <a:rPr lang="en-US" sz="2000">
                <a:solidFill>
                  <a:srgbClr val="FFFFFF"/>
                </a:solidFill>
                <a:effectLst/>
                <a:ea typeface="Times New Roman" panose="02020603050405020304" pitchFamily="18" charset="0"/>
                <a:cs typeface="Times New Roman" panose="02020603050405020304" pitchFamily="18" charset="0"/>
              </a:rPr>
              <a:t>Weak passwords: The consumer creates a weak password like '12345' or 'pass123'. The hacker can use various password cracking techniques like rainbow tables and dictionaries to gain access to the system.</a:t>
            </a:r>
            <a:endParaRPr lang="en-US" sz="2000">
              <a:solidFill>
                <a:srgbClr val="FFFFFF"/>
              </a:solidFill>
              <a:effectLst/>
              <a:ea typeface="Calibri" panose="020F0502020204030204" pitchFamily="34" charset="0"/>
              <a:cs typeface="Times New Roman" panose="02020603050405020304" pitchFamily="18" charset="0"/>
            </a:endParaRPr>
          </a:p>
          <a:p>
            <a:pPr>
              <a:spcBef>
                <a:spcPts val="0"/>
              </a:spcBef>
              <a:spcAft>
                <a:spcPts val="800"/>
              </a:spcAft>
              <a:buFont typeface="Courier New" panose="02070309020205020404" pitchFamily="49" charset="0"/>
              <a:buChar char="o"/>
            </a:pPr>
            <a:r>
              <a:rPr lang="en-US" sz="2000">
                <a:solidFill>
                  <a:srgbClr val="FFFFFF"/>
                </a:solidFill>
                <a:effectLst/>
                <a:ea typeface="Times New Roman" panose="02020603050405020304" pitchFamily="18" charset="0"/>
              </a:rPr>
              <a:t>Weak cryptography: Using weak encryption techniques like base64 and weak hashing algorithms like SHA1 and MD5 make credentials vulnerable.</a:t>
            </a:r>
            <a:endParaRPr lang="en-US" sz="2000">
              <a:solidFill>
                <a:srgbClr val="FFFFFF"/>
              </a:solidFill>
              <a:effectLst/>
              <a:ea typeface="Calibri" panose="020F0502020204030204" pitchFamily="34" charset="0"/>
              <a:cs typeface="Times New Roman" panose="02020603050405020304" pitchFamily="18" charset="0"/>
            </a:endParaRPr>
          </a:p>
          <a:p>
            <a:pPr>
              <a:buFont typeface="Courier New" panose="02070309020205020404" pitchFamily="49" charset="0"/>
              <a:buChar char="o"/>
            </a:pPr>
            <a:endParaRPr lang="en-US" sz="2000">
              <a:solidFill>
                <a:srgbClr val="FFFFFF"/>
              </a:solidFill>
            </a:endParaRPr>
          </a:p>
        </p:txBody>
      </p:sp>
    </p:spTree>
    <p:extLst>
      <p:ext uri="{BB962C8B-B14F-4D97-AF65-F5344CB8AC3E}">
        <p14:creationId xmlns:p14="http://schemas.microsoft.com/office/powerpoint/2010/main" val="212679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0D1C2E-7E72-4DC8-9E85-3C166BC5D8EB}"/>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latin typeface="+mn-lt"/>
              </a:rPr>
              <a:t>Preliminary results and findings</a:t>
            </a:r>
            <a:endParaRPr lang="en-US" sz="2400" dirty="0">
              <a:solidFill>
                <a:srgbClr val="FFFFFF"/>
              </a:solidFill>
              <a:latin typeface="+mn-lt"/>
            </a:endParaRPr>
          </a:p>
        </p:txBody>
      </p:sp>
      <p:sp>
        <p:nvSpPr>
          <p:cNvPr id="3" name="Content Placeholder 2">
            <a:extLst>
              <a:ext uri="{FF2B5EF4-FFF2-40B4-BE49-F238E27FC236}">
                <a16:creationId xmlns:a16="http://schemas.microsoft.com/office/drawing/2014/main" id="{1E6D911A-427B-4D86-B7E9-63C486E94E08}"/>
              </a:ext>
            </a:extLst>
          </p:cNvPr>
          <p:cNvSpPr>
            <a:spLocks noGrp="1"/>
          </p:cNvSpPr>
          <p:nvPr>
            <p:ph idx="1"/>
          </p:nvPr>
        </p:nvSpPr>
        <p:spPr>
          <a:xfrm>
            <a:off x="5287995" y="661106"/>
            <a:ext cx="6257362" cy="5503101"/>
          </a:xfrm>
        </p:spPr>
        <p:txBody>
          <a:bodyPr anchor="ctr">
            <a:normAutofit/>
          </a:bodyPr>
          <a:lstStyle/>
          <a:p>
            <a:pPr marL="0" marR="0" indent="0">
              <a:spcBef>
                <a:spcPts val="0"/>
              </a:spcBef>
              <a:spcAft>
                <a:spcPts val="800"/>
              </a:spcAft>
              <a:buNone/>
            </a:pPr>
            <a:r>
              <a:rPr lang="en-US" sz="2000" dirty="0">
                <a:solidFill>
                  <a:srgbClr val="FFFFFF"/>
                </a:solidFill>
                <a:effectLst/>
                <a:ea typeface="Times New Roman" panose="02020603050405020304" pitchFamily="18" charset="0"/>
                <a:cs typeface="Times New Roman" panose="02020603050405020304" pitchFamily="18" charset="0"/>
              </a:rPr>
              <a:t>Poor session management</a:t>
            </a:r>
            <a:endParaRPr lang="en-US" sz="2000" dirty="0">
              <a:solidFill>
                <a:srgbClr val="FFFFFF"/>
              </a:solidFill>
              <a:effectLst/>
              <a:ea typeface="Calibri" panose="020F0502020204030204" pitchFamily="34" charset="0"/>
              <a:cs typeface="Times New Roman" panose="02020603050405020304" pitchFamily="18" charset="0"/>
            </a:endParaRPr>
          </a:p>
          <a:p>
            <a:pPr marL="114300" marR="0" indent="-342900">
              <a:spcBef>
                <a:spcPts val="0"/>
              </a:spcBef>
              <a:spcAft>
                <a:spcPts val="800"/>
              </a:spcAft>
              <a:buFont typeface="Courier New" panose="02070309020205020404" pitchFamily="49" charset="0"/>
              <a:buChar char="o"/>
            </a:pPr>
            <a:r>
              <a:rPr lang="en-US" sz="2000" dirty="0">
                <a:solidFill>
                  <a:srgbClr val="FFFFFF"/>
                </a:solidFill>
                <a:effectLst/>
                <a:ea typeface="Times New Roman" panose="02020603050405020304" pitchFamily="18" charset="0"/>
                <a:cs typeface="Times New Roman" panose="02020603050405020304" pitchFamily="18" charset="0"/>
              </a:rPr>
              <a:t>Let’s assume you like playing online games. You log in to the application and make several interactions with the network.</a:t>
            </a:r>
          </a:p>
          <a:p>
            <a:endParaRPr lang="en-US" sz="2000" dirty="0">
              <a:solidFill>
                <a:srgbClr val="FFFFFF"/>
              </a:solidFill>
            </a:endParaRPr>
          </a:p>
        </p:txBody>
      </p:sp>
    </p:spTree>
    <p:extLst>
      <p:ext uri="{BB962C8B-B14F-4D97-AF65-F5344CB8AC3E}">
        <p14:creationId xmlns:p14="http://schemas.microsoft.com/office/powerpoint/2010/main" val="4249670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D13521-EAD4-4B23-AE18-3B70AAE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EAC6A1-B9AD-4F52-8BFC-D974236C52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632991A-5881-4C0B-BE55-86E6541DB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FF107A9-A609-4BE3-AC8C-8A7ABC2E5C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65AB5407-0F8D-4F52-80FD-7B7BCB7DB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79AD141-3A98-4F09-B163-54665AD93412}"/>
              </a:ext>
            </a:extLst>
          </p:cNvPr>
          <p:cNvSpPr>
            <a:spLocks noGrp="1"/>
          </p:cNvSpPr>
          <p:nvPr>
            <p:ph type="title"/>
          </p:nvPr>
        </p:nvSpPr>
        <p:spPr>
          <a:xfrm>
            <a:off x="680321" y="2063262"/>
            <a:ext cx="3739279" cy="2661052"/>
          </a:xfrm>
        </p:spPr>
        <p:txBody>
          <a:bodyPr>
            <a:normAutofit/>
          </a:bodyPr>
          <a:lstStyle/>
          <a:p>
            <a:pPr algn="r"/>
            <a:r>
              <a:rPr lang="en-US" sz="2400" b="0" i="0" dirty="0">
                <a:effectLst/>
              </a:rPr>
              <a:t>Preliminary results and findings</a:t>
            </a:r>
            <a:endParaRPr lang="en-US" sz="2400" dirty="0"/>
          </a:p>
        </p:txBody>
      </p:sp>
      <p:graphicFrame>
        <p:nvGraphicFramePr>
          <p:cNvPr id="5" name="Content Placeholder 2">
            <a:extLst>
              <a:ext uri="{FF2B5EF4-FFF2-40B4-BE49-F238E27FC236}">
                <a16:creationId xmlns:a16="http://schemas.microsoft.com/office/drawing/2014/main" id="{6DC8C9CA-C43B-4F02-A6CD-F8F80BEDF001}"/>
              </a:ext>
            </a:extLst>
          </p:cNvPr>
          <p:cNvGraphicFramePr>
            <a:graphicFrameLocks noGrp="1"/>
          </p:cNvGraphicFramePr>
          <p:nvPr>
            <p:ph idx="1"/>
            <p:extLst>
              <p:ext uri="{D42A27DB-BD31-4B8C-83A1-F6EECF244321}">
                <p14:modId xmlns:p14="http://schemas.microsoft.com/office/powerpoint/2010/main" val="4271919591"/>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3614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3" name="Picture 52">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55" name="Picture 54">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57" name="Rectangle 56">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1" name="Rectangle 60">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65" name="Rectangle 64">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69" name="Rectangle 68">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9B9536-E651-428A-89B5-541D40DABBE2}"/>
              </a:ext>
            </a:extLst>
          </p:cNvPr>
          <p:cNvSpPr>
            <a:spLocks noGrp="1"/>
          </p:cNvSpPr>
          <p:nvPr>
            <p:ph type="title"/>
          </p:nvPr>
        </p:nvSpPr>
        <p:spPr>
          <a:xfrm>
            <a:off x="680322" y="2590078"/>
            <a:ext cx="3739278" cy="1348141"/>
          </a:xfrm>
        </p:spPr>
        <p:txBody>
          <a:bodyPr vert="horz" lIns="91440" tIns="45720" rIns="91440" bIns="45720" rtlCol="0" anchor="b">
            <a:normAutofit/>
          </a:bodyPr>
          <a:lstStyle/>
          <a:p>
            <a:pPr algn="r"/>
            <a:r>
              <a:rPr lang="en-US" sz="2400" b="0" i="0" dirty="0">
                <a:effectLst/>
                <a:latin typeface="+mn-lt"/>
              </a:rPr>
              <a:t>Implications of the results</a:t>
            </a:r>
            <a:endParaRPr lang="en-US" sz="2400" dirty="0">
              <a:latin typeface="+mn-lt"/>
            </a:endParaRPr>
          </a:p>
        </p:txBody>
      </p:sp>
      <p:sp>
        <p:nvSpPr>
          <p:cNvPr id="9" name="Content Placeholder 8">
            <a:extLst>
              <a:ext uri="{FF2B5EF4-FFF2-40B4-BE49-F238E27FC236}">
                <a16:creationId xmlns:a16="http://schemas.microsoft.com/office/drawing/2014/main" id="{856157CF-DA8D-4260-B10C-F013B4F31196}"/>
              </a:ext>
            </a:extLst>
          </p:cNvPr>
          <p:cNvSpPr>
            <a:spLocks noGrp="1"/>
          </p:cNvSpPr>
          <p:nvPr>
            <p:ph idx="1"/>
          </p:nvPr>
        </p:nvSpPr>
        <p:spPr>
          <a:xfrm>
            <a:off x="680323" y="5101298"/>
            <a:ext cx="3739277" cy="1116622"/>
          </a:xfrm>
        </p:spPr>
        <p:txBody>
          <a:bodyPr vert="horz" lIns="91440" tIns="45720" rIns="91440" bIns="45720" rtlCol="0">
            <a:normAutofit/>
          </a:bodyPr>
          <a:lstStyle/>
          <a:p>
            <a:pPr marL="0" indent="0" algn="r">
              <a:buNone/>
            </a:pPr>
            <a:r>
              <a:rPr lang="en-US" sz="2000" dirty="0"/>
              <a:t> </a:t>
            </a:r>
          </a:p>
        </p:txBody>
      </p:sp>
      <p:pic>
        <p:nvPicPr>
          <p:cNvPr id="5" name="Content Placeholder 4" descr="Graphical user interface, text, application&#10;&#10;Description automatically generated">
            <a:extLst>
              <a:ext uri="{FF2B5EF4-FFF2-40B4-BE49-F238E27FC236}">
                <a16:creationId xmlns:a16="http://schemas.microsoft.com/office/drawing/2014/main" id="{7C77D80C-6126-4617-846A-E91FCCFDE0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4606" y="412956"/>
            <a:ext cx="6646839" cy="567812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839891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321B5C-5E31-4768-BCE7-E9842374ABA5}"/>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Implications of the results</a:t>
            </a:r>
            <a:endParaRPr lang="en-US" sz="2400" dirty="0">
              <a:solidFill>
                <a:srgbClr val="FFFFFF"/>
              </a:solidFill>
            </a:endParaRPr>
          </a:p>
        </p:txBody>
      </p:sp>
      <p:pic>
        <p:nvPicPr>
          <p:cNvPr id="5" name="Content Placeholder 4" descr="A computer screen shot&#10;&#10;Description automatically generated with low confidence">
            <a:extLst>
              <a:ext uri="{FF2B5EF4-FFF2-40B4-BE49-F238E27FC236}">
                <a16:creationId xmlns:a16="http://schemas.microsoft.com/office/drawing/2014/main" id="{98F369AA-B15E-428E-8AE3-651DB9D9D825}"/>
              </a:ext>
              <a:ext uri="{C183D7F6-B498-43B3-948B-1728B52AA6E4}">
                <adec:decorative xmlns:adec="http://schemas.microsoft.com/office/drawing/2017/decorative" val="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9492" y="295422"/>
            <a:ext cx="6782113" cy="5776766"/>
          </a:xfrm>
        </p:spPr>
      </p:pic>
    </p:spTree>
    <p:extLst>
      <p:ext uri="{BB962C8B-B14F-4D97-AF65-F5344CB8AC3E}">
        <p14:creationId xmlns:p14="http://schemas.microsoft.com/office/powerpoint/2010/main" val="238404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AE1814-6A29-4357-99CC-F090A4BC19FD}"/>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Implications of the results</a:t>
            </a:r>
            <a:endParaRPr lang="en-US" sz="2400" dirty="0">
              <a:solidFill>
                <a:srgbClr val="FFFFFF"/>
              </a:solidFill>
            </a:endParaRPr>
          </a:p>
        </p:txBody>
      </p:sp>
      <p:pic>
        <p:nvPicPr>
          <p:cNvPr id="5" name="Content Placeholder 4" descr="A picture containing text, screenshot, indoor&#10;&#10;Description automatically generated">
            <a:extLst>
              <a:ext uri="{FF2B5EF4-FFF2-40B4-BE49-F238E27FC236}">
                <a16:creationId xmlns:a16="http://schemas.microsoft.com/office/drawing/2014/main" id="{C2D9693D-137D-41C0-89AC-CE89C947B79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99921" y="353961"/>
            <a:ext cx="6920014" cy="5973097"/>
          </a:xfrm>
        </p:spPr>
      </p:pic>
    </p:spTree>
    <p:extLst>
      <p:ext uri="{BB962C8B-B14F-4D97-AF65-F5344CB8AC3E}">
        <p14:creationId xmlns:p14="http://schemas.microsoft.com/office/powerpoint/2010/main" val="335836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7D13521-EAD4-4B23-AE18-3B70AAE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A2EAC6A1-B9AD-4F52-8BFC-D974236C52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2632991A-5881-4C0B-BE55-86E6541DB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4FF107A9-A609-4BE3-AC8C-8A7ABC2E5C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0" name="Rectangle 29">
            <a:extLst>
              <a:ext uri="{FF2B5EF4-FFF2-40B4-BE49-F238E27FC236}">
                <a16:creationId xmlns:a16="http://schemas.microsoft.com/office/drawing/2014/main" id="{65AB5407-0F8D-4F52-80FD-7B7BCB7DB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8F676F-4268-49DF-8185-0D41BB40D989}"/>
              </a:ext>
            </a:extLst>
          </p:cNvPr>
          <p:cNvSpPr>
            <a:spLocks noGrp="1"/>
          </p:cNvSpPr>
          <p:nvPr>
            <p:ph type="title"/>
          </p:nvPr>
        </p:nvSpPr>
        <p:spPr>
          <a:xfrm>
            <a:off x="680321" y="2063262"/>
            <a:ext cx="3739279" cy="2661052"/>
          </a:xfrm>
        </p:spPr>
        <p:txBody>
          <a:bodyPr>
            <a:normAutofit/>
          </a:bodyPr>
          <a:lstStyle/>
          <a:p>
            <a:pPr algn="r"/>
            <a:r>
              <a:rPr lang="en-US" sz="2400" b="0" i="0" dirty="0">
                <a:effectLst/>
              </a:rPr>
              <a:t>Context of the project</a:t>
            </a:r>
            <a:endParaRPr lang="en-US" sz="2400" dirty="0"/>
          </a:p>
        </p:txBody>
      </p:sp>
      <p:graphicFrame>
        <p:nvGraphicFramePr>
          <p:cNvPr id="18" name="Content Placeholder 2">
            <a:extLst>
              <a:ext uri="{FF2B5EF4-FFF2-40B4-BE49-F238E27FC236}">
                <a16:creationId xmlns:a16="http://schemas.microsoft.com/office/drawing/2014/main" id="{D69ED7DB-6381-417E-B124-452AA16398A1}"/>
              </a:ext>
            </a:extLst>
          </p:cNvPr>
          <p:cNvGraphicFramePr>
            <a:graphicFrameLocks noGrp="1"/>
          </p:cNvGraphicFramePr>
          <p:nvPr>
            <p:ph idx="1"/>
            <p:extLst>
              <p:ext uri="{D42A27DB-BD31-4B8C-83A1-F6EECF244321}">
                <p14:modId xmlns:p14="http://schemas.microsoft.com/office/powerpoint/2010/main" val="3513890630"/>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3012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7B74B1-75AA-4551-8DC7-A15D683C63EE}"/>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Implications of the results</a:t>
            </a:r>
            <a:endParaRPr lang="en-US" sz="2400" dirty="0">
              <a:solidFill>
                <a:srgbClr val="FFFFFF"/>
              </a:solidFill>
            </a:endParaRPr>
          </a:p>
        </p:txBody>
      </p:sp>
      <p:pic>
        <p:nvPicPr>
          <p:cNvPr id="5" name="Content Placeholder 4" descr="Graphical user interface, text, application, email&#10;&#10;Description automatically generated">
            <a:extLst>
              <a:ext uri="{FF2B5EF4-FFF2-40B4-BE49-F238E27FC236}">
                <a16:creationId xmlns:a16="http://schemas.microsoft.com/office/drawing/2014/main" id="{FD76CECF-01BA-41A7-879C-D3DBDE83403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9493" y="324466"/>
            <a:ext cx="6756701" cy="6091082"/>
          </a:xfrm>
        </p:spPr>
      </p:pic>
    </p:spTree>
    <p:extLst>
      <p:ext uri="{BB962C8B-B14F-4D97-AF65-F5344CB8AC3E}">
        <p14:creationId xmlns:p14="http://schemas.microsoft.com/office/powerpoint/2010/main" val="146135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3F6EFF-44F3-40E2-BE51-CEB31C76E0FA}"/>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Implications of the results</a:t>
            </a:r>
            <a:endParaRPr lang="en-US" sz="2400" dirty="0">
              <a:solidFill>
                <a:srgbClr val="FFFFFF"/>
              </a:solidFill>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DC69B1C4-7BB5-4C3D-B058-B970A7C08AA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99921" y="221226"/>
            <a:ext cx="6905266" cy="6371303"/>
          </a:xfrm>
        </p:spPr>
      </p:pic>
    </p:spTree>
    <p:extLst>
      <p:ext uri="{BB962C8B-B14F-4D97-AF65-F5344CB8AC3E}">
        <p14:creationId xmlns:p14="http://schemas.microsoft.com/office/powerpoint/2010/main" val="2473143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4545313-899C-42D7-A8E5-7F4CD5E72C93}"/>
              </a:ext>
            </a:extLst>
          </p:cNvPr>
          <p:cNvSpPr>
            <a:spLocks noGrp="1"/>
          </p:cNvSpPr>
          <p:nvPr>
            <p:ph type="title"/>
          </p:nvPr>
        </p:nvSpPr>
        <p:spPr>
          <a:xfrm>
            <a:off x="457200" y="2012779"/>
            <a:ext cx="3996813" cy="2661052"/>
          </a:xfrm>
        </p:spPr>
        <p:txBody>
          <a:bodyPr>
            <a:normAutofit/>
          </a:bodyPr>
          <a:lstStyle/>
          <a:p>
            <a:pPr algn="ctr"/>
            <a:br>
              <a:rPr lang="en-US" sz="2400" b="0" i="0" dirty="0">
                <a:solidFill>
                  <a:srgbClr val="FFFFFF"/>
                </a:solidFill>
                <a:effectLst/>
              </a:rPr>
            </a:br>
            <a:r>
              <a:rPr lang="en-US" sz="2400" b="0" i="0" dirty="0">
                <a:solidFill>
                  <a:srgbClr val="FFFFFF"/>
                </a:solidFill>
                <a:effectLst/>
              </a:rPr>
              <a:t>Conclusion</a:t>
            </a:r>
            <a:br>
              <a:rPr lang="en-US" sz="4400" b="0" i="0" dirty="0">
                <a:solidFill>
                  <a:srgbClr val="FFFFFF"/>
                </a:solidFill>
                <a:effectLst/>
                <a:latin typeface="Segoe UI" panose="020B0502040204020203" pitchFamily="34" charset="0"/>
              </a:rPr>
            </a:br>
            <a:endParaRPr lang="en-US" sz="4400" dirty="0">
              <a:solidFill>
                <a:srgbClr val="FFFFFF"/>
              </a:solidFill>
            </a:endParaRPr>
          </a:p>
        </p:txBody>
      </p:sp>
      <p:sp>
        <p:nvSpPr>
          <p:cNvPr id="3" name="Content Placeholder 2">
            <a:extLst>
              <a:ext uri="{FF2B5EF4-FFF2-40B4-BE49-F238E27FC236}">
                <a16:creationId xmlns:a16="http://schemas.microsoft.com/office/drawing/2014/main" id="{558869D4-2BC4-4572-A9B6-81D2FAA75034}"/>
              </a:ext>
            </a:extLst>
          </p:cNvPr>
          <p:cNvSpPr>
            <a:spLocks noGrp="1"/>
          </p:cNvSpPr>
          <p:nvPr>
            <p:ph idx="1"/>
          </p:nvPr>
        </p:nvSpPr>
        <p:spPr>
          <a:xfrm>
            <a:off x="5287995" y="661106"/>
            <a:ext cx="6257362" cy="5503101"/>
          </a:xfrm>
        </p:spPr>
        <p:txBody>
          <a:bodyPr anchor="ctr">
            <a:normAutofit/>
          </a:bodyPr>
          <a:lstStyle/>
          <a:p>
            <a:r>
              <a:rPr lang="en-US" sz="2000" b="0" i="0" dirty="0">
                <a:solidFill>
                  <a:srgbClr val="FFFFFF"/>
                </a:solidFill>
                <a:effectLst/>
              </a:rPr>
              <a:t>In Software Engineering, Vulnerability Testing depends upon two mechanisms namely Vulnerability Assessment and Penetration Testing. </a:t>
            </a:r>
          </a:p>
          <a:p>
            <a:r>
              <a:rPr lang="en-US" sz="2000" b="0" i="0" dirty="0">
                <a:solidFill>
                  <a:srgbClr val="FFFFFF"/>
                </a:solidFill>
                <a:effectLst/>
              </a:rPr>
              <a:t>Both these tests differ from each other in strength and tasks that they perform. </a:t>
            </a:r>
          </a:p>
          <a:p>
            <a:r>
              <a:rPr lang="en-US" sz="2000" dirty="0"/>
              <a:t>Consider security at all stages of development cycle by its customizing tools. Authentication security testing tool that scans through your web application to identity any security vulnerabilities as possible, ZAP generates the scan report in the form of Alerts that are marked with color coded flags which is helpful for identifying the weakness of authentication by it customize priorities. </a:t>
            </a:r>
          </a:p>
          <a:p>
            <a:r>
              <a:rPr lang="en-US" sz="2000" dirty="0"/>
              <a:t>It is providing best approach to find application’s bug by its selective testing type and then user can easily resolve bugs.</a:t>
            </a:r>
            <a:endParaRPr lang="en-US" sz="2000" b="0" i="0" dirty="0">
              <a:solidFill>
                <a:srgbClr val="FFFFFF"/>
              </a:solidFill>
              <a:effectLst/>
            </a:endParaRPr>
          </a:p>
        </p:txBody>
      </p:sp>
    </p:spTree>
    <p:extLst>
      <p:ext uri="{BB962C8B-B14F-4D97-AF65-F5344CB8AC3E}">
        <p14:creationId xmlns:p14="http://schemas.microsoft.com/office/powerpoint/2010/main" val="3697553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6EB404B-7A6D-4F74-99FF-4256E47096CE}"/>
              </a:ext>
            </a:extLst>
          </p:cNvPr>
          <p:cNvSpPr>
            <a:spLocks noGrp="1"/>
          </p:cNvSpPr>
          <p:nvPr>
            <p:ph type="title"/>
          </p:nvPr>
        </p:nvSpPr>
        <p:spPr>
          <a:xfrm flipH="1">
            <a:off x="634600" y="2063262"/>
            <a:ext cx="3686497" cy="2661052"/>
          </a:xfrm>
        </p:spPr>
        <p:txBody>
          <a:bodyPr>
            <a:normAutofit/>
          </a:bodyPr>
          <a:lstStyle/>
          <a:p>
            <a:pPr algn="r"/>
            <a:r>
              <a:rPr lang="en-US" sz="4800" dirty="0">
                <a:solidFill>
                  <a:srgbClr val="FFFFFF"/>
                </a:solidFill>
              </a:rPr>
              <a:t>THANK YOU</a:t>
            </a:r>
            <a:br>
              <a:rPr lang="en-US" sz="4800" dirty="0">
                <a:solidFill>
                  <a:srgbClr val="FFFFFF"/>
                </a:solidFill>
              </a:rPr>
            </a:br>
            <a:endParaRPr lang="en-US" sz="4800" dirty="0">
              <a:solidFill>
                <a:srgbClr val="FFFFFF"/>
              </a:solidFill>
            </a:endParaRPr>
          </a:p>
        </p:txBody>
      </p:sp>
      <p:sp>
        <p:nvSpPr>
          <p:cNvPr id="3" name="Content Placeholder 2">
            <a:extLst>
              <a:ext uri="{FF2B5EF4-FFF2-40B4-BE49-F238E27FC236}">
                <a16:creationId xmlns:a16="http://schemas.microsoft.com/office/drawing/2014/main" id="{9E59B1A1-09C8-4D1B-B163-1A4E830EE6CD}"/>
              </a:ext>
            </a:extLst>
          </p:cNvPr>
          <p:cNvSpPr>
            <a:spLocks noGrp="1"/>
          </p:cNvSpPr>
          <p:nvPr>
            <p:ph idx="1"/>
          </p:nvPr>
        </p:nvSpPr>
        <p:spPr>
          <a:xfrm>
            <a:off x="5287995" y="661106"/>
            <a:ext cx="6257362" cy="5503101"/>
          </a:xfrm>
        </p:spPr>
        <p:txBody>
          <a:bodyPr anchor="ctr">
            <a:normAutofit/>
          </a:bodyPr>
          <a:lstStyle/>
          <a:p>
            <a:pPr marL="0" indent="0">
              <a:buNone/>
            </a:pPr>
            <a:endParaRPr lang="en-US" sz="2000" dirty="0">
              <a:solidFill>
                <a:srgbClr val="FFFFFF"/>
              </a:solidFill>
            </a:endParaRPr>
          </a:p>
          <a:p>
            <a:pPr marL="0" indent="0">
              <a:buNone/>
            </a:pPr>
            <a:endParaRPr lang="en-US" sz="2000" dirty="0">
              <a:solidFill>
                <a:srgbClr val="FFFFFF"/>
              </a:solidFill>
            </a:endParaRPr>
          </a:p>
        </p:txBody>
      </p:sp>
    </p:spTree>
    <p:extLst>
      <p:ext uri="{BB962C8B-B14F-4D97-AF65-F5344CB8AC3E}">
        <p14:creationId xmlns:p14="http://schemas.microsoft.com/office/powerpoint/2010/main" val="357021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D13521-EAD4-4B23-AE18-3B70AAE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EAC6A1-B9AD-4F52-8BFC-D974236C52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632991A-5881-4C0B-BE55-86E6541DB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FF107A9-A609-4BE3-AC8C-8A7ABC2E5C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65AB5407-0F8D-4F52-80FD-7B7BCB7DB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BAE699-9713-42CB-872C-5B169730BCDB}"/>
              </a:ext>
            </a:extLst>
          </p:cNvPr>
          <p:cNvSpPr>
            <a:spLocks noGrp="1"/>
          </p:cNvSpPr>
          <p:nvPr>
            <p:ph type="title"/>
          </p:nvPr>
        </p:nvSpPr>
        <p:spPr>
          <a:xfrm>
            <a:off x="680321" y="2063262"/>
            <a:ext cx="3739279" cy="2661052"/>
          </a:xfrm>
        </p:spPr>
        <p:txBody>
          <a:bodyPr>
            <a:normAutofit/>
          </a:bodyPr>
          <a:lstStyle/>
          <a:p>
            <a:pPr algn="r"/>
            <a:r>
              <a:rPr lang="en-US" sz="2400" dirty="0"/>
              <a:t>Vulnerability Assessment</a:t>
            </a:r>
          </a:p>
        </p:txBody>
      </p:sp>
      <p:graphicFrame>
        <p:nvGraphicFramePr>
          <p:cNvPr id="5" name="Content Placeholder 2">
            <a:extLst>
              <a:ext uri="{FF2B5EF4-FFF2-40B4-BE49-F238E27FC236}">
                <a16:creationId xmlns:a16="http://schemas.microsoft.com/office/drawing/2014/main" id="{D8382717-6F6F-42F5-A6FE-81C3C9E8E2F2}"/>
              </a:ext>
            </a:extLst>
          </p:cNvPr>
          <p:cNvGraphicFramePr>
            <a:graphicFrameLocks noGrp="1"/>
          </p:cNvGraphicFramePr>
          <p:nvPr>
            <p:ph idx="1"/>
            <p:extLst>
              <p:ext uri="{D42A27DB-BD31-4B8C-83A1-F6EECF244321}">
                <p14:modId xmlns:p14="http://schemas.microsoft.com/office/powerpoint/2010/main" val="3979234398"/>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1802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7" name="Rectangle 16">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7B6232-CF17-4AE4-8002-B0DBCE8AC05F}"/>
              </a:ext>
            </a:extLst>
          </p:cNvPr>
          <p:cNvSpPr>
            <a:spLocks noGrp="1"/>
          </p:cNvSpPr>
          <p:nvPr>
            <p:ph type="title"/>
          </p:nvPr>
        </p:nvSpPr>
        <p:spPr>
          <a:xfrm>
            <a:off x="680321" y="753228"/>
            <a:ext cx="4136123" cy="1080938"/>
          </a:xfrm>
        </p:spPr>
        <p:txBody>
          <a:bodyPr>
            <a:normAutofit/>
          </a:bodyPr>
          <a:lstStyle/>
          <a:p>
            <a:r>
              <a:rPr lang="en-US" sz="2400" b="0" i="0" dirty="0">
                <a:effectLst/>
              </a:rPr>
              <a:t>Vulnerability assessment  Security scanning process</a:t>
            </a:r>
            <a:br>
              <a:rPr lang="en-US" sz="2400" b="0" i="0" dirty="0">
                <a:effectLst/>
                <a:latin typeface="Inter"/>
              </a:rPr>
            </a:br>
            <a:endParaRPr lang="en-US" sz="2400" dirty="0"/>
          </a:p>
        </p:txBody>
      </p:sp>
      <p:pic>
        <p:nvPicPr>
          <p:cNvPr id="21" name="Picture 20">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DFF1A967-C3BB-40E5-B8DB-0252A94AD702}"/>
              </a:ext>
            </a:extLst>
          </p:cNvPr>
          <p:cNvSpPr>
            <a:spLocks noGrp="1"/>
          </p:cNvSpPr>
          <p:nvPr>
            <p:ph idx="1"/>
          </p:nvPr>
        </p:nvSpPr>
        <p:spPr>
          <a:xfrm>
            <a:off x="680321" y="2336873"/>
            <a:ext cx="3656289" cy="3599316"/>
          </a:xfrm>
        </p:spPr>
        <p:txBody>
          <a:bodyPr>
            <a:normAutofit/>
          </a:bodyPr>
          <a:lstStyle/>
          <a:p>
            <a:r>
              <a:rPr lang="en-US" b="0" i="0" dirty="0">
                <a:effectLst/>
              </a:rPr>
              <a:t>The security scanning process consists of four steps: testing, analysis, assessment and remediation.</a:t>
            </a:r>
          </a:p>
          <a:p>
            <a:pPr marL="0" indent="0">
              <a:buNone/>
            </a:pPr>
            <a:endParaRPr lang="en-US" sz="1400" dirty="0"/>
          </a:p>
          <a:p>
            <a:pPr marL="0" indent="0">
              <a:buNone/>
            </a:pPr>
            <a:endParaRPr lang="en-US" sz="1400" dirty="0"/>
          </a:p>
        </p:txBody>
      </p:sp>
      <p:pic>
        <p:nvPicPr>
          <p:cNvPr id="8" name="Picture 7">
            <a:extLst>
              <a:ext uri="{FF2B5EF4-FFF2-40B4-BE49-F238E27FC236}">
                <a16:creationId xmlns:a16="http://schemas.microsoft.com/office/drawing/2014/main" id="{CD9894DB-6AFB-4943-95C6-50140A117A6E}"/>
              </a:ext>
            </a:extLst>
          </p:cNvPr>
          <p:cNvPicPr>
            <a:picLocks noChangeAspect="1"/>
          </p:cNvPicPr>
          <p:nvPr/>
        </p:nvPicPr>
        <p:blipFill>
          <a:blip r:embed="rId4"/>
          <a:stretch>
            <a:fillRect/>
          </a:stretch>
        </p:blipFill>
        <p:spPr>
          <a:xfrm>
            <a:off x="5276090" y="2457231"/>
            <a:ext cx="6269479" cy="194353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97507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D13521-EAD4-4B23-AE18-3B70AAE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EAC6A1-B9AD-4F52-8BFC-D974236C52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632991A-5881-4C0B-BE55-86E6541DB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FF107A9-A609-4BE3-AC8C-8A7ABC2E5C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65AB5407-0F8D-4F52-80FD-7B7BCB7DB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0C9692-38F2-490F-9079-B50956E71DDD}"/>
              </a:ext>
            </a:extLst>
          </p:cNvPr>
          <p:cNvSpPr>
            <a:spLocks noGrp="1"/>
          </p:cNvSpPr>
          <p:nvPr>
            <p:ph type="title"/>
          </p:nvPr>
        </p:nvSpPr>
        <p:spPr>
          <a:xfrm>
            <a:off x="680321" y="2063262"/>
            <a:ext cx="3739279" cy="2661052"/>
          </a:xfrm>
        </p:spPr>
        <p:txBody>
          <a:bodyPr>
            <a:normAutofit/>
          </a:bodyPr>
          <a:lstStyle/>
          <a:p>
            <a:pPr algn="r"/>
            <a:r>
              <a:rPr lang="en-US" sz="2400" b="0" i="0" dirty="0">
                <a:effectLst/>
              </a:rPr>
              <a:t>Goals of the project</a:t>
            </a:r>
            <a:endParaRPr lang="en-US" sz="2400" dirty="0"/>
          </a:p>
        </p:txBody>
      </p:sp>
      <p:graphicFrame>
        <p:nvGraphicFramePr>
          <p:cNvPr id="5" name="Content Placeholder 2">
            <a:extLst>
              <a:ext uri="{FF2B5EF4-FFF2-40B4-BE49-F238E27FC236}">
                <a16:creationId xmlns:a16="http://schemas.microsoft.com/office/drawing/2014/main" id="{8CFA549E-8B38-4383-9EA9-EBD5AB3272AF}"/>
              </a:ext>
            </a:extLst>
          </p:cNvPr>
          <p:cNvGraphicFramePr>
            <a:graphicFrameLocks noGrp="1"/>
          </p:cNvGraphicFramePr>
          <p:nvPr>
            <p:ph idx="1"/>
            <p:extLst>
              <p:ext uri="{D42A27DB-BD31-4B8C-83A1-F6EECF244321}">
                <p14:modId xmlns:p14="http://schemas.microsoft.com/office/powerpoint/2010/main" val="306075279"/>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401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D13521-EAD4-4B23-AE18-3B70AAE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EAC6A1-B9AD-4F52-8BFC-D974236C52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632991A-5881-4C0B-BE55-86E6541DB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FF107A9-A609-4BE3-AC8C-8A7ABC2E5C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65AB5407-0F8D-4F52-80FD-7B7BCB7DB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C4217E-02A7-4E85-AE7F-08898E1BEC15}"/>
              </a:ext>
            </a:extLst>
          </p:cNvPr>
          <p:cNvSpPr>
            <a:spLocks noGrp="1"/>
          </p:cNvSpPr>
          <p:nvPr>
            <p:ph type="title"/>
          </p:nvPr>
        </p:nvSpPr>
        <p:spPr>
          <a:xfrm>
            <a:off x="680321" y="2063262"/>
            <a:ext cx="3739279" cy="2661052"/>
          </a:xfrm>
        </p:spPr>
        <p:txBody>
          <a:bodyPr>
            <a:normAutofit/>
          </a:bodyPr>
          <a:lstStyle/>
          <a:p>
            <a:pPr algn="r"/>
            <a:r>
              <a:rPr lang="en-US" sz="2400" b="0" i="0" dirty="0">
                <a:effectLst/>
              </a:rPr>
              <a:t>Goals of the project</a:t>
            </a:r>
            <a:endParaRPr lang="en-US" sz="2400" dirty="0"/>
          </a:p>
        </p:txBody>
      </p:sp>
      <p:graphicFrame>
        <p:nvGraphicFramePr>
          <p:cNvPr id="5" name="Content Placeholder 2">
            <a:extLst>
              <a:ext uri="{FF2B5EF4-FFF2-40B4-BE49-F238E27FC236}">
                <a16:creationId xmlns:a16="http://schemas.microsoft.com/office/drawing/2014/main" id="{208D32EE-EE14-42BE-9F6B-AFD72010F47B}"/>
              </a:ext>
            </a:extLst>
          </p:cNvPr>
          <p:cNvGraphicFramePr>
            <a:graphicFrameLocks noGrp="1"/>
          </p:cNvGraphicFramePr>
          <p:nvPr>
            <p:ph idx="1"/>
            <p:extLst>
              <p:ext uri="{D42A27DB-BD31-4B8C-83A1-F6EECF244321}">
                <p14:modId xmlns:p14="http://schemas.microsoft.com/office/powerpoint/2010/main" val="1731608398"/>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4398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D13521-EAD4-4B23-AE18-3B70AAE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EAC6A1-B9AD-4F52-8BFC-D974236C52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632991A-5881-4C0B-BE55-86E6541DB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FF107A9-A609-4BE3-AC8C-8A7ABC2E5C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65AB5407-0F8D-4F52-80FD-7B7BCB7DB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DE9070-1972-4770-B754-6DB3B62FA5F1}"/>
              </a:ext>
            </a:extLst>
          </p:cNvPr>
          <p:cNvSpPr>
            <a:spLocks noGrp="1"/>
          </p:cNvSpPr>
          <p:nvPr>
            <p:ph type="title"/>
          </p:nvPr>
        </p:nvSpPr>
        <p:spPr>
          <a:xfrm>
            <a:off x="680321" y="2063262"/>
            <a:ext cx="3739279" cy="2661052"/>
          </a:xfrm>
        </p:spPr>
        <p:txBody>
          <a:bodyPr>
            <a:normAutofit/>
          </a:bodyPr>
          <a:lstStyle/>
          <a:p>
            <a:pPr algn="r"/>
            <a:r>
              <a:rPr lang="en-US" sz="2400" b="0" i="0" dirty="0">
                <a:effectLst/>
              </a:rPr>
              <a:t>Methodological steps conducted to address the goals</a:t>
            </a:r>
            <a:endParaRPr lang="en-US" sz="2400" dirty="0"/>
          </a:p>
        </p:txBody>
      </p:sp>
      <p:graphicFrame>
        <p:nvGraphicFramePr>
          <p:cNvPr id="5" name="Content Placeholder 2">
            <a:extLst>
              <a:ext uri="{FF2B5EF4-FFF2-40B4-BE49-F238E27FC236}">
                <a16:creationId xmlns:a16="http://schemas.microsoft.com/office/drawing/2014/main" id="{BCFBB006-C71D-4D95-BA7F-777430A36D22}"/>
              </a:ext>
            </a:extLst>
          </p:cNvPr>
          <p:cNvGraphicFramePr>
            <a:graphicFrameLocks noGrp="1"/>
          </p:cNvGraphicFramePr>
          <p:nvPr>
            <p:ph idx="1"/>
            <p:extLst>
              <p:ext uri="{D42A27DB-BD31-4B8C-83A1-F6EECF244321}">
                <p14:modId xmlns:p14="http://schemas.microsoft.com/office/powerpoint/2010/main" val="3005502558"/>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1530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A2AF796-0CFD-4866-A2E6-7409B79D432F}"/>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Methodological steps conducted to address the goals</a:t>
            </a:r>
            <a:endParaRPr lang="en-US" sz="2400" dirty="0">
              <a:solidFill>
                <a:srgbClr val="FFFFFF"/>
              </a:solidFill>
            </a:endParaRPr>
          </a:p>
        </p:txBody>
      </p:sp>
      <p:sp>
        <p:nvSpPr>
          <p:cNvPr id="3" name="Content Placeholder 2">
            <a:extLst>
              <a:ext uri="{FF2B5EF4-FFF2-40B4-BE49-F238E27FC236}">
                <a16:creationId xmlns:a16="http://schemas.microsoft.com/office/drawing/2014/main" id="{26923D35-3F27-4552-B431-40A4FA36EAB6}"/>
              </a:ext>
            </a:extLst>
          </p:cNvPr>
          <p:cNvSpPr>
            <a:spLocks noGrp="1"/>
          </p:cNvSpPr>
          <p:nvPr>
            <p:ph idx="1"/>
          </p:nvPr>
        </p:nvSpPr>
        <p:spPr>
          <a:xfrm>
            <a:off x="5287995" y="661106"/>
            <a:ext cx="6257362" cy="5503101"/>
          </a:xfrm>
        </p:spPr>
        <p:txBody>
          <a:bodyPr anchor="ctr">
            <a:normAutofit/>
          </a:bodyPr>
          <a:lstStyle/>
          <a:p>
            <a:pPr marL="0" indent="0">
              <a:buNone/>
            </a:pPr>
            <a:r>
              <a:rPr lang="en-US" sz="2000" b="0" i="0" dirty="0">
                <a:solidFill>
                  <a:srgbClr val="FFFFFF"/>
                </a:solidFill>
                <a:effectLst/>
                <a:latin typeface="roboto" panose="02000000000000000000" pitchFamily="2" charset="0"/>
              </a:rPr>
              <a:t> </a:t>
            </a:r>
            <a:r>
              <a:rPr lang="en-US" sz="2000" b="0" i="0" dirty="0">
                <a:solidFill>
                  <a:srgbClr val="FFFFFF"/>
                </a:solidFill>
                <a:effectLst/>
              </a:rPr>
              <a:t>Direct page request</a:t>
            </a:r>
          </a:p>
          <a:p>
            <a:pPr>
              <a:buFont typeface="Courier New" panose="02070309020205020404" pitchFamily="49" charset="0"/>
              <a:buChar char="o"/>
            </a:pPr>
            <a:r>
              <a:rPr lang="en-US" sz="2000" dirty="0">
                <a:solidFill>
                  <a:srgbClr val="FFFFFF"/>
                </a:solidFill>
              </a:rPr>
              <a:t>If a web application implements access control only on the log in page, the authentication schema could be bypassed.</a:t>
            </a:r>
          </a:p>
          <a:p>
            <a:pPr>
              <a:buFont typeface="Courier New" panose="02070309020205020404" pitchFamily="49" charset="0"/>
              <a:buChar char="o"/>
            </a:pPr>
            <a:r>
              <a:rPr lang="en-US" sz="2000" dirty="0">
                <a:solidFill>
                  <a:srgbClr val="FFFFFF"/>
                </a:solidFill>
              </a:rPr>
              <a:t>For example, if a user directly requests a different page via forced browsing, that page may not check the credentials of the user before granting access.</a:t>
            </a:r>
          </a:p>
        </p:txBody>
      </p:sp>
    </p:spTree>
    <p:extLst>
      <p:ext uri="{BB962C8B-B14F-4D97-AF65-F5344CB8AC3E}">
        <p14:creationId xmlns:p14="http://schemas.microsoft.com/office/powerpoint/2010/main" val="109841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798C82-7792-475A-B62B-D593BE132FF3}"/>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Methodological steps conducted to address the goals</a:t>
            </a:r>
            <a:endParaRPr lang="en-US" sz="2400" dirty="0">
              <a:solidFill>
                <a:srgbClr val="FFFFFF"/>
              </a:solidFill>
            </a:endParaRPr>
          </a:p>
        </p:txBody>
      </p:sp>
      <p:sp>
        <p:nvSpPr>
          <p:cNvPr id="3" name="Content Placeholder 2">
            <a:extLst>
              <a:ext uri="{FF2B5EF4-FFF2-40B4-BE49-F238E27FC236}">
                <a16:creationId xmlns:a16="http://schemas.microsoft.com/office/drawing/2014/main" id="{7412F286-E3D3-4A70-B40A-9E0C3BFE2387}"/>
              </a:ext>
            </a:extLst>
          </p:cNvPr>
          <p:cNvSpPr>
            <a:spLocks noGrp="1"/>
          </p:cNvSpPr>
          <p:nvPr>
            <p:ph idx="1"/>
          </p:nvPr>
        </p:nvSpPr>
        <p:spPr>
          <a:xfrm>
            <a:off x="5287995" y="661106"/>
            <a:ext cx="6257362" cy="5503101"/>
          </a:xfrm>
        </p:spPr>
        <p:txBody>
          <a:bodyPr anchor="ctr">
            <a:normAutofit/>
          </a:bodyPr>
          <a:lstStyle/>
          <a:p>
            <a:pPr marL="0" indent="0">
              <a:buNone/>
            </a:pPr>
            <a:r>
              <a:rPr lang="en-US" sz="2000" dirty="0">
                <a:solidFill>
                  <a:srgbClr val="FFFFFF"/>
                </a:solidFill>
              </a:rPr>
              <a:t>Parameter Modification</a:t>
            </a:r>
          </a:p>
          <a:p>
            <a:pPr>
              <a:buFont typeface="Courier New" panose="02070309020205020404" pitchFamily="49" charset="0"/>
              <a:buChar char="o"/>
            </a:pPr>
            <a:r>
              <a:rPr lang="en-US" sz="2000" dirty="0">
                <a:solidFill>
                  <a:srgbClr val="FFFFFF"/>
                </a:solidFill>
              </a:rPr>
              <a:t>Another problem related to authentication design is when the application verifies a successful log in based on a fixed value parameters. A user could modify these parameters to gain access to the protected areas without providing valid credentials.</a:t>
            </a:r>
          </a:p>
          <a:p>
            <a:endParaRPr lang="en-US" sz="2000" dirty="0">
              <a:solidFill>
                <a:srgbClr val="FFFFFF"/>
              </a:solidFill>
            </a:endParaRPr>
          </a:p>
        </p:txBody>
      </p:sp>
    </p:spTree>
    <p:extLst>
      <p:ext uri="{BB962C8B-B14F-4D97-AF65-F5344CB8AC3E}">
        <p14:creationId xmlns:p14="http://schemas.microsoft.com/office/powerpoint/2010/main" val="250024749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435</TotalTime>
  <Words>904</Words>
  <Application>Microsoft Office PowerPoint</Application>
  <PresentationFormat>Widescreen</PresentationFormat>
  <Paragraphs>86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Courier New</vt:lpstr>
      <vt:lpstr>Inter</vt:lpstr>
      <vt:lpstr>roboto</vt:lpstr>
      <vt:lpstr>Segoe UI</vt:lpstr>
      <vt:lpstr>Trebuchet MS</vt:lpstr>
      <vt:lpstr>Berlin</vt:lpstr>
      <vt:lpstr>Software Dependability</vt:lpstr>
      <vt:lpstr>Context of the project</vt:lpstr>
      <vt:lpstr>Vulnerability Assessment</vt:lpstr>
      <vt:lpstr>Vulnerability assessment  Security scanning process </vt:lpstr>
      <vt:lpstr>Goals of the project</vt:lpstr>
      <vt:lpstr>Goals of the project</vt:lpstr>
      <vt:lpstr>Methodological steps conducted to address the goals</vt:lpstr>
      <vt:lpstr>Methodological steps conducted to address the goals</vt:lpstr>
      <vt:lpstr>Methodological steps conducted to address the goals</vt:lpstr>
      <vt:lpstr>Methodological steps conducted to address the goals</vt:lpstr>
      <vt:lpstr>Methodological steps conducted to address the goals</vt:lpstr>
      <vt:lpstr>Methodological steps conducted to address the goals</vt:lpstr>
      <vt:lpstr>Preliminary results and findings</vt:lpstr>
      <vt:lpstr>Preliminary results and findings</vt:lpstr>
      <vt:lpstr>Preliminary results and findings</vt:lpstr>
      <vt:lpstr>Preliminary results and findings</vt:lpstr>
      <vt:lpstr>Implications of the results</vt:lpstr>
      <vt:lpstr>Implications of the results</vt:lpstr>
      <vt:lpstr>Implications of the results</vt:lpstr>
      <vt:lpstr>Implications of the results</vt:lpstr>
      <vt:lpstr>Implications of the results</vt:lpstr>
      <vt:lpstr> 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Dependability</dc:title>
  <dc:creator>AREEB ULLAH KHAN</dc:creator>
  <cp:lastModifiedBy>AREEB ULLAH KHAN</cp:lastModifiedBy>
  <cp:revision>26</cp:revision>
  <dcterms:created xsi:type="dcterms:W3CDTF">2021-06-06T18:52:15Z</dcterms:created>
  <dcterms:modified xsi:type="dcterms:W3CDTF">2021-06-07T23:21:58Z</dcterms:modified>
</cp:coreProperties>
</file>