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  <p:sldMasterId id="2147483648" r:id="rId2"/>
    <p:sldMasterId id="2147483669" r:id="rId3"/>
  </p:sldMasterIdLst>
  <p:notesMasterIdLst>
    <p:notesMasterId r:id="rId17"/>
  </p:notesMasterIdLst>
  <p:sldIdLst>
    <p:sldId id="259" r:id="rId4"/>
    <p:sldId id="268" r:id="rId5"/>
    <p:sldId id="282" r:id="rId6"/>
    <p:sldId id="276" r:id="rId7"/>
    <p:sldId id="273" r:id="rId8"/>
    <p:sldId id="275" r:id="rId9"/>
    <p:sldId id="274" r:id="rId10"/>
    <p:sldId id="272" r:id="rId11"/>
    <p:sldId id="277" r:id="rId12"/>
    <p:sldId id="278" r:id="rId13"/>
    <p:sldId id="280" r:id="rId14"/>
    <p:sldId id="281" r:id="rId15"/>
    <p:sldId id="27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 covers" id="{13F7DDB7-A678-354D-8B4B-B7C006800777}">
          <p14:sldIdLst>
            <p14:sldId id="259"/>
            <p14:sldId id="268"/>
            <p14:sldId id="282"/>
            <p14:sldId id="276"/>
            <p14:sldId id="273"/>
            <p14:sldId id="275"/>
            <p14:sldId id="274"/>
            <p14:sldId id="272"/>
            <p14:sldId id="277"/>
            <p14:sldId id="278"/>
            <p14:sldId id="280"/>
            <p14:sldId id="281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836">
          <p15:clr>
            <a:srgbClr val="A4A3A4"/>
          </p15:clr>
        </p15:guide>
        <p15:guide id="2" orient="horz" pos="4237">
          <p15:clr>
            <a:srgbClr val="A4A3A4"/>
          </p15:clr>
        </p15:guide>
        <p15:guide id="3" orient="horz" pos="3938">
          <p15:clr>
            <a:srgbClr val="A4A3A4"/>
          </p15:clr>
        </p15:guide>
        <p15:guide id="4" pos="254">
          <p15:clr>
            <a:srgbClr val="A4A3A4"/>
          </p15:clr>
        </p15:guide>
        <p15:guide id="5" pos="5501">
          <p15:clr>
            <a:srgbClr val="A4A3A4"/>
          </p15:clr>
        </p15:guide>
        <p15:guide id="6" orient="horz" pos="1890">
          <p15:clr>
            <a:srgbClr val="A4A3A4"/>
          </p15:clr>
        </p15:guide>
        <p15:guide id="7" pos="491">
          <p15:clr>
            <a:srgbClr val="A4A3A4"/>
          </p15:clr>
        </p15:guide>
        <p15:guide id="8" orient="horz" pos="2160">
          <p15:clr>
            <a:srgbClr val="A4A3A4"/>
          </p15:clr>
        </p15:guide>
        <p15:guide id="9" orient="horz" pos="842">
          <p15:clr>
            <a:srgbClr val="A4A3A4"/>
          </p15:clr>
        </p15:guide>
        <p15:guide id="10" orient="horz" pos="3935">
          <p15:clr>
            <a:srgbClr val="A4A3A4"/>
          </p15:clr>
        </p15:guide>
        <p15:guide id="11" pos="2880">
          <p15:clr>
            <a:srgbClr val="A4A3A4"/>
          </p15:clr>
        </p15:guide>
        <p15:guide id="12" pos="5504">
          <p15:clr>
            <a:srgbClr val="A4A3A4"/>
          </p15:clr>
        </p15:guide>
        <p15:guide id="13" pos="2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howGuides="1">
      <p:cViewPr varScale="1">
        <p:scale>
          <a:sx n="168" d="100"/>
          <a:sy n="168" d="100"/>
        </p:scale>
        <p:origin x="1584" y="138"/>
      </p:cViewPr>
      <p:guideLst>
        <p:guide orient="horz" pos="836"/>
        <p:guide orient="horz" pos="4237"/>
        <p:guide orient="horz" pos="3938"/>
        <p:guide pos="254"/>
        <p:guide pos="5501"/>
        <p:guide orient="horz" pos="1890"/>
        <p:guide pos="491"/>
        <p:guide orient="horz" pos="2160"/>
        <p:guide orient="horz" pos="842"/>
        <p:guide orient="horz" pos="3935"/>
        <p:guide pos="2880"/>
        <p:guide pos="5504"/>
        <p:guide pos="2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252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28FCF-86B1-4C49-87F5-4DBECB860C76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ACB2F-66CB-45BB-9ABA-29F93321E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12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8569C-0816-9148-9CE0-9839040A8AB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212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8569C-0816-9148-9CE0-9839040A8AB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92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allmarkHE_R_vert_rgb_rev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8140" y="832555"/>
            <a:ext cx="1627720" cy="14766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2286141"/>
            <a:ext cx="7315200" cy="1624362"/>
          </a:xfrm>
        </p:spPr>
        <p:txBody>
          <a:bodyPr lIns="0" rIns="0" anchor="t">
            <a:noAutofit/>
          </a:bodyPr>
          <a:lstStyle>
            <a:lvl1pPr>
              <a:lnSpc>
                <a:spcPct val="90000"/>
              </a:lnSpc>
              <a:defRPr sz="44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914400" y="3941496"/>
            <a:ext cx="7315200" cy="1636581"/>
          </a:xfrm>
        </p:spPr>
        <p:txBody>
          <a:bodyPr lIns="0" rIns="0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 i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Presenter, title, date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411480" y="6619857"/>
            <a:ext cx="75341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>
                <a:solidFill>
                  <a:srgbClr val="FFFFFF"/>
                </a:solidFill>
                <a:latin typeface="Arial"/>
              </a:rPr>
              <a:t>© 2016 Chevron</a:t>
            </a:r>
          </a:p>
        </p:txBody>
      </p:sp>
    </p:spTree>
    <p:extLst>
      <p:ext uri="{BB962C8B-B14F-4D97-AF65-F5344CB8AC3E}">
        <p14:creationId xmlns:p14="http://schemas.microsoft.com/office/powerpoint/2010/main" val="4151536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40270"/>
            <a:ext cx="8320628" cy="85810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331625"/>
            <a:ext cx="4038600" cy="491200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3508" y="1331625"/>
            <a:ext cx="4038600" cy="4912003"/>
          </a:xfrm>
        </p:spPr>
        <p:txBody>
          <a:bodyPr vert="horz" lIns="0" tIns="0" rIns="0" bIns="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339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03225" y="1327150"/>
            <a:ext cx="8329614" cy="4918084"/>
          </a:xfrm>
          <a:prstGeom prst="rect">
            <a:avLst/>
          </a:prstGeom>
          <a:solidFill>
            <a:srgbClr val="EDED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03225" y="1327150"/>
            <a:ext cx="8321040" cy="491947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90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03225" y="1327150"/>
            <a:ext cx="8329614" cy="4918084"/>
          </a:xfrm>
          <a:prstGeom prst="rect">
            <a:avLst/>
          </a:prstGeom>
          <a:solidFill>
            <a:srgbClr val="EDED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40270"/>
            <a:ext cx="8320628" cy="85810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335024"/>
            <a:ext cx="4038600" cy="491200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3508" y="1335024"/>
            <a:ext cx="4038600" cy="4912003"/>
          </a:xfrm>
        </p:spPr>
        <p:txBody>
          <a:bodyPr vert="horz" lIns="0" tIns="0" rIns="0" bIns="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05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40270"/>
            <a:ext cx="8320628" cy="85810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9221" y="1327150"/>
            <a:ext cx="4164079" cy="4934012"/>
          </a:xfrm>
          <a:solidFill>
            <a:schemeClr val="tx2"/>
          </a:solidFill>
        </p:spPr>
        <p:txBody>
          <a:bodyPr vert="horz" lIns="274320" tIns="228600" rIns="274320" bIns="228600" rtlCol="0">
            <a:noAutofit/>
          </a:bodyPr>
          <a:lstStyle>
            <a:lvl1pPr marL="0" indent="0">
              <a:buNone/>
              <a:defRPr lang="en-US" sz="1600" dirty="0" smtClean="0">
                <a:solidFill>
                  <a:schemeClr val="bg1"/>
                </a:solidFill>
              </a:defRPr>
            </a:lvl1pPr>
            <a:lvl2pPr marL="171450" indent="0">
              <a:buNone/>
              <a:defRPr lang="en-US" dirty="0" smtClean="0">
                <a:solidFill>
                  <a:schemeClr val="bg1"/>
                </a:solidFill>
              </a:defRPr>
            </a:lvl2pPr>
            <a:lvl3pPr marL="342900" indent="0">
              <a:buNone/>
              <a:defRPr lang="en-US" dirty="0" smtClean="0">
                <a:solidFill>
                  <a:schemeClr val="bg1"/>
                </a:solidFill>
              </a:defRPr>
            </a:lvl3pPr>
            <a:lvl4pPr marL="514350" indent="0">
              <a:buNone/>
              <a:defRPr lang="en-US" dirty="0" smtClean="0">
                <a:solidFill>
                  <a:schemeClr val="bg1"/>
                </a:solidFill>
              </a:defRPr>
            </a:lvl4pPr>
            <a:lvl5pPr marL="685800" indent="0">
              <a:buNone/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68649" y="1327150"/>
            <a:ext cx="4166129" cy="49377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415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40270"/>
            <a:ext cx="8320628" cy="85810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64944" y="1327150"/>
            <a:ext cx="4167894" cy="4934012"/>
          </a:xfrm>
          <a:solidFill>
            <a:srgbClr val="0B2D71"/>
          </a:solidFill>
        </p:spPr>
        <p:txBody>
          <a:bodyPr vert="horz" lIns="274320" tIns="228600" rIns="274320" bIns="228600" rtlCol="0">
            <a:noAutofit/>
          </a:bodyPr>
          <a:lstStyle>
            <a:lvl1pPr marL="0" indent="0">
              <a:buNone/>
              <a:defRPr lang="en-US" sz="1600" dirty="0" smtClean="0">
                <a:solidFill>
                  <a:schemeClr val="bg1"/>
                </a:solidFill>
              </a:defRPr>
            </a:lvl1pPr>
            <a:lvl2pPr marL="171450" indent="0">
              <a:buNone/>
              <a:defRPr lang="en-US" dirty="0" smtClean="0">
                <a:solidFill>
                  <a:schemeClr val="bg1"/>
                </a:solidFill>
              </a:defRPr>
            </a:lvl2pPr>
            <a:lvl3pPr marL="342900" indent="0">
              <a:buNone/>
              <a:defRPr lang="en-US" dirty="0" smtClean="0">
                <a:solidFill>
                  <a:schemeClr val="bg1"/>
                </a:solidFill>
              </a:defRPr>
            </a:lvl3pPr>
            <a:lvl4pPr marL="514350" indent="0">
              <a:buNone/>
              <a:defRPr lang="en-US" dirty="0" smtClean="0">
                <a:solidFill>
                  <a:schemeClr val="bg1"/>
                </a:solidFill>
              </a:defRPr>
            </a:lvl4pPr>
            <a:lvl5pPr marL="685800" indent="0">
              <a:buNone/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03225" y="1327150"/>
            <a:ext cx="4168776" cy="49377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373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1480" y="1052694"/>
            <a:ext cx="8320628" cy="4752612"/>
          </a:xfrm>
        </p:spPr>
        <p:txBody>
          <a:bodyPr anchor="ctr"/>
          <a:lstStyle>
            <a:lvl1pPr marL="0" indent="0" algn="ctr">
              <a:spcBef>
                <a:spcPts val="1200"/>
              </a:spcBef>
              <a:buNone/>
              <a:defRPr sz="4000" b="1">
                <a:solidFill>
                  <a:schemeClr val="bg1"/>
                </a:solidFill>
              </a:defRPr>
            </a:lvl1pPr>
            <a:lvl2pPr marL="342900" indent="-171450"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0968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0262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03912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660920"/>
            <a:ext cx="7772400" cy="1362075"/>
          </a:xfrm>
        </p:spPr>
        <p:txBody>
          <a:bodyPr anchor="t"/>
          <a:lstStyle>
            <a:lvl1pPr algn="ctr">
              <a:defRPr sz="3600" b="1" cap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327520"/>
            <a:ext cx="7772400" cy="420533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58396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342900" indent="-171450"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1826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8140" y="832555"/>
            <a:ext cx="1627719" cy="14766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2286141"/>
            <a:ext cx="7315200" cy="1624362"/>
          </a:xfrm>
        </p:spPr>
        <p:txBody>
          <a:bodyPr lIns="0" rIns="0" anchor="t">
            <a:noAutofit/>
          </a:bodyPr>
          <a:lstStyle>
            <a:lvl1pPr>
              <a:lnSpc>
                <a:spcPct val="90000"/>
              </a:lnSpc>
              <a:defRPr sz="4400" b="1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914400" y="3941496"/>
            <a:ext cx="7315200" cy="1636581"/>
          </a:xfrm>
        </p:spPr>
        <p:txBody>
          <a:bodyPr lIns="0" rIns="0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 i="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Presenter, title, date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11480" y="6619857"/>
            <a:ext cx="75341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>
                <a:solidFill>
                  <a:prstClr val="black"/>
                </a:solidFill>
                <a:latin typeface="Arial"/>
              </a:rPr>
              <a:t>© 2016 Chevron</a:t>
            </a:r>
          </a:p>
        </p:txBody>
      </p:sp>
    </p:spTree>
    <p:extLst>
      <p:ext uri="{BB962C8B-B14F-4D97-AF65-F5344CB8AC3E}">
        <p14:creationId xmlns:p14="http://schemas.microsoft.com/office/powerpoint/2010/main" val="8724882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40270"/>
            <a:ext cx="8320628" cy="85810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331625"/>
            <a:ext cx="4038600" cy="491200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3508" y="1331625"/>
            <a:ext cx="4038600" cy="4912003"/>
          </a:xfrm>
        </p:spPr>
        <p:txBody>
          <a:bodyPr vert="horz" lIns="0" tIns="0" rIns="0" bIns="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874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40270"/>
            <a:ext cx="8320628" cy="85810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9221" y="1327150"/>
            <a:ext cx="4164079" cy="4934012"/>
          </a:xfrm>
          <a:solidFill>
            <a:schemeClr val="tx2"/>
          </a:solidFill>
        </p:spPr>
        <p:txBody>
          <a:bodyPr vert="horz" lIns="0" tIns="0" rIns="274320" bIns="0" rtlCol="0">
            <a:noAutofit/>
          </a:bodyPr>
          <a:lstStyle>
            <a:lvl1pPr marL="0" indent="0">
              <a:buNone/>
              <a:defRPr lang="en-US" sz="1600" dirty="0" smtClean="0">
                <a:solidFill>
                  <a:schemeClr val="bg1"/>
                </a:solidFill>
              </a:defRPr>
            </a:lvl1pPr>
            <a:lvl2pPr marL="171450" indent="0">
              <a:buNone/>
              <a:defRPr lang="en-US" dirty="0" smtClean="0">
                <a:solidFill>
                  <a:schemeClr val="bg1"/>
                </a:solidFill>
              </a:defRPr>
            </a:lvl2pPr>
            <a:lvl3pPr marL="342900" indent="0">
              <a:buNone/>
              <a:defRPr lang="en-US" dirty="0" smtClean="0">
                <a:solidFill>
                  <a:schemeClr val="bg1"/>
                </a:solidFill>
              </a:defRPr>
            </a:lvl3pPr>
            <a:lvl4pPr marL="514350" indent="0">
              <a:buNone/>
              <a:defRPr lang="en-US" dirty="0" smtClean="0">
                <a:solidFill>
                  <a:schemeClr val="bg1"/>
                </a:solidFill>
              </a:defRPr>
            </a:lvl4pPr>
            <a:lvl5pPr marL="685800" indent="0">
              <a:buNone/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68649" y="1327150"/>
            <a:ext cx="4166129" cy="49377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9672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40270"/>
            <a:ext cx="8320628" cy="85810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64944" y="1327150"/>
            <a:ext cx="4167894" cy="4934012"/>
          </a:xfrm>
          <a:solidFill>
            <a:srgbClr val="0B2D71"/>
          </a:solidFill>
        </p:spPr>
        <p:txBody>
          <a:bodyPr vert="horz" lIns="274320" tIns="0" rIns="0" bIns="0" rtlCol="0">
            <a:noAutofit/>
          </a:bodyPr>
          <a:lstStyle>
            <a:lvl1pPr marL="0" indent="0">
              <a:buNone/>
              <a:defRPr lang="en-US" sz="1600" dirty="0" smtClean="0">
                <a:solidFill>
                  <a:schemeClr val="bg1"/>
                </a:solidFill>
              </a:defRPr>
            </a:lvl1pPr>
            <a:lvl2pPr marL="171450" indent="0">
              <a:buNone/>
              <a:defRPr lang="en-US" dirty="0" smtClean="0">
                <a:solidFill>
                  <a:schemeClr val="bg1"/>
                </a:solidFill>
              </a:defRPr>
            </a:lvl2pPr>
            <a:lvl3pPr marL="342900" indent="0">
              <a:buNone/>
              <a:defRPr lang="en-US" dirty="0" smtClean="0">
                <a:solidFill>
                  <a:schemeClr val="bg1"/>
                </a:solidFill>
              </a:defRPr>
            </a:lvl3pPr>
            <a:lvl4pPr marL="514350" indent="0">
              <a:buNone/>
              <a:defRPr lang="en-US" dirty="0" smtClean="0">
                <a:solidFill>
                  <a:schemeClr val="bg1"/>
                </a:solidFill>
              </a:defRPr>
            </a:lvl4pPr>
            <a:lvl5pPr marL="685800" indent="0">
              <a:buNone/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03225" y="1327150"/>
            <a:ext cx="4168776" cy="49377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865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1480" y="1052694"/>
            <a:ext cx="8320628" cy="4752612"/>
          </a:xfrm>
        </p:spPr>
        <p:txBody>
          <a:bodyPr anchor="ctr"/>
          <a:lstStyle>
            <a:lvl1pPr marL="0" indent="0" algn="ctr">
              <a:spcBef>
                <a:spcPts val="1200"/>
              </a:spcBef>
              <a:buNone/>
              <a:defRPr sz="4000" b="1">
                <a:solidFill>
                  <a:schemeClr val="bg1"/>
                </a:solidFill>
              </a:defRPr>
            </a:lvl1pPr>
            <a:lvl2pPr marL="342900" indent="-171450"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91043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61331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34270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er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660920"/>
            <a:ext cx="7772400" cy="1362075"/>
          </a:xfrm>
        </p:spPr>
        <p:txBody>
          <a:bodyPr anchor="t"/>
          <a:lstStyle>
            <a:lvl1pPr algn="ctr">
              <a:defRPr sz="3600" b="1" cap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327520"/>
            <a:ext cx="7772400" cy="420533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5515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lef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Refining_displayicon_rgb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73505" y="2021417"/>
            <a:ext cx="5270496" cy="48365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2140" y="832555"/>
            <a:ext cx="1627719" cy="14766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" y="2241811"/>
            <a:ext cx="4572000" cy="1470025"/>
          </a:xfrm>
        </p:spPr>
        <p:txBody>
          <a:bodyPr lIns="182880" rIns="182880">
            <a:noAutofit/>
          </a:bodyPr>
          <a:lstStyle>
            <a:lvl1pPr>
              <a:lnSpc>
                <a:spcPct val="90000"/>
              </a:lnSpc>
              <a:defRPr sz="4400" b="1"/>
            </a:lvl1pPr>
          </a:lstStyle>
          <a:p>
            <a:r>
              <a:rPr lang="en-US" dirty="0"/>
              <a:t>Presentation title goes here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" y="3690974"/>
            <a:ext cx="4572000" cy="963828"/>
          </a:xfrm>
        </p:spPr>
        <p:txBody>
          <a:bodyPr lIns="182880" rIns="182880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 i="0" baseline="0">
                <a:solidFill>
                  <a:srgbClr val="009DD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Presenter, title, date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11480" y="6619857"/>
            <a:ext cx="75341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>
                <a:solidFill>
                  <a:prstClr val="black"/>
                </a:solidFill>
                <a:latin typeface="Arial"/>
              </a:rPr>
              <a:t>© 2016 Chevron</a:t>
            </a:r>
          </a:p>
        </p:txBody>
      </p:sp>
    </p:spTree>
    <p:extLst>
      <p:ext uri="{BB962C8B-B14F-4D97-AF65-F5344CB8AC3E}">
        <p14:creationId xmlns:p14="http://schemas.microsoft.com/office/powerpoint/2010/main" val="2888447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left with image re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"/>
            <a:ext cx="9144000" cy="68519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2140" y="832555"/>
            <a:ext cx="1627719" cy="14766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" y="2241811"/>
            <a:ext cx="4572000" cy="1470025"/>
          </a:xfrm>
        </p:spPr>
        <p:txBody>
          <a:bodyPr lIns="182880" rIns="182880">
            <a:noAutofit/>
          </a:bodyPr>
          <a:lstStyle>
            <a:lvl1pPr>
              <a:lnSpc>
                <a:spcPct val="90000"/>
              </a:lnSpc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goes here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" y="3690974"/>
            <a:ext cx="4572000" cy="963828"/>
          </a:xfrm>
        </p:spPr>
        <p:txBody>
          <a:bodyPr lIns="182880" rIns="182880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 i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Presenter, title, date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411480" y="6619857"/>
            <a:ext cx="75341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>
                <a:solidFill>
                  <a:prstClr val="white"/>
                </a:solidFill>
                <a:latin typeface="Arial"/>
              </a:rPr>
              <a:t>© 2016 Chevron</a:t>
            </a:r>
          </a:p>
        </p:txBody>
      </p:sp>
    </p:spTree>
    <p:extLst>
      <p:ext uri="{BB962C8B-B14F-4D97-AF65-F5344CB8AC3E}">
        <p14:creationId xmlns:p14="http://schemas.microsoft.com/office/powerpoint/2010/main" val="273127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cent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8140" y="832555"/>
            <a:ext cx="1627719" cy="14766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286000" y="2241811"/>
            <a:ext cx="4572000" cy="1470025"/>
          </a:xfrm>
        </p:spPr>
        <p:txBody>
          <a:bodyPr lIns="182880" rIns="182880">
            <a:noAutofit/>
          </a:bodyPr>
          <a:lstStyle>
            <a:lvl1pPr>
              <a:lnSpc>
                <a:spcPct val="90000"/>
              </a:lnSpc>
              <a:defRPr sz="4400" b="1"/>
            </a:lvl1pPr>
          </a:lstStyle>
          <a:p>
            <a:r>
              <a:rPr lang="en-US" dirty="0"/>
              <a:t>Presentation title goes here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286000" y="3690974"/>
            <a:ext cx="4572000" cy="963828"/>
          </a:xfrm>
        </p:spPr>
        <p:txBody>
          <a:bodyPr lIns="182880" rIns="182880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 i="0" baseline="0">
                <a:solidFill>
                  <a:srgbClr val="009DD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Presenter, title, date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11480" y="6619857"/>
            <a:ext cx="75341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Arial"/>
              </a:rPr>
              <a:t>© 2016 Chevron</a:t>
            </a:r>
          </a:p>
        </p:txBody>
      </p:sp>
    </p:spTree>
    <p:extLst>
      <p:ext uri="{BB962C8B-B14F-4D97-AF65-F5344CB8AC3E}">
        <p14:creationId xmlns:p14="http://schemas.microsoft.com/office/powerpoint/2010/main" val="2742515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center with image re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2"/>
            <a:ext cx="9144000" cy="68564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8140" y="832555"/>
            <a:ext cx="1627719" cy="14766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286000" y="2241811"/>
            <a:ext cx="4572000" cy="1470025"/>
          </a:xfrm>
        </p:spPr>
        <p:txBody>
          <a:bodyPr lIns="182880" rIns="182880">
            <a:noAutofit/>
          </a:bodyPr>
          <a:lstStyle>
            <a:lvl1pPr>
              <a:lnSpc>
                <a:spcPct val="90000"/>
              </a:lnSpc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goes here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286000" y="3690974"/>
            <a:ext cx="4572000" cy="963828"/>
          </a:xfrm>
        </p:spPr>
        <p:txBody>
          <a:bodyPr lIns="182880" rIns="182880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 i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Presenter, title, date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411480" y="6619857"/>
            <a:ext cx="75341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>
                <a:solidFill>
                  <a:srgbClr val="FFFFFF"/>
                </a:solidFill>
                <a:latin typeface="Arial"/>
              </a:rPr>
              <a:t>© 2016 Chevron</a:t>
            </a:r>
          </a:p>
        </p:txBody>
      </p:sp>
    </p:spTree>
    <p:extLst>
      <p:ext uri="{BB962C8B-B14F-4D97-AF65-F5344CB8AC3E}">
        <p14:creationId xmlns:p14="http://schemas.microsoft.com/office/powerpoint/2010/main" val="428517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righ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3"/>
            <a:ext cx="9144000" cy="68564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44141" y="832555"/>
            <a:ext cx="1627719" cy="14766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572000" y="2240280"/>
            <a:ext cx="4572000" cy="1470025"/>
          </a:xfrm>
        </p:spPr>
        <p:txBody>
          <a:bodyPr lIns="182880" rIns="182880">
            <a:noAutofit/>
          </a:bodyPr>
          <a:lstStyle>
            <a:lvl1pPr>
              <a:lnSpc>
                <a:spcPct val="90000"/>
              </a:lnSpc>
              <a:defRPr sz="44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Presentation title goes here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4572000" y="3694176"/>
            <a:ext cx="4572000" cy="963828"/>
          </a:xfrm>
        </p:spPr>
        <p:txBody>
          <a:bodyPr lIns="182880" rIns="182880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 i="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Presenter, title, date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411480" y="6619857"/>
            <a:ext cx="75341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>
                <a:solidFill>
                  <a:srgbClr val="FFFFFF"/>
                </a:solidFill>
                <a:latin typeface="Arial"/>
              </a:rPr>
              <a:t>© 2016 Chevron</a:t>
            </a:r>
          </a:p>
        </p:txBody>
      </p:sp>
    </p:spTree>
    <p:extLst>
      <p:ext uri="{BB962C8B-B14F-4D97-AF65-F5344CB8AC3E}">
        <p14:creationId xmlns:p14="http://schemas.microsoft.com/office/powerpoint/2010/main" val="2813074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right with image re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" y="0"/>
            <a:ext cx="9141968" cy="68579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44141" y="832555"/>
            <a:ext cx="1627719" cy="14766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572000" y="2240280"/>
            <a:ext cx="4572000" cy="1470025"/>
          </a:xfrm>
        </p:spPr>
        <p:txBody>
          <a:bodyPr lIns="182880" rIns="182880">
            <a:no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Presentation title goes here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4572000" y="3694176"/>
            <a:ext cx="4572000" cy="963828"/>
          </a:xfrm>
        </p:spPr>
        <p:txBody>
          <a:bodyPr lIns="182880" rIns="182880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 i="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Presenter, title, date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11480" y="6619857"/>
            <a:ext cx="75341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>
                <a:solidFill>
                  <a:srgbClr val="FFFFFF"/>
                </a:solidFill>
                <a:latin typeface="Arial"/>
              </a:rPr>
              <a:t>© 2016 Chevron</a:t>
            </a:r>
          </a:p>
        </p:txBody>
      </p:sp>
    </p:spTree>
    <p:extLst>
      <p:ext uri="{BB962C8B-B14F-4D97-AF65-F5344CB8AC3E}">
        <p14:creationId xmlns:p14="http://schemas.microsoft.com/office/powerpoint/2010/main" val="1110100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342900" indent="-171450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86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10" Type="http://schemas.openxmlformats.org/officeDocument/2006/relationships/image" Target="../media/image10.png"/><Relationship Id="rId4" Type="http://schemas.openxmlformats.org/officeDocument/2006/relationships/slideLayout" Target="../slideLayouts/slideLayout22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924632" y="6619857"/>
            <a:ext cx="808206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9A822660-8374-4340-934D-8C9E1AF0D0EE}" type="slidenum">
              <a:rPr lang="en-US" sz="800" smtClean="0">
                <a:solidFill>
                  <a:prstClr val="black"/>
                </a:solidFill>
                <a:latin typeface="Arial"/>
              </a:rPr>
              <a:pPr algn="r"/>
              <a:t>‹#›</a:t>
            </a:fld>
            <a:endParaRPr lang="en-US" sz="8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240270"/>
            <a:ext cx="8320628" cy="858108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332469"/>
            <a:ext cx="8320628" cy="49145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1480" y="6619857"/>
            <a:ext cx="75341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>
                <a:solidFill>
                  <a:prstClr val="black"/>
                </a:solidFill>
                <a:latin typeface="Arial"/>
              </a:rPr>
              <a:t>© 2016 Chevron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1079" y="6291871"/>
            <a:ext cx="501843" cy="53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272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28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457200" rtl="0" eaLnBrk="1" latinLnBrk="0" hangingPunct="1"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71450" algn="l" defTabSz="457200" rtl="0" eaLnBrk="1" latinLnBrk="0" hangingPunct="1">
        <a:spcBef>
          <a:spcPts val="5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71450" algn="l" defTabSz="457200" rtl="0" eaLnBrk="1" latinLnBrk="0" hangingPunct="1"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71450" algn="l" defTabSz="457200" rtl="0" eaLnBrk="1" latinLnBrk="0" hangingPunct="1">
        <a:spcBef>
          <a:spcPts val="500"/>
        </a:spcBef>
        <a:buSzPct val="100000"/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858838" indent="-173038" algn="l" defTabSz="457200" rtl="0" eaLnBrk="1" latinLnBrk="0" hangingPunct="1"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924632" y="6619857"/>
            <a:ext cx="808206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9A822660-8374-4340-934D-8C9E1AF0D0EE}" type="slidenum">
              <a:rPr lang="en-US" sz="800" smtClean="0"/>
              <a:pPr algn="r"/>
              <a:t>‹#›</a:t>
            </a:fld>
            <a:endParaRPr lang="en-US" sz="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240270"/>
            <a:ext cx="8320628" cy="858108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332469"/>
            <a:ext cx="8320628" cy="49145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1480" y="6619857"/>
            <a:ext cx="75341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/>
              <a:t>© 2016 Chevron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1079" y="6291871"/>
            <a:ext cx="501843" cy="53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53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88" r:id="rId3"/>
    <p:sldLayoutId id="2147483689" r:id="rId4"/>
    <p:sldLayoutId id="2147483660" r:id="rId5"/>
    <p:sldLayoutId id="2147483668" r:id="rId6"/>
    <p:sldLayoutId id="2147483661" r:id="rId7"/>
    <p:sldLayoutId id="2147483654" r:id="rId8"/>
    <p:sldLayoutId id="2147483655" r:id="rId9"/>
    <p:sldLayoutId id="2147483651" r:id="rId10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28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457200" rtl="0" eaLnBrk="1" latinLnBrk="0" hangingPunct="1"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71450" algn="l" defTabSz="457200" rtl="0" eaLnBrk="1" latinLnBrk="0" hangingPunct="1">
        <a:spcBef>
          <a:spcPts val="5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71450" algn="l" defTabSz="457200" rtl="0" eaLnBrk="1" latinLnBrk="0" hangingPunct="1"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71450" algn="l" defTabSz="457200" rtl="0" eaLnBrk="1" latinLnBrk="0" hangingPunct="1">
        <a:spcBef>
          <a:spcPts val="500"/>
        </a:spcBef>
        <a:buSzPct val="100000"/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858838" indent="-173038" algn="l" defTabSz="457200" rtl="0" eaLnBrk="1" latinLnBrk="0" hangingPunct="1"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1079" y="6291871"/>
            <a:ext cx="503967" cy="53886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924632" y="6619857"/>
            <a:ext cx="808206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9A822660-8374-4340-934D-8C9E1AF0D0EE}" type="slidenum">
              <a:rPr lang="en-US" sz="800" smtClean="0">
                <a:solidFill>
                  <a:prstClr val="white"/>
                </a:solidFill>
                <a:latin typeface="Arial"/>
              </a:rPr>
              <a:pPr algn="r"/>
              <a:t>‹#›</a:t>
            </a:fld>
            <a:endParaRPr lang="en-US" sz="8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240270"/>
            <a:ext cx="8320628" cy="858108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332469"/>
            <a:ext cx="8320628" cy="49145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1480" y="6619857"/>
            <a:ext cx="75341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>
                <a:solidFill>
                  <a:srgbClr val="FFFFFF"/>
                </a:solidFill>
                <a:latin typeface="Arial"/>
              </a:rPr>
              <a:t>© 2016 Chevron</a:t>
            </a:r>
          </a:p>
        </p:txBody>
      </p:sp>
    </p:spTree>
    <p:extLst>
      <p:ext uri="{BB962C8B-B14F-4D97-AF65-F5344CB8AC3E}">
        <p14:creationId xmlns:p14="http://schemas.microsoft.com/office/powerpoint/2010/main" val="275868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457200" rtl="0" eaLnBrk="1" latinLnBrk="0" hangingPunct="1">
        <a:spcBef>
          <a:spcPts val="500"/>
        </a:spcBef>
        <a:buFont typeface="Arial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1pPr>
      <a:lvl2pPr marL="342900" indent="-171450" algn="l" defTabSz="457200" rtl="0" eaLnBrk="1" latinLnBrk="0" hangingPunct="1">
        <a:spcBef>
          <a:spcPts val="500"/>
        </a:spcBef>
        <a:buFont typeface="Arial"/>
        <a:buChar char="–"/>
        <a:defRPr sz="1800" kern="1200">
          <a:solidFill>
            <a:srgbClr val="FFFFFF"/>
          </a:solidFill>
          <a:latin typeface="+mn-lt"/>
          <a:ea typeface="+mn-ea"/>
          <a:cs typeface="+mn-cs"/>
        </a:defRPr>
      </a:lvl2pPr>
      <a:lvl3pPr marL="514350" indent="-171450" algn="l" defTabSz="457200" rtl="0" eaLnBrk="1" latinLnBrk="0" hangingPunct="1">
        <a:spcBef>
          <a:spcPts val="500"/>
        </a:spcBef>
        <a:buFont typeface="Arial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3pPr>
      <a:lvl4pPr marL="685800" indent="-171450" algn="l" defTabSz="457200" rtl="0" eaLnBrk="1" latinLnBrk="0" hangingPunct="1">
        <a:spcBef>
          <a:spcPts val="500"/>
        </a:spcBef>
        <a:buSzPct val="100000"/>
        <a:buFont typeface="Arial"/>
        <a:buChar char="–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858838" indent="-173038" algn="l" defTabSz="457200" rtl="0" eaLnBrk="1" latinLnBrk="0" hangingPunct="1">
        <a:spcBef>
          <a:spcPts val="500"/>
        </a:spcBef>
        <a:buFont typeface="Arial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0741" y="2241811"/>
            <a:ext cx="5642518" cy="1470025"/>
          </a:xfrm>
        </p:spPr>
        <p:txBody>
          <a:bodyPr/>
          <a:lstStyle/>
          <a:p>
            <a:r>
              <a:rPr lang="en-US" dirty="0"/>
              <a:t>DOGGR Production Scraper Tool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Adam Reeder</a:t>
            </a:r>
          </a:p>
          <a:p>
            <a:r>
              <a:rPr lang="en-US" dirty="0"/>
              <a:t>Tulare HMT</a:t>
            </a:r>
          </a:p>
        </p:txBody>
      </p:sp>
    </p:spTree>
    <p:extLst>
      <p:ext uri="{BB962C8B-B14F-4D97-AF65-F5344CB8AC3E}">
        <p14:creationId xmlns:p14="http://schemas.microsoft.com/office/powerpoint/2010/main" val="739052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Plots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150" y="1339823"/>
            <a:ext cx="6665701" cy="4899079"/>
          </a:xfrm>
        </p:spPr>
      </p:pic>
      <p:sp>
        <p:nvSpPr>
          <p:cNvPr id="9" name="Rounded Rectangle 8"/>
          <p:cNvSpPr/>
          <p:nvPr/>
        </p:nvSpPr>
        <p:spPr>
          <a:xfrm>
            <a:off x="3310840" y="1668966"/>
            <a:ext cx="4439258" cy="4308088"/>
          </a:xfrm>
          <a:prstGeom prst="roundRect">
            <a:avLst>
              <a:gd name="adj" fmla="val 4981"/>
            </a:avLst>
          </a:prstGeom>
          <a:noFill/>
          <a:ln w="38100">
            <a:solidFill>
              <a:srgbClr val="B2CC3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45699" y="794854"/>
            <a:ext cx="3289683" cy="523220"/>
          </a:xfrm>
          <a:prstGeom prst="rect">
            <a:avLst/>
          </a:prstGeom>
          <a:solidFill>
            <a:srgbClr val="B2CC34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13. Choose “Export Plots” to save plots</a:t>
            </a:r>
          </a:p>
          <a:p>
            <a:r>
              <a:rPr lang="en-US" sz="1400" dirty="0"/>
              <a:t>       and map to “/plots” folder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757639" y="1318074"/>
            <a:ext cx="479502" cy="499575"/>
          </a:xfrm>
          <a:prstGeom prst="straightConnector1">
            <a:avLst/>
          </a:prstGeom>
          <a:ln w="38100" cmpd="sng">
            <a:solidFill>
              <a:srgbClr val="B2CC3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828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Spotfire</a:t>
            </a:r>
          </a:p>
        </p:txBody>
      </p:sp>
      <p:pic>
        <p:nvPicPr>
          <p:cNvPr id="1026" name="Picture 2" descr="C:\Users\bvjs\AppData\Local\Temp\SNAGHTML1ed228d6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46" y="1331913"/>
            <a:ext cx="8014508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724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29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Features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Quicker load time by not loading wells, would load form selection</a:t>
            </a:r>
          </a:p>
          <a:p>
            <a:pPr lvl="1"/>
            <a:r>
              <a:rPr lang="en-US" dirty="0"/>
              <a:t>All wells would be an option, after load</a:t>
            </a:r>
          </a:p>
          <a:p>
            <a:r>
              <a:rPr lang="en-US" dirty="0"/>
              <a:t>Ability to save well selection (API list) for easy processing in future</a:t>
            </a:r>
          </a:p>
          <a:p>
            <a:pPr lvl="1"/>
            <a:r>
              <a:rPr lang="en-US" dirty="0"/>
              <a:t>Would need to remember new wells may appear in geographic selections</a:t>
            </a:r>
          </a:p>
          <a:p>
            <a:r>
              <a:rPr lang="en-US" dirty="0"/>
              <a:t>Find way to plot current production map</a:t>
            </a:r>
          </a:p>
          <a:p>
            <a:pPr lvl="1"/>
            <a:r>
              <a:rPr lang="en-US" dirty="0"/>
              <a:t>Complicated by irregular reporting and difference between “Current” and “Most Recent”</a:t>
            </a:r>
          </a:p>
          <a:p>
            <a:r>
              <a:rPr lang="en-US" dirty="0"/>
              <a:t>Some way to automatically point the Spotfire viewer to new .csv files and create copy with same appendix?</a:t>
            </a:r>
          </a:p>
          <a:p>
            <a:pPr lvl="1"/>
            <a:r>
              <a:rPr lang="en-US" dirty="0"/>
              <a:t>Or maybe data file selection in single Spotfire viewer?</a:t>
            </a:r>
          </a:p>
          <a:p>
            <a:r>
              <a:rPr lang="en-US" dirty="0"/>
              <a:t>Suggestions?</a:t>
            </a:r>
          </a:p>
        </p:txBody>
      </p:sp>
    </p:spTree>
    <p:extLst>
      <p:ext uri="{BB962C8B-B14F-4D97-AF65-F5344CB8AC3E}">
        <p14:creationId xmlns:p14="http://schemas.microsoft.com/office/powerpoint/2010/main" val="1072761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Background / Need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Main Screen</a:t>
            </a:r>
          </a:p>
          <a:p>
            <a:pPr lvl="1"/>
            <a:r>
              <a:rPr lang="en-US" dirty="0"/>
              <a:t>Filters</a:t>
            </a:r>
          </a:p>
          <a:p>
            <a:pPr lvl="1"/>
            <a:r>
              <a:rPr lang="en-US" dirty="0"/>
              <a:t>Map / Map limits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Process Selections</a:t>
            </a:r>
            <a:endParaRPr lang="en-US" dirty="0"/>
          </a:p>
          <a:p>
            <a:pPr lvl="1"/>
            <a:r>
              <a:rPr lang="en-US" dirty="0"/>
              <a:t>File Name Appendix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Production Plots</a:t>
            </a:r>
            <a:endParaRPr lang="en-US" dirty="0"/>
          </a:p>
          <a:p>
            <a:pPr lvl="1"/>
            <a:r>
              <a:rPr lang="en-US" dirty="0"/>
              <a:t>Log-scale</a:t>
            </a:r>
          </a:p>
          <a:p>
            <a:pPr lvl="1"/>
            <a:r>
              <a:rPr lang="en-US" dirty="0"/>
              <a:t>Groupings</a:t>
            </a:r>
          </a:p>
          <a:p>
            <a:pPr lvl="1"/>
            <a:r>
              <a:rPr lang="en-US" dirty="0"/>
              <a:t>Rate / Cumulative Plots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Cumulative Production Map</a:t>
            </a:r>
            <a:endParaRPr lang="en-US" dirty="0"/>
          </a:p>
          <a:p>
            <a:pPr lvl="1"/>
            <a:r>
              <a:rPr lang="en-US" dirty="0"/>
              <a:t>Map / Map limits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Future Features</a:t>
            </a:r>
            <a:endParaRPr lang="en-US" dirty="0"/>
          </a:p>
          <a:p>
            <a:pPr lvl="1"/>
            <a:r>
              <a:rPr lang="en-US" dirty="0"/>
              <a:t>Planned</a:t>
            </a:r>
            <a:endParaRPr lang="en-US" b="1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200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/ Need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1480" y="1332469"/>
            <a:ext cx="8320628" cy="2880302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Desire to visually select wells from DOGGR database</a:t>
            </a:r>
          </a:p>
          <a:p>
            <a:pPr lvl="1"/>
            <a:r>
              <a:rPr lang="en-US" sz="1600" dirty="0"/>
              <a:t>Stores full DOGGR well list and updates with button click</a:t>
            </a:r>
          </a:p>
          <a:p>
            <a:pPr lvl="1"/>
            <a:r>
              <a:rPr lang="en-US" sz="1600" dirty="0"/>
              <a:t>Helpful when we don’t know API numbers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Build datasets off the DOGGR production / injection excel export API</a:t>
            </a:r>
          </a:p>
          <a:p>
            <a:pPr lvl="1"/>
            <a:r>
              <a:rPr lang="en-US" sz="1600" dirty="0"/>
              <a:t>Each queried API produces two files: one for production, one for injection</a:t>
            </a:r>
          </a:p>
          <a:p>
            <a:pPr lvl="1"/>
            <a:r>
              <a:rPr lang="en-US" sz="1600" dirty="0"/>
              <a:t>Combine the two files, determine fluid type from </a:t>
            </a:r>
            <a:r>
              <a:rPr lang="en-US" sz="1600"/>
              <a:t>well type / status</a:t>
            </a:r>
            <a:endParaRPr lang="en-US" sz="1600" dirty="0"/>
          </a:p>
          <a:p>
            <a:pPr lvl="1"/>
            <a:r>
              <a:rPr lang="en-US" sz="1600" dirty="0"/>
              <a:t>Retain </a:t>
            </a:r>
            <a:r>
              <a:rPr lang="en-US" sz="1600" dirty="0" err="1"/>
              <a:t>lat</a:t>
            </a:r>
            <a:r>
              <a:rPr lang="en-US" sz="1600" dirty="0"/>
              <a:t>/long data from header for mapping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Generate simple plots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Export to Spotfire for further analysis</a:t>
            </a:r>
          </a:p>
          <a:p>
            <a:pPr lvl="1"/>
            <a:endParaRPr lang="en-US" sz="1600" dirty="0"/>
          </a:p>
          <a:p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91" y="4374169"/>
            <a:ext cx="8573009" cy="176076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2991" y="5734886"/>
            <a:ext cx="8573009" cy="40005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51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Screen</a:t>
            </a:r>
            <a:br>
              <a:rPr lang="en-US" dirty="0"/>
            </a:br>
            <a:r>
              <a:rPr lang="en-US" sz="2000" dirty="0"/>
              <a:t>Make well selections for processing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150" y="1335245"/>
            <a:ext cx="6665701" cy="4908235"/>
          </a:xfrm>
        </p:spPr>
      </p:pic>
      <p:sp>
        <p:nvSpPr>
          <p:cNvPr id="2" name="Rounded Rectangle 1"/>
          <p:cNvSpPr/>
          <p:nvPr/>
        </p:nvSpPr>
        <p:spPr>
          <a:xfrm>
            <a:off x="1226634" y="1516566"/>
            <a:ext cx="1962615" cy="4081346"/>
          </a:xfrm>
          <a:prstGeom prst="roundRect">
            <a:avLst>
              <a:gd name="adj" fmla="val 10417"/>
            </a:avLst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189249" y="5897880"/>
            <a:ext cx="4640301" cy="218192"/>
          </a:xfrm>
          <a:prstGeom prst="roundRect">
            <a:avLst>
              <a:gd name="adj" fmla="val 10417"/>
            </a:avLst>
          </a:prstGeom>
          <a:noFill/>
          <a:ln w="3810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02420" y="1011415"/>
            <a:ext cx="2462534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1. Filter to desired selections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80727" y="4725581"/>
            <a:ext cx="3357779" cy="95410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2. Refine Map using min/max </a:t>
            </a:r>
            <a:r>
              <a:rPr lang="en-US" sz="1400" dirty="0" err="1"/>
              <a:t>Lat</a:t>
            </a:r>
            <a:r>
              <a:rPr lang="en-US" sz="1400" dirty="0"/>
              <a:t>/Lon</a:t>
            </a:r>
          </a:p>
          <a:p>
            <a:r>
              <a:rPr lang="en-US" sz="1400" dirty="0"/>
              <a:t>    </a:t>
            </a:r>
            <a:r>
              <a:rPr lang="en-US" sz="1400" b="1" dirty="0"/>
              <a:t>Note: </a:t>
            </a:r>
            <a:r>
              <a:rPr lang="en-US" sz="1400" dirty="0"/>
              <a:t>Only affects map. To affect well</a:t>
            </a:r>
          </a:p>
          <a:p>
            <a:r>
              <a:rPr lang="en-US" sz="1400" dirty="0"/>
              <a:t>    selection, you must transfer values to</a:t>
            </a:r>
          </a:p>
          <a:p>
            <a:r>
              <a:rPr lang="en-US" sz="1400" dirty="0"/>
              <a:t>    Criteria pane on left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226634" y="5679688"/>
            <a:ext cx="1962615" cy="436384"/>
          </a:xfrm>
          <a:prstGeom prst="roundRect">
            <a:avLst>
              <a:gd name="adj" fmla="val 10417"/>
            </a:avLst>
          </a:prstGeom>
          <a:noFill/>
          <a:ln w="38100">
            <a:solidFill>
              <a:srgbClr val="00B2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3376" y="6188180"/>
            <a:ext cx="2512226" cy="307777"/>
          </a:xfrm>
          <a:prstGeom prst="rect">
            <a:avLst/>
          </a:prstGeom>
          <a:solidFill>
            <a:srgbClr val="00B2BD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3. Update file name appendix</a:t>
            </a:r>
          </a:p>
        </p:txBody>
      </p:sp>
    </p:spTree>
    <p:extLst>
      <p:ext uri="{BB962C8B-B14F-4D97-AF65-F5344CB8AC3E}">
        <p14:creationId xmlns:p14="http://schemas.microsoft.com/office/powerpoint/2010/main" val="3384941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Selections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150" y="1339823"/>
            <a:ext cx="6665701" cy="4899079"/>
          </a:xfrm>
        </p:spPr>
      </p:pic>
      <p:sp>
        <p:nvSpPr>
          <p:cNvPr id="4" name="Rounded Rectangle 3"/>
          <p:cNvSpPr/>
          <p:nvPr/>
        </p:nvSpPr>
        <p:spPr>
          <a:xfrm>
            <a:off x="1226634" y="1516566"/>
            <a:ext cx="1962615" cy="4081346"/>
          </a:xfrm>
          <a:prstGeom prst="roundRect">
            <a:avLst>
              <a:gd name="adj" fmla="val 10417"/>
            </a:avLst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189249" y="5897880"/>
            <a:ext cx="4640301" cy="218192"/>
          </a:xfrm>
          <a:prstGeom prst="roundRect">
            <a:avLst>
              <a:gd name="adj" fmla="val 10417"/>
            </a:avLst>
          </a:prstGeom>
          <a:noFill/>
          <a:ln w="3810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01444" y="1873405"/>
            <a:ext cx="669073" cy="0"/>
          </a:xfrm>
          <a:prstGeom prst="straightConnector1">
            <a:avLst/>
          </a:prstGeom>
          <a:ln w="28575" cmpd="sng">
            <a:solidFill>
              <a:schemeClr val="accent4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1226634" y="5679688"/>
            <a:ext cx="1962615" cy="436384"/>
          </a:xfrm>
          <a:prstGeom prst="roundRect">
            <a:avLst>
              <a:gd name="adj" fmla="val 10417"/>
            </a:avLst>
          </a:prstGeom>
          <a:noFill/>
          <a:ln w="38100">
            <a:solidFill>
              <a:srgbClr val="00B2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71396" y="4492308"/>
            <a:ext cx="3676006" cy="523220"/>
          </a:xfrm>
          <a:prstGeom prst="rect">
            <a:avLst/>
          </a:prstGeom>
          <a:solidFill>
            <a:srgbClr val="00B2BD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4. </a:t>
            </a:r>
            <a:r>
              <a:rPr lang="en-US" sz="1400" b="1" dirty="0"/>
              <a:t>Optional: </a:t>
            </a:r>
            <a:r>
              <a:rPr lang="en-US" sz="1400" dirty="0"/>
              <a:t>Select “Export Selections Map”</a:t>
            </a:r>
          </a:p>
          <a:p>
            <a:r>
              <a:rPr lang="en-US" sz="1400" dirty="0"/>
              <a:t>     button to export map to “/plots” folder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10703" y="5269466"/>
            <a:ext cx="3627916" cy="738664"/>
          </a:xfrm>
          <a:prstGeom prst="rect">
            <a:avLst/>
          </a:prstGeom>
          <a:solidFill>
            <a:srgbClr val="00B2BD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5. Select “Process Selections” button to run</a:t>
            </a:r>
          </a:p>
          <a:p>
            <a:r>
              <a:rPr lang="en-US" sz="1400" dirty="0"/>
              <a:t>     scraper program. Be patient, this takes</a:t>
            </a:r>
          </a:p>
          <a:p>
            <a:r>
              <a:rPr lang="en-US" sz="1400" dirty="0"/>
              <a:t>     time to run for large selections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021980" y="4962293"/>
            <a:ext cx="825191" cy="847492"/>
          </a:xfrm>
          <a:prstGeom prst="straightConnector1">
            <a:avLst/>
          </a:prstGeom>
          <a:ln w="38100" cmpd="sng">
            <a:solidFill>
              <a:srgbClr val="00B2B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475571" y="5497622"/>
            <a:ext cx="1608421" cy="509354"/>
          </a:xfrm>
          <a:prstGeom prst="straightConnector1">
            <a:avLst/>
          </a:prstGeom>
          <a:ln w="38100" cmpd="sng">
            <a:solidFill>
              <a:srgbClr val="00B2B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941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Plots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150" y="1335245"/>
            <a:ext cx="6665701" cy="4908235"/>
          </a:xfrm>
        </p:spPr>
      </p:pic>
      <p:sp>
        <p:nvSpPr>
          <p:cNvPr id="4" name="Rounded Rectangle 3"/>
          <p:cNvSpPr/>
          <p:nvPr/>
        </p:nvSpPr>
        <p:spPr>
          <a:xfrm>
            <a:off x="1226634" y="1516566"/>
            <a:ext cx="1962615" cy="4081346"/>
          </a:xfrm>
          <a:prstGeom prst="roundRect">
            <a:avLst>
              <a:gd name="adj" fmla="val 10417"/>
            </a:avLst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9913" y="756649"/>
            <a:ext cx="4818948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6. When status reads “100.0% complete”, program is done</a:t>
            </a:r>
          </a:p>
          <a:p>
            <a:r>
              <a:rPr lang="en-US" sz="1400" dirty="0"/>
              <a:t>    The file will be saved to “/exports” folder as a .csv file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25912" y="1279869"/>
            <a:ext cx="858644" cy="4128472"/>
          </a:xfrm>
          <a:prstGeom prst="straightConnector1">
            <a:avLst/>
          </a:prstGeom>
          <a:ln w="38100" cmpd="sng">
            <a:solidFill>
              <a:schemeClr val="accent4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73092" y="809722"/>
            <a:ext cx="3845925" cy="738664"/>
          </a:xfrm>
          <a:prstGeom prst="rect">
            <a:avLst/>
          </a:prstGeom>
          <a:solidFill>
            <a:srgbClr val="B2CC34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7. Select “Production Plots” to plot results</a:t>
            </a:r>
          </a:p>
          <a:p>
            <a:r>
              <a:rPr lang="en-US" sz="1400" dirty="0"/>
              <a:t>     </a:t>
            </a:r>
            <a:r>
              <a:rPr lang="en-US" sz="1400" b="1" dirty="0"/>
              <a:t>Note:</a:t>
            </a:r>
            <a:r>
              <a:rPr lang="en-US" sz="1400" dirty="0"/>
              <a:t>  you may need to reload the file by</a:t>
            </a:r>
          </a:p>
          <a:p>
            <a:r>
              <a:rPr lang="en-US" sz="1400" dirty="0"/>
              <a:t>     choosing “Select File” and loading the .csv 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310840" y="1668966"/>
            <a:ext cx="4439258" cy="4308088"/>
          </a:xfrm>
          <a:prstGeom prst="roundRect">
            <a:avLst>
              <a:gd name="adj" fmla="val 4981"/>
            </a:avLst>
          </a:prstGeom>
          <a:noFill/>
          <a:ln w="38100">
            <a:solidFill>
              <a:srgbClr val="B2CC3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988860" y="5879810"/>
            <a:ext cx="3804247" cy="738664"/>
          </a:xfrm>
          <a:prstGeom prst="rect">
            <a:avLst/>
          </a:prstGeom>
          <a:solidFill>
            <a:srgbClr val="B2CC34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8. Choose the plot data shown by checking</a:t>
            </a:r>
          </a:p>
          <a:p>
            <a:r>
              <a:rPr lang="en-US" sz="1400" dirty="0"/>
              <a:t>    and unchecking product types or narrowing</a:t>
            </a:r>
          </a:p>
          <a:p>
            <a:r>
              <a:rPr lang="en-US" sz="1400" dirty="0"/>
              <a:t>    the date range shown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6595110" y="2039932"/>
            <a:ext cx="902970" cy="3937122"/>
          </a:xfrm>
          <a:prstGeom prst="straightConnector1">
            <a:avLst/>
          </a:prstGeom>
          <a:ln w="38100" cmpd="sng">
            <a:solidFill>
              <a:srgbClr val="B2CC3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606290" y="1714686"/>
            <a:ext cx="3143808" cy="370966"/>
          </a:xfrm>
          <a:prstGeom prst="ellipse">
            <a:avLst/>
          </a:prstGeom>
          <a:noFill/>
          <a:ln w="38100">
            <a:solidFill>
              <a:srgbClr val="B2CC3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41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Plots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150" y="1339823"/>
            <a:ext cx="6665701" cy="4899079"/>
          </a:xfrm>
        </p:spPr>
      </p:pic>
      <p:sp>
        <p:nvSpPr>
          <p:cNvPr id="8" name="TextBox 7"/>
          <p:cNvSpPr txBox="1"/>
          <p:nvPr/>
        </p:nvSpPr>
        <p:spPr>
          <a:xfrm>
            <a:off x="5173092" y="809722"/>
            <a:ext cx="3536546" cy="738664"/>
          </a:xfrm>
          <a:prstGeom prst="rect">
            <a:avLst/>
          </a:prstGeom>
          <a:solidFill>
            <a:srgbClr val="B2CC34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9. Further filter selections by choosing a</a:t>
            </a:r>
          </a:p>
          <a:p>
            <a:r>
              <a:rPr lang="en-US" sz="1400" dirty="0"/>
              <a:t>    selection in “Grouping” and an available</a:t>
            </a:r>
          </a:p>
          <a:p>
            <a:r>
              <a:rPr lang="en-US" sz="1400" dirty="0"/>
              <a:t>   “Selection” up top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310840" y="1668966"/>
            <a:ext cx="4439258" cy="4308088"/>
          </a:xfrm>
          <a:prstGeom prst="roundRect">
            <a:avLst>
              <a:gd name="adj" fmla="val 4981"/>
            </a:avLst>
          </a:prstGeom>
          <a:noFill/>
          <a:ln w="38100">
            <a:solidFill>
              <a:srgbClr val="B2CC3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88860" y="5879810"/>
            <a:ext cx="3515706" cy="523220"/>
          </a:xfrm>
          <a:prstGeom prst="rect">
            <a:avLst/>
          </a:prstGeom>
          <a:solidFill>
            <a:srgbClr val="B2CC34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10. Choose the preference of log scale for</a:t>
            </a:r>
          </a:p>
          <a:p>
            <a:r>
              <a:rPr lang="en-US" sz="1400" dirty="0"/>
              <a:t>      rate and cumulative plots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078984" y="1516566"/>
            <a:ext cx="184392" cy="243468"/>
          </a:xfrm>
          <a:prstGeom prst="straightConnector1">
            <a:avLst/>
          </a:prstGeom>
          <a:ln w="38100" cmpd="sng">
            <a:solidFill>
              <a:srgbClr val="B2CC3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601188" y="1668966"/>
            <a:ext cx="2253202" cy="182136"/>
          </a:xfrm>
          <a:prstGeom prst="ellipse">
            <a:avLst/>
          </a:prstGeom>
          <a:noFill/>
          <a:ln w="38100">
            <a:solidFill>
              <a:srgbClr val="B2CC3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837482" y="2067621"/>
            <a:ext cx="1241502" cy="3909433"/>
          </a:xfrm>
          <a:prstGeom prst="straightConnector1">
            <a:avLst/>
          </a:prstGeom>
          <a:ln w="38100" cmpd="sng">
            <a:solidFill>
              <a:srgbClr val="B2CC3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941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Production Map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150" y="1331913"/>
            <a:ext cx="6665701" cy="4914900"/>
          </a:xfrm>
        </p:spPr>
      </p:pic>
      <p:sp>
        <p:nvSpPr>
          <p:cNvPr id="7" name="Rounded Rectangle 6"/>
          <p:cNvSpPr/>
          <p:nvPr/>
        </p:nvSpPr>
        <p:spPr>
          <a:xfrm>
            <a:off x="3189249" y="5897880"/>
            <a:ext cx="4640301" cy="218192"/>
          </a:xfrm>
          <a:prstGeom prst="roundRect">
            <a:avLst>
              <a:gd name="adj" fmla="val 10417"/>
            </a:avLst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73092" y="809722"/>
            <a:ext cx="3676006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11. Select “Cumulative Production Map” </a:t>
            </a:r>
          </a:p>
          <a:p>
            <a:r>
              <a:rPr lang="en-US" sz="1400" dirty="0"/>
              <a:t>      to display map of selected product types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310840" y="1668966"/>
            <a:ext cx="4439258" cy="4228914"/>
          </a:xfrm>
          <a:prstGeom prst="roundRect">
            <a:avLst>
              <a:gd name="adj" fmla="val 4981"/>
            </a:avLst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34838" y="6278280"/>
            <a:ext cx="4161717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12. Further refine selection using min/max </a:t>
            </a:r>
            <a:r>
              <a:rPr lang="en-US" sz="1400" dirty="0" err="1"/>
              <a:t>Lat</a:t>
            </a:r>
            <a:r>
              <a:rPr lang="en-US" sz="1400" dirty="0"/>
              <a:t>/Lon</a:t>
            </a:r>
          </a:p>
        </p:txBody>
      </p:sp>
    </p:spTree>
    <p:extLst>
      <p:ext uri="{BB962C8B-B14F-4D97-AF65-F5344CB8AC3E}">
        <p14:creationId xmlns:p14="http://schemas.microsoft.com/office/powerpoint/2010/main" val="905496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Cumulative Production Map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150" y="1335245"/>
            <a:ext cx="6665701" cy="4908235"/>
          </a:xfrm>
        </p:spPr>
      </p:pic>
      <p:sp>
        <p:nvSpPr>
          <p:cNvPr id="8" name="Rounded Rectangle 7"/>
          <p:cNvSpPr/>
          <p:nvPr/>
        </p:nvSpPr>
        <p:spPr>
          <a:xfrm>
            <a:off x="3189249" y="5897880"/>
            <a:ext cx="4640301" cy="218192"/>
          </a:xfrm>
          <a:prstGeom prst="roundRect">
            <a:avLst>
              <a:gd name="adj" fmla="val 10417"/>
            </a:avLst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67570" y="5241216"/>
            <a:ext cx="3804247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Note:</a:t>
            </a:r>
            <a:r>
              <a:rPr lang="en-US" sz="1400" dirty="0"/>
              <a:t> updating min/max </a:t>
            </a:r>
            <a:r>
              <a:rPr lang="en-US" sz="1400" dirty="0" err="1"/>
              <a:t>Lat</a:t>
            </a:r>
            <a:r>
              <a:rPr lang="en-US" sz="1400" dirty="0"/>
              <a:t>/Lon will</a:t>
            </a:r>
          </a:p>
          <a:p>
            <a:r>
              <a:rPr lang="en-US" sz="1400" dirty="0"/>
              <a:t>          update plots on “Production Plots” page</a:t>
            </a:r>
          </a:p>
        </p:txBody>
      </p:sp>
    </p:spTree>
    <p:extLst>
      <p:ext uri="{BB962C8B-B14F-4D97-AF65-F5344CB8AC3E}">
        <p14:creationId xmlns:p14="http://schemas.microsoft.com/office/powerpoint/2010/main" val="3384941895"/>
      </p:ext>
    </p:extLst>
  </p:cSld>
  <p:clrMapOvr>
    <a:masterClrMapping/>
  </p:clrMapOvr>
</p:sld>
</file>

<file path=ppt/theme/theme1.xml><?xml version="1.0" encoding="utf-8"?>
<a:theme xmlns:a="http://schemas.openxmlformats.org/drawingml/2006/main" name="Corporate PPT template_standard">
  <a:themeElements>
    <a:clrScheme name="chevron">
      <a:dk1>
        <a:sysClr val="windowText" lastClr="000000"/>
      </a:dk1>
      <a:lt1>
        <a:sysClr val="window" lastClr="FFFFFF"/>
      </a:lt1>
      <a:dk2>
        <a:srgbClr val="0B2D71"/>
      </a:dk2>
      <a:lt2>
        <a:srgbClr val="009DD9"/>
      </a:lt2>
      <a:accent1>
        <a:srgbClr val="0066B2"/>
      </a:accent1>
      <a:accent2>
        <a:srgbClr val="00708C"/>
      </a:accent2>
      <a:accent3>
        <a:srgbClr val="769231"/>
      </a:accent3>
      <a:accent4>
        <a:srgbClr val="97002E"/>
      </a:accent4>
      <a:accent5>
        <a:srgbClr val="E5601F"/>
      </a:accent5>
      <a:accent6>
        <a:srgbClr val="751269"/>
      </a:accent6>
      <a:hlink>
        <a:srgbClr val="009DD9"/>
      </a:hlink>
      <a:folHlink>
        <a:srgbClr val="0B2D7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Dark blue">
      <a:srgbClr val="0B2D71"/>
    </a:custClr>
    <a:custClr name="Medium blue">
      <a:srgbClr val="0066B2"/>
    </a:custClr>
    <a:custClr name="Light blue">
      <a:srgbClr val="009DD9"/>
    </a:custClr>
    <a:custClr name="Dark teal">
      <a:srgbClr val="003653"/>
    </a:custClr>
    <a:custClr name="Medium teal">
      <a:srgbClr val="00708C"/>
    </a:custClr>
    <a:custClr name="Light teal">
      <a:srgbClr val="00B2BD"/>
    </a:custClr>
    <a:custClr name="Dark green">
      <a:srgbClr val="444B0D"/>
    </a:custClr>
    <a:custClr name="Medium green">
      <a:srgbClr val="769231"/>
    </a:custClr>
    <a:custClr name="Light green">
      <a:srgbClr val="B2CC34"/>
    </a:custClr>
    <a:custClr name="Dark red">
      <a:srgbClr val="58001C"/>
    </a:custClr>
    <a:custClr name="Medium red">
      <a:srgbClr val="97002E"/>
    </a:custClr>
    <a:custClr name="Light red">
      <a:srgbClr val="E21836"/>
    </a:custClr>
    <a:custClr name="Dark orange">
      <a:srgbClr val="711B00"/>
    </a:custClr>
    <a:custClr name="Medium orange">
      <a:srgbClr val="E5601F"/>
    </a:custClr>
    <a:custClr name="Light orange">
      <a:srgbClr val="FAAB18"/>
    </a:custClr>
    <a:custClr name="Dark purple">
      <a:srgbClr val="3A0D36"/>
    </a:custClr>
    <a:custClr name="Medium purple">
      <a:srgbClr val="751269"/>
    </a:custClr>
    <a:custClr name="Light purple">
      <a:srgbClr val="BA3093"/>
    </a:custClr>
    <a:custClr name="Black">
      <a:srgbClr val="000000"/>
    </a:custClr>
    <a:custClr name="Dark gray">
      <a:srgbClr val="6B6D6F"/>
    </a:custClr>
    <a:custClr name="Medium gray">
      <a:srgbClr val="8C8F93"/>
    </a:custClr>
    <a:custClr name="Light gray">
      <a:srgbClr val="DBDCDD"/>
    </a:custClr>
    <a:custClr name="Background gray">
      <a:srgbClr val="EDEDEE"/>
    </a:custClr>
  </a:custClrLst>
  <a:extLst>
    <a:ext uri="{05A4C25C-085E-4340-85A3-A5531E510DB2}">
      <thm15:themeFamily xmlns:thm15="http://schemas.microsoft.com/office/thememl/2012/main" name="Chevron_PPT_Standard" id="{F5AF1C88-D356-944A-901D-C3EE1C3CB669}" vid="{02262430-1950-4C42-9482-D72AC495BF68}"/>
    </a:ext>
  </a:extLst>
</a:theme>
</file>

<file path=ppt/theme/theme2.xml><?xml version="1.0" encoding="utf-8"?>
<a:theme xmlns:a="http://schemas.openxmlformats.org/drawingml/2006/main" name="Chevron_PPT_Standard_White">
  <a:themeElements>
    <a:clrScheme name="chevron">
      <a:dk1>
        <a:sysClr val="windowText" lastClr="000000"/>
      </a:dk1>
      <a:lt1>
        <a:sysClr val="window" lastClr="FFFFFF"/>
      </a:lt1>
      <a:dk2>
        <a:srgbClr val="0B2D71"/>
      </a:dk2>
      <a:lt2>
        <a:srgbClr val="009DD9"/>
      </a:lt2>
      <a:accent1>
        <a:srgbClr val="0066B2"/>
      </a:accent1>
      <a:accent2>
        <a:srgbClr val="00708C"/>
      </a:accent2>
      <a:accent3>
        <a:srgbClr val="769231"/>
      </a:accent3>
      <a:accent4>
        <a:srgbClr val="97002E"/>
      </a:accent4>
      <a:accent5>
        <a:srgbClr val="E5601F"/>
      </a:accent5>
      <a:accent6>
        <a:srgbClr val="751269"/>
      </a:accent6>
      <a:hlink>
        <a:srgbClr val="009DD9"/>
      </a:hlink>
      <a:folHlink>
        <a:srgbClr val="0B2D7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Dark blue">
      <a:srgbClr val="0B2D71"/>
    </a:custClr>
    <a:custClr name="Medium blue">
      <a:srgbClr val="0066B2"/>
    </a:custClr>
    <a:custClr name="Light blue">
      <a:srgbClr val="009DD9"/>
    </a:custClr>
    <a:custClr name="Dark teal">
      <a:srgbClr val="003653"/>
    </a:custClr>
    <a:custClr name="Medium teal">
      <a:srgbClr val="00708C"/>
    </a:custClr>
    <a:custClr name="Light teal">
      <a:srgbClr val="00B2BD"/>
    </a:custClr>
    <a:custClr name="Dark green">
      <a:srgbClr val="444B0D"/>
    </a:custClr>
    <a:custClr name="Medium green">
      <a:srgbClr val="769231"/>
    </a:custClr>
    <a:custClr name="Light green">
      <a:srgbClr val="B2CC34"/>
    </a:custClr>
    <a:custClr name="Dark red">
      <a:srgbClr val="58001C"/>
    </a:custClr>
    <a:custClr name="Medium red">
      <a:srgbClr val="97002E"/>
    </a:custClr>
    <a:custClr name="Light red">
      <a:srgbClr val="E21836"/>
    </a:custClr>
    <a:custClr name="Dark orange">
      <a:srgbClr val="711B00"/>
    </a:custClr>
    <a:custClr name="Medium orange">
      <a:srgbClr val="E5601F"/>
    </a:custClr>
    <a:custClr name="Light orange">
      <a:srgbClr val="FAAB18"/>
    </a:custClr>
    <a:custClr name="Dark purple">
      <a:srgbClr val="3A0D36"/>
    </a:custClr>
    <a:custClr name="Medium purple">
      <a:srgbClr val="751269"/>
    </a:custClr>
    <a:custClr name="Light purple">
      <a:srgbClr val="BA3093"/>
    </a:custClr>
    <a:custClr name="Black">
      <a:srgbClr val="000000"/>
    </a:custClr>
    <a:custClr name="Dark gray">
      <a:srgbClr val="6B6D6F"/>
    </a:custClr>
    <a:custClr name="Medium gray">
      <a:srgbClr val="8C8F93"/>
    </a:custClr>
    <a:custClr name="Light gray">
      <a:srgbClr val="DBDCDD"/>
    </a:custClr>
    <a:custClr name="Background gray">
      <a:srgbClr val="EDEDEE"/>
    </a:custClr>
  </a:custClrLst>
  <a:extLst>
    <a:ext uri="{05A4C25C-085E-4340-85A3-A5531E510DB2}">
      <thm15:themeFamily xmlns:thm15="http://schemas.microsoft.com/office/thememl/2012/main" name="Chevron_PPT_Standard" id="{F5AF1C88-D356-944A-901D-C3EE1C3CB669}" vid="{F9A5DD0C-FADE-D942-8298-0929B6AAED76}"/>
    </a:ext>
  </a:extLst>
</a:theme>
</file>

<file path=ppt/theme/theme3.xml><?xml version="1.0" encoding="utf-8"?>
<a:theme xmlns:a="http://schemas.openxmlformats.org/drawingml/2006/main" name="Chevron_PPT_Standard_Blue">
  <a:themeElements>
    <a:clrScheme name="chevron">
      <a:dk1>
        <a:sysClr val="windowText" lastClr="000000"/>
      </a:dk1>
      <a:lt1>
        <a:sysClr val="window" lastClr="FFFFFF"/>
      </a:lt1>
      <a:dk2>
        <a:srgbClr val="0B2D71"/>
      </a:dk2>
      <a:lt2>
        <a:srgbClr val="009DD9"/>
      </a:lt2>
      <a:accent1>
        <a:srgbClr val="0066B2"/>
      </a:accent1>
      <a:accent2>
        <a:srgbClr val="00708C"/>
      </a:accent2>
      <a:accent3>
        <a:srgbClr val="769231"/>
      </a:accent3>
      <a:accent4>
        <a:srgbClr val="97002E"/>
      </a:accent4>
      <a:accent5>
        <a:srgbClr val="E5601F"/>
      </a:accent5>
      <a:accent6>
        <a:srgbClr val="751269"/>
      </a:accent6>
      <a:hlink>
        <a:srgbClr val="009DD9"/>
      </a:hlink>
      <a:folHlink>
        <a:srgbClr val="0B2D7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Dark blue">
      <a:srgbClr val="0B2D71"/>
    </a:custClr>
    <a:custClr name="Medium blue">
      <a:srgbClr val="0066B2"/>
    </a:custClr>
    <a:custClr name="Light blue">
      <a:srgbClr val="009DD9"/>
    </a:custClr>
    <a:custClr name="Dark teal">
      <a:srgbClr val="003653"/>
    </a:custClr>
    <a:custClr name="Medium teal">
      <a:srgbClr val="00708C"/>
    </a:custClr>
    <a:custClr name="Light teal">
      <a:srgbClr val="00B2BD"/>
    </a:custClr>
    <a:custClr name="Dark green">
      <a:srgbClr val="444B0D"/>
    </a:custClr>
    <a:custClr name="Medium green">
      <a:srgbClr val="769231"/>
    </a:custClr>
    <a:custClr name="Light green">
      <a:srgbClr val="B2CC34"/>
    </a:custClr>
    <a:custClr name="Dark red">
      <a:srgbClr val="58001C"/>
    </a:custClr>
    <a:custClr name="Medium red">
      <a:srgbClr val="97002E"/>
    </a:custClr>
    <a:custClr name="Light red">
      <a:srgbClr val="E21836"/>
    </a:custClr>
    <a:custClr name="Dark orange">
      <a:srgbClr val="711B00"/>
    </a:custClr>
    <a:custClr name="Medium orange">
      <a:srgbClr val="E5601F"/>
    </a:custClr>
    <a:custClr name="Light orange">
      <a:srgbClr val="FAAB18"/>
    </a:custClr>
    <a:custClr name="Dark purple">
      <a:srgbClr val="3A0D36"/>
    </a:custClr>
    <a:custClr name="Medium purple">
      <a:srgbClr val="751269"/>
    </a:custClr>
    <a:custClr name="Light purple">
      <a:srgbClr val="BA3093"/>
    </a:custClr>
    <a:custClr name="Black">
      <a:srgbClr val="000000"/>
    </a:custClr>
    <a:custClr name="Dark gray">
      <a:srgbClr val="6B6D6F"/>
    </a:custClr>
    <a:custClr name="Medium gray">
      <a:srgbClr val="8C8F93"/>
    </a:custClr>
    <a:custClr name="Light gray">
      <a:srgbClr val="DBDCDD"/>
    </a:custClr>
    <a:custClr name="Background gray">
      <a:srgbClr val="EDEDEE"/>
    </a:custClr>
  </a:custClrLst>
  <a:extLst>
    <a:ext uri="{05A4C25C-085E-4340-85A3-A5531E510DB2}">
      <thm15:themeFamily xmlns:thm15="http://schemas.microsoft.com/office/thememl/2012/main" name="Chevron_PPT_Standard" id="{F5AF1C88-D356-944A-901D-C3EE1C3CB669}" vid="{1AE70E42-71EF-8241-9018-2D178A4DFE33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 PPT template_standard</Template>
  <TotalTime>135</TotalTime>
  <Words>511</Words>
  <Application>Microsoft Office PowerPoint</Application>
  <PresentationFormat>On-screen Show (4:3)</PresentationFormat>
  <Paragraphs>80</Paragraphs>
  <Slides>13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Corporate PPT template_standard</vt:lpstr>
      <vt:lpstr>Chevron_PPT_Standard_White</vt:lpstr>
      <vt:lpstr>Chevron_PPT_Standard_Blue</vt:lpstr>
      <vt:lpstr>DOGGR Production Scraper Tool</vt:lpstr>
      <vt:lpstr>Contents</vt:lpstr>
      <vt:lpstr>Background / Need</vt:lpstr>
      <vt:lpstr>Main Screen Make well selections for processing</vt:lpstr>
      <vt:lpstr>Process Selections</vt:lpstr>
      <vt:lpstr>Production Plots</vt:lpstr>
      <vt:lpstr>Production Plots</vt:lpstr>
      <vt:lpstr>Cumulative Production Map</vt:lpstr>
      <vt:lpstr>Cumulative Production Map</vt:lpstr>
      <vt:lpstr>Production Plots</vt:lpstr>
      <vt:lpstr>Spotfire</vt:lpstr>
      <vt:lpstr>Questions?</vt:lpstr>
      <vt:lpstr>Future Features</vt:lpstr>
    </vt:vector>
  </TitlesOfParts>
  <Company>Chevron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DOGGR Scraper Tool</dc:title>
  <dc:creator>Adam Reeder</dc:creator>
  <cp:lastModifiedBy>Reeder, Adam M</cp:lastModifiedBy>
  <cp:revision>18</cp:revision>
  <dcterms:created xsi:type="dcterms:W3CDTF">2016-09-02T20:33:52Z</dcterms:created>
  <dcterms:modified xsi:type="dcterms:W3CDTF">2016-11-28T16:24:13Z</dcterms:modified>
</cp:coreProperties>
</file>