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Montserrat"/>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ontserrat-italic.fntdata"/><Relationship Id="rId12" Type="http://schemas.openxmlformats.org/officeDocument/2006/relationships/slide" Target="slides/slide7.xml"/><Relationship Id="rId56" Type="http://schemas.openxmlformats.org/officeDocument/2006/relationships/font" Target="fonts/Montserrat-bold.fntdata"/><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e778ad07a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e778ad0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128 -&gt;27 is due to finite field overflow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ddd605406_0_1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Google Shape;196;g3ddd60540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e778ad07a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Google Shape;203;g3e778ad0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e778ad07a_0_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Google Shape;209;g3e778ad0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e778ad07a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Google Shape;216;g3e778ad07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e778ad07a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Google Shape;223;g3e778ad0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e778ad07a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e778ad0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e778ad07a_0_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Google Shape;237;g3e778ad0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014cbba8d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Google Shape;244;g4014cbba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014cbba8d_0_3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Google Shape;249;g4014cbba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dd605406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ddd6054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014cbba8d_0_3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Google Shape;255;g4014cbba8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14cbba8d_0_1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Google Shape;261;g4014cbba8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014cbba8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4014cbb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014cbba8d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Google Shape;272;g4014cbb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5 modes of encryption were standardized in 2001</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014cbba8d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Google Shape;279;g4014cbba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014cbba8d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Google Shape;286;g4014cbba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014cbba8d_0_1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Google Shape;293;g4014cbba8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014cbba8d_0_1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Google Shape;299;g4014cbba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014cbba8d_0_1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4014cbba8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014cbba8d_0_1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Google Shape;310;g4014cbba8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014cbba8d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4014cbba8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014cbba8d_0_1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Google Shape;315;g4014cbba8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014cbba8d_0_1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Google Shape;321;g4014cbba8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014cbba8d_0_1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Google Shape;327;g4014cbba8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014cbba8d_0_19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Google Shape;332;g4014cbba8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014cbba8d_0_2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Google Shape;337;g4014cbba8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014cbba8d_0_2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Google Shape;343;g4014cbba8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014cbba8d_0_2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Google Shape;348;g4014cbba8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014cbba8d_0_2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Google Shape;353;g4014cbba8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014cbba8d_0_2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Google Shape;358;g4014cbba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014cbba8d_0_2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Google Shape;363;g4014cbba8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014cbba8d_0_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Google Shape;150;g4014cbba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014cbba8d_0_2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Google Shape;368;g4014cbba8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014cbba8d_0_2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Google Shape;373;g4014cbba8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14cbba8d_0_2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Google Shape;379;g4014cbba8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14cbba8d_0_2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Google Shape;385;g4014cbba8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014cbba8d_0_2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Google Shape;390;g4014cbba8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014cbba8d_0_2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Google Shape;396;g4014cbba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014cbba8d_0_2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Google Shape;401;g4014cbba8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014cbba8d_0_2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Google Shape;406;g4014cbba8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014cbba8d_0_2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Google Shape;411;g4014cbba8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014cbba8d_0_3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Google Shape;416;g4014cbba8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ddd605406_0_1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Google Shape;156;g3ddd60540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ddd605406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ddd605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modes of </a:t>
            </a:r>
            <a:r>
              <a:rPr lang="en"/>
              <a:t>encryption</a:t>
            </a:r>
            <a:r>
              <a:rPr lang="en"/>
              <a:t> </a:t>
            </a:r>
            <a:r>
              <a:rPr lang="en"/>
              <a:t>were</a:t>
            </a:r>
            <a:r>
              <a:rPr lang="en"/>
              <a:t> </a:t>
            </a:r>
            <a:r>
              <a:rPr lang="en"/>
              <a:t>standardized</a:t>
            </a:r>
            <a:r>
              <a:rPr lang="en"/>
              <a:t> in 2001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014cbba8d_0_3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Google Shape;168;g4014cbba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ddd605406_0_1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Google Shape;174;g3ddd60540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e778ad07a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Google Shape;181;g3e778ad0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ROT- number ( number of letters shifted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Encryption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Round constant (Rcon)</a:t>
            </a:r>
            <a:endParaRPr/>
          </a:p>
        </p:txBody>
      </p:sp>
      <p:sp>
        <p:nvSpPr>
          <p:cNvPr id="192" name="Google Shape;192;p2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-&gt; 2</a:t>
            </a:r>
            <a:endParaRPr/>
          </a:p>
          <a:p>
            <a:pPr indent="0" lvl="0" marL="0" rtl="0">
              <a:spcBef>
                <a:spcPts val="1600"/>
              </a:spcBef>
              <a:spcAft>
                <a:spcPts val="0"/>
              </a:spcAft>
              <a:buNone/>
            </a:pPr>
            <a:r>
              <a:rPr lang="en"/>
              <a:t>2  -&gt; 4</a:t>
            </a:r>
            <a:endParaRPr/>
          </a:p>
          <a:p>
            <a:pPr indent="0" lvl="0" marL="0" rtl="0">
              <a:spcBef>
                <a:spcPts val="1600"/>
              </a:spcBef>
              <a:spcAft>
                <a:spcPts val="0"/>
              </a:spcAft>
              <a:buNone/>
            </a:pPr>
            <a:r>
              <a:rPr lang="en"/>
              <a:t>3 -&gt; 8</a:t>
            </a:r>
            <a:endParaRPr/>
          </a:p>
          <a:p>
            <a:pPr indent="0" lvl="0" marL="0" rtl="0">
              <a:spcBef>
                <a:spcPts val="1600"/>
              </a:spcBef>
              <a:spcAft>
                <a:spcPts val="0"/>
              </a:spcAft>
              <a:buNone/>
            </a:pPr>
            <a:r>
              <a:rPr lang="en"/>
              <a:t>4 -&gt; 16</a:t>
            </a:r>
            <a:endParaRPr/>
          </a:p>
          <a:p>
            <a:pPr indent="0" lvl="0" marL="0">
              <a:spcBef>
                <a:spcPts val="1600"/>
              </a:spcBef>
              <a:spcAft>
                <a:spcPts val="1600"/>
              </a:spcAft>
              <a:buNone/>
            </a:pPr>
            <a:r>
              <a:rPr lang="en"/>
              <a:t>5 -&gt; 32</a:t>
            </a:r>
            <a:endParaRPr/>
          </a:p>
        </p:txBody>
      </p:sp>
      <p:sp>
        <p:nvSpPr>
          <p:cNvPr id="193" name="Google Shape;193;p2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6 -&gt; 64</a:t>
            </a:r>
            <a:endParaRPr/>
          </a:p>
          <a:p>
            <a:pPr indent="0" lvl="0" marL="0">
              <a:spcBef>
                <a:spcPts val="1600"/>
              </a:spcBef>
              <a:spcAft>
                <a:spcPts val="0"/>
              </a:spcAft>
              <a:buNone/>
            </a:pPr>
            <a:r>
              <a:rPr lang="en"/>
              <a:t>7 -&gt; 128</a:t>
            </a:r>
            <a:endParaRPr/>
          </a:p>
          <a:p>
            <a:pPr indent="0" lvl="0" marL="0">
              <a:spcBef>
                <a:spcPts val="1600"/>
              </a:spcBef>
              <a:spcAft>
                <a:spcPts val="0"/>
              </a:spcAft>
              <a:buNone/>
            </a:pPr>
            <a:r>
              <a:rPr lang="en"/>
              <a:t>8 -&gt; 27</a:t>
            </a:r>
            <a:endParaRPr/>
          </a:p>
          <a:p>
            <a:pPr indent="0" lvl="0" marL="0">
              <a:spcBef>
                <a:spcPts val="1600"/>
              </a:spcBef>
              <a:spcAft>
                <a:spcPts val="0"/>
              </a:spcAft>
              <a:buNone/>
            </a:pPr>
            <a:r>
              <a:rPr lang="en"/>
              <a:t>9 -&gt; 54</a:t>
            </a:r>
            <a:endParaRPr/>
          </a:p>
          <a:p>
            <a:pPr indent="0" lvl="0" marL="0" rtl="0">
              <a:spcBef>
                <a:spcPts val="1600"/>
              </a:spcBef>
              <a:spcAft>
                <a:spcPts val="1600"/>
              </a:spcAft>
              <a:buNone/>
            </a:pPr>
            <a:r>
              <a:rPr lang="en"/>
              <a:t>10 -&gt; 108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Round Key</a:t>
            </a:r>
            <a:endParaRPr/>
          </a:p>
        </p:txBody>
      </p:sp>
      <p:sp>
        <p:nvSpPr>
          <p:cNvPr id="199" name="Google Shape;199;p23"/>
          <p:cNvSpPr txBox="1"/>
          <p:nvPr>
            <p:ph idx="1" type="body"/>
          </p:nvPr>
        </p:nvSpPr>
        <p:spPr>
          <a:xfrm>
            <a:off x="10020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X keys that are derived from the original key, the first round being the key itself,</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Each Key is derived from the last</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Each key contains 4  32 bits words (W)</a:t>
            </a:r>
            <a:endParaRPr/>
          </a:p>
        </p:txBody>
      </p:sp>
      <p:sp>
        <p:nvSpPr>
          <p:cNvPr id="200" name="Google Shape;200;p23"/>
          <p:cNvSpPr txBox="1"/>
          <p:nvPr>
            <p:ph idx="1" type="body"/>
          </p:nvPr>
        </p:nvSpPr>
        <p:spPr>
          <a:xfrm>
            <a:off x="4829650" y="1530600"/>
            <a:ext cx="3924600" cy="31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Formulas:</a:t>
            </a:r>
            <a:endParaRPr/>
          </a:p>
          <a:p>
            <a:pPr indent="-311150" lvl="0" marL="457200" rtl="0">
              <a:spcBef>
                <a:spcPts val="1600"/>
              </a:spcBef>
              <a:spcAft>
                <a:spcPts val="0"/>
              </a:spcAft>
              <a:buSzPts val="1300"/>
              <a:buChar char="●"/>
            </a:pPr>
            <a:r>
              <a:rPr lang="en"/>
              <a:t>R(x) = </a:t>
            </a:r>
            <a:endParaRPr/>
          </a:p>
          <a:p>
            <a:pPr indent="0" lvl="0" marL="0" rtl="0">
              <a:spcBef>
                <a:spcPts val="1600"/>
              </a:spcBef>
              <a:spcAft>
                <a:spcPts val="0"/>
              </a:spcAft>
              <a:buNone/>
            </a:pPr>
            <a:r>
              <a:rPr lang="en"/>
              <a:t>x rotated right 8 bits</a:t>
            </a:r>
            <a:endParaRPr/>
          </a:p>
          <a:p>
            <a:pPr indent="-311150" lvl="0" marL="457200" rtl="0">
              <a:spcBef>
                <a:spcPts val="1600"/>
              </a:spcBef>
              <a:spcAft>
                <a:spcPts val="0"/>
              </a:spcAft>
              <a:buSzPts val="1300"/>
              <a:buChar char="●"/>
            </a:pPr>
            <a:r>
              <a:rPr lang="en"/>
              <a:t>Key(i):W(0)=</a:t>
            </a:r>
            <a:endParaRPr/>
          </a:p>
          <a:p>
            <a:pPr indent="0" lvl="0" marL="0" rtl="0">
              <a:spcBef>
                <a:spcPts val="1600"/>
              </a:spcBef>
              <a:spcAft>
                <a:spcPts val="0"/>
              </a:spcAft>
              <a:buNone/>
            </a:pPr>
            <a:r>
              <a:rPr lang="en"/>
              <a:t>Key(i-1):W(0) XOR R(Key(i-1):W3) XOR Rcon[i]</a:t>
            </a:r>
            <a:endParaRPr/>
          </a:p>
          <a:p>
            <a:pPr indent="-311150" lvl="0" marL="457200" rtl="0">
              <a:spcBef>
                <a:spcPts val="1600"/>
              </a:spcBef>
              <a:spcAft>
                <a:spcPts val="0"/>
              </a:spcAft>
              <a:buSzPts val="1300"/>
              <a:buChar char="●"/>
            </a:pPr>
            <a:r>
              <a:rPr lang="en"/>
              <a:t>Key(i): W(i) = </a:t>
            </a:r>
            <a:endParaRPr/>
          </a:p>
          <a:p>
            <a:pPr indent="0" lvl="0" marL="0" rtl="0">
              <a:spcBef>
                <a:spcPts val="1600"/>
              </a:spcBef>
              <a:spcAft>
                <a:spcPts val="0"/>
              </a:spcAft>
              <a:buNone/>
            </a:pPr>
            <a:r>
              <a:rPr lang="en"/>
              <a:t>Key(i-1):W(i) XOR Key(i):W(i-1)</a:t>
            </a:r>
            <a:endParaRPr/>
          </a:p>
          <a:p>
            <a:pPr indent="0" lvl="0" marL="457200" rtl="0">
              <a:spcBef>
                <a:spcPts val="1600"/>
              </a:spcBef>
              <a:spcAft>
                <a:spcPts val="0"/>
              </a:spcAft>
              <a:buNone/>
            </a:pPr>
            <a:r>
              <a:rPr lang="en"/>
              <a:t> </a:t>
            </a:r>
            <a:endParaRPr/>
          </a:p>
          <a:p>
            <a:pPr indent="0" lvl="0" marL="0" rt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Process</a:t>
            </a:r>
            <a:endParaRPr/>
          </a:p>
        </p:txBody>
      </p:sp>
      <p:pic>
        <p:nvPicPr>
          <p:cNvPr id="206" name="Google Shape;206;p24"/>
          <p:cNvPicPr preferRelativeResize="0"/>
          <p:nvPr/>
        </p:nvPicPr>
        <p:blipFill>
          <a:blip r:embed="rId3">
            <a:alphaModFix/>
          </a:blip>
          <a:stretch>
            <a:fillRect/>
          </a:stretch>
        </p:blipFill>
        <p:spPr>
          <a:xfrm>
            <a:off x="1982246" y="769128"/>
            <a:ext cx="5669419" cy="4374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12" name="Google Shape;212;p25"/>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13" name="Google Shape;213;p25"/>
          <p:cNvSpPr/>
          <p:nvPr/>
        </p:nvSpPr>
        <p:spPr>
          <a:xfrm>
            <a:off x="1843512" y="704500"/>
            <a:ext cx="5946900" cy="2835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19" name="Google Shape;219;p26"/>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20" name="Google Shape;220;p26"/>
          <p:cNvSpPr/>
          <p:nvPr/>
        </p:nvSpPr>
        <p:spPr>
          <a:xfrm>
            <a:off x="1843525" y="1092350"/>
            <a:ext cx="5946900" cy="3666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26" name="Google Shape;226;p27"/>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27" name="Google Shape;227;p27"/>
          <p:cNvSpPr/>
          <p:nvPr/>
        </p:nvSpPr>
        <p:spPr>
          <a:xfrm>
            <a:off x="1843525" y="1894350"/>
            <a:ext cx="5946900" cy="12546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33" name="Google Shape;233;p28"/>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34" name="Google Shape;234;p28"/>
          <p:cNvSpPr/>
          <p:nvPr/>
        </p:nvSpPr>
        <p:spPr>
          <a:xfrm>
            <a:off x="1843525" y="3557875"/>
            <a:ext cx="5946900" cy="5238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40" name="Google Shape;240;p29"/>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41" name="Google Shape;241;p29"/>
          <p:cNvSpPr/>
          <p:nvPr/>
        </p:nvSpPr>
        <p:spPr>
          <a:xfrm>
            <a:off x="1843525" y="4370500"/>
            <a:ext cx="5946900" cy="5238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0"/>
          <p:cNvPicPr preferRelativeResize="0"/>
          <p:nvPr/>
        </p:nvPicPr>
        <p:blipFill>
          <a:blip r:embed="rId3">
            <a:alphaModFix/>
          </a:blip>
          <a:stretch>
            <a:fillRect/>
          </a:stretch>
        </p:blipFill>
        <p:spPr>
          <a:xfrm>
            <a:off x="1596075" y="330100"/>
            <a:ext cx="60960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823850" y="2635874"/>
            <a:ext cx="4776000" cy="121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Montserrat"/>
                <a:ea typeface="Montserrat"/>
                <a:cs typeface="Montserrat"/>
                <a:sym typeface="Montserrat"/>
              </a:rPr>
              <a:t>Decryption</a:t>
            </a:r>
            <a:endParaRPr/>
          </a:p>
        </p:txBody>
      </p:sp>
      <p:sp>
        <p:nvSpPr>
          <p:cNvPr id="252" name="Google Shape;252;p31"/>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Symmetric vs Asymmetric Encryptions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Asymmetric encryption holds one key that both the client and the server hold</a:t>
            </a:r>
            <a:endParaRPr/>
          </a:p>
          <a:p>
            <a:pPr indent="0" lvl="0" marL="0" rtl="0">
              <a:spcBef>
                <a:spcPts val="1600"/>
              </a:spcBef>
              <a:spcAft>
                <a:spcPts val="0"/>
              </a:spcAft>
              <a:buNone/>
            </a:pPr>
            <a:r>
              <a:t/>
            </a:r>
            <a:endParaRPr/>
          </a:p>
          <a:p>
            <a:pPr indent="0" lvl="0" marL="0" rtl="0">
              <a:spcBef>
                <a:spcPts val="1600"/>
              </a:spcBef>
              <a:spcAft>
                <a:spcPts val="0"/>
              </a:spcAft>
              <a:buNone/>
            </a:pPr>
            <a:r>
              <a:rPr lang="en"/>
              <a:t> </a:t>
            </a:r>
            <a:r>
              <a:rPr lang="en" u="sng"/>
              <a:t>Symmetric </a:t>
            </a:r>
            <a:r>
              <a:rPr lang="en"/>
              <a:t>- For all a, b in X if a is related to b then b is related to a.</a:t>
            </a:r>
            <a:endParaRPr/>
          </a:p>
          <a:p>
            <a:pPr indent="0" lvl="0" marL="0" rtl="0">
              <a:spcBef>
                <a:spcPts val="1600"/>
              </a:spcBef>
              <a:spcAft>
                <a:spcPts val="0"/>
              </a:spcAft>
              <a:buNone/>
            </a:pPr>
            <a:r>
              <a:t/>
            </a:r>
            <a:endParaRPr/>
          </a:p>
          <a:p>
            <a:pPr indent="0" lvl="0" marL="0" rtl="0">
              <a:spcBef>
                <a:spcPts val="1600"/>
              </a:spcBef>
              <a:spcAft>
                <a:spcPts val="0"/>
              </a:spcAft>
              <a:buNone/>
            </a:pPr>
            <a:r>
              <a:rPr lang="en"/>
              <a:t>  </a:t>
            </a:r>
            <a:r>
              <a:rPr lang="en" u="sng"/>
              <a:t>Asymmetric </a:t>
            </a:r>
            <a:r>
              <a:rPr lang="en"/>
              <a:t>- For every a, b pair in X if a is related to b then b is not related to a.</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 Encryption Standard </a:t>
            </a:r>
            <a:r>
              <a:rPr lang="en"/>
              <a:t>Decryption</a:t>
            </a:r>
            <a:endParaRPr/>
          </a:p>
        </p:txBody>
      </p:sp>
      <p:sp>
        <p:nvSpPr>
          <p:cNvPr id="258" name="Google Shape;258;p32"/>
          <p:cNvSpPr txBox="1"/>
          <p:nvPr>
            <p:ph idx="1" type="body"/>
          </p:nvPr>
        </p:nvSpPr>
        <p:spPr>
          <a:xfrm>
            <a:off x="1297500" y="1567550"/>
            <a:ext cx="69654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 Functions Required</a:t>
            </a:r>
            <a:endParaRPr/>
          </a:p>
          <a:p>
            <a:pPr indent="-311150" lvl="0" marL="457200" rtl="0">
              <a:spcBef>
                <a:spcPts val="1600"/>
              </a:spcBef>
              <a:spcAft>
                <a:spcPts val="0"/>
              </a:spcAft>
              <a:buSzPts val="1300"/>
              <a:buChar char="●"/>
            </a:pPr>
            <a:r>
              <a:rPr lang="en"/>
              <a:t>Inverse Substitute Bytes</a:t>
            </a:r>
            <a:endParaRPr/>
          </a:p>
          <a:p>
            <a:pPr indent="-311150" lvl="0" marL="457200" rtl="0">
              <a:spcBef>
                <a:spcPts val="0"/>
              </a:spcBef>
              <a:spcAft>
                <a:spcPts val="0"/>
              </a:spcAft>
              <a:buSzPts val="1300"/>
              <a:buChar char="●"/>
            </a:pPr>
            <a:r>
              <a:rPr lang="en"/>
              <a:t>Inverse Shift Rows</a:t>
            </a:r>
            <a:endParaRPr/>
          </a:p>
          <a:p>
            <a:pPr indent="-311150" lvl="0" marL="457200" rtl="0">
              <a:spcBef>
                <a:spcPts val="0"/>
              </a:spcBef>
              <a:spcAft>
                <a:spcPts val="0"/>
              </a:spcAft>
              <a:buSzPts val="1300"/>
              <a:buChar char="●"/>
            </a:pPr>
            <a:r>
              <a:rPr lang="en"/>
              <a:t>Inverse Mix Columns</a:t>
            </a:r>
            <a:endParaRPr/>
          </a:p>
          <a:p>
            <a:pPr indent="0" lvl="0" marL="0" rtl="0">
              <a:spcBef>
                <a:spcPts val="1600"/>
              </a:spcBef>
              <a:spcAft>
                <a:spcPts val="1600"/>
              </a:spcAft>
              <a:buNone/>
            </a:pPr>
            <a:r>
              <a:rPr lang="en"/>
              <a:t>Apply all the rules in reverse, since everything is </a:t>
            </a:r>
            <a:r>
              <a:rPr lang="en"/>
              <a:t>XORed</a:t>
            </a:r>
            <a:r>
              <a:rPr lang="en"/>
              <a:t> we can use XOR to return to the previous 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33"/>
          <p:cNvPicPr preferRelativeResize="0"/>
          <p:nvPr/>
        </p:nvPicPr>
        <p:blipFill>
          <a:blip r:embed="rId3">
            <a:alphaModFix/>
          </a:blip>
          <a:stretch>
            <a:fillRect/>
          </a:stretch>
        </p:blipFill>
        <p:spPr>
          <a:xfrm>
            <a:off x="1596075" y="330100"/>
            <a:ext cx="6096000" cy="457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RSA</a:t>
            </a:r>
            <a:endParaRPr/>
          </a:p>
        </p:txBody>
      </p:sp>
      <p:sp>
        <p:nvSpPr>
          <p:cNvPr id="269" name="Google Shape;269;p3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Basics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Rivest, Shamir, Adleman </a:t>
            </a:r>
            <a:r>
              <a:rPr lang="en"/>
              <a:t>( RSA)</a:t>
            </a:r>
            <a:endParaRPr/>
          </a:p>
        </p:txBody>
      </p:sp>
      <p:sp>
        <p:nvSpPr>
          <p:cNvPr id="275" name="Google Shape;275;p3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a:p>
            <a:pPr indent="-304800" lvl="0" marL="457200" rtl="0">
              <a:spcBef>
                <a:spcPts val="1600"/>
              </a:spcBef>
              <a:spcAft>
                <a:spcPts val="0"/>
              </a:spcAft>
              <a:buSzPts val="1200"/>
              <a:buChar char="●"/>
            </a:pPr>
            <a:r>
              <a:rPr lang="en"/>
              <a:t>Named after its founders; </a:t>
            </a:r>
            <a:endParaRPr/>
          </a:p>
          <a:p>
            <a:pPr indent="-304800" lvl="1" marL="914400" rtl="0">
              <a:spcBef>
                <a:spcPts val="0"/>
              </a:spcBef>
              <a:spcAft>
                <a:spcPts val="0"/>
              </a:spcAft>
              <a:buSzPts val="1200"/>
              <a:buChar char="○"/>
            </a:pPr>
            <a:r>
              <a:rPr lang="en" sz="1200"/>
              <a:t>Ron </a:t>
            </a:r>
            <a:r>
              <a:rPr b="1" lang="en" sz="1200" u="sng"/>
              <a:t>R</a:t>
            </a:r>
            <a:r>
              <a:rPr lang="en" sz="1200"/>
              <a:t>ivest, </a:t>
            </a:r>
            <a:endParaRPr sz="1200"/>
          </a:p>
          <a:p>
            <a:pPr indent="-304800" lvl="1" marL="914400" rtl="0">
              <a:spcBef>
                <a:spcPts val="0"/>
              </a:spcBef>
              <a:spcAft>
                <a:spcPts val="0"/>
              </a:spcAft>
              <a:buSzPts val="1200"/>
              <a:buChar char="○"/>
            </a:pPr>
            <a:r>
              <a:rPr lang="en" sz="1200"/>
              <a:t>Adi </a:t>
            </a:r>
            <a:r>
              <a:rPr b="1" lang="en" sz="1200" u="sng"/>
              <a:t>S</a:t>
            </a:r>
            <a:r>
              <a:rPr lang="en" sz="1200"/>
              <a:t>hamir </a:t>
            </a:r>
            <a:endParaRPr sz="1200"/>
          </a:p>
          <a:p>
            <a:pPr indent="-304800" lvl="1" marL="914400" rtl="0">
              <a:spcBef>
                <a:spcPts val="0"/>
              </a:spcBef>
              <a:spcAft>
                <a:spcPts val="0"/>
              </a:spcAft>
              <a:buSzPts val="1200"/>
              <a:buChar char="○"/>
            </a:pPr>
            <a:r>
              <a:rPr lang="en" sz="1200"/>
              <a:t>Leonard </a:t>
            </a:r>
            <a:r>
              <a:rPr b="1" lang="en" sz="1200" u="sng"/>
              <a:t>A</a:t>
            </a:r>
            <a:r>
              <a:rPr lang="en" sz="1200"/>
              <a:t>dlema</a:t>
            </a:r>
            <a:endParaRPr sz="1200"/>
          </a:p>
          <a:p>
            <a:pPr indent="0" lvl="0" marL="914400">
              <a:spcBef>
                <a:spcPts val="1600"/>
              </a:spcBef>
              <a:spcAft>
                <a:spcPts val="0"/>
              </a:spcAft>
              <a:buNone/>
            </a:pPr>
            <a:r>
              <a:t/>
            </a:r>
            <a:endParaRPr sz="1200"/>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sp>
        <p:nvSpPr>
          <p:cNvPr id="276" name="Google Shape;276;p3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Important Details:</a:t>
            </a:r>
            <a:endParaRPr/>
          </a:p>
          <a:p>
            <a:pPr indent="-311150" lvl="0" marL="457200" rtl="0">
              <a:lnSpc>
                <a:spcPct val="150000"/>
              </a:lnSpc>
              <a:spcBef>
                <a:spcPts val="1600"/>
              </a:spcBef>
              <a:spcAft>
                <a:spcPts val="0"/>
              </a:spcAft>
              <a:buSzPts val="1300"/>
              <a:buChar char="●"/>
            </a:pPr>
            <a:r>
              <a:rPr lang="en"/>
              <a:t>Encryption Type: </a:t>
            </a:r>
            <a:r>
              <a:rPr lang="en"/>
              <a:t>A</a:t>
            </a:r>
            <a:r>
              <a:rPr lang="en"/>
              <a:t>symmetric</a:t>
            </a:r>
            <a:endParaRPr/>
          </a:p>
          <a:p>
            <a:pPr indent="-311150" lvl="0" marL="457200" rtl="0">
              <a:lnSpc>
                <a:spcPct val="150000"/>
              </a:lnSpc>
              <a:spcBef>
                <a:spcPts val="0"/>
              </a:spcBef>
              <a:spcAft>
                <a:spcPts val="0"/>
              </a:spcAft>
              <a:buSzPts val="1300"/>
              <a:buChar char="●"/>
            </a:pPr>
            <a:r>
              <a:rPr lang="en"/>
              <a:t>Stream Encryption</a:t>
            </a:r>
            <a:endParaRPr/>
          </a:p>
          <a:p>
            <a:pPr indent="-311150" lvl="0" marL="457200" rtl="0">
              <a:lnSpc>
                <a:spcPct val="150000"/>
              </a:lnSpc>
              <a:spcBef>
                <a:spcPts val="0"/>
              </a:spcBef>
              <a:spcAft>
                <a:spcPts val="0"/>
              </a:spcAft>
              <a:buSzPts val="1300"/>
              <a:buChar char="●"/>
            </a:pPr>
            <a:r>
              <a:rPr lang="en"/>
              <a:t>Main focus of RSA is in the modulus and the exponent</a:t>
            </a:r>
            <a:endParaRPr/>
          </a:p>
          <a:p>
            <a:pPr indent="-311150" lvl="0" marL="457200" rtl="0">
              <a:lnSpc>
                <a:spcPct val="150000"/>
              </a:lnSpc>
              <a:spcBef>
                <a:spcPts val="0"/>
              </a:spcBef>
              <a:spcAft>
                <a:spcPts val="0"/>
              </a:spcAft>
              <a:buSzPts val="1300"/>
              <a:buChar char="●"/>
            </a:pPr>
            <a:r>
              <a:rPr lang="en"/>
              <a:t>Math oriented</a:t>
            </a:r>
            <a:endParaRPr/>
          </a:p>
          <a:p>
            <a:pPr indent="-311150" lvl="0" marL="457200" rtl="0">
              <a:lnSpc>
                <a:spcPct val="150000"/>
              </a:lnSpc>
              <a:spcBef>
                <a:spcPts val="0"/>
              </a:spcBef>
              <a:spcAft>
                <a:spcPts val="0"/>
              </a:spcAft>
              <a:buSzPts val="1300"/>
              <a:buChar char="●"/>
            </a:pPr>
            <a:r>
              <a:rPr lang="en"/>
              <a:t>Limited to 245 bytes at a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 Generation - How does it work</a:t>
            </a:r>
            <a:endParaRPr/>
          </a:p>
        </p:txBody>
      </p:sp>
      <p:sp>
        <p:nvSpPr>
          <p:cNvPr id="282" name="Google Shape;282;p3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Equations:</a:t>
            </a:r>
            <a:endParaRPr/>
          </a:p>
          <a:p>
            <a:pPr indent="0" lvl="0" marL="0" rtl="0">
              <a:spcBef>
                <a:spcPts val="1600"/>
              </a:spcBef>
              <a:spcAft>
                <a:spcPts val="0"/>
              </a:spcAft>
              <a:buNone/>
            </a:pPr>
            <a:r>
              <a:rPr lang="en"/>
              <a:t>modulus = p * q</a:t>
            </a:r>
            <a:endParaRPr/>
          </a:p>
          <a:p>
            <a:pPr indent="0" lvl="0" marL="0" rtl="0">
              <a:spcBef>
                <a:spcPts val="1600"/>
              </a:spcBef>
              <a:spcAft>
                <a:spcPts val="1600"/>
              </a:spcAft>
              <a:buNone/>
            </a:pPr>
            <a:r>
              <a:rPr lang="en"/>
              <a:t>Length(Euler's Totient) = ( q - 1 ) * ( p - 1 )</a:t>
            </a:r>
            <a:endParaRPr/>
          </a:p>
        </p:txBody>
      </p:sp>
      <p:sp>
        <p:nvSpPr>
          <p:cNvPr id="283" name="Google Shape;283;p3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t>
            </a:r>
            <a:r>
              <a:rPr lang="en"/>
              <a:t>rivate Key:</a:t>
            </a:r>
            <a:endParaRPr/>
          </a:p>
          <a:p>
            <a:pPr indent="-311150" lvl="0" marL="457200" rtl="0">
              <a:spcBef>
                <a:spcPts val="1600"/>
              </a:spcBef>
              <a:spcAft>
                <a:spcPts val="0"/>
              </a:spcAft>
              <a:buSzPts val="1300"/>
              <a:buAutoNum type="arabicPeriod"/>
            </a:pPr>
            <a:r>
              <a:rPr lang="en"/>
              <a:t>Two prime numbers are picked at random, p and q</a:t>
            </a:r>
            <a:endParaRPr/>
          </a:p>
          <a:p>
            <a:pPr indent="-311150" lvl="0" marL="457200" rtl="0">
              <a:spcBef>
                <a:spcPts val="0"/>
              </a:spcBef>
              <a:spcAft>
                <a:spcPts val="0"/>
              </a:spcAft>
              <a:buSzPts val="1300"/>
              <a:buAutoNum type="arabicPeriod"/>
            </a:pPr>
            <a:r>
              <a:rPr lang="en"/>
              <a:t>The modulus is then found</a:t>
            </a:r>
            <a:endParaRPr/>
          </a:p>
          <a:p>
            <a:pPr indent="-311150" lvl="0" marL="457200" rtl="0">
              <a:spcBef>
                <a:spcPts val="0"/>
              </a:spcBef>
              <a:spcAft>
                <a:spcPts val="0"/>
              </a:spcAft>
              <a:buSzPts val="1300"/>
              <a:buAutoNum type="arabicPeriod"/>
            </a:pPr>
            <a:r>
              <a:rPr lang="en"/>
              <a:t>Length is founda</a:t>
            </a:r>
            <a:endParaRPr/>
          </a:p>
          <a:p>
            <a:pPr indent="-311150" lvl="0" marL="457200" rtl="0">
              <a:spcBef>
                <a:spcPts val="0"/>
              </a:spcBef>
              <a:spcAft>
                <a:spcPts val="0"/>
              </a:spcAft>
              <a:buSzPts val="1300"/>
              <a:buAutoNum type="arabicPeriod"/>
            </a:pPr>
            <a:r>
              <a:rPr lang="en"/>
              <a:t>List all integers from 2 to length</a:t>
            </a:r>
            <a:endParaRPr/>
          </a:p>
          <a:p>
            <a:pPr indent="-311150" lvl="0" marL="457200" rtl="0">
              <a:spcBef>
                <a:spcPts val="0"/>
              </a:spcBef>
              <a:spcAft>
                <a:spcPts val="0"/>
              </a:spcAft>
              <a:buSzPts val="1300"/>
              <a:buAutoNum type="arabicPeriod"/>
            </a:pPr>
            <a:r>
              <a:rPr lang="en"/>
              <a:t>Choose one that is a coprime with both the length and the modulus</a:t>
            </a:r>
            <a:endParaRPr/>
          </a:p>
          <a:p>
            <a:pPr indent="-311150" lvl="0" marL="457200" rtl="0">
              <a:spcBef>
                <a:spcPts val="0"/>
              </a:spcBef>
              <a:spcAft>
                <a:spcPts val="0"/>
              </a:spcAft>
              <a:buSzPts val="1300"/>
              <a:buAutoNum type="arabicPeriod"/>
            </a:pPr>
            <a:r>
              <a:rPr lang="en"/>
              <a:t>That number is now the exponent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Generation - How does it work</a:t>
            </a:r>
            <a:endParaRPr/>
          </a:p>
        </p:txBody>
      </p:sp>
      <p:sp>
        <p:nvSpPr>
          <p:cNvPr id="289" name="Google Shape;289;p37"/>
          <p:cNvSpPr txBox="1"/>
          <p:nvPr>
            <p:ph idx="1" type="body"/>
          </p:nvPr>
        </p:nvSpPr>
        <p:spPr>
          <a:xfrm>
            <a:off x="1297500" y="1567550"/>
            <a:ext cx="3766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Public </a:t>
            </a:r>
            <a:r>
              <a:rPr lang="en"/>
              <a:t>Key:</a:t>
            </a:r>
            <a:endParaRPr/>
          </a:p>
          <a:p>
            <a:pPr indent="-311150" lvl="0" marL="457200" rtl="0">
              <a:spcBef>
                <a:spcPts val="1600"/>
              </a:spcBef>
              <a:spcAft>
                <a:spcPts val="0"/>
              </a:spcAft>
              <a:buSzPts val="1300"/>
              <a:buAutoNum type="arabicPeriod"/>
            </a:pPr>
            <a:r>
              <a:rPr lang="en"/>
              <a:t>Retrieve</a:t>
            </a:r>
            <a:r>
              <a:rPr lang="en"/>
              <a:t> the </a:t>
            </a:r>
            <a:r>
              <a:rPr lang="en"/>
              <a:t>private key’s</a:t>
            </a:r>
            <a:r>
              <a:rPr lang="en"/>
              <a:t> modulus and exponent</a:t>
            </a:r>
            <a:endParaRPr/>
          </a:p>
          <a:p>
            <a:pPr indent="-311150" lvl="0" marL="457200" rtl="0">
              <a:spcBef>
                <a:spcPts val="0"/>
              </a:spcBef>
              <a:spcAft>
                <a:spcPts val="0"/>
              </a:spcAft>
              <a:buSzPts val="1300"/>
              <a:buAutoNum type="arabicPeriod"/>
            </a:pPr>
            <a:r>
              <a:rPr lang="en"/>
              <a:t>Using the exponent from the private key we can solve for d, there will be multiple answers for this where the range is infinit. Any of the possibilities may be chosen.</a:t>
            </a:r>
            <a:endParaRPr/>
          </a:p>
          <a:p>
            <a:pPr indent="-311150" lvl="0" marL="457200" rtl="0">
              <a:spcBef>
                <a:spcPts val="0"/>
              </a:spcBef>
              <a:spcAft>
                <a:spcPts val="0"/>
              </a:spcAft>
              <a:buSzPts val="1300"/>
              <a:buAutoNum type="arabicPeriod"/>
            </a:pPr>
            <a:r>
              <a:rPr lang="en"/>
              <a:t>Choose one at random, at that becomes the exponent</a:t>
            </a:r>
            <a:endParaRPr/>
          </a:p>
          <a:p>
            <a:pPr indent="-311150" lvl="0" marL="457200" rtl="0">
              <a:spcBef>
                <a:spcPts val="0"/>
              </a:spcBef>
              <a:spcAft>
                <a:spcPts val="0"/>
              </a:spcAft>
              <a:buSzPts val="1300"/>
              <a:buAutoNum type="arabicPeriod"/>
            </a:pPr>
            <a:r>
              <a:rPr lang="en"/>
              <a:t>The modulus will match that of the private key’s</a:t>
            </a:r>
            <a:endParaRPr/>
          </a:p>
        </p:txBody>
      </p:sp>
      <p:sp>
        <p:nvSpPr>
          <p:cNvPr id="290" name="Google Shape;290;p37"/>
          <p:cNvSpPr txBox="1"/>
          <p:nvPr>
            <p:ph idx="2" type="body"/>
          </p:nvPr>
        </p:nvSpPr>
        <p:spPr>
          <a:xfrm>
            <a:off x="5085625" y="1893450"/>
            <a:ext cx="3403200" cy="258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Rule:</a:t>
            </a:r>
            <a:endParaRPr/>
          </a:p>
          <a:p>
            <a:pPr indent="0" lvl="0" marL="0" rtl="0">
              <a:spcBef>
                <a:spcPts val="1600"/>
              </a:spcBef>
              <a:spcAft>
                <a:spcPts val="0"/>
              </a:spcAft>
              <a:buNone/>
            </a:pPr>
            <a:r>
              <a:rPr lang="en"/>
              <a:t>(D * exponent) % length = 1</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RSA Encryption</a:t>
            </a:r>
            <a:endParaRPr/>
          </a:p>
        </p:txBody>
      </p:sp>
      <p:sp>
        <p:nvSpPr>
          <p:cNvPr id="296" name="Google Shape;296;p38"/>
          <p:cNvSpPr txBox="1"/>
          <p:nvPr>
            <p:ph idx="1" type="body"/>
          </p:nvPr>
        </p:nvSpPr>
        <p:spPr>
          <a:xfrm>
            <a:off x="1297500" y="1567550"/>
            <a:ext cx="65592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AutoNum type="arabicPeriod"/>
            </a:pPr>
            <a:r>
              <a:rPr lang="en"/>
              <a:t>The public key is obtained</a:t>
            </a:r>
            <a:endParaRPr/>
          </a:p>
          <a:p>
            <a:pPr indent="-311150" lvl="0" marL="457200" rtl="0">
              <a:spcBef>
                <a:spcPts val="0"/>
              </a:spcBef>
              <a:spcAft>
                <a:spcPts val="0"/>
              </a:spcAft>
              <a:buSzPts val="1300"/>
              <a:buAutoNum type="arabicPeriod"/>
            </a:pPr>
            <a:r>
              <a:rPr lang="en"/>
              <a:t>Each byte(b) is then put into the following equation where </a:t>
            </a:r>
            <a:r>
              <a:rPr i="1" lang="en"/>
              <a:t>e</a:t>
            </a:r>
            <a:r>
              <a:rPr lang="en"/>
              <a:t> is its encrypted value </a:t>
            </a:r>
            <a:endParaRPr/>
          </a:p>
          <a:p>
            <a:pPr indent="457200" lvl="0" marL="457200" rtl="0">
              <a:spcBef>
                <a:spcPts val="1600"/>
              </a:spcBef>
              <a:spcAft>
                <a:spcPts val="0"/>
              </a:spcAft>
              <a:buNone/>
            </a:pPr>
            <a:r>
              <a:rPr lang="en"/>
              <a:t>b^(exponent) % modulus = </a:t>
            </a:r>
            <a:r>
              <a:rPr i="1" lang="en"/>
              <a:t>e</a:t>
            </a:r>
            <a:endParaRPr i="1"/>
          </a:p>
          <a:p>
            <a:pPr indent="-311150" lvl="0" marL="457200">
              <a:spcBef>
                <a:spcPts val="1600"/>
              </a:spcBef>
              <a:spcAft>
                <a:spcPts val="0"/>
              </a:spcAft>
              <a:buSzPts val="1300"/>
              <a:buAutoNum type="arabicPeriod"/>
            </a:pPr>
            <a:r>
              <a:rPr lang="en"/>
              <a:t>All the bytes are then placed together again and form a new byte array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39"/>
          <p:cNvPicPr preferRelativeResize="0"/>
          <p:nvPr/>
        </p:nvPicPr>
        <p:blipFill>
          <a:blip r:embed="rId3">
            <a:alphaModFix/>
          </a:blip>
          <a:stretch>
            <a:fillRect/>
          </a:stretch>
        </p:blipFill>
        <p:spPr>
          <a:xfrm>
            <a:off x="1596075" y="330100"/>
            <a:ext cx="6096000" cy="457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RSA Decryption</a:t>
            </a:r>
            <a:endParaRPr/>
          </a:p>
        </p:txBody>
      </p:sp>
      <p:sp>
        <p:nvSpPr>
          <p:cNvPr id="307" name="Google Shape;307;p40"/>
          <p:cNvSpPr txBox="1"/>
          <p:nvPr>
            <p:ph idx="1" type="body"/>
          </p:nvPr>
        </p:nvSpPr>
        <p:spPr>
          <a:xfrm>
            <a:off x="1297500" y="1567550"/>
            <a:ext cx="65592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AutoNum type="arabicPeriod"/>
            </a:pPr>
            <a:r>
              <a:rPr lang="en"/>
              <a:t> The private key is obtained</a:t>
            </a:r>
            <a:endParaRPr/>
          </a:p>
          <a:p>
            <a:pPr indent="-311150" lvl="0" marL="457200" rtl="0">
              <a:lnSpc>
                <a:spcPct val="200000"/>
              </a:lnSpc>
              <a:spcBef>
                <a:spcPts val="0"/>
              </a:spcBef>
              <a:spcAft>
                <a:spcPts val="0"/>
              </a:spcAft>
              <a:buSzPts val="1300"/>
              <a:buAutoNum type="arabicPeriod"/>
            </a:pPr>
            <a:r>
              <a:rPr lang="en"/>
              <a:t>The bytes(</a:t>
            </a:r>
            <a:r>
              <a:rPr i="1" lang="en"/>
              <a:t>b</a:t>
            </a:r>
            <a:r>
              <a:rPr lang="en"/>
              <a:t>) given in the encrypted text are put through the following equation just as before, where </a:t>
            </a:r>
            <a:r>
              <a:rPr i="1" lang="en"/>
              <a:t>d </a:t>
            </a:r>
            <a:r>
              <a:rPr lang="en"/>
              <a:t>is the decrypted byte</a:t>
            </a:r>
            <a:endParaRPr/>
          </a:p>
          <a:p>
            <a:pPr indent="0" lvl="0" marL="914400" rtl="0">
              <a:lnSpc>
                <a:spcPct val="200000"/>
              </a:lnSpc>
              <a:spcBef>
                <a:spcPts val="1600"/>
              </a:spcBef>
              <a:spcAft>
                <a:spcPts val="0"/>
              </a:spcAft>
              <a:buNone/>
            </a:pPr>
            <a:r>
              <a:rPr i="1" lang="en"/>
              <a:t>b</a:t>
            </a:r>
            <a:r>
              <a:rPr lang="en"/>
              <a:t>^(exponent) % modulus = </a:t>
            </a:r>
            <a:r>
              <a:rPr i="1" lang="en"/>
              <a:t>d</a:t>
            </a:r>
            <a:endParaRPr i="1"/>
          </a:p>
          <a:p>
            <a:pPr indent="-311150" lvl="0" marL="457200" rtl="0">
              <a:spcBef>
                <a:spcPts val="1600"/>
              </a:spcBef>
              <a:spcAft>
                <a:spcPts val="0"/>
              </a:spcAft>
              <a:buSzPts val="1300"/>
              <a:buAutoNum type="arabicPeriod"/>
            </a:pPr>
            <a:r>
              <a:rPr lang="en"/>
              <a:t>All the bytes are then placed together again and form a new byte array that can then be turned turned into a decrypted string</a:t>
            </a:r>
            <a:endParaRPr/>
          </a:p>
          <a:p>
            <a:pPr indent="0" lvl="0" marL="45720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1"/>
          <p:cNvPicPr preferRelativeResize="0"/>
          <p:nvPr/>
        </p:nvPicPr>
        <p:blipFill>
          <a:blip r:embed="rId3">
            <a:alphaModFix/>
          </a:blip>
          <a:stretch>
            <a:fillRect/>
          </a:stretch>
        </p:blipFill>
        <p:spPr>
          <a:xfrm>
            <a:off x="1596075" y="330100"/>
            <a:ext cx="6096000"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Block vs Stream Encryption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u="sng"/>
              <a:t>Block Encryption</a:t>
            </a:r>
            <a:r>
              <a:rPr lang="en"/>
              <a:t>- When the data being encrypted is placed into blocks of a declared size and padded to fill the room left </a:t>
            </a:r>
            <a:r>
              <a:rPr lang="en"/>
              <a:t>available</a:t>
            </a:r>
            <a:r>
              <a:rPr lang="en"/>
              <a:t>.</a:t>
            </a:r>
            <a:endParaRPr/>
          </a:p>
          <a:p>
            <a:pPr indent="0" lvl="0" marL="0" rtl="0">
              <a:spcBef>
                <a:spcPts val="1600"/>
              </a:spcBef>
              <a:spcAft>
                <a:spcPts val="0"/>
              </a:spcAft>
              <a:buNone/>
            </a:pPr>
            <a:r>
              <a:t/>
            </a:r>
            <a:endParaRPr/>
          </a:p>
          <a:p>
            <a:pPr indent="0" lvl="0" marL="0" rtl="0">
              <a:spcBef>
                <a:spcPts val="1600"/>
              </a:spcBef>
              <a:spcAft>
                <a:spcPts val="0"/>
              </a:spcAft>
              <a:buNone/>
            </a:pPr>
            <a:r>
              <a:rPr lang="en"/>
              <a:t>  </a:t>
            </a:r>
            <a:r>
              <a:rPr lang="en" u="sng"/>
              <a:t>Stream Encryption</a:t>
            </a:r>
            <a:r>
              <a:rPr lang="en"/>
              <a:t>- When the data being encrypted is in a one to one relation with with the output encrypted text.</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Encryption Standard</a:t>
            </a:r>
            <a:endParaRPr/>
          </a:p>
        </p:txBody>
      </p:sp>
      <p:sp>
        <p:nvSpPr>
          <p:cNvPr id="318" name="Google Shape;318;p42"/>
          <p:cNvSpPr txBox="1"/>
          <p:nvPr>
            <p:ph idx="1" type="body"/>
          </p:nvPr>
        </p:nvSpPr>
        <p:spPr>
          <a:xfrm>
            <a:off x="1297500" y="1567550"/>
            <a:ext cx="6522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Outdated</a:t>
            </a:r>
            <a:endParaRPr/>
          </a:p>
          <a:p>
            <a:pPr indent="-311150" lvl="0" marL="457200" rtl="0">
              <a:lnSpc>
                <a:spcPct val="200000"/>
              </a:lnSpc>
              <a:spcBef>
                <a:spcPts val="0"/>
              </a:spcBef>
              <a:spcAft>
                <a:spcPts val="0"/>
              </a:spcAft>
              <a:buSzPts val="1300"/>
              <a:buChar char="●"/>
            </a:pPr>
            <a:r>
              <a:rPr lang="en"/>
              <a:t>Key with the size of 64 bits</a:t>
            </a:r>
            <a:endParaRPr/>
          </a:p>
          <a:p>
            <a:pPr indent="-311150" lvl="0" marL="457200" rtl="0">
              <a:lnSpc>
                <a:spcPct val="200000"/>
              </a:lnSpc>
              <a:spcBef>
                <a:spcPts val="0"/>
              </a:spcBef>
              <a:spcAft>
                <a:spcPts val="0"/>
              </a:spcAft>
              <a:buSzPts val="1300"/>
              <a:buChar char="●"/>
            </a:pPr>
            <a:r>
              <a:rPr lang="en"/>
              <a:t>8 of the bits from the key are reserved and unused </a:t>
            </a:r>
            <a:r>
              <a:rPr lang="en"/>
              <a:t>during</a:t>
            </a:r>
            <a:r>
              <a:rPr lang="en"/>
              <a:t> encryption, due to this DES is considered to have 56 bit keys</a:t>
            </a:r>
            <a:endParaRPr/>
          </a:p>
          <a:p>
            <a:pPr indent="-311150" lvl="0" marL="457200">
              <a:lnSpc>
                <a:spcPct val="200000"/>
              </a:lnSpc>
              <a:spcBef>
                <a:spcPts val="0"/>
              </a:spcBef>
              <a:spcAft>
                <a:spcPts val="0"/>
              </a:spcAft>
              <a:buSzPts val="1300"/>
              <a:buChar char="●"/>
            </a:pPr>
            <a:r>
              <a:rPr lang="en"/>
              <a:t>Considered easy to break using a brute force attack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Triple </a:t>
            </a:r>
            <a:r>
              <a:rPr lang="en"/>
              <a:t>Data Encryption Standard</a:t>
            </a:r>
            <a:endParaRPr/>
          </a:p>
        </p:txBody>
      </p:sp>
      <p:sp>
        <p:nvSpPr>
          <p:cNvPr id="324" name="Google Shape;324;p43"/>
          <p:cNvSpPr txBox="1"/>
          <p:nvPr>
            <p:ph idx="1" type="body"/>
          </p:nvPr>
        </p:nvSpPr>
        <p:spPr>
          <a:xfrm>
            <a:off x="1297500" y="1567550"/>
            <a:ext cx="6522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The same algorithm that Single Data Encryption Standard uses</a:t>
            </a:r>
            <a:endParaRPr/>
          </a:p>
          <a:p>
            <a:pPr indent="-311150" lvl="0" marL="457200" rtl="0">
              <a:lnSpc>
                <a:spcPct val="200000"/>
              </a:lnSpc>
              <a:spcBef>
                <a:spcPts val="0"/>
              </a:spcBef>
              <a:spcAft>
                <a:spcPts val="0"/>
              </a:spcAft>
              <a:buSzPts val="1300"/>
              <a:buChar char="●"/>
            </a:pPr>
            <a:r>
              <a:rPr lang="en"/>
              <a:t>3 unique keys adding up to a total of 168-bits for a key</a:t>
            </a:r>
            <a:endParaRPr/>
          </a:p>
          <a:p>
            <a:pPr indent="-311150" lvl="0" marL="457200" rtl="0">
              <a:lnSpc>
                <a:spcPct val="200000"/>
              </a:lnSpc>
              <a:spcBef>
                <a:spcPts val="0"/>
              </a:spcBef>
              <a:spcAft>
                <a:spcPts val="0"/>
              </a:spcAft>
              <a:buSzPts val="1300"/>
              <a:buChar char="●"/>
            </a:pPr>
            <a:r>
              <a:rPr lang="en"/>
              <a:t>Saved DES from being removed from the eyes of the world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44"/>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45"/>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Blowfish Encryption</a:t>
            </a:r>
            <a:endParaRPr/>
          </a:p>
        </p:txBody>
      </p:sp>
      <p:sp>
        <p:nvSpPr>
          <p:cNvPr id="340" name="Google Shape;340;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Said to be the fastest algorithm, however it all depends on what mode is used at the time of </a:t>
            </a:r>
            <a:r>
              <a:rPr lang="en"/>
              <a:t>encryption</a:t>
            </a:r>
            <a:endParaRPr/>
          </a:p>
          <a:p>
            <a:pPr indent="-311150" lvl="0" marL="457200" rtl="0">
              <a:lnSpc>
                <a:spcPct val="200000"/>
              </a:lnSpc>
              <a:spcBef>
                <a:spcPts val="0"/>
              </a:spcBef>
              <a:spcAft>
                <a:spcPts val="0"/>
              </a:spcAft>
              <a:buSzPts val="1300"/>
              <a:buChar char="●"/>
            </a:pPr>
            <a:r>
              <a:rPr lang="en"/>
              <a:t>Discovered</a:t>
            </a:r>
            <a:r>
              <a:rPr lang="en"/>
              <a:t> in 1993 in an attempt to replace DES</a:t>
            </a:r>
            <a:endParaRPr/>
          </a:p>
          <a:p>
            <a:pPr indent="-311150" lvl="0" marL="457200">
              <a:lnSpc>
                <a:spcPct val="200000"/>
              </a:lnSpc>
              <a:spcBef>
                <a:spcPts val="0"/>
              </a:spcBef>
              <a:spcAft>
                <a:spcPts val="0"/>
              </a:spcAft>
              <a:buSzPts val="1300"/>
              <a:buChar char="●"/>
            </a:pPr>
            <a:r>
              <a:rPr lang="en"/>
              <a:t>Rated inferior to AES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47"/>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48"/>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Comparing </a:t>
            </a:r>
            <a:r>
              <a:rPr lang="en"/>
              <a:t>Encryption</a:t>
            </a:r>
            <a:r>
              <a:rPr lang="en"/>
              <a:t> Method speeds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51"/>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Modes of Operation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Electronic Code Book ( ECB )</a:t>
            </a:r>
            <a:endParaRPr/>
          </a:p>
          <a:p>
            <a:pPr indent="-311150" lvl="0" marL="457200" rtl="0">
              <a:lnSpc>
                <a:spcPct val="200000"/>
              </a:lnSpc>
              <a:spcBef>
                <a:spcPts val="0"/>
              </a:spcBef>
              <a:spcAft>
                <a:spcPts val="0"/>
              </a:spcAft>
              <a:buSzPts val="1300"/>
              <a:buChar char="●"/>
            </a:pPr>
            <a:r>
              <a:rPr lang="en"/>
              <a:t>Cipher Block Chaining ( CBC )</a:t>
            </a:r>
            <a:endParaRPr/>
          </a:p>
          <a:p>
            <a:pPr indent="-311150" lvl="0" marL="457200" rtl="0">
              <a:lnSpc>
                <a:spcPct val="200000"/>
              </a:lnSpc>
              <a:spcBef>
                <a:spcPts val="0"/>
              </a:spcBef>
              <a:spcAft>
                <a:spcPts val="0"/>
              </a:spcAft>
              <a:buSzPts val="1300"/>
              <a:buChar char="●"/>
            </a:pPr>
            <a:r>
              <a:rPr lang="en"/>
              <a:t>Cipher Fe</a:t>
            </a:r>
            <a:r>
              <a:rPr lang="en"/>
              <a:t>e</a:t>
            </a:r>
            <a:r>
              <a:rPr lang="en"/>
              <a:t>dback ( CFB )</a:t>
            </a:r>
            <a:endParaRPr/>
          </a:p>
          <a:p>
            <a:pPr indent="-311150" lvl="0" marL="457200" rtl="0">
              <a:lnSpc>
                <a:spcPct val="200000"/>
              </a:lnSpc>
              <a:spcBef>
                <a:spcPts val="0"/>
              </a:spcBef>
              <a:spcAft>
                <a:spcPts val="0"/>
              </a:spcAft>
              <a:buSzPts val="1300"/>
              <a:buChar char="●"/>
            </a:pPr>
            <a:r>
              <a:rPr lang="en"/>
              <a:t>Output Feedback ( OFB )</a:t>
            </a:r>
            <a:endParaRPr/>
          </a:p>
          <a:p>
            <a:pPr indent="-311150" lvl="0" marL="457200" rtl="0">
              <a:lnSpc>
                <a:spcPct val="200000"/>
              </a:lnSpc>
              <a:spcBef>
                <a:spcPts val="0"/>
              </a:spcBef>
              <a:spcAft>
                <a:spcPts val="0"/>
              </a:spcAft>
              <a:buSzPts val="1300"/>
              <a:buChar char="●"/>
            </a:pPr>
            <a:r>
              <a:rPr lang="en"/>
              <a:t>Counter ( CTR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52"/>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Hashing</a:t>
            </a:r>
            <a:endParaRPr/>
          </a:p>
        </p:txBody>
      </p:sp>
      <p:sp>
        <p:nvSpPr>
          <p:cNvPr id="376" name="Google Shape;376;p5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Message Digest</a:t>
            </a:r>
            <a:endParaRPr/>
          </a:p>
        </p:txBody>
      </p:sp>
      <p:sp>
        <p:nvSpPr>
          <p:cNvPr id="382" name="Google Shape;382;p54"/>
          <p:cNvSpPr txBox="1"/>
          <p:nvPr>
            <p:ph idx="1" type="body"/>
          </p:nvPr>
        </p:nvSpPr>
        <p:spPr>
          <a:xfrm>
            <a:off x="1297500" y="1567550"/>
            <a:ext cx="58191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Output: 128 bits</a:t>
            </a:r>
            <a:endParaRPr/>
          </a:p>
          <a:p>
            <a:pPr indent="-311150" lvl="0" marL="457200" rtl="0">
              <a:lnSpc>
                <a:spcPct val="200000"/>
              </a:lnSpc>
              <a:spcBef>
                <a:spcPts val="0"/>
              </a:spcBef>
              <a:spcAft>
                <a:spcPts val="0"/>
              </a:spcAft>
              <a:buSzPts val="1300"/>
              <a:buChar char="●"/>
            </a:pPr>
            <a:r>
              <a:rPr lang="en"/>
              <a:t>Breaks words down into blocks</a:t>
            </a:r>
            <a:endParaRPr/>
          </a:p>
          <a:p>
            <a:pPr indent="-311150" lvl="0" marL="457200">
              <a:lnSpc>
                <a:spcPct val="200000"/>
              </a:lnSpc>
              <a:spcBef>
                <a:spcPts val="0"/>
              </a:spcBef>
              <a:spcAft>
                <a:spcPts val="0"/>
              </a:spcAft>
              <a:buSzPts val="1300"/>
              <a:buChar char="●"/>
            </a:pPr>
            <a:r>
              <a:rPr lang="en"/>
              <a:t>Designed by Rivest, who also played a role in creating RSA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pic>
        <p:nvPicPr>
          <p:cNvPr id="387" name="Google Shape;387;p55"/>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Secure Hashing Algorithms</a:t>
            </a:r>
            <a:endParaRPr/>
          </a:p>
        </p:txBody>
      </p:sp>
      <p:sp>
        <p:nvSpPr>
          <p:cNvPr id="393" name="Google Shape;393;p56"/>
          <p:cNvSpPr txBox="1"/>
          <p:nvPr>
            <p:ph idx="1" type="body"/>
          </p:nvPr>
        </p:nvSpPr>
        <p:spPr>
          <a:xfrm>
            <a:off x="1297500" y="1567550"/>
            <a:ext cx="58191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Works in the form of blocks</a:t>
            </a:r>
            <a:endParaRPr/>
          </a:p>
          <a:p>
            <a:pPr indent="-311150" lvl="0" marL="457200" rtl="0">
              <a:lnSpc>
                <a:spcPct val="200000"/>
              </a:lnSpc>
              <a:spcBef>
                <a:spcPts val="0"/>
              </a:spcBef>
              <a:spcAft>
                <a:spcPts val="0"/>
              </a:spcAft>
              <a:buSzPts val="1300"/>
              <a:buChar char="●"/>
            </a:pPr>
            <a:r>
              <a:rPr lang="en"/>
              <a:t>Sha Forms are broken into groups called SHA-0, SHA-1, SHA-2, SHA-3</a:t>
            </a:r>
            <a:endParaRPr/>
          </a:p>
          <a:p>
            <a:pPr indent="-298450" lvl="1" marL="914400" rtl="0">
              <a:lnSpc>
                <a:spcPct val="200000"/>
              </a:lnSpc>
              <a:spcBef>
                <a:spcPts val="0"/>
              </a:spcBef>
              <a:spcAft>
                <a:spcPts val="0"/>
              </a:spcAft>
              <a:buSzPts val="1100"/>
              <a:buChar char="○"/>
            </a:pPr>
            <a:r>
              <a:rPr lang="en"/>
              <a:t>SHA-0 contains only SHA-0</a:t>
            </a:r>
            <a:endParaRPr/>
          </a:p>
          <a:p>
            <a:pPr indent="-298450" lvl="1" marL="914400" rtl="0">
              <a:lnSpc>
                <a:spcPct val="200000"/>
              </a:lnSpc>
              <a:spcBef>
                <a:spcPts val="0"/>
              </a:spcBef>
              <a:spcAft>
                <a:spcPts val="0"/>
              </a:spcAft>
              <a:buSzPts val="1100"/>
              <a:buChar char="○"/>
            </a:pPr>
            <a:r>
              <a:rPr lang="en"/>
              <a:t>SHA-1 contains only SHA-1</a:t>
            </a:r>
            <a:endParaRPr/>
          </a:p>
          <a:p>
            <a:pPr indent="-298450" lvl="1" marL="914400" rtl="0">
              <a:lnSpc>
                <a:spcPct val="200000"/>
              </a:lnSpc>
              <a:spcBef>
                <a:spcPts val="0"/>
              </a:spcBef>
              <a:spcAft>
                <a:spcPts val="0"/>
              </a:spcAft>
              <a:buSzPts val="1100"/>
              <a:buChar char="○"/>
            </a:pPr>
            <a:r>
              <a:rPr lang="en"/>
              <a:t>SHA-2 contains SHA-224, SHA-256, SHA-384, SHA-512, SHA-512/224, SHA-512/256</a:t>
            </a:r>
            <a:endParaRPr/>
          </a:p>
          <a:p>
            <a:pPr indent="-298450" lvl="1" marL="914400" rtl="0">
              <a:lnSpc>
                <a:spcPct val="200000"/>
              </a:lnSpc>
              <a:spcBef>
                <a:spcPts val="0"/>
              </a:spcBef>
              <a:spcAft>
                <a:spcPts val="0"/>
              </a:spcAft>
              <a:buSzPts val="1100"/>
              <a:buChar char="○"/>
            </a:pPr>
            <a:r>
              <a:rPr lang="en"/>
              <a:t> SHA-3 contains SHA-224, SHA-256, SHA-384, SHA-512, SHAKE128, SHAKE256</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57"/>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58"/>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Google Shape;408;p59"/>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60"/>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pic>
        <p:nvPicPr>
          <p:cNvPr id="418" name="Google Shape;418;p61"/>
          <p:cNvPicPr preferRelativeResize="0"/>
          <p:nvPr/>
        </p:nvPicPr>
        <p:blipFill>
          <a:blip r:embed="rId3">
            <a:alphaModFix/>
          </a:blip>
          <a:stretch>
            <a:fillRect/>
          </a:stretch>
        </p:blipFill>
        <p:spPr>
          <a:xfrm>
            <a:off x="1672275" y="330100"/>
            <a:ext cx="6096000"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AES</a:t>
            </a:r>
            <a:endParaRPr/>
          </a:p>
        </p:txBody>
      </p:sp>
      <p:sp>
        <p:nvSpPr>
          <p:cNvPr id="159" name="Google Shape;159;p17"/>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Basics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a:t>
            </a:r>
            <a:r>
              <a:rPr lang="en"/>
              <a:t> </a:t>
            </a:r>
            <a:r>
              <a:rPr lang="en"/>
              <a:t>Encryption</a:t>
            </a:r>
            <a:r>
              <a:rPr lang="en"/>
              <a:t> Standard ( AES )</a:t>
            </a:r>
            <a:endParaRPr/>
          </a:p>
        </p:txBody>
      </p:sp>
      <p:sp>
        <p:nvSpPr>
          <p:cNvPr id="165" name="Google Shape;165;p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Background</a:t>
            </a:r>
            <a:endParaRPr/>
          </a:p>
          <a:p>
            <a:pPr indent="-311150" lvl="0" marL="457200" rtl="0">
              <a:spcBef>
                <a:spcPts val="1600"/>
              </a:spcBef>
              <a:spcAft>
                <a:spcPts val="0"/>
              </a:spcAft>
              <a:buSzPts val="1300"/>
              <a:buChar char="●"/>
            </a:pPr>
            <a:r>
              <a:rPr lang="en"/>
              <a:t>Encryption Type: Symmetric</a:t>
            </a:r>
            <a:endParaRPr/>
          </a:p>
          <a:p>
            <a:pPr indent="-311150" lvl="0" marL="457200" rtl="0">
              <a:spcBef>
                <a:spcPts val="0"/>
              </a:spcBef>
              <a:spcAft>
                <a:spcPts val="0"/>
              </a:spcAft>
              <a:buSzPts val="1300"/>
              <a:buChar char="●"/>
            </a:pPr>
            <a:r>
              <a:rPr lang="en"/>
              <a:t>Original</a:t>
            </a:r>
            <a:r>
              <a:rPr lang="en"/>
              <a:t> Name: Rijndael</a:t>
            </a:r>
            <a:endParaRPr/>
          </a:p>
          <a:p>
            <a:pPr indent="0" lvl="0" marL="0" rtl="0">
              <a:spcBef>
                <a:spcPts val="1600"/>
              </a:spcBef>
              <a:spcAft>
                <a:spcPts val="0"/>
              </a:spcAft>
              <a:buNone/>
            </a:pPr>
            <a:r>
              <a:rPr lang="en"/>
              <a:t>Forms of AES include</a:t>
            </a:r>
            <a:endParaRPr/>
          </a:p>
          <a:p>
            <a:pPr indent="-311150" lvl="0" marL="457200" rtl="0">
              <a:spcBef>
                <a:spcPts val="1600"/>
              </a:spcBef>
              <a:spcAft>
                <a:spcPts val="0"/>
              </a:spcAft>
              <a:buSzPts val="1300"/>
              <a:buChar char="●"/>
            </a:pPr>
            <a:r>
              <a:rPr lang="en"/>
              <a:t>AES-128 ( 10 Rounds Keys )</a:t>
            </a:r>
            <a:endParaRPr/>
          </a:p>
          <a:p>
            <a:pPr indent="-311150" lvl="0" marL="457200" rtl="0">
              <a:spcBef>
                <a:spcPts val="0"/>
              </a:spcBef>
              <a:spcAft>
                <a:spcPts val="0"/>
              </a:spcAft>
              <a:buSzPts val="1300"/>
              <a:buChar char="●"/>
            </a:pPr>
            <a:r>
              <a:rPr lang="en"/>
              <a:t>AES-192 ( 12 Rounds keys )</a:t>
            </a:r>
            <a:endParaRPr/>
          </a:p>
          <a:p>
            <a:pPr indent="-311150" lvl="0" marL="457200" rtl="0">
              <a:spcBef>
                <a:spcPts val="0"/>
              </a:spcBef>
              <a:spcAft>
                <a:spcPts val="0"/>
              </a:spcAft>
              <a:buSzPts val="1300"/>
              <a:buChar char="●"/>
            </a:pPr>
            <a:r>
              <a:rPr lang="en"/>
              <a:t>AES-256 ( 14 Rounds Keys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Montserrat"/>
                <a:ea typeface="Montserrat"/>
                <a:cs typeface="Montserrat"/>
                <a:sym typeface="Montserrat"/>
              </a:rPr>
              <a:t>En</a:t>
            </a:r>
            <a:r>
              <a:rPr lang="en" sz="2400">
                <a:latin typeface="Montserrat"/>
                <a:ea typeface="Montserrat"/>
                <a:cs typeface="Montserrat"/>
                <a:sym typeface="Montserrat"/>
              </a:rPr>
              <a:t>cryption</a:t>
            </a:r>
            <a:endParaRPr/>
          </a:p>
        </p:txBody>
      </p:sp>
      <p:sp>
        <p:nvSpPr>
          <p:cNvPr id="171" name="Google Shape;171;p19"/>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 Array</a:t>
            </a:r>
            <a:endParaRPr/>
          </a:p>
        </p:txBody>
      </p:sp>
      <p:sp>
        <p:nvSpPr>
          <p:cNvPr id="177" name="Google Shape;177;p20"/>
          <p:cNvSpPr txBox="1"/>
          <p:nvPr>
            <p:ph idx="1" type="body"/>
          </p:nvPr>
        </p:nvSpPr>
        <p:spPr>
          <a:xfrm>
            <a:off x="1297500" y="1567550"/>
            <a:ext cx="40590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Derived from block data</a:t>
            </a:r>
            <a:endParaRPr/>
          </a:p>
          <a:p>
            <a:pPr indent="0" lvl="0" marL="457200" rtl="0">
              <a:spcBef>
                <a:spcPts val="1600"/>
              </a:spcBef>
              <a:spcAft>
                <a:spcPts val="0"/>
              </a:spcAft>
              <a:buNone/>
            </a:pPr>
            <a:r>
              <a:t/>
            </a:r>
            <a:endParaRPr/>
          </a:p>
          <a:p>
            <a:pPr indent="-311150" lvl="0" marL="457200" rtl="0">
              <a:spcBef>
                <a:spcPts val="1600"/>
              </a:spcBef>
              <a:spcAft>
                <a:spcPts val="0"/>
              </a:spcAft>
              <a:buSzPts val="1300"/>
              <a:buChar char="●"/>
            </a:pPr>
            <a:r>
              <a:rPr lang="en"/>
              <a:t>Holds state of encryption throughout the process</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Center focus of the encryption</a:t>
            </a:r>
            <a:endParaRPr/>
          </a:p>
        </p:txBody>
      </p:sp>
      <p:pic>
        <p:nvPicPr>
          <p:cNvPr id="178" name="Google Shape;178;p20"/>
          <p:cNvPicPr preferRelativeResize="0"/>
          <p:nvPr/>
        </p:nvPicPr>
        <p:blipFill>
          <a:blip r:embed="rId3">
            <a:alphaModFix/>
          </a:blip>
          <a:stretch>
            <a:fillRect/>
          </a:stretch>
        </p:blipFill>
        <p:spPr>
          <a:xfrm>
            <a:off x="5568263" y="1780125"/>
            <a:ext cx="2486025" cy="248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Substitution box (S-Box)</a:t>
            </a:r>
            <a:endParaRPr/>
          </a:p>
        </p:txBody>
      </p:sp>
      <p:sp>
        <p:nvSpPr>
          <p:cNvPr id="184" name="Google Shape;184;p2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85" name="Google Shape;185;p21"/>
          <p:cNvSpPr/>
          <p:nvPr/>
        </p:nvSpPr>
        <p:spPr>
          <a:xfrm>
            <a:off x="1624975" y="1203725"/>
            <a:ext cx="6384000" cy="3696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6" name="Google Shape;186;p21"/>
          <p:cNvPicPr preferRelativeResize="0"/>
          <p:nvPr/>
        </p:nvPicPr>
        <p:blipFill>
          <a:blip r:embed="rId3">
            <a:alphaModFix/>
          </a:blip>
          <a:stretch>
            <a:fillRect/>
          </a:stretch>
        </p:blipFill>
        <p:spPr>
          <a:xfrm>
            <a:off x="1624975" y="1175000"/>
            <a:ext cx="6383975" cy="369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