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4" r:id="rId4"/>
    <p:sldId id="265" r:id="rId5"/>
    <p:sldId id="267" r:id="rId6"/>
    <p:sldId id="268" r:id="rId7"/>
    <p:sldId id="270" r:id="rId8"/>
    <p:sldId id="271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9" r:id="rId17"/>
    <p:sldId id="290" r:id="rId18"/>
    <p:sldId id="291" r:id="rId19"/>
    <p:sldId id="292" r:id="rId20"/>
    <p:sldId id="296" r:id="rId21"/>
    <p:sldId id="29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0" autoAdjust="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outlineViewPr>
    <p:cViewPr>
      <p:scale>
        <a:sx n="33" d="100"/>
        <a:sy n="33" d="100"/>
      </p:scale>
      <p:origin x="0" y="-450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F62A4-26E2-4EAF-BD94-1994270E23CB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A69DC-9393-46D3-AE7B-73946BF82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4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C6AB03-0228-445C-9F60-9B3D80BF1755}" type="slidenum">
              <a:rPr lang="en-US"/>
              <a:pPr/>
              <a:t>6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124" tIns="47562" rIns="95124" bIns="47562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81A08E-86E1-47C5-83DB-1FE4DBB5DEEA}" type="slidenum">
              <a:rPr lang="en-US"/>
              <a:pPr/>
              <a:t>12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124" tIns="47562" rIns="95124" bIns="47562"/>
          <a:lstStyle/>
          <a:p>
            <a:r>
              <a:rPr lang="en-US"/>
              <a:t>queue is empty: count =0, front=rear=null</a:t>
            </a:r>
          </a:p>
          <a:p>
            <a:r>
              <a:rPr lang="en-US"/>
              <a:t>only 1 element: front = rear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546A-7F05-EC73-22AC-C937C8619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BCA21-BE43-DCC9-A841-1867DBFED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66250-037A-9DB0-7964-4E3DD9DDC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860E-5496-45A8-8A4E-AFEF32EBE016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A0204-E084-BC6D-8A29-262D5FD46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DA11A-5486-1088-613C-A0444AE52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2CAF-CEA7-4362-B591-2F2BBE8E1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9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58120-13B8-3CF7-6D70-DAD04F36B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23286-B953-AAD2-C102-A77BAED6D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B6E60-057B-A75F-8DB2-792E73BE3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860E-5496-45A8-8A4E-AFEF32EBE016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C0A24-9CB3-7C33-61D7-D843ADCAB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BF6A1-C718-9FDF-B06D-4153F5D43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2CAF-CEA7-4362-B591-2F2BBE8E1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6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BC0C49-710C-099B-B733-3E5F2D622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C0754-2004-68E9-6741-6AE762B68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4B19C-54EF-269A-6B16-1CFDB1FF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860E-5496-45A8-8A4E-AFEF32EBE016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20D0E-08A2-39B9-EFC9-9280AA5CE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46D6E-7418-6981-B26E-C392E3F8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2CAF-CEA7-4362-B591-2F2BBE8E1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65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447800"/>
            <a:ext cx="10363200" cy="4648200"/>
          </a:xfrm>
        </p:spPr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5C1150F2-7ED7-4622-92E0-588ABA9795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3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294D5-FE65-8465-89DD-E0BF6CB9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828-6F9A-893C-7A3B-9AA9FFB31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CBF78-182A-F4D3-1EB8-7C2E39C9A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860E-5496-45A8-8A4E-AFEF32EBE016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83F5D-1D78-DAB9-2D7F-CC17B20C6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7803F-972B-C5FC-7910-412C838C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2CAF-CEA7-4362-B591-2F2BBE8E1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2E1F-2E49-4266-2FFC-D7741E404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13EE3-23F8-E8E0-905C-B0584F00D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B37B-7704-A5D7-DC1E-AFFF93F9C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860E-5496-45A8-8A4E-AFEF32EBE016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BB8E4-19FE-67F4-93EB-22C173273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6208F-26DD-08E2-93CA-29D17C3EF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2CAF-CEA7-4362-B591-2F2BBE8E1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3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797BD-65B8-0FDC-424F-8C30765B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485C5-A9DE-EA75-F3FF-233121BB8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1AEC7-8CC8-1901-CFB5-D0FE5C292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CCB20-50D8-728B-6C02-D4F0ED3D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860E-5496-45A8-8A4E-AFEF32EBE016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CC048-1659-FC30-0336-AC753F58E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92CE3-5BE8-BD0A-3CD6-05141904F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2CAF-CEA7-4362-B591-2F2BBE8E1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D18C2-4DD1-B79C-4BBD-F9999532F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41D9B-884D-3A26-4DA5-E19072731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77D46-EE07-A080-CCDA-444FACE10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781EE1-B0C7-7184-1BB9-EA6AB2BF8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BC9812-8558-83E6-BFE2-28EDE7AEFA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2003B8-23AE-DAF4-C49B-62A430B38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860E-5496-45A8-8A4E-AFEF32EBE016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74D046-1577-343B-E402-8DDD9C49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0933E4-7F3C-1010-F04B-E6AA13CF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2CAF-CEA7-4362-B591-2F2BBE8E1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65DC1-83F0-D637-1656-AE0A11479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A76D9D-2375-26B5-3F2A-155721FBD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860E-5496-45A8-8A4E-AFEF32EBE016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A82602-1F08-4D48-6EEA-D77B4551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DBF01-4808-5393-28B5-52705A624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2CAF-CEA7-4362-B591-2F2BBE8E1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2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A77302-6D95-234C-FB65-DA966D72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860E-5496-45A8-8A4E-AFEF32EBE016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FCA207-C856-8F5E-FA4D-BBE2DC0D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07350-DA28-E267-EC7E-B6D450AC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2CAF-CEA7-4362-B591-2F2BBE8E1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0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F164C-4124-8769-9CE8-639462EB4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0E35E-3CBC-D8A2-50EB-A6846F1BF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8A3E8-B1B7-3F41-8F3A-81977F596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0CE08-F3A8-DC5A-6033-3E238D01C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860E-5496-45A8-8A4E-AFEF32EBE016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92451-5E97-83C3-405C-8828A1BB3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32DB8-692E-5A64-9D7F-B00D2ADF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2CAF-CEA7-4362-B591-2F2BBE8E1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7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2D99D-1F09-2CFB-2DE3-6940BD9CB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77D29D-DFAB-0454-5909-C6ED1465E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5A172-1785-817B-D35F-ACD91BC0C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E7A26-DBAD-4D89-CE83-E09BFB703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860E-5496-45A8-8A4E-AFEF32EBE016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556C7-15A2-7640-AB67-928E90C9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2CA01-ACE2-8AF8-4B63-91900DFA6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2CAF-CEA7-4362-B591-2F2BBE8E1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74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CFF72E-2619-08CD-6CB7-316011DEF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17C32-4ADA-ED13-3D29-6A674602B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80D60-D2B0-17EA-8018-D0406B3B0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C860E-5496-45A8-8A4E-AFEF32EBE016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E99AC-3968-A2F1-E6F8-ABAC6E269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44340-E62C-5D28-0C52-0E787C625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22CAF-CEA7-4362-B591-2F2BBE8E1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3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9EBD6-7AA2-19F4-CBF7-E7AD8BAFF3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Understanding Queue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80017-349A-EDAA-1015-D51CFF64DB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749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C0031969-7786-4A0D-8709-0E691E9C33CA}" type="slidenum">
              <a:rPr lang="en-US"/>
              <a:pPr/>
              <a:t>10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22570" y="457200"/>
            <a:ext cx="9435830" cy="1219200"/>
          </a:xfrm>
        </p:spPr>
        <p:txBody>
          <a:bodyPr>
            <a:normAutofit fontScale="90000"/>
          </a:bodyPr>
          <a:lstStyle/>
          <a:p>
            <a:r>
              <a:rPr lang="en-US" dirty="0"/>
              <a:t>Queue Implementation using a Linked List</a:t>
            </a:r>
            <a:br>
              <a:rPr lang="en-US" dirty="0"/>
            </a:b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570" y="1524000"/>
            <a:ext cx="9816830" cy="45720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/>
              <a:t>Internally, the queue is represented as a </a:t>
            </a:r>
            <a:r>
              <a:rPr lang="en-US" b="1" i="1" dirty="0">
                <a:solidFill>
                  <a:schemeClr val="accent2"/>
                </a:solidFill>
              </a:rPr>
              <a:t>linked list of nodes</a:t>
            </a:r>
            <a:r>
              <a:rPr lang="en-US" i="1" dirty="0"/>
              <a:t>, </a:t>
            </a:r>
            <a:r>
              <a:rPr lang="en-US" dirty="0"/>
              <a:t>with each node containing a data element</a:t>
            </a:r>
          </a:p>
          <a:p>
            <a:pPr algn="just">
              <a:lnSpc>
                <a:spcPct val="90000"/>
              </a:lnSpc>
            </a:pPr>
            <a:endParaRPr lang="en-US" dirty="0"/>
          </a:p>
          <a:p>
            <a:pPr algn="just">
              <a:lnSpc>
                <a:spcPct val="90000"/>
              </a:lnSpc>
            </a:pPr>
            <a:r>
              <a:rPr lang="en-US" dirty="0"/>
              <a:t>We need </a:t>
            </a:r>
            <a:r>
              <a:rPr lang="en-US" i="1" dirty="0"/>
              <a:t>two</a:t>
            </a:r>
            <a:r>
              <a:rPr lang="en-US" dirty="0"/>
              <a:t> pointers for the linked list 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A pointer to the beginning of the linked list (</a:t>
            </a:r>
            <a:r>
              <a:rPr lang="en-US" b="1" i="1" dirty="0">
                <a:solidFill>
                  <a:schemeClr val="accent2"/>
                </a:solidFill>
              </a:rPr>
              <a:t>front</a:t>
            </a:r>
            <a:r>
              <a:rPr lang="en-US" dirty="0"/>
              <a:t> of queue)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A pointer to the end of the linked list (</a:t>
            </a:r>
            <a:r>
              <a:rPr lang="en-US" b="1" i="1" dirty="0">
                <a:solidFill>
                  <a:schemeClr val="accent2"/>
                </a:solidFill>
              </a:rPr>
              <a:t>rear</a:t>
            </a:r>
            <a:r>
              <a:rPr lang="en-US" dirty="0"/>
              <a:t> of queue)</a:t>
            </a:r>
          </a:p>
          <a:p>
            <a:pPr algn="just">
              <a:lnSpc>
                <a:spcPct val="90000"/>
              </a:lnSpc>
            </a:pPr>
            <a:endParaRPr lang="en-US" dirty="0"/>
          </a:p>
          <a:p>
            <a:pPr algn="just">
              <a:lnSpc>
                <a:spcPct val="90000"/>
              </a:lnSpc>
            </a:pPr>
            <a:r>
              <a:rPr lang="en-US" dirty="0"/>
              <a:t>We will also have a </a:t>
            </a:r>
            <a:r>
              <a:rPr lang="en-US" b="1" i="1" dirty="0">
                <a:solidFill>
                  <a:schemeClr val="accent2"/>
                </a:solidFill>
              </a:rPr>
              <a:t>count</a:t>
            </a:r>
            <a:r>
              <a:rPr lang="en-US" dirty="0"/>
              <a:t> of the number of items in the queue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FAC0A887-2D94-4918-9AC6-B7339AD97AAE}" type="slidenum">
              <a:rPr lang="en-US"/>
              <a:pPr/>
              <a:t>11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Implementation of a Queue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733800" y="4800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3657600" y="5257800"/>
            <a:ext cx="838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count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3810001" y="4876800"/>
            <a:ext cx="3603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3429000" y="2895600"/>
            <a:ext cx="1143000" cy="27432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3657600" y="3505200"/>
            <a:ext cx="76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rear</a:t>
            </a: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3733800" y="3048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3657600" y="4343400"/>
            <a:ext cx="76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front</a:t>
            </a:r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3733800" y="3886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5181600" y="4648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24" name="Rectangle 16"/>
          <p:cNvSpPr>
            <a:spLocks noChangeArrowheads="1"/>
          </p:cNvSpPr>
          <p:nvPr/>
        </p:nvSpPr>
        <p:spPr bwMode="auto">
          <a:xfrm>
            <a:off x="5257800" y="3962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25" name="Rectangle 17"/>
          <p:cNvSpPr>
            <a:spLocks noChangeArrowheads="1"/>
          </p:cNvSpPr>
          <p:nvPr/>
        </p:nvSpPr>
        <p:spPr bwMode="auto">
          <a:xfrm>
            <a:off x="5562600" y="3962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5410200" y="41910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3027" name="Line 19"/>
          <p:cNvSpPr>
            <a:spLocks noChangeShapeType="1"/>
          </p:cNvSpPr>
          <p:nvPr/>
        </p:nvSpPr>
        <p:spPr bwMode="auto">
          <a:xfrm>
            <a:off x="3962400" y="4114800"/>
            <a:ext cx="1295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3028" name="Rectangle 20"/>
          <p:cNvSpPr>
            <a:spLocks noChangeArrowheads="1"/>
          </p:cNvSpPr>
          <p:nvPr/>
        </p:nvSpPr>
        <p:spPr bwMode="auto">
          <a:xfrm>
            <a:off x="6172200" y="46482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32" name="Rectangle 24"/>
          <p:cNvSpPr>
            <a:spLocks noChangeArrowheads="1"/>
          </p:cNvSpPr>
          <p:nvPr/>
        </p:nvSpPr>
        <p:spPr bwMode="auto">
          <a:xfrm>
            <a:off x="6248400" y="3962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33" name="Rectangle 25"/>
          <p:cNvSpPr>
            <a:spLocks noChangeArrowheads="1"/>
          </p:cNvSpPr>
          <p:nvPr/>
        </p:nvSpPr>
        <p:spPr bwMode="auto">
          <a:xfrm>
            <a:off x="6553200" y="3962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34" name="Line 26"/>
          <p:cNvSpPr>
            <a:spLocks noChangeShapeType="1"/>
          </p:cNvSpPr>
          <p:nvPr/>
        </p:nvSpPr>
        <p:spPr bwMode="auto">
          <a:xfrm>
            <a:off x="6400800" y="41910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3035" name="Rectangle 27"/>
          <p:cNvSpPr>
            <a:spLocks noChangeArrowheads="1"/>
          </p:cNvSpPr>
          <p:nvPr/>
        </p:nvSpPr>
        <p:spPr bwMode="auto">
          <a:xfrm>
            <a:off x="7162800" y="46482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39" name="Rectangle 31"/>
          <p:cNvSpPr>
            <a:spLocks noChangeArrowheads="1"/>
          </p:cNvSpPr>
          <p:nvPr/>
        </p:nvSpPr>
        <p:spPr bwMode="auto">
          <a:xfrm>
            <a:off x="7239000" y="3962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40" name="Rectangle 32"/>
          <p:cNvSpPr>
            <a:spLocks noChangeArrowheads="1"/>
          </p:cNvSpPr>
          <p:nvPr/>
        </p:nvSpPr>
        <p:spPr bwMode="auto">
          <a:xfrm>
            <a:off x="7543800" y="3962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41" name="Line 33"/>
          <p:cNvSpPr>
            <a:spLocks noChangeShapeType="1"/>
          </p:cNvSpPr>
          <p:nvPr/>
        </p:nvSpPr>
        <p:spPr bwMode="auto">
          <a:xfrm>
            <a:off x="7391400" y="41910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3042" name="Line 34"/>
          <p:cNvSpPr>
            <a:spLocks noChangeShapeType="1"/>
          </p:cNvSpPr>
          <p:nvPr/>
        </p:nvSpPr>
        <p:spPr bwMode="auto">
          <a:xfrm>
            <a:off x="5715000" y="4114800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3043" name="Line 35"/>
          <p:cNvSpPr>
            <a:spLocks noChangeShapeType="1"/>
          </p:cNvSpPr>
          <p:nvPr/>
        </p:nvSpPr>
        <p:spPr bwMode="auto">
          <a:xfrm>
            <a:off x="6705600" y="4114800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3044" name="Rectangle 36"/>
          <p:cNvSpPr>
            <a:spLocks noChangeArrowheads="1"/>
          </p:cNvSpPr>
          <p:nvPr/>
        </p:nvSpPr>
        <p:spPr bwMode="auto">
          <a:xfrm>
            <a:off x="8153400" y="46482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48" name="Rectangle 40"/>
          <p:cNvSpPr>
            <a:spLocks noChangeArrowheads="1"/>
          </p:cNvSpPr>
          <p:nvPr/>
        </p:nvSpPr>
        <p:spPr bwMode="auto">
          <a:xfrm>
            <a:off x="8229600" y="3962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49" name="Rectangle 41"/>
          <p:cNvSpPr>
            <a:spLocks noChangeArrowheads="1"/>
          </p:cNvSpPr>
          <p:nvPr/>
        </p:nvSpPr>
        <p:spPr bwMode="auto">
          <a:xfrm>
            <a:off x="8534400" y="3962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51" name="Line 43"/>
          <p:cNvSpPr>
            <a:spLocks noChangeShapeType="1"/>
          </p:cNvSpPr>
          <p:nvPr/>
        </p:nvSpPr>
        <p:spPr bwMode="auto">
          <a:xfrm>
            <a:off x="7696200" y="4114800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3052" name="Line 44"/>
          <p:cNvSpPr>
            <a:spLocks noChangeShapeType="1"/>
          </p:cNvSpPr>
          <p:nvPr/>
        </p:nvSpPr>
        <p:spPr bwMode="auto">
          <a:xfrm>
            <a:off x="8382000" y="41910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3053" name="Freeform 45"/>
          <p:cNvSpPr>
            <a:spLocks/>
          </p:cNvSpPr>
          <p:nvPr/>
        </p:nvSpPr>
        <p:spPr bwMode="auto">
          <a:xfrm>
            <a:off x="3962400" y="3162300"/>
            <a:ext cx="4419600" cy="800100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2208" y="72"/>
              </a:cxn>
              <a:cxn ang="0">
                <a:pos x="2784" y="504"/>
              </a:cxn>
            </a:cxnLst>
            <a:rect l="0" t="0" r="r" b="b"/>
            <a:pathLst>
              <a:path w="2784" h="504">
                <a:moveTo>
                  <a:pt x="0" y="72"/>
                </a:moveTo>
                <a:cubicBezTo>
                  <a:pt x="872" y="36"/>
                  <a:pt x="1744" y="0"/>
                  <a:pt x="2208" y="72"/>
                </a:cubicBezTo>
                <a:cubicBezTo>
                  <a:pt x="2672" y="144"/>
                  <a:pt x="2728" y="324"/>
                  <a:pt x="2784" y="504"/>
                </a:cubicBezTo>
              </a:path>
            </a:pathLst>
          </a:custGeom>
          <a:noFill/>
          <a:ln w="38100" cmpd="sng">
            <a:solidFill>
              <a:schemeClr val="hlink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3054" name="Text Box 46"/>
          <p:cNvSpPr txBox="1">
            <a:spLocks noChangeArrowheads="1"/>
          </p:cNvSpPr>
          <p:nvPr/>
        </p:nvSpPr>
        <p:spPr bwMode="auto">
          <a:xfrm>
            <a:off x="3429000" y="1752600"/>
            <a:ext cx="5105400" cy="369332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 queue </a:t>
            </a:r>
            <a:r>
              <a:rPr lang="en-US">
                <a:solidFill>
                  <a:schemeClr val="accent2"/>
                </a:solidFill>
              </a:rPr>
              <a:t>q</a:t>
            </a:r>
            <a:r>
              <a:rPr lang="en-US"/>
              <a:t> containing four elements</a:t>
            </a:r>
          </a:p>
        </p:txBody>
      </p:sp>
      <p:sp>
        <p:nvSpPr>
          <p:cNvPr id="43055" name="Text Box 47"/>
          <p:cNvSpPr txBox="1">
            <a:spLocks noChangeArrowheads="1"/>
          </p:cNvSpPr>
          <p:nvPr/>
        </p:nvSpPr>
        <p:spPr bwMode="auto">
          <a:xfrm>
            <a:off x="2424113" y="3860800"/>
            <a:ext cx="457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q</a:t>
            </a:r>
          </a:p>
        </p:txBody>
      </p:sp>
      <p:sp>
        <p:nvSpPr>
          <p:cNvPr id="43056" name="Rectangle 48"/>
          <p:cNvSpPr>
            <a:spLocks noChangeArrowheads="1"/>
          </p:cNvSpPr>
          <p:nvPr/>
        </p:nvSpPr>
        <p:spPr bwMode="auto">
          <a:xfrm>
            <a:off x="2728913" y="3860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3057" name="Line 49"/>
          <p:cNvSpPr>
            <a:spLocks noChangeShapeType="1"/>
          </p:cNvSpPr>
          <p:nvPr/>
        </p:nvSpPr>
        <p:spPr bwMode="auto">
          <a:xfrm>
            <a:off x="2957513" y="4089400"/>
            <a:ext cx="457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8760296" y="4149080"/>
            <a:ext cx="504056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9264352" y="4149080"/>
            <a:ext cx="0" cy="216024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9120336" y="4365104"/>
            <a:ext cx="288032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B5ABEA74-6D63-421F-9849-7FD992671AB1}" type="slidenum">
              <a:rPr lang="en-US"/>
              <a:pPr/>
              <a:t>12</a:t>
            </a:fld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if the queue is empty?</a:t>
            </a:r>
          </a:p>
          <a:p>
            <a:pPr>
              <a:buFontTx/>
              <a:buNone/>
            </a:pPr>
            <a:endParaRPr lang="en-US"/>
          </a:p>
          <a:p>
            <a:r>
              <a:rPr lang="en-US"/>
              <a:t>What if there is only 1 element?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3429000" y="304801"/>
            <a:ext cx="4110038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4000">
                <a:solidFill>
                  <a:schemeClr val="tx2"/>
                </a:solidFill>
              </a:rPr>
              <a:t>Discussion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985932B3-4F05-4A28-99E8-E66570E57C9D}" type="slidenum">
              <a:rPr lang="en-US"/>
              <a:pPr/>
              <a:t>13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After Adding Element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37338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3657600" y="5181600"/>
            <a:ext cx="838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count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3810001" y="4800600"/>
            <a:ext cx="3603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3429000" y="2819400"/>
            <a:ext cx="1143000" cy="27432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3657600" y="3429000"/>
            <a:ext cx="76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rear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37338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3657600" y="4267200"/>
            <a:ext cx="76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front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3733800" y="3810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5181600" y="45720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52578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55626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5410200" y="41148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>
            <a:off x="3962400" y="4038600"/>
            <a:ext cx="1295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6172200" y="45720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62484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65532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100" name="Line 20"/>
          <p:cNvSpPr>
            <a:spLocks noChangeShapeType="1"/>
          </p:cNvSpPr>
          <p:nvPr/>
        </p:nvSpPr>
        <p:spPr bwMode="auto">
          <a:xfrm>
            <a:off x="6400800" y="41148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7162800" y="45720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72390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75438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>
            <a:off x="7391400" y="41148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6105" name="Line 25"/>
          <p:cNvSpPr>
            <a:spLocks noChangeShapeType="1"/>
          </p:cNvSpPr>
          <p:nvPr/>
        </p:nvSpPr>
        <p:spPr bwMode="auto">
          <a:xfrm>
            <a:off x="5715000" y="4038600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6106" name="Line 26"/>
          <p:cNvSpPr>
            <a:spLocks noChangeShapeType="1"/>
          </p:cNvSpPr>
          <p:nvPr/>
        </p:nvSpPr>
        <p:spPr bwMode="auto">
          <a:xfrm>
            <a:off x="6705600" y="4038600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6107" name="Rectangle 27"/>
          <p:cNvSpPr>
            <a:spLocks noChangeArrowheads="1"/>
          </p:cNvSpPr>
          <p:nvPr/>
        </p:nvSpPr>
        <p:spPr bwMode="auto">
          <a:xfrm>
            <a:off x="8153400" y="45720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82296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85344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111" name="Line 31"/>
          <p:cNvSpPr>
            <a:spLocks noChangeShapeType="1"/>
          </p:cNvSpPr>
          <p:nvPr/>
        </p:nvSpPr>
        <p:spPr bwMode="auto">
          <a:xfrm>
            <a:off x="7696200" y="4038600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6112" name="Line 32"/>
          <p:cNvSpPr>
            <a:spLocks noChangeShapeType="1"/>
          </p:cNvSpPr>
          <p:nvPr/>
        </p:nvSpPr>
        <p:spPr bwMode="auto">
          <a:xfrm>
            <a:off x="8382000" y="41148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6115" name="Rectangle 35"/>
          <p:cNvSpPr>
            <a:spLocks noChangeArrowheads="1"/>
          </p:cNvSpPr>
          <p:nvPr/>
        </p:nvSpPr>
        <p:spPr bwMode="auto">
          <a:xfrm>
            <a:off x="8839200" y="784226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116" name="Rectangle 36"/>
          <p:cNvSpPr>
            <a:spLocks noChangeArrowheads="1"/>
          </p:cNvSpPr>
          <p:nvPr/>
        </p:nvSpPr>
        <p:spPr bwMode="auto">
          <a:xfrm>
            <a:off x="9144000" y="45720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117" name="Rectangle 37"/>
          <p:cNvSpPr>
            <a:spLocks noChangeArrowheads="1"/>
          </p:cNvSpPr>
          <p:nvPr/>
        </p:nvSpPr>
        <p:spPr bwMode="auto">
          <a:xfrm>
            <a:off x="92202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118" name="Rectangle 38"/>
          <p:cNvSpPr>
            <a:spLocks noChangeArrowheads="1"/>
          </p:cNvSpPr>
          <p:nvPr/>
        </p:nvSpPr>
        <p:spPr bwMode="auto">
          <a:xfrm>
            <a:off x="95250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120" name="Line 40"/>
          <p:cNvSpPr>
            <a:spLocks noChangeShapeType="1"/>
          </p:cNvSpPr>
          <p:nvPr/>
        </p:nvSpPr>
        <p:spPr bwMode="auto">
          <a:xfrm>
            <a:off x="8686800" y="40386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6121" name="Line 41"/>
          <p:cNvSpPr>
            <a:spLocks noChangeShapeType="1"/>
          </p:cNvSpPr>
          <p:nvPr/>
        </p:nvSpPr>
        <p:spPr bwMode="auto">
          <a:xfrm>
            <a:off x="9372600" y="41148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6122" name="Freeform 42"/>
          <p:cNvSpPr>
            <a:spLocks/>
          </p:cNvSpPr>
          <p:nvPr/>
        </p:nvSpPr>
        <p:spPr bwMode="auto">
          <a:xfrm>
            <a:off x="3962400" y="3086100"/>
            <a:ext cx="5410200" cy="800100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2640" y="72"/>
              </a:cxn>
              <a:cxn ang="0">
                <a:pos x="3408" y="504"/>
              </a:cxn>
            </a:cxnLst>
            <a:rect l="0" t="0" r="r" b="b"/>
            <a:pathLst>
              <a:path w="3408" h="504">
                <a:moveTo>
                  <a:pt x="0" y="72"/>
                </a:moveTo>
                <a:cubicBezTo>
                  <a:pt x="1036" y="36"/>
                  <a:pt x="2072" y="0"/>
                  <a:pt x="2640" y="72"/>
                </a:cubicBezTo>
                <a:cubicBezTo>
                  <a:pt x="3208" y="144"/>
                  <a:pt x="3308" y="324"/>
                  <a:pt x="3408" y="504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6123" name="Text Box 43"/>
          <p:cNvSpPr txBox="1">
            <a:spLocks noChangeArrowheads="1"/>
          </p:cNvSpPr>
          <p:nvPr/>
        </p:nvSpPr>
        <p:spPr bwMode="auto">
          <a:xfrm>
            <a:off x="838200" y="1676401"/>
            <a:ext cx="8839200" cy="646331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New element is added in a node at the end of the list, </a:t>
            </a:r>
            <a:r>
              <a:rPr lang="en-US" dirty="0">
                <a:solidFill>
                  <a:schemeClr val="accent2"/>
                </a:solidFill>
              </a:rPr>
              <a:t>rear</a:t>
            </a:r>
            <a:r>
              <a:rPr lang="en-US" dirty="0"/>
              <a:t> points to the new node, and </a:t>
            </a:r>
            <a:r>
              <a:rPr lang="en-US" dirty="0">
                <a:solidFill>
                  <a:schemeClr val="accent2"/>
                </a:solidFill>
              </a:rPr>
              <a:t>count</a:t>
            </a:r>
            <a:r>
              <a:rPr lang="en-US" dirty="0"/>
              <a:t> is incremented</a:t>
            </a:r>
          </a:p>
        </p:txBody>
      </p:sp>
      <p:sp>
        <p:nvSpPr>
          <p:cNvPr id="46126" name="Text Box 46"/>
          <p:cNvSpPr txBox="1">
            <a:spLocks noChangeArrowheads="1"/>
          </p:cNvSpPr>
          <p:nvPr/>
        </p:nvSpPr>
        <p:spPr bwMode="auto">
          <a:xfrm>
            <a:off x="2424113" y="3860800"/>
            <a:ext cx="457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q</a:t>
            </a:r>
          </a:p>
        </p:txBody>
      </p:sp>
      <p:sp>
        <p:nvSpPr>
          <p:cNvPr id="46127" name="Rectangle 47"/>
          <p:cNvSpPr>
            <a:spLocks noChangeArrowheads="1"/>
          </p:cNvSpPr>
          <p:nvPr/>
        </p:nvSpPr>
        <p:spPr bwMode="auto">
          <a:xfrm>
            <a:off x="2728913" y="3860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6128" name="Line 48"/>
          <p:cNvSpPr>
            <a:spLocks noChangeShapeType="1"/>
          </p:cNvSpPr>
          <p:nvPr/>
        </p:nvSpPr>
        <p:spPr bwMode="auto">
          <a:xfrm>
            <a:off x="2957513" y="4089400"/>
            <a:ext cx="457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cxnSp>
        <p:nvCxnSpPr>
          <p:cNvPr id="46" name="Straight Connector 45"/>
          <p:cNvCxnSpPr/>
          <p:nvPr/>
        </p:nvCxnSpPr>
        <p:spPr bwMode="auto">
          <a:xfrm>
            <a:off x="9624392" y="4077072"/>
            <a:ext cx="504056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10128448" y="4077072"/>
            <a:ext cx="0" cy="216024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9984432" y="4293096"/>
            <a:ext cx="288032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DA243428-582C-4F67-9AA2-ABAA1FFC1F92}" type="slidenum">
              <a:rPr lang="en-US"/>
              <a:pPr/>
              <a:t>14</a:t>
            </a:fld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After a </a:t>
            </a:r>
            <a:r>
              <a:rPr lang="en-US" b="1">
                <a:solidFill>
                  <a:schemeClr val="accent2"/>
                </a:solidFill>
              </a:rPr>
              <a:t>dequeue</a:t>
            </a:r>
            <a:r>
              <a:rPr lang="en-US"/>
              <a:t> Operation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3733800" y="4724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3657600" y="5181600"/>
            <a:ext cx="838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count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3810001" y="4800600"/>
            <a:ext cx="3603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3429000" y="2819400"/>
            <a:ext cx="1143000" cy="27432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3657600" y="3429000"/>
            <a:ext cx="76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rear</a:t>
            </a:r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3733800" y="2971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3657600" y="4267200"/>
            <a:ext cx="76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front</a:t>
            </a:r>
          </a:p>
        </p:txBody>
      </p:sp>
      <p:sp>
        <p:nvSpPr>
          <p:cNvPr id="47115" name="Rectangle 11"/>
          <p:cNvSpPr>
            <a:spLocks noChangeArrowheads="1"/>
          </p:cNvSpPr>
          <p:nvPr/>
        </p:nvSpPr>
        <p:spPr bwMode="auto">
          <a:xfrm>
            <a:off x="3733800" y="3810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20" name="Line 16"/>
          <p:cNvSpPr>
            <a:spLocks noChangeShapeType="1"/>
          </p:cNvSpPr>
          <p:nvPr/>
        </p:nvSpPr>
        <p:spPr bwMode="auto">
          <a:xfrm>
            <a:off x="3962400" y="4038600"/>
            <a:ext cx="2286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7121" name="Rectangle 17"/>
          <p:cNvSpPr>
            <a:spLocks noChangeArrowheads="1"/>
          </p:cNvSpPr>
          <p:nvPr/>
        </p:nvSpPr>
        <p:spPr bwMode="auto">
          <a:xfrm>
            <a:off x="6172200" y="45720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22" name="Rectangle 18"/>
          <p:cNvSpPr>
            <a:spLocks noChangeArrowheads="1"/>
          </p:cNvSpPr>
          <p:nvPr/>
        </p:nvSpPr>
        <p:spPr bwMode="auto">
          <a:xfrm>
            <a:off x="62484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23" name="Rectangle 19"/>
          <p:cNvSpPr>
            <a:spLocks noChangeArrowheads="1"/>
          </p:cNvSpPr>
          <p:nvPr/>
        </p:nvSpPr>
        <p:spPr bwMode="auto">
          <a:xfrm>
            <a:off x="65532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24" name="Line 20"/>
          <p:cNvSpPr>
            <a:spLocks noChangeShapeType="1"/>
          </p:cNvSpPr>
          <p:nvPr/>
        </p:nvSpPr>
        <p:spPr bwMode="auto">
          <a:xfrm>
            <a:off x="6400800" y="41148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7125" name="Rectangle 21"/>
          <p:cNvSpPr>
            <a:spLocks noChangeArrowheads="1"/>
          </p:cNvSpPr>
          <p:nvPr/>
        </p:nvSpPr>
        <p:spPr bwMode="auto">
          <a:xfrm>
            <a:off x="7162800" y="45720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26" name="Rectangle 22"/>
          <p:cNvSpPr>
            <a:spLocks noChangeArrowheads="1"/>
          </p:cNvSpPr>
          <p:nvPr/>
        </p:nvSpPr>
        <p:spPr bwMode="auto">
          <a:xfrm>
            <a:off x="72390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27" name="Rectangle 23"/>
          <p:cNvSpPr>
            <a:spLocks noChangeArrowheads="1"/>
          </p:cNvSpPr>
          <p:nvPr/>
        </p:nvSpPr>
        <p:spPr bwMode="auto">
          <a:xfrm>
            <a:off x="75438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28" name="Line 24"/>
          <p:cNvSpPr>
            <a:spLocks noChangeShapeType="1"/>
          </p:cNvSpPr>
          <p:nvPr/>
        </p:nvSpPr>
        <p:spPr bwMode="auto">
          <a:xfrm>
            <a:off x="7391400" y="41148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7130" name="Line 26"/>
          <p:cNvSpPr>
            <a:spLocks noChangeShapeType="1"/>
          </p:cNvSpPr>
          <p:nvPr/>
        </p:nvSpPr>
        <p:spPr bwMode="auto">
          <a:xfrm>
            <a:off x="6705600" y="4038600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7131" name="Rectangle 27"/>
          <p:cNvSpPr>
            <a:spLocks noChangeArrowheads="1"/>
          </p:cNvSpPr>
          <p:nvPr/>
        </p:nvSpPr>
        <p:spPr bwMode="auto">
          <a:xfrm>
            <a:off x="8153400" y="45720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32" name="Rectangle 28"/>
          <p:cNvSpPr>
            <a:spLocks noChangeArrowheads="1"/>
          </p:cNvSpPr>
          <p:nvPr/>
        </p:nvSpPr>
        <p:spPr bwMode="auto">
          <a:xfrm>
            <a:off x="82296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33" name="Rectangle 29"/>
          <p:cNvSpPr>
            <a:spLocks noChangeArrowheads="1"/>
          </p:cNvSpPr>
          <p:nvPr/>
        </p:nvSpPr>
        <p:spPr bwMode="auto">
          <a:xfrm>
            <a:off x="85344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34" name="Line 30"/>
          <p:cNvSpPr>
            <a:spLocks noChangeShapeType="1"/>
          </p:cNvSpPr>
          <p:nvPr/>
        </p:nvSpPr>
        <p:spPr bwMode="auto">
          <a:xfrm>
            <a:off x="7696200" y="4038600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7135" name="Line 31"/>
          <p:cNvSpPr>
            <a:spLocks noChangeShapeType="1"/>
          </p:cNvSpPr>
          <p:nvPr/>
        </p:nvSpPr>
        <p:spPr bwMode="auto">
          <a:xfrm>
            <a:off x="8382000" y="41148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7136" name="Text Box 32"/>
          <p:cNvSpPr txBox="1">
            <a:spLocks noChangeArrowheads="1"/>
          </p:cNvSpPr>
          <p:nvPr/>
        </p:nvSpPr>
        <p:spPr bwMode="auto">
          <a:xfrm>
            <a:off x="2590800" y="1676400"/>
            <a:ext cx="7696200" cy="923330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Node containing         is removed from the front of the list (see previous slide), </a:t>
            </a:r>
            <a:r>
              <a:rPr lang="en-US">
                <a:solidFill>
                  <a:schemeClr val="accent2"/>
                </a:solidFill>
              </a:rPr>
              <a:t>front</a:t>
            </a:r>
            <a:r>
              <a:rPr lang="en-US"/>
              <a:t> now points to the node that was formerly second, and </a:t>
            </a:r>
            <a:r>
              <a:rPr lang="en-US">
                <a:solidFill>
                  <a:schemeClr val="accent2"/>
                </a:solidFill>
              </a:rPr>
              <a:t>count</a:t>
            </a:r>
            <a:r>
              <a:rPr lang="en-US"/>
              <a:t> has been decremented.</a:t>
            </a:r>
          </a:p>
        </p:txBody>
      </p:sp>
      <p:sp>
        <p:nvSpPr>
          <p:cNvPr id="47138" name="Rectangle 34"/>
          <p:cNvSpPr>
            <a:spLocks noChangeArrowheads="1"/>
          </p:cNvSpPr>
          <p:nvPr/>
        </p:nvSpPr>
        <p:spPr bwMode="auto">
          <a:xfrm>
            <a:off x="9144000" y="45720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39" name="Rectangle 35"/>
          <p:cNvSpPr>
            <a:spLocks noChangeArrowheads="1"/>
          </p:cNvSpPr>
          <p:nvPr/>
        </p:nvSpPr>
        <p:spPr bwMode="auto">
          <a:xfrm>
            <a:off x="92202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40" name="Rectangle 36"/>
          <p:cNvSpPr>
            <a:spLocks noChangeArrowheads="1"/>
          </p:cNvSpPr>
          <p:nvPr/>
        </p:nvSpPr>
        <p:spPr bwMode="auto">
          <a:xfrm>
            <a:off x="9525000" y="38862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42" name="Line 38"/>
          <p:cNvSpPr>
            <a:spLocks noChangeShapeType="1"/>
          </p:cNvSpPr>
          <p:nvPr/>
        </p:nvSpPr>
        <p:spPr bwMode="auto">
          <a:xfrm>
            <a:off x="8686800" y="4038600"/>
            <a:ext cx="533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7143" name="Line 39"/>
          <p:cNvSpPr>
            <a:spLocks noChangeShapeType="1"/>
          </p:cNvSpPr>
          <p:nvPr/>
        </p:nvSpPr>
        <p:spPr bwMode="auto">
          <a:xfrm>
            <a:off x="9372600" y="41148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7144" name="Freeform 40"/>
          <p:cNvSpPr>
            <a:spLocks/>
          </p:cNvSpPr>
          <p:nvPr/>
        </p:nvSpPr>
        <p:spPr bwMode="auto">
          <a:xfrm>
            <a:off x="3962400" y="3086100"/>
            <a:ext cx="5410200" cy="800100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2640" y="72"/>
              </a:cxn>
              <a:cxn ang="0">
                <a:pos x="3408" y="504"/>
              </a:cxn>
            </a:cxnLst>
            <a:rect l="0" t="0" r="r" b="b"/>
            <a:pathLst>
              <a:path w="3408" h="504">
                <a:moveTo>
                  <a:pt x="0" y="72"/>
                </a:moveTo>
                <a:cubicBezTo>
                  <a:pt x="1036" y="36"/>
                  <a:pt x="2072" y="0"/>
                  <a:pt x="2640" y="72"/>
                </a:cubicBezTo>
                <a:cubicBezTo>
                  <a:pt x="3208" y="144"/>
                  <a:pt x="3308" y="324"/>
                  <a:pt x="3408" y="504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7145" name="Rectangle 41"/>
          <p:cNvSpPr>
            <a:spLocks noChangeArrowheads="1"/>
          </p:cNvSpPr>
          <p:nvPr/>
        </p:nvSpPr>
        <p:spPr bwMode="auto">
          <a:xfrm>
            <a:off x="4191000" y="150718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46" name="Text Box 42"/>
          <p:cNvSpPr txBox="1">
            <a:spLocks noChangeArrowheads="1"/>
          </p:cNvSpPr>
          <p:nvPr/>
        </p:nvSpPr>
        <p:spPr bwMode="auto">
          <a:xfrm>
            <a:off x="2424113" y="3860800"/>
            <a:ext cx="457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q</a:t>
            </a:r>
          </a:p>
        </p:txBody>
      </p:sp>
      <p:sp>
        <p:nvSpPr>
          <p:cNvPr id="47147" name="Rectangle 43"/>
          <p:cNvSpPr>
            <a:spLocks noChangeArrowheads="1"/>
          </p:cNvSpPr>
          <p:nvPr/>
        </p:nvSpPr>
        <p:spPr bwMode="auto">
          <a:xfrm>
            <a:off x="2728913" y="3860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47148" name="Line 44"/>
          <p:cNvSpPr>
            <a:spLocks noChangeShapeType="1"/>
          </p:cNvSpPr>
          <p:nvPr/>
        </p:nvSpPr>
        <p:spPr bwMode="auto">
          <a:xfrm>
            <a:off x="2957513" y="4089400"/>
            <a:ext cx="457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9624392" y="4077072"/>
            <a:ext cx="504056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10128448" y="4077072"/>
            <a:ext cx="0" cy="216024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9984432" y="4293096"/>
            <a:ext cx="288032" cy="0"/>
          </a:xfrm>
          <a:prstGeom prst="lin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398AC171-569B-45DB-99FF-DD77EC01CECC}" type="slidenum">
              <a:rPr lang="en-US"/>
              <a:pPr/>
              <a:t>15</a:t>
            </a:fld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Implementation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10183238" cy="4876800"/>
          </a:xfrm>
        </p:spPr>
        <p:txBody>
          <a:bodyPr/>
          <a:lstStyle/>
          <a:p>
            <a:r>
              <a:rPr lang="en-US" dirty="0"/>
              <a:t>The queue is represented as a linked list of nodes:</a:t>
            </a:r>
          </a:p>
          <a:p>
            <a:pPr lvl="1"/>
            <a:r>
              <a:rPr lang="en-US" dirty="0"/>
              <a:t>We will again use the </a:t>
            </a:r>
            <a:r>
              <a:rPr lang="en-US" b="1" dirty="0" err="1">
                <a:solidFill>
                  <a:schemeClr val="accent2"/>
                </a:solidFill>
              </a:rPr>
              <a:t>LinearNode</a:t>
            </a:r>
            <a:r>
              <a:rPr lang="en-US" dirty="0"/>
              <a:t> class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front</a:t>
            </a:r>
            <a:r>
              <a:rPr lang="en-US" dirty="0"/>
              <a:t> is a reference to the head of the queue (beginning of the linked list)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rear</a:t>
            </a:r>
            <a:r>
              <a:rPr lang="en-US" dirty="0"/>
              <a:t> is a reference to the tail of the queue (end of the linked list)</a:t>
            </a:r>
          </a:p>
          <a:p>
            <a:pPr lvl="1"/>
            <a:r>
              <a:rPr lang="en-US" dirty="0"/>
              <a:t>The integer </a:t>
            </a:r>
            <a:r>
              <a:rPr lang="en-US" b="1" dirty="0">
                <a:solidFill>
                  <a:schemeClr val="accent2"/>
                </a:solidFill>
              </a:rPr>
              <a:t>count</a:t>
            </a:r>
            <a:r>
              <a:rPr lang="en-US" dirty="0"/>
              <a:t> is the number of nodes in the queue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FFBDF5DA-6887-4D51-A741-2B3C2E3BF784}" type="slidenum">
              <a:rPr lang="en-US"/>
              <a:pPr/>
              <a:t>16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817123" y="228600"/>
            <a:ext cx="9622277" cy="1295400"/>
          </a:xfrm>
        </p:spPr>
        <p:txBody>
          <a:bodyPr/>
          <a:lstStyle/>
          <a:p>
            <a:r>
              <a:rPr lang="en-US" dirty="0"/>
              <a:t>Array Implementation of  a Queue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7123" y="1752600"/>
            <a:ext cx="9546077" cy="4343400"/>
          </a:xfrm>
        </p:spPr>
        <p:txBody>
          <a:bodyPr>
            <a:normAutofit/>
          </a:bodyPr>
          <a:lstStyle/>
          <a:p>
            <a:pPr algn="just"/>
            <a:r>
              <a:rPr lang="en-US" sz="2400" b="1" i="1" dirty="0">
                <a:solidFill>
                  <a:schemeClr val="hlink"/>
                </a:solidFill>
              </a:rPr>
              <a:t>First Approach</a:t>
            </a:r>
            <a:r>
              <a:rPr lang="en-US" sz="2400" dirty="0">
                <a:solidFill>
                  <a:srgbClr val="00357F"/>
                </a:solidFill>
              </a:rPr>
              <a:t>:</a:t>
            </a:r>
          </a:p>
          <a:p>
            <a:pPr lvl="1" algn="just"/>
            <a:r>
              <a:rPr lang="en-US" dirty="0"/>
              <a:t>Use an array in which </a:t>
            </a:r>
            <a:r>
              <a:rPr lang="en-US" dirty="0">
                <a:solidFill>
                  <a:schemeClr val="tx2"/>
                </a:solidFill>
              </a:rPr>
              <a:t>index 0</a:t>
            </a:r>
            <a:r>
              <a:rPr lang="en-US" dirty="0"/>
              <a:t> represents one end of the queue (the </a:t>
            </a:r>
            <a:r>
              <a:rPr lang="en-US" i="1" dirty="0">
                <a:solidFill>
                  <a:schemeClr val="tx2"/>
                </a:solidFill>
              </a:rPr>
              <a:t>front</a:t>
            </a:r>
            <a:r>
              <a:rPr lang="en-US" dirty="0"/>
              <a:t>) </a:t>
            </a:r>
          </a:p>
          <a:p>
            <a:pPr lvl="1" algn="just"/>
            <a:r>
              <a:rPr lang="en-US" dirty="0"/>
              <a:t>Integer value </a:t>
            </a:r>
            <a:r>
              <a:rPr lang="en-US" b="1" i="1" dirty="0">
                <a:solidFill>
                  <a:schemeClr val="accent2"/>
                </a:solidFill>
              </a:rPr>
              <a:t>count</a:t>
            </a:r>
            <a:r>
              <a:rPr lang="en-US" dirty="0"/>
              <a:t> represents the number of elements in the array (so the element at the rear of the queue is in position count - 1)</a:t>
            </a:r>
          </a:p>
          <a:p>
            <a:pPr marL="457200" lvl="1" indent="0" algn="just">
              <a:buNone/>
            </a:pPr>
            <a:endParaRPr lang="en-US" dirty="0"/>
          </a:p>
          <a:p>
            <a:pPr algn="just"/>
            <a:r>
              <a:rPr lang="en-US" sz="2400" b="1" i="1" dirty="0">
                <a:solidFill>
                  <a:schemeClr val="hlink"/>
                </a:solidFill>
              </a:rPr>
              <a:t>Discussion</a:t>
            </a:r>
            <a:r>
              <a:rPr lang="en-US" sz="2400" dirty="0"/>
              <a:t>: What is the challenge with this approach? 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BE638A70-0F1D-4375-AA23-0C8F6B593799}" type="slidenum">
              <a:rPr lang="en-US"/>
              <a:pPr/>
              <a:t>17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Array Implementation of a Queue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3276600" y="3962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3200400" y="4419600"/>
            <a:ext cx="838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count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3352801" y="4038600"/>
            <a:ext cx="3603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3048000" y="3505200"/>
            <a:ext cx="914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queue</a:t>
            </a: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2895600" y="2895600"/>
            <a:ext cx="1219200" cy="1905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4800600" y="3886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3262" name="Rectangle 14"/>
          <p:cNvSpPr>
            <a:spLocks noChangeArrowheads="1"/>
          </p:cNvSpPr>
          <p:nvPr/>
        </p:nvSpPr>
        <p:spPr bwMode="auto">
          <a:xfrm>
            <a:off x="5791200" y="38862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3266" name="Rectangle 18"/>
          <p:cNvSpPr>
            <a:spLocks noChangeArrowheads="1"/>
          </p:cNvSpPr>
          <p:nvPr/>
        </p:nvSpPr>
        <p:spPr bwMode="auto">
          <a:xfrm>
            <a:off x="6781800" y="38862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3270" name="Rectangle 22"/>
          <p:cNvSpPr>
            <a:spLocks noChangeArrowheads="1"/>
          </p:cNvSpPr>
          <p:nvPr/>
        </p:nvSpPr>
        <p:spPr bwMode="auto">
          <a:xfrm>
            <a:off x="7772400" y="38862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3274" name="Rectangle 26"/>
          <p:cNvSpPr>
            <a:spLocks noChangeArrowheads="1"/>
          </p:cNvSpPr>
          <p:nvPr/>
        </p:nvSpPr>
        <p:spPr bwMode="auto">
          <a:xfrm>
            <a:off x="44958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3275" name="Rectangle 27"/>
          <p:cNvSpPr>
            <a:spLocks noChangeArrowheads="1"/>
          </p:cNvSpPr>
          <p:nvPr/>
        </p:nvSpPr>
        <p:spPr bwMode="auto">
          <a:xfrm>
            <a:off x="84582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3276" name="Rectangle 28"/>
          <p:cNvSpPr>
            <a:spLocks noChangeArrowheads="1"/>
          </p:cNvSpPr>
          <p:nvPr/>
        </p:nvSpPr>
        <p:spPr bwMode="auto">
          <a:xfrm>
            <a:off x="74676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3277" name="Rectangle 29"/>
          <p:cNvSpPr>
            <a:spLocks noChangeArrowheads="1"/>
          </p:cNvSpPr>
          <p:nvPr/>
        </p:nvSpPr>
        <p:spPr bwMode="auto">
          <a:xfrm>
            <a:off x="64770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3278" name="Rectangle 30"/>
          <p:cNvSpPr>
            <a:spLocks noChangeArrowheads="1"/>
          </p:cNvSpPr>
          <p:nvPr/>
        </p:nvSpPr>
        <p:spPr bwMode="auto">
          <a:xfrm>
            <a:off x="54864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3279" name="Text Box 31"/>
          <p:cNvSpPr txBox="1">
            <a:spLocks noChangeArrowheads="1"/>
          </p:cNvSpPr>
          <p:nvPr/>
        </p:nvSpPr>
        <p:spPr bwMode="auto">
          <a:xfrm>
            <a:off x="4800601" y="2667000"/>
            <a:ext cx="3603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53280" name="Text Box 32"/>
          <p:cNvSpPr txBox="1">
            <a:spLocks noChangeArrowheads="1"/>
          </p:cNvSpPr>
          <p:nvPr/>
        </p:nvSpPr>
        <p:spPr bwMode="auto">
          <a:xfrm>
            <a:off x="8839201" y="2667000"/>
            <a:ext cx="3603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53281" name="Text Box 33"/>
          <p:cNvSpPr txBox="1">
            <a:spLocks noChangeArrowheads="1"/>
          </p:cNvSpPr>
          <p:nvPr/>
        </p:nvSpPr>
        <p:spPr bwMode="auto">
          <a:xfrm>
            <a:off x="7848601" y="2667000"/>
            <a:ext cx="3603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53282" name="Text Box 34"/>
          <p:cNvSpPr txBox="1">
            <a:spLocks noChangeArrowheads="1"/>
          </p:cNvSpPr>
          <p:nvPr/>
        </p:nvSpPr>
        <p:spPr bwMode="auto">
          <a:xfrm>
            <a:off x="6781801" y="2667000"/>
            <a:ext cx="3603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53283" name="Text Box 35"/>
          <p:cNvSpPr txBox="1">
            <a:spLocks noChangeArrowheads="1"/>
          </p:cNvSpPr>
          <p:nvPr/>
        </p:nvSpPr>
        <p:spPr bwMode="auto">
          <a:xfrm>
            <a:off x="5791201" y="2667000"/>
            <a:ext cx="3603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53285" name="Line 37"/>
          <p:cNvSpPr>
            <a:spLocks noChangeShapeType="1"/>
          </p:cNvSpPr>
          <p:nvPr/>
        </p:nvSpPr>
        <p:spPr bwMode="auto">
          <a:xfrm>
            <a:off x="3505200" y="3276600"/>
            <a:ext cx="990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3286" name="Line 38"/>
          <p:cNvSpPr>
            <a:spLocks noChangeShapeType="1"/>
          </p:cNvSpPr>
          <p:nvPr/>
        </p:nvSpPr>
        <p:spPr bwMode="auto">
          <a:xfrm>
            <a:off x="5029200" y="32766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3287" name="Line 39"/>
          <p:cNvSpPr>
            <a:spLocks noChangeShapeType="1"/>
          </p:cNvSpPr>
          <p:nvPr/>
        </p:nvSpPr>
        <p:spPr bwMode="auto">
          <a:xfrm>
            <a:off x="8001000" y="32766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3288" name="Line 40"/>
          <p:cNvSpPr>
            <a:spLocks noChangeShapeType="1"/>
          </p:cNvSpPr>
          <p:nvPr/>
        </p:nvSpPr>
        <p:spPr bwMode="auto">
          <a:xfrm>
            <a:off x="7010400" y="32766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3289" name="Line 41"/>
          <p:cNvSpPr>
            <a:spLocks noChangeShapeType="1"/>
          </p:cNvSpPr>
          <p:nvPr/>
        </p:nvSpPr>
        <p:spPr bwMode="auto">
          <a:xfrm>
            <a:off x="6019800" y="32766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3290" name="Rectangle 42"/>
          <p:cNvSpPr>
            <a:spLocks noChangeArrowheads="1"/>
          </p:cNvSpPr>
          <p:nvPr/>
        </p:nvSpPr>
        <p:spPr bwMode="auto">
          <a:xfrm>
            <a:off x="94488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3291" name="Text Box 43"/>
          <p:cNvSpPr txBox="1">
            <a:spLocks noChangeArrowheads="1"/>
          </p:cNvSpPr>
          <p:nvPr/>
        </p:nvSpPr>
        <p:spPr bwMode="auto">
          <a:xfrm>
            <a:off x="9753600" y="2895600"/>
            <a:ext cx="60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53292" name="Text Box 44"/>
          <p:cNvSpPr txBox="1">
            <a:spLocks noChangeArrowheads="1"/>
          </p:cNvSpPr>
          <p:nvPr/>
        </p:nvSpPr>
        <p:spPr bwMode="auto">
          <a:xfrm>
            <a:off x="3352800" y="1752600"/>
            <a:ext cx="5105400" cy="369332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 queue </a:t>
            </a:r>
            <a:r>
              <a:rPr lang="en-US">
                <a:solidFill>
                  <a:schemeClr val="accent2"/>
                </a:solidFill>
              </a:rPr>
              <a:t>aq</a:t>
            </a:r>
            <a:r>
              <a:rPr lang="en-US"/>
              <a:t> containing four elements</a:t>
            </a:r>
          </a:p>
        </p:txBody>
      </p:sp>
      <p:sp>
        <p:nvSpPr>
          <p:cNvPr id="53293" name="Text Box 45"/>
          <p:cNvSpPr txBox="1">
            <a:spLocks noChangeArrowheads="1"/>
          </p:cNvSpPr>
          <p:nvPr/>
        </p:nvSpPr>
        <p:spPr bwMode="auto">
          <a:xfrm>
            <a:off x="1703389" y="3644900"/>
            <a:ext cx="6746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aq</a:t>
            </a:r>
          </a:p>
        </p:txBody>
      </p:sp>
      <p:sp>
        <p:nvSpPr>
          <p:cNvPr id="53294" name="Rectangle 46"/>
          <p:cNvSpPr>
            <a:spLocks noChangeArrowheads="1"/>
          </p:cNvSpPr>
          <p:nvPr/>
        </p:nvSpPr>
        <p:spPr bwMode="auto">
          <a:xfrm>
            <a:off x="2225675" y="36449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3295" name="Line 47"/>
          <p:cNvSpPr>
            <a:spLocks noChangeShapeType="1"/>
          </p:cNvSpPr>
          <p:nvPr/>
        </p:nvSpPr>
        <p:spPr bwMode="auto">
          <a:xfrm>
            <a:off x="2454275" y="3873500"/>
            <a:ext cx="457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3299" name="Text Box 51"/>
          <p:cNvSpPr txBox="1">
            <a:spLocks noChangeArrowheads="1"/>
          </p:cNvSpPr>
          <p:nvPr/>
        </p:nvSpPr>
        <p:spPr bwMode="auto">
          <a:xfrm>
            <a:off x="4572000" y="2297113"/>
            <a:ext cx="903288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front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6847E0CF-7E3D-4C3C-9A03-9E15ED0ACCD4}" type="slidenum">
              <a:rPr lang="en-US"/>
              <a:pPr/>
              <a:t>18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After Adding an Element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276600" y="3962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3200400" y="4419600"/>
            <a:ext cx="838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count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3352801" y="4038600"/>
            <a:ext cx="3603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3048000" y="3505200"/>
            <a:ext cx="990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queue</a:t>
            </a: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2895600" y="2895600"/>
            <a:ext cx="1219200" cy="1905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4800600" y="3886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5791200" y="38862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6781800" y="38862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7772400" y="38862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286" name="Rectangle 14"/>
          <p:cNvSpPr>
            <a:spLocks noChangeArrowheads="1"/>
          </p:cNvSpPr>
          <p:nvPr/>
        </p:nvSpPr>
        <p:spPr bwMode="auto">
          <a:xfrm>
            <a:off x="44958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287" name="Rectangle 15"/>
          <p:cNvSpPr>
            <a:spLocks noChangeArrowheads="1"/>
          </p:cNvSpPr>
          <p:nvPr/>
        </p:nvSpPr>
        <p:spPr bwMode="auto">
          <a:xfrm>
            <a:off x="84582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74676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289" name="Rectangle 17"/>
          <p:cNvSpPr>
            <a:spLocks noChangeArrowheads="1"/>
          </p:cNvSpPr>
          <p:nvPr/>
        </p:nvSpPr>
        <p:spPr bwMode="auto">
          <a:xfrm>
            <a:off x="64770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290" name="Rectangle 18"/>
          <p:cNvSpPr>
            <a:spLocks noChangeArrowheads="1"/>
          </p:cNvSpPr>
          <p:nvPr/>
        </p:nvSpPr>
        <p:spPr bwMode="auto">
          <a:xfrm>
            <a:off x="54864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4800601" y="2667000"/>
            <a:ext cx="3603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8839201" y="2667000"/>
            <a:ext cx="3603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7848601" y="2667000"/>
            <a:ext cx="3603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54294" name="Text Box 22"/>
          <p:cNvSpPr txBox="1">
            <a:spLocks noChangeArrowheads="1"/>
          </p:cNvSpPr>
          <p:nvPr/>
        </p:nvSpPr>
        <p:spPr bwMode="auto">
          <a:xfrm>
            <a:off x="6781801" y="2667000"/>
            <a:ext cx="3603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54295" name="Text Box 23"/>
          <p:cNvSpPr txBox="1">
            <a:spLocks noChangeArrowheads="1"/>
          </p:cNvSpPr>
          <p:nvPr/>
        </p:nvSpPr>
        <p:spPr bwMode="auto">
          <a:xfrm>
            <a:off x="5791201" y="2667000"/>
            <a:ext cx="3603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54297" name="Line 25"/>
          <p:cNvSpPr>
            <a:spLocks noChangeShapeType="1"/>
          </p:cNvSpPr>
          <p:nvPr/>
        </p:nvSpPr>
        <p:spPr bwMode="auto">
          <a:xfrm>
            <a:off x="3505200" y="3276600"/>
            <a:ext cx="990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4298" name="Line 26"/>
          <p:cNvSpPr>
            <a:spLocks noChangeShapeType="1"/>
          </p:cNvSpPr>
          <p:nvPr/>
        </p:nvSpPr>
        <p:spPr bwMode="auto">
          <a:xfrm>
            <a:off x="5029200" y="32766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4299" name="Line 27"/>
          <p:cNvSpPr>
            <a:spLocks noChangeShapeType="1"/>
          </p:cNvSpPr>
          <p:nvPr/>
        </p:nvSpPr>
        <p:spPr bwMode="auto">
          <a:xfrm>
            <a:off x="8001000" y="32766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4300" name="Line 28"/>
          <p:cNvSpPr>
            <a:spLocks noChangeShapeType="1"/>
          </p:cNvSpPr>
          <p:nvPr/>
        </p:nvSpPr>
        <p:spPr bwMode="auto">
          <a:xfrm>
            <a:off x="7010400" y="32766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4301" name="Line 29"/>
          <p:cNvSpPr>
            <a:spLocks noChangeShapeType="1"/>
          </p:cNvSpPr>
          <p:nvPr/>
        </p:nvSpPr>
        <p:spPr bwMode="auto">
          <a:xfrm>
            <a:off x="6019800" y="32766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4302" name="Rectangle 30"/>
          <p:cNvSpPr>
            <a:spLocks noChangeArrowheads="1"/>
          </p:cNvSpPr>
          <p:nvPr/>
        </p:nvSpPr>
        <p:spPr bwMode="auto">
          <a:xfrm>
            <a:off x="94488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303" name="Text Box 31"/>
          <p:cNvSpPr txBox="1">
            <a:spLocks noChangeArrowheads="1"/>
          </p:cNvSpPr>
          <p:nvPr/>
        </p:nvSpPr>
        <p:spPr bwMode="auto">
          <a:xfrm>
            <a:off x="9753600" y="2895600"/>
            <a:ext cx="60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54304" name="Text Box 32"/>
          <p:cNvSpPr txBox="1">
            <a:spLocks noChangeArrowheads="1"/>
          </p:cNvSpPr>
          <p:nvPr/>
        </p:nvSpPr>
        <p:spPr bwMode="auto">
          <a:xfrm>
            <a:off x="3429000" y="1752601"/>
            <a:ext cx="6705600" cy="646331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The element is added at the array location given by the value of </a:t>
            </a:r>
            <a:r>
              <a:rPr lang="en-US" dirty="0">
                <a:solidFill>
                  <a:schemeClr val="accent2"/>
                </a:solidFill>
              </a:rPr>
              <a:t>count </a:t>
            </a:r>
            <a:r>
              <a:rPr lang="en-US" dirty="0"/>
              <a:t>and then count is increased by 1.</a:t>
            </a:r>
          </a:p>
        </p:txBody>
      </p:sp>
      <p:sp>
        <p:nvSpPr>
          <p:cNvPr id="54305" name="Rectangle 33"/>
          <p:cNvSpPr>
            <a:spLocks noChangeArrowheads="1"/>
          </p:cNvSpPr>
          <p:nvPr/>
        </p:nvSpPr>
        <p:spPr bwMode="auto">
          <a:xfrm>
            <a:off x="8763000" y="38862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306" name="Rectangle 34"/>
          <p:cNvSpPr>
            <a:spLocks noChangeArrowheads="1"/>
          </p:cNvSpPr>
          <p:nvPr/>
        </p:nvSpPr>
        <p:spPr bwMode="auto">
          <a:xfrm>
            <a:off x="9906000" y="4572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307" name="Line 35"/>
          <p:cNvSpPr>
            <a:spLocks noChangeShapeType="1"/>
          </p:cNvSpPr>
          <p:nvPr/>
        </p:nvSpPr>
        <p:spPr bwMode="auto">
          <a:xfrm>
            <a:off x="8991600" y="3276600"/>
            <a:ext cx="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4308" name="Text Box 36"/>
          <p:cNvSpPr txBox="1">
            <a:spLocks noChangeArrowheads="1"/>
          </p:cNvSpPr>
          <p:nvPr/>
        </p:nvSpPr>
        <p:spPr bwMode="auto">
          <a:xfrm>
            <a:off x="1703389" y="3644900"/>
            <a:ext cx="6746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aq</a:t>
            </a:r>
          </a:p>
        </p:txBody>
      </p:sp>
      <p:sp>
        <p:nvSpPr>
          <p:cNvPr id="54309" name="Rectangle 37"/>
          <p:cNvSpPr>
            <a:spLocks noChangeArrowheads="1"/>
          </p:cNvSpPr>
          <p:nvPr/>
        </p:nvSpPr>
        <p:spPr bwMode="auto">
          <a:xfrm>
            <a:off x="2225675" y="36449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4310" name="Line 38"/>
          <p:cNvSpPr>
            <a:spLocks noChangeShapeType="1"/>
          </p:cNvSpPr>
          <p:nvPr/>
        </p:nvSpPr>
        <p:spPr bwMode="auto">
          <a:xfrm>
            <a:off x="2454275" y="3873500"/>
            <a:ext cx="457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805E8F64-FEA7-40A2-B551-F897682C1525}" type="slidenum">
              <a:rPr lang="en-US"/>
              <a:pPr/>
              <a:t>19</a:t>
            </a:fld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458200" cy="1143000"/>
          </a:xfrm>
        </p:spPr>
        <p:txBody>
          <a:bodyPr/>
          <a:lstStyle/>
          <a:p>
            <a:r>
              <a:rPr lang="en-US"/>
              <a:t>Queue After Removing an Element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3276600" y="3962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3200400" y="4419600"/>
            <a:ext cx="838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count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3352801" y="4038600"/>
            <a:ext cx="3603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3048000" y="3505200"/>
            <a:ext cx="106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queue</a:t>
            </a: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3276600" y="3048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2895600" y="2895600"/>
            <a:ext cx="1219200" cy="1905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4800600" y="38862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5791200" y="38862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6781800" y="38862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7772400" y="38862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44958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84582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5312" name="Rectangle 16"/>
          <p:cNvSpPr>
            <a:spLocks noChangeArrowheads="1"/>
          </p:cNvSpPr>
          <p:nvPr/>
        </p:nvSpPr>
        <p:spPr bwMode="auto">
          <a:xfrm>
            <a:off x="74676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5313" name="Rectangle 17"/>
          <p:cNvSpPr>
            <a:spLocks noChangeArrowheads="1"/>
          </p:cNvSpPr>
          <p:nvPr/>
        </p:nvSpPr>
        <p:spPr bwMode="auto">
          <a:xfrm>
            <a:off x="64770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5314" name="Rectangle 18"/>
          <p:cNvSpPr>
            <a:spLocks noChangeArrowheads="1"/>
          </p:cNvSpPr>
          <p:nvPr/>
        </p:nvSpPr>
        <p:spPr bwMode="auto">
          <a:xfrm>
            <a:off x="54864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5315" name="Text Box 19"/>
          <p:cNvSpPr txBox="1">
            <a:spLocks noChangeArrowheads="1"/>
          </p:cNvSpPr>
          <p:nvPr/>
        </p:nvSpPr>
        <p:spPr bwMode="auto">
          <a:xfrm>
            <a:off x="4800601" y="2667000"/>
            <a:ext cx="3603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55316" name="Text Box 20"/>
          <p:cNvSpPr txBox="1">
            <a:spLocks noChangeArrowheads="1"/>
          </p:cNvSpPr>
          <p:nvPr/>
        </p:nvSpPr>
        <p:spPr bwMode="auto">
          <a:xfrm>
            <a:off x="8839201" y="2667000"/>
            <a:ext cx="3603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55317" name="Text Box 21"/>
          <p:cNvSpPr txBox="1">
            <a:spLocks noChangeArrowheads="1"/>
          </p:cNvSpPr>
          <p:nvPr/>
        </p:nvSpPr>
        <p:spPr bwMode="auto">
          <a:xfrm>
            <a:off x="7848601" y="2667000"/>
            <a:ext cx="3603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55318" name="Text Box 22"/>
          <p:cNvSpPr txBox="1">
            <a:spLocks noChangeArrowheads="1"/>
          </p:cNvSpPr>
          <p:nvPr/>
        </p:nvSpPr>
        <p:spPr bwMode="auto">
          <a:xfrm>
            <a:off x="6781801" y="2667000"/>
            <a:ext cx="3603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55319" name="Text Box 23"/>
          <p:cNvSpPr txBox="1">
            <a:spLocks noChangeArrowheads="1"/>
          </p:cNvSpPr>
          <p:nvPr/>
        </p:nvSpPr>
        <p:spPr bwMode="auto">
          <a:xfrm>
            <a:off x="5791201" y="2667000"/>
            <a:ext cx="3603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55320" name="Line 24"/>
          <p:cNvSpPr>
            <a:spLocks noChangeShapeType="1"/>
          </p:cNvSpPr>
          <p:nvPr/>
        </p:nvSpPr>
        <p:spPr bwMode="auto">
          <a:xfrm>
            <a:off x="3505200" y="3276600"/>
            <a:ext cx="990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5321" name="Line 25"/>
          <p:cNvSpPr>
            <a:spLocks noChangeShapeType="1"/>
          </p:cNvSpPr>
          <p:nvPr/>
        </p:nvSpPr>
        <p:spPr bwMode="auto">
          <a:xfrm>
            <a:off x="5029200" y="3276600"/>
            <a:ext cx="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5322" name="Line 26"/>
          <p:cNvSpPr>
            <a:spLocks noChangeShapeType="1"/>
          </p:cNvSpPr>
          <p:nvPr/>
        </p:nvSpPr>
        <p:spPr bwMode="auto">
          <a:xfrm>
            <a:off x="8001000" y="3276600"/>
            <a:ext cx="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5323" name="Line 27"/>
          <p:cNvSpPr>
            <a:spLocks noChangeShapeType="1"/>
          </p:cNvSpPr>
          <p:nvPr/>
        </p:nvSpPr>
        <p:spPr bwMode="auto">
          <a:xfrm>
            <a:off x="7010400" y="3276600"/>
            <a:ext cx="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5324" name="Line 28"/>
          <p:cNvSpPr>
            <a:spLocks noChangeShapeType="1"/>
          </p:cNvSpPr>
          <p:nvPr/>
        </p:nvSpPr>
        <p:spPr bwMode="auto">
          <a:xfrm>
            <a:off x="6019800" y="3276600"/>
            <a:ext cx="0" cy="609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5325" name="Rectangle 29"/>
          <p:cNvSpPr>
            <a:spLocks noChangeArrowheads="1"/>
          </p:cNvSpPr>
          <p:nvPr/>
        </p:nvSpPr>
        <p:spPr bwMode="auto">
          <a:xfrm>
            <a:off x="9448800" y="3048000"/>
            <a:ext cx="99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5326" name="Text Box 30"/>
          <p:cNvSpPr txBox="1">
            <a:spLocks noChangeArrowheads="1"/>
          </p:cNvSpPr>
          <p:nvPr/>
        </p:nvSpPr>
        <p:spPr bwMode="auto">
          <a:xfrm>
            <a:off x="9753600" y="2895600"/>
            <a:ext cx="60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55327" name="Text Box 31"/>
          <p:cNvSpPr txBox="1">
            <a:spLocks noChangeArrowheads="1"/>
          </p:cNvSpPr>
          <p:nvPr/>
        </p:nvSpPr>
        <p:spPr bwMode="auto">
          <a:xfrm>
            <a:off x="3429000" y="1524000"/>
            <a:ext cx="6705600" cy="923330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Element          is removed from array location 0, remaining elements are shifted forward one position in the array, and then count is decremented.</a:t>
            </a:r>
          </a:p>
        </p:txBody>
      </p:sp>
      <p:sp>
        <p:nvSpPr>
          <p:cNvPr id="55328" name="Rectangle 32"/>
          <p:cNvSpPr>
            <a:spLocks noChangeArrowheads="1"/>
          </p:cNvSpPr>
          <p:nvPr/>
        </p:nvSpPr>
        <p:spPr bwMode="auto">
          <a:xfrm>
            <a:off x="4319081" y="1344437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5332" name="Text Box 36"/>
          <p:cNvSpPr txBox="1">
            <a:spLocks noChangeArrowheads="1"/>
          </p:cNvSpPr>
          <p:nvPr/>
        </p:nvSpPr>
        <p:spPr bwMode="auto">
          <a:xfrm>
            <a:off x="1703389" y="3644900"/>
            <a:ext cx="6746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aq</a:t>
            </a:r>
          </a:p>
        </p:txBody>
      </p:sp>
      <p:sp>
        <p:nvSpPr>
          <p:cNvPr id="55333" name="Rectangle 37"/>
          <p:cNvSpPr>
            <a:spLocks noChangeArrowheads="1"/>
          </p:cNvSpPr>
          <p:nvPr/>
        </p:nvSpPr>
        <p:spPr bwMode="auto">
          <a:xfrm>
            <a:off x="2225675" y="36449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55334" name="Line 38"/>
          <p:cNvSpPr>
            <a:spLocks noChangeShapeType="1"/>
          </p:cNvSpPr>
          <p:nvPr/>
        </p:nvSpPr>
        <p:spPr bwMode="auto">
          <a:xfrm>
            <a:off x="2454275" y="3873500"/>
            <a:ext cx="457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0FB0A-F527-B7A6-A832-2A25AF0CF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Queue?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7E18-32E2-78BD-6182-361E9BA53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Queue</a:t>
            </a:r>
            <a:r>
              <a:rPr lang="en-US" dirty="0"/>
              <a:t> is a linear data structure that follows the </a:t>
            </a:r>
            <a:r>
              <a:rPr lang="en-US" b="1" dirty="0"/>
              <a:t>FIFO (First In, First Out)</a:t>
            </a:r>
            <a:r>
              <a:rPr lang="en-US" dirty="0"/>
              <a:t> principle.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first element added is the first one removed.</a:t>
            </a:r>
          </a:p>
        </p:txBody>
      </p:sp>
    </p:spTree>
    <p:extLst>
      <p:ext uri="{BB962C8B-B14F-4D97-AF65-F5344CB8AC3E}">
        <p14:creationId xmlns:p14="http://schemas.microsoft.com/office/powerpoint/2010/main" val="4138343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383B8FBB-1EE6-4F17-94E1-66768DCFBD78}" type="slidenum">
              <a:rPr lang="en-US"/>
              <a:pPr/>
              <a:t>20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0936" y="228600"/>
            <a:ext cx="9758464" cy="1219200"/>
          </a:xfrm>
        </p:spPr>
        <p:txBody>
          <a:bodyPr/>
          <a:lstStyle/>
          <a:p>
            <a:r>
              <a:rPr lang="en-US" sz="3600" dirty="0"/>
              <a:t>Second Approach: Queue as a </a:t>
            </a:r>
            <a:r>
              <a:rPr lang="en-US" sz="3600" dirty="0">
                <a:latin typeface="Arial Unicode MS" pitchFamily="34" charset="-128"/>
              </a:rPr>
              <a:t>Circular Array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936" y="1524000"/>
            <a:ext cx="9758464" cy="4724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solidFill>
                  <a:schemeClr val="hlink"/>
                </a:solidFill>
              </a:rPr>
              <a:t>If  we don't fix one end of the queue at index 0, we won't have to shift elements</a:t>
            </a:r>
          </a:p>
          <a:p>
            <a:pPr algn="just"/>
            <a:endParaRPr lang="en-US" b="1" i="1" dirty="0">
              <a:solidFill>
                <a:srgbClr val="CC0000"/>
              </a:solidFill>
            </a:endParaRPr>
          </a:p>
          <a:p>
            <a:pPr algn="just"/>
            <a:r>
              <a:rPr lang="en-US" b="1" i="1" dirty="0">
                <a:solidFill>
                  <a:srgbClr val="CC0000"/>
                </a:solidFill>
              </a:rPr>
              <a:t>Circular array</a:t>
            </a:r>
            <a:r>
              <a:rPr lang="en-US" b="1" dirty="0"/>
              <a:t> </a:t>
            </a:r>
            <a:r>
              <a:rPr lang="en-US" dirty="0"/>
              <a:t>is</a:t>
            </a:r>
            <a:r>
              <a:rPr lang="en-US" b="1" i="1" dirty="0"/>
              <a:t> </a:t>
            </a:r>
            <a:r>
              <a:rPr lang="en-US" dirty="0"/>
              <a:t>an array that conceptually loops around on itself</a:t>
            </a:r>
          </a:p>
          <a:p>
            <a:pPr lvl="1" algn="just"/>
            <a:r>
              <a:rPr lang="en-US" dirty="0"/>
              <a:t>The last index is thought to “</a:t>
            </a:r>
            <a:r>
              <a:rPr lang="en-US" b="1" i="1" dirty="0">
                <a:solidFill>
                  <a:schemeClr val="hlink"/>
                </a:solidFill>
              </a:rPr>
              <a:t>precede</a:t>
            </a:r>
            <a:r>
              <a:rPr lang="en-US" dirty="0"/>
              <a:t>” index 0</a:t>
            </a:r>
          </a:p>
          <a:p>
            <a:pPr lvl="1" algn="just"/>
            <a:r>
              <a:rPr lang="en-US" dirty="0"/>
              <a:t>In an array whose last index is </a:t>
            </a:r>
            <a:r>
              <a:rPr lang="en-US" b="1" dirty="0">
                <a:solidFill>
                  <a:schemeClr val="accent2"/>
                </a:solidFill>
              </a:rPr>
              <a:t>n</a:t>
            </a:r>
            <a:r>
              <a:rPr lang="en-US" dirty="0"/>
              <a:t>, the location “</a:t>
            </a:r>
            <a:r>
              <a:rPr lang="en-US" b="1" i="1" dirty="0">
                <a:solidFill>
                  <a:schemeClr val="hlink"/>
                </a:solidFill>
              </a:rPr>
              <a:t>before</a:t>
            </a:r>
            <a:r>
              <a:rPr lang="en-US" dirty="0"/>
              <a:t>” index </a:t>
            </a:r>
            <a:r>
              <a:rPr lang="en-US" b="1" dirty="0">
                <a:solidFill>
                  <a:schemeClr val="accent2"/>
                </a:solidFill>
              </a:rPr>
              <a:t>0</a:t>
            </a:r>
            <a:r>
              <a:rPr lang="en-US" dirty="0"/>
              <a:t> is index </a:t>
            </a:r>
            <a:r>
              <a:rPr lang="en-US" b="1" dirty="0">
                <a:solidFill>
                  <a:schemeClr val="accent2"/>
                </a:solidFill>
              </a:rPr>
              <a:t>n</a:t>
            </a:r>
            <a:r>
              <a:rPr lang="en-US" dirty="0"/>
              <a:t>; the location “</a:t>
            </a:r>
            <a:r>
              <a:rPr lang="en-US" b="1" i="1" dirty="0">
                <a:solidFill>
                  <a:schemeClr val="hlink"/>
                </a:solidFill>
              </a:rPr>
              <a:t>after</a:t>
            </a:r>
            <a:r>
              <a:rPr lang="en-US" dirty="0"/>
              <a:t>” index </a:t>
            </a:r>
            <a:r>
              <a:rPr lang="en-US" b="1" dirty="0">
                <a:solidFill>
                  <a:schemeClr val="accent2"/>
                </a:solidFill>
              </a:rPr>
              <a:t>n</a:t>
            </a:r>
            <a:r>
              <a:rPr lang="en-US" dirty="0"/>
              <a:t> is index </a:t>
            </a:r>
            <a:r>
              <a:rPr lang="en-US" b="1" dirty="0">
                <a:solidFill>
                  <a:schemeClr val="accent2"/>
                </a:solidFill>
              </a:rPr>
              <a:t>0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Need to keep track of where the </a:t>
            </a:r>
            <a:r>
              <a:rPr lang="en-US" b="1" i="1" dirty="0">
                <a:solidFill>
                  <a:schemeClr val="accent2"/>
                </a:solidFill>
              </a:rPr>
              <a:t>front</a:t>
            </a:r>
            <a:r>
              <a:rPr lang="en-US" i="1" dirty="0"/>
              <a:t> </a:t>
            </a:r>
            <a:r>
              <a:rPr lang="en-US" dirty="0"/>
              <a:t>as well as the</a:t>
            </a:r>
            <a:r>
              <a:rPr lang="en-US" i="1" dirty="0"/>
              <a:t> </a:t>
            </a:r>
            <a:r>
              <a:rPr lang="en-US" b="1" i="1" dirty="0">
                <a:solidFill>
                  <a:schemeClr val="accent2"/>
                </a:solidFill>
              </a:rPr>
              <a:t>rear</a:t>
            </a:r>
            <a:r>
              <a:rPr lang="en-US" dirty="0"/>
              <a:t> of the queue are at any given time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579F6FD0-4525-498B-91DD-360C1B8A7EC4}" type="slidenum">
              <a:rPr lang="en-US"/>
              <a:pPr/>
              <a:t>21</a:t>
            </a:fld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62200" y="152400"/>
            <a:ext cx="8305800" cy="838200"/>
          </a:xfrm>
        </p:spPr>
        <p:txBody>
          <a:bodyPr/>
          <a:lstStyle/>
          <a:p>
            <a:r>
              <a:rPr lang="en-US" sz="3200"/>
              <a:t>Conceptual Example of a Circular Queue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2209800" y="3810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endParaRPr lang="en-US" sz="4000">
              <a:solidFill>
                <a:srgbClr val="00357F"/>
              </a:solidFill>
            </a:endParaRP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3657600" y="1676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4038600" y="1828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4419600" y="2057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4572000" y="2438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4495800" y="2895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4267200" y="33528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26" name="Rectangle 10"/>
          <p:cNvSpPr>
            <a:spLocks noChangeArrowheads="1"/>
          </p:cNvSpPr>
          <p:nvPr/>
        </p:nvSpPr>
        <p:spPr bwMode="auto">
          <a:xfrm>
            <a:off x="3886200" y="3581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27" name="Rectangle 11"/>
          <p:cNvSpPr>
            <a:spLocks noChangeArrowheads="1"/>
          </p:cNvSpPr>
          <p:nvPr/>
        </p:nvSpPr>
        <p:spPr bwMode="auto">
          <a:xfrm>
            <a:off x="3429000" y="3581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28" name="Rectangle 12"/>
          <p:cNvSpPr>
            <a:spLocks noChangeArrowheads="1"/>
          </p:cNvSpPr>
          <p:nvPr/>
        </p:nvSpPr>
        <p:spPr bwMode="auto">
          <a:xfrm>
            <a:off x="2971800" y="33528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29" name="Rectangle 13"/>
          <p:cNvSpPr>
            <a:spLocks noChangeArrowheads="1"/>
          </p:cNvSpPr>
          <p:nvPr/>
        </p:nvSpPr>
        <p:spPr bwMode="auto">
          <a:xfrm>
            <a:off x="2743200" y="29718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30" name="Rectangle 14"/>
          <p:cNvSpPr>
            <a:spLocks noChangeArrowheads="1"/>
          </p:cNvSpPr>
          <p:nvPr/>
        </p:nvSpPr>
        <p:spPr bwMode="auto">
          <a:xfrm>
            <a:off x="2667000" y="25908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2819400" y="1981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3200400" y="1676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2819400" y="1524000"/>
            <a:ext cx="381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2362200" y="1905000"/>
            <a:ext cx="381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60435" name="Text Box 19"/>
          <p:cNvSpPr txBox="1">
            <a:spLocks noChangeArrowheads="1"/>
          </p:cNvSpPr>
          <p:nvPr/>
        </p:nvSpPr>
        <p:spPr bwMode="auto">
          <a:xfrm>
            <a:off x="2209800" y="2514600"/>
            <a:ext cx="533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60436" name="Text Box 20"/>
          <p:cNvSpPr txBox="1">
            <a:spLocks noChangeArrowheads="1"/>
          </p:cNvSpPr>
          <p:nvPr/>
        </p:nvSpPr>
        <p:spPr bwMode="auto">
          <a:xfrm>
            <a:off x="2286000" y="2895600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60437" name="Text Box 21"/>
          <p:cNvSpPr txBox="1">
            <a:spLocks noChangeArrowheads="1"/>
          </p:cNvSpPr>
          <p:nvPr/>
        </p:nvSpPr>
        <p:spPr bwMode="auto">
          <a:xfrm>
            <a:off x="2514600" y="3352800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60438" name="Line 22"/>
          <p:cNvSpPr>
            <a:spLocks noChangeShapeType="1"/>
          </p:cNvSpPr>
          <p:nvPr/>
        </p:nvSpPr>
        <p:spPr bwMode="auto">
          <a:xfrm>
            <a:off x="2209800" y="2209800"/>
            <a:ext cx="12954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0439" name="Rectangle 23"/>
          <p:cNvSpPr>
            <a:spLocks noChangeArrowheads="1"/>
          </p:cNvSpPr>
          <p:nvPr/>
        </p:nvSpPr>
        <p:spPr bwMode="auto">
          <a:xfrm>
            <a:off x="5791200" y="4343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40" name="Rectangle 24"/>
          <p:cNvSpPr>
            <a:spLocks noChangeArrowheads="1"/>
          </p:cNvSpPr>
          <p:nvPr/>
        </p:nvSpPr>
        <p:spPr bwMode="auto">
          <a:xfrm>
            <a:off x="6172200" y="44958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41" name="Rectangle 25"/>
          <p:cNvSpPr>
            <a:spLocks noChangeArrowheads="1"/>
          </p:cNvSpPr>
          <p:nvPr/>
        </p:nvSpPr>
        <p:spPr bwMode="auto">
          <a:xfrm>
            <a:off x="6553200" y="4724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42" name="Rectangle 26"/>
          <p:cNvSpPr>
            <a:spLocks noChangeArrowheads="1"/>
          </p:cNvSpPr>
          <p:nvPr/>
        </p:nvSpPr>
        <p:spPr bwMode="auto">
          <a:xfrm>
            <a:off x="6705600" y="5105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6629400" y="5562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44" name="Rectangle 28"/>
          <p:cNvSpPr>
            <a:spLocks noChangeArrowheads="1"/>
          </p:cNvSpPr>
          <p:nvPr/>
        </p:nvSpPr>
        <p:spPr bwMode="auto">
          <a:xfrm>
            <a:off x="6400800" y="6019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45" name="Rectangle 29"/>
          <p:cNvSpPr>
            <a:spLocks noChangeArrowheads="1"/>
          </p:cNvSpPr>
          <p:nvPr/>
        </p:nvSpPr>
        <p:spPr bwMode="auto">
          <a:xfrm>
            <a:off x="6019800" y="6248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46" name="Rectangle 30"/>
          <p:cNvSpPr>
            <a:spLocks noChangeArrowheads="1"/>
          </p:cNvSpPr>
          <p:nvPr/>
        </p:nvSpPr>
        <p:spPr bwMode="auto">
          <a:xfrm>
            <a:off x="5562600" y="6248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47" name="Rectangle 31"/>
          <p:cNvSpPr>
            <a:spLocks noChangeArrowheads="1"/>
          </p:cNvSpPr>
          <p:nvPr/>
        </p:nvSpPr>
        <p:spPr bwMode="auto">
          <a:xfrm>
            <a:off x="5105400" y="6019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48" name="Rectangle 32"/>
          <p:cNvSpPr>
            <a:spLocks noChangeArrowheads="1"/>
          </p:cNvSpPr>
          <p:nvPr/>
        </p:nvSpPr>
        <p:spPr bwMode="auto">
          <a:xfrm>
            <a:off x="4876800" y="5638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49" name="Rectangle 33"/>
          <p:cNvSpPr>
            <a:spLocks noChangeArrowheads="1"/>
          </p:cNvSpPr>
          <p:nvPr/>
        </p:nvSpPr>
        <p:spPr bwMode="auto">
          <a:xfrm>
            <a:off x="4800600" y="5257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50" name="Rectangle 34"/>
          <p:cNvSpPr>
            <a:spLocks noChangeArrowheads="1"/>
          </p:cNvSpPr>
          <p:nvPr/>
        </p:nvSpPr>
        <p:spPr bwMode="auto">
          <a:xfrm>
            <a:off x="4953000" y="4648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51" name="Rectangle 35"/>
          <p:cNvSpPr>
            <a:spLocks noChangeArrowheads="1"/>
          </p:cNvSpPr>
          <p:nvPr/>
        </p:nvSpPr>
        <p:spPr bwMode="auto">
          <a:xfrm>
            <a:off x="5334000" y="4343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4953000" y="4191000"/>
            <a:ext cx="381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4495800" y="4572000"/>
            <a:ext cx="381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4343400" y="5181600"/>
            <a:ext cx="533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60455" name="Text Box 39"/>
          <p:cNvSpPr txBox="1">
            <a:spLocks noChangeArrowheads="1"/>
          </p:cNvSpPr>
          <p:nvPr/>
        </p:nvSpPr>
        <p:spPr bwMode="auto">
          <a:xfrm>
            <a:off x="4419600" y="5562600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60456" name="Text Box 40"/>
          <p:cNvSpPr txBox="1">
            <a:spLocks noChangeArrowheads="1"/>
          </p:cNvSpPr>
          <p:nvPr/>
        </p:nvSpPr>
        <p:spPr bwMode="auto">
          <a:xfrm>
            <a:off x="4648200" y="6019800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60457" name="Line 41"/>
          <p:cNvSpPr>
            <a:spLocks noChangeShapeType="1"/>
          </p:cNvSpPr>
          <p:nvPr/>
        </p:nvSpPr>
        <p:spPr bwMode="auto">
          <a:xfrm>
            <a:off x="4343400" y="4876800"/>
            <a:ext cx="12954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0458" name="Rectangle 42"/>
          <p:cNvSpPr>
            <a:spLocks noChangeArrowheads="1"/>
          </p:cNvSpPr>
          <p:nvPr/>
        </p:nvSpPr>
        <p:spPr bwMode="auto">
          <a:xfrm>
            <a:off x="8077200" y="1676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59" name="Rectangle 43"/>
          <p:cNvSpPr>
            <a:spLocks noChangeArrowheads="1"/>
          </p:cNvSpPr>
          <p:nvPr/>
        </p:nvSpPr>
        <p:spPr bwMode="auto">
          <a:xfrm>
            <a:off x="8458200" y="18288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60" name="Rectangle 44"/>
          <p:cNvSpPr>
            <a:spLocks noChangeArrowheads="1"/>
          </p:cNvSpPr>
          <p:nvPr/>
        </p:nvSpPr>
        <p:spPr bwMode="auto">
          <a:xfrm>
            <a:off x="8839200" y="2057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61" name="Rectangle 45"/>
          <p:cNvSpPr>
            <a:spLocks noChangeArrowheads="1"/>
          </p:cNvSpPr>
          <p:nvPr/>
        </p:nvSpPr>
        <p:spPr bwMode="auto">
          <a:xfrm>
            <a:off x="8991600" y="2438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62" name="Rectangle 46"/>
          <p:cNvSpPr>
            <a:spLocks noChangeArrowheads="1"/>
          </p:cNvSpPr>
          <p:nvPr/>
        </p:nvSpPr>
        <p:spPr bwMode="auto">
          <a:xfrm>
            <a:off x="8915400" y="2895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63" name="Rectangle 47"/>
          <p:cNvSpPr>
            <a:spLocks noChangeArrowheads="1"/>
          </p:cNvSpPr>
          <p:nvPr/>
        </p:nvSpPr>
        <p:spPr bwMode="auto">
          <a:xfrm>
            <a:off x="8686800" y="33528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64" name="Rectangle 48"/>
          <p:cNvSpPr>
            <a:spLocks noChangeArrowheads="1"/>
          </p:cNvSpPr>
          <p:nvPr/>
        </p:nvSpPr>
        <p:spPr bwMode="auto">
          <a:xfrm>
            <a:off x="8305800" y="3581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65" name="Rectangle 49"/>
          <p:cNvSpPr>
            <a:spLocks noChangeArrowheads="1"/>
          </p:cNvSpPr>
          <p:nvPr/>
        </p:nvSpPr>
        <p:spPr bwMode="auto">
          <a:xfrm>
            <a:off x="7848600" y="3581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66" name="Rectangle 50"/>
          <p:cNvSpPr>
            <a:spLocks noChangeArrowheads="1"/>
          </p:cNvSpPr>
          <p:nvPr/>
        </p:nvSpPr>
        <p:spPr bwMode="auto">
          <a:xfrm>
            <a:off x="7391400" y="33528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67" name="Rectangle 51"/>
          <p:cNvSpPr>
            <a:spLocks noChangeArrowheads="1"/>
          </p:cNvSpPr>
          <p:nvPr/>
        </p:nvSpPr>
        <p:spPr bwMode="auto">
          <a:xfrm>
            <a:off x="7162800" y="29718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68" name="Rectangle 52"/>
          <p:cNvSpPr>
            <a:spLocks noChangeArrowheads="1"/>
          </p:cNvSpPr>
          <p:nvPr/>
        </p:nvSpPr>
        <p:spPr bwMode="auto">
          <a:xfrm>
            <a:off x="7086600" y="25908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69" name="Rectangle 53"/>
          <p:cNvSpPr>
            <a:spLocks noChangeArrowheads="1"/>
          </p:cNvSpPr>
          <p:nvPr/>
        </p:nvSpPr>
        <p:spPr bwMode="auto">
          <a:xfrm>
            <a:off x="7239000" y="1981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70" name="Rectangle 54"/>
          <p:cNvSpPr>
            <a:spLocks noChangeArrowheads="1"/>
          </p:cNvSpPr>
          <p:nvPr/>
        </p:nvSpPr>
        <p:spPr bwMode="auto">
          <a:xfrm>
            <a:off x="7620000" y="1676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0471" name="Text Box 55"/>
          <p:cNvSpPr txBox="1">
            <a:spLocks noChangeArrowheads="1"/>
          </p:cNvSpPr>
          <p:nvPr/>
        </p:nvSpPr>
        <p:spPr bwMode="auto">
          <a:xfrm>
            <a:off x="7239000" y="1524000"/>
            <a:ext cx="381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60472" name="Text Box 56"/>
          <p:cNvSpPr txBox="1">
            <a:spLocks noChangeArrowheads="1"/>
          </p:cNvSpPr>
          <p:nvPr/>
        </p:nvSpPr>
        <p:spPr bwMode="auto">
          <a:xfrm>
            <a:off x="6781800" y="1905000"/>
            <a:ext cx="381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60473" name="Text Box 57"/>
          <p:cNvSpPr txBox="1">
            <a:spLocks noChangeArrowheads="1"/>
          </p:cNvSpPr>
          <p:nvPr/>
        </p:nvSpPr>
        <p:spPr bwMode="auto">
          <a:xfrm>
            <a:off x="6629400" y="2514600"/>
            <a:ext cx="533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12</a:t>
            </a:r>
          </a:p>
        </p:txBody>
      </p:sp>
      <p:sp>
        <p:nvSpPr>
          <p:cNvPr id="60474" name="Text Box 58"/>
          <p:cNvSpPr txBox="1">
            <a:spLocks noChangeArrowheads="1"/>
          </p:cNvSpPr>
          <p:nvPr/>
        </p:nvSpPr>
        <p:spPr bwMode="auto">
          <a:xfrm>
            <a:off x="6705600" y="2895600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60475" name="Text Box 59"/>
          <p:cNvSpPr txBox="1">
            <a:spLocks noChangeArrowheads="1"/>
          </p:cNvSpPr>
          <p:nvPr/>
        </p:nvSpPr>
        <p:spPr bwMode="auto">
          <a:xfrm>
            <a:off x="6934200" y="3352800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60476" name="Line 60"/>
          <p:cNvSpPr>
            <a:spLocks noChangeShapeType="1"/>
          </p:cNvSpPr>
          <p:nvPr/>
        </p:nvSpPr>
        <p:spPr bwMode="auto">
          <a:xfrm>
            <a:off x="6629400" y="2209800"/>
            <a:ext cx="12954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0477" name="Text Box 61"/>
          <p:cNvSpPr txBox="1">
            <a:spLocks noChangeArrowheads="1"/>
          </p:cNvSpPr>
          <p:nvPr/>
        </p:nvSpPr>
        <p:spPr bwMode="auto">
          <a:xfrm>
            <a:off x="4419600" y="1600200"/>
            <a:ext cx="2209800" cy="36933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After 7 enqueues</a:t>
            </a:r>
          </a:p>
        </p:txBody>
      </p:sp>
      <p:sp>
        <p:nvSpPr>
          <p:cNvPr id="60478" name="Text Box 62"/>
          <p:cNvSpPr txBox="1">
            <a:spLocks noChangeArrowheads="1"/>
          </p:cNvSpPr>
          <p:nvPr/>
        </p:nvSpPr>
        <p:spPr bwMode="auto">
          <a:xfrm>
            <a:off x="1981200" y="1066800"/>
            <a:ext cx="1447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front</a:t>
            </a:r>
          </a:p>
        </p:txBody>
      </p:sp>
      <p:sp>
        <p:nvSpPr>
          <p:cNvPr id="60479" name="Text Box 63"/>
          <p:cNvSpPr txBox="1">
            <a:spLocks noChangeArrowheads="1"/>
          </p:cNvSpPr>
          <p:nvPr/>
        </p:nvSpPr>
        <p:spPr bwMode="auto">
          <a:xfrm>
            <a:off x="5029200" y="3276600"/>
            <a:ext cx="1447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rear</a:t>
            </a:r>
          </a:p>
        </p:txBody>
      </p:sp>
      <p:sp>
        <p:nvSpPr>
          <p:cNvPr id="60480" name="Line 64"/>
          <p:cNvSpPr>
            <a:spLocks noChangeShapeType="1"/>
          </p:cNvSpPr>
          <p:nvPr/>
        </p:nvSpPr>
        <p:spPr bwMode="auto">
          <a:xfrm>
            <a:off x="2362200" y="1447800"/>
            <a:ext cx="457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0481" name="Line 65"/>
          <p:cNvSpPr>
            <a:spLocks noChangeShapeType="1"/>
          </p:cNvSpPr>
          <p:nvPr/>
        </p:nvSpPr>
        <p:spPr bwMode="auto">
          <a:xfrm flipH="1" flipV="1">
            <a:off x="4648200" y="35052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0482" name="Line 66"/>
          <p:cNvSpPr>
            <a:spLocks noChangeShapeType="1"/>
          </p:cNvSpPr>
          <p:nvPr/>
        </p:nvSpPr>
        <p:spPr bwMode="auto">
          <a:xfrm>
            <a:off x="5410200" y="2667000"/>
            <a:ext cx="114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0483" name="Text Box 67"/>
          <p:cNvSpPr txBox="1">
            <a:spLocks noChangeArrowheads="1"/>
          </p:cNvSpPr>
          <p:nvPr/>
        </p:nvSpPr>
        <p:spPr bwMode="auto">
          <a:xfrm>
            <a:off x="8991600" y="1295401"/>
            <a:ext cx="1371600" cy="646331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After 5 dequeues</a:t>
            </a:r>
          </a:p>
        </p:txBody>
      </p:sp>
      <p:sp>
        <p:nvSpPr>
          <p:cNvPr id="60484" name="Text Box 68"/>
          <p:cNvSpPr txBox="1">
            <a:spLocks noChangeArrowheads="1"/>
          </p:cNvSpPr>
          <p:nvPr/>
        </p:nvSpPr>
        <p:spPr bwMode="auto">
          <a:xfrm>
            <a:off x="9753600" y="2362200"/>
            <a:ext cx="76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front</a:t>
            </a:r>
          </a:p>
        </p:txBody>
      </p:sp>
      <p:sp>
        <p:nvSpPr>
          <p:cNvPr id="60485" name="Text Box 69"/>
          <p:cNvSpPr txBox="1">
            <a:spLocks noChangeArrowheads="1"/>
          </p:cNvSpPr>
          <p:nvPr/>
        </p:nvSpPr>
        <p:spPr bwMode="auto">
          <a:xfrm>
            <a:off x="9677400" y="3200400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rear</a:t>
            </a:r>
          </a:p>
        </p:txBody>
      </p:sp>
      <p:sp>
        <p:nvSpPr>
          <p:cNvPr id="60486" name="Line 70"/>
          <p:cNvSpPr>
            <a:spLocks noChangeShapeType="1"/>
          </p:cNvSpPr>
          <p:nvPr/>
        </p:nvSpPr>
        <p:spPr bwMode="auto">
          <a:xfrm flipH="1">
            <a:off x="9296400" y="2590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0487" name="Line 71"/>
          <p:cNvSpPr>
            <a:spLocks noChangeShapeType="1"/>
          </p:cNvSpPr>
          <p:nvPr/>
        </p:nvSpPr>
        <p:spPr bwMode="auto">
          <a:xfrm flipH="1">
            <a:off x="9067800" y="34290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0488" name="Text Box 72"/>
          <p:cNvSpPr txBox="1">
            <a:spLocks noChangeArrowheads="1"/>
          </p:cNvSpPr>
          <p:nvPr/>
        </p:nvSpPr>
        <p:spPr bwMode="auto">
          <a:xfrm>
            <a:off x="7086600" y="5715000"/>
            <a:ext cx="2819400" cy="36933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After 8 more enqueues</a:t>
            </a:r>
          </a:p>
        </p:txBody>
      </p:sp>
      <p:sp>
        <p:nvSpPr>
          <p:cNvPr id="60489" name="Text Box 73"/>
          <p:cNvSpPr txBox="1">
            <a:spLocks noChangeArrowheads="1"/>
          </p:cNvSpPr>
          <p:nvPr/>
        </p:nvSpPr>
        <p:spPr bwMode="auto">
          <a:xfrm>
            <a:off x="7543800" y="5029200"/>
            <a:ext cx="76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front</a:t>
            </a:r>
          </a:p>
        </p:txBody>
      </p:sp>
      <p:sp>
        <p:nvSpPr>
          <p:cNvPr id="60490" name="Line 74"/>
          <p:cNvSpPr>
            <a:spLocks noChangeShapeType="1"/>
          </p:cNvSpPr>
          <p:nvPr/>
        </p:nvSpPr>
        <p:spPr bwMode="auto">
          <a:xfrm flipH="1">
            <a:off x="7086600" y="5257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0491" name="Text Box 75"/>
          <p:cNvSpPr txBox="1">
            <a:spLocks noChangeArrowheads="1"/>
          </p:cNvSpPr>
          <p:nvPr/>
        </p:nvSpPr>
        <p:spPr bwMode="auto">
          <a:xfrm>
            <a:off x="6400800" y="3886200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rear</a:t>
            </a:r>
          </a:p>
        </p:txBody>
      </p:sp>
      <p:sp>
        <p:nvSpPr>
          <p:cNvPr id="60492" name="Line 76"/>
          <p:cNvSpPr>
            <a:spLocks noChangeShapeType="1"/>
          </p:cNvSpPr>
          <p:nvPr/>
        </p:nvSpPr>
        <p:spPr bwMode="auto">
          <a:xfrm flipH="1">
            <a:off x="6019800" y="4114800"/>
            <a:ext cx="3810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0493" name="Line 77"/>
          <p:cNvSpPr>
            <a:spLocks noChangeShapeType="1"/>
          </p:cNvSpPr>
          <p:nvPr/>
        </p:nvSpPr>
        <p:spPr bwMode="auto">
          <a:xfrm flipH="1">
            <a:off x="7162800" y="4114800"/>
            <a:ext cx="1066800" cy="6096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A69EAEC9-B117-4DF2-90AE-82156883F5D1}" type="slidenum">
              <a:rPr lang="en-US"/>
              <a:pPr/>
              <a:t>3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447800"/>
            <a:ext cx="10338881" cy="5029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b="1" dirty="0">
                <a:solidFill>
                  <a:schemeClr val="accent2"/>
                </a:solidFill>
              </a:rPr>
              <a:t>Queue</a:t>
            </a:r>
            <a:r>
              <a:rPr lang="en-US" dirty="0"/>
              <a:t>: a collection whose elements are added at one end (the </a:t>
            </a:r>
            <a:r>
              <a:rPr lang="en-US" b="1" i="1" dirty="0">
                <a:solidFill>
                  <a:schemeClr val="accent2"/>
                </a:solidFill>
              </a:rPr>
              <a:t>rear</a:t>
            </a:r>
            <a:r>
              <a:rPr lang="en-US" dirty="0"/>
              <a:t> or </a:t>
            </a:r>
            <a:r>
              <a:rPr lang="en-US" b="1" i="1" dirty="0">
                <a:solidFill>
                  <a:schemeClr val="accent2"/>
                </a:solidFill>
              </a:rPr>
              <a:t>tail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of the queue) and removed from the other end (the </a:t>
            </a:r>
            <a:r>
              <a:rPr lang="en-US" b="1" i="1" dirty="0">
                <a:solidFill>
                  <a:schemeClr val="accent2"/>
                </a:solidFill>
              </a:rPr>
              <a:t>front</a:t>
            </a:r>
            <a:r>
              <a:rPr lang="en-US" dirty="0"/>
              <a:t> or </a:t>
            </a:r>
            <a:r>
              <a:rPr lang="en-US" b="1" i="1" dirty="0">
                <a:solidFill>
                  <a:schemeClr val="accent2"/>
                </a:solidFill>
              </a:rPr>
              <a:t>head</a:t>
            </a:r>
            <a:r>
              <a:rPr lang="en-US" dirty="0"/>
              <a:t> of the queue)</a:t>
            </a:r>
          </a:p>
          <a:p>
            <a:pPr algn="just">
              <a:lnSpc>
                <a:spcPct val="90000"/>
              </a:lnSpc>
            </a:pPr>
            <a:endParaRPr lang="en-US" dirty="0"/>
          </a:p>
          <a:p>
            <a:pPr algn="just">
              <a:lnSpc>
                <a:spcPct val="90000"/>
              </a:lnSpc>
            </a:pPr>
            <a:r>
              <a:rPr lang="en-US" dirty="0"/>
              <a:t>Any waiting line is a queue:</a:t>
            </a:r>
          </a:p>
          <a:p>
            <a:pPr lvl="1" algn="just">
              <a:lnSpc>
                <a:spcPct val="90000"/>
              </a:lnSpc>
            </a:pPr>
            <a:r>
              <a:rPr lang="en-US" sz="2800" dirty="0"/>
              <a:t>The check-out line at a grocery store</a:t>
            </a:r>
          </a:p>
          <a:p>
            <a:pPr lvl="1" algn="just">
              <a:lnSpc>
                <a:spcPct val="90000"/>
              </a:lnSpc>
            </a:pPr>
            <a:r>
              <a:rPr lang="en-US" sz="2800" dirty="0"/>
              <a:t>The cars at a stop light</a:t>
            </a:r>
          </a:p>
          <a:p>
            <a:pPr lvl="1" algn="just">
              <a:lnSpc>
                <a:spcPct val="90000"/>
              </a:lnSpc>
            </a:pPr>
            <a:r>
              <a:rPr lang="en-US" sz="2800" dirty="0"/>
              <a:t>An assembly line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956E6888-3EBC-4263-8D02-3F35EF067ADB}" type="slidenum">
              <a:rPr lang="en-US"/>
              <a:pPr/>
              <a:t>4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Conceptual View of a Queue</a:t>
            </a:r>
          </a:p>
        </p:txBody>
      </p:sp>
      <p:sp>
        <p:nvSpPr>
          <p:cNvPr id="21507" name="Oval 3"/>
          <p:cNvSpPr>
            <a:spLocks noChangeArrowheads="1"/>
          </p:cNvSpPr>
          <p:nvPr/>
        </p:nvSpPr>
        <p:spPr bwMode="auto">
          <a:xfrm>
            <a:off x="3886200" y="3429000"/>
            <a:ext cx="304800" cy="3810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4038600" y="3810000"/>
            <a:ext cx="7620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 flipH="1">
            <a:off x="3810000" y="4800600"/>
            <a:ext cx="30480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4114800" y="4800600"/>
            <a:ext cx="15240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flipH="1" flipV="1">
            <a:off x="3657600" y="5715000"/>
            <a:ext cx="152400" cy="76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 flipH="1" flipV="1">
            <a:off x="4114800" y="5715000"/>
            <a:ext cx="152400" cy="76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 flipH="1">
            <a:off x="3810000" y="4114800"/>
            <a:ext cx="2286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>
            <a:off x="4114800" y="4114800"/>
            <a:ext cx="2286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 flipH="1">
            <a:off x="4267200" y="4419600"/>
            <a:ext cx="762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19" name="Oval 15"/>
          <p:cNvSpPr>
            <a:spLocks noChangeArrowheads="1"/>
          </p:cNvSpPr>
          <p:nvPr/>
        </p:nvSpPr>
        <p:spPr bwMode="auto">
          <a:xfrm>
            <a:off x="4724400" y="3429000"/>
            <a:ext cx="304800" cy="381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>
            <a:off x="4876800" y="3810000"/>
            <a:ext cx="762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 flipH="1">
            <a:off x="4648200" y="4800600"/>
            <a:ext cx="3048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4953000" y="4800600"/>
            <a:ext cx="1524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 flipH="1" flipV="1">
            <a:off x="4495800" y="5715000"/>
            <a:ext cx="1524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 flipH="1" flipV="1">
            <a:off x="4953000" y="5715000"/>
            <a:ext cx="1524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 flipH="1">
            <a:off x="4648200" y="4114800"/>
            <a:ext cx="2286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26" name="Line 22"/>
          <p:cNvSpPr>
            <a:spLocks noChangeShapeType="1"/>
          </p:cNvSpPr>
          <p:nvPr/>
        </p:nvSpPr>
        <p:spPr bwMode="auto">
          <a:xfrm>
            <a:off x="4953000" y="4114800"/>
            <a:ext cx="2286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27" name="Line 23"/>
          <p:cNvSpPr>
            <a:spLocks noChangeShapeType="1"/>
          </p:cNvSpPr>
          <p:nvPr/>
        </p:nvSpPr>
        <p:spPr bwMode="auto">
          <a:xfrm flipH="1">
            <a:off x="5105400" y="4419600"/>
            <a:ext cx="762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56" name="Oval 52"/>
          <p:cNvSpPr>
            <a:spLocks noChangeArrowheads="1"/>
          </p:cNvSpPr>
          <p:nvPr/>
        </p:nvSpPr>
        <p:spPr bwMode="auto">
          <a:xfrm>
            <a:off x="5486400" y="3429000"/>
            <a:ext cx="3048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1557" name="Line 53"/>
          <p:cNvSpPr>
            <a:spLocks noChangeShapeType="1"/>
          </p:cNvSpPr>
          <p:nvPr/>
        </p:nvSpPr>
        <p:spPr bwMode="auto">
          <a:xfrm>
            <a:off x="5638800" y="3810000"/>
            <a:ext cx="762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58" name="Line 54"/>
          <p:cNvSpPr>
            <a:spLocks noChangeShapeType="1"/>
          </p:cNvSpPr>
          <p:nvPr/>
        </p:nvSpPr>
        <p:spPr bwMode="auto">
          <a:xfrm flipH="1">
            <a:off x="5410200" y="4800600"/>
            <a:ext cx="3048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59" name="Line 55"/>
          <p:cNvSpPr>
            <a:spLocks noChangeShapeType="1"/>
          </p:cNvSpPr>
          <p:nvPr/>
        </p:nvSpPr>
        <p:spPr bwMode="auto">
          <a:xfrm>
            <a:off x="5715000" y="4800600"/>
            <a:ext cx="1524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60" name="Line 56"/>
          <p:cNvSpPr>
            <a:spLocks noChangeShapeType="1"/>
          </p:cNvSpPr>
          <p:nvPr/>
        </p:nvSpPr>
        <p:spPr bwMode="auto">
          <a:xfrm flipH="1" flipV="1">
            <a:off x="5257800" y="5715000"/>
            <a:ext cx="152400" cy="76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61" name="Line 57"/>
          <p:cNvSpPr>
            <a:spLocks noChangeShapeType="1"/>
          </p:cNvSpPr>
          <p:nvPr/>
        </p:nvSpPr>
        <p:spPr bwMode="auto">
          <a:xfrm flipH="1" flipV="1">
            <a:off x="5715000" y="5715000"/>
            <a:ext cx="152400" cy="76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62" name="Line 58"/>
          <p:cNvSpPr>
            <a:spLocks noChangeShapeType="1"/>
          </p:cNvSpPr>
          <p:nvPr/>
        </p:nvSpPr>
        <p:spPr bwMode="auto">
          <a:xfrm flipH="1">
            <a:off x="5410200" y="4114800"/>
            <a:ext cx="228600" cy="762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63" name="Line 59"/>
          <p:cNvSpPr>
            <a:spLocks noChangeShapeType="1"/>
          </p:cNvSpPr>
          <p:nvPr/>
        </p:nvSpPr>
        <p:spPr bwMode="auto">
          <a:xfrm>
            <a:off x="5715000" y="4114800"/>
            <a:ext cx="22860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64" name="Line 60"/>
          <p:cNvSpPr>
            <a:spLocks noChangeShapeType="1"/>
          </p:cNvSpPr>
          <p:nvPr/>
        </p:nvSpPr>
        <p:spPr bwMode="auto">
          <a:xfrm flipH="1">
            <a:off x="5867400" y="4419600"/>
            <a:ext cx="7620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65" name="Oval 61"/>
          <p:cNvSpPr>
            <a:spLocks noChangeArrowheads="1"/>
          </p:cNvSpPr>
          <p:nvPr/>
        </p:nvSpPr>
        <p:spPr bwMode="auto">
          <a:xfrm>
            <a:off x="6248400" y="3429000"/>
            <a:ext cx="304800" cy="381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1566" name="Line 62"/>
          <p:cNvSpPr>
            <a:spLocks noChangeShapeType="1"/>
          </p:cNvSpPr>
          <p:nvPr/>
        </p:nvSpPr>
        <p:spPr bwMode="auto">
          <a:xfrm>
            <a:off x="6400800" y="3810000"/>
            <a:ext cx="762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67" name="Line 63"/>
          <p:cNvSpPr>
            <a:spLocks noChangeShapeType="1"/>
          </p:cNvSpPr>
          <p:nvPr/>
        </p:nvSpPr>
        <p:spPr bwMode="auto">
          <a:xfrm flipH="1">
            <a:off x="6172200" y="4800600"/>
            <a:ext cx="3048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68" name="Line 64"/>
          <p:cNvSpPr>
            <a:spLocks noChangeShapeType="1"/>
          </p:cNvSpPr>
          <p:nvPr/>
        </p:nvSpPr>
        <p:spPr bwMode="auto">
          <a:xfrm>
            <a:off x="6477000" y="4800600"/>
            <a:ext cx="1524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69" name="Line 65"/>
          <p:cNvSpPr>
            <a:spLocks noChangeShapeType="1"/>
          </p:cNvSpPr>
          <p:nvPr/>
        </p:nvSpPr>
        <p:spPr bwMode="auto">
          <a:xfrm flipH="1" flipV="1">
            <a:off x="6019800" y="5715000"/>
            <a:ext cx="1524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70" name="Line 66"/>
          <p:cNvSpPr>
            <a:spLocks noChangeShapeType="1"/>
          </p:cNvSpPr>
          <p:nvPr/>
        </p:nvSpPr>
        <p:spPr bwMode="auto">
          <a:xfrm flipH="1" flipV="1">
            <a:off x="6477000" y="5715000"/>
            <a:ext cx="1524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71" name="Line 67"/>
          <p:cNvSpPr>
            <a:spLocks noChangeShapeType="1"/>
          </p:cNvSpPr>
          <p:nvPr/>
        </p:nvSpPr>
        <p:spPr bwMode="auto">
          <a:xfrm flipH="1">
            <a:off x="6172200" y="4114800"/>
            <a:ext cx="2286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72" name="Line 68"/>
          <p:cNvSpPr>
            <a:spLocks noChangeShapeType="1"/>
          </p:cNvSpPr>
          <p:nvPr/>
        </p:nvSpPr>
        <p:spPr bwMode="auto">
          <a:xfrm>
            <a:off x="6477000" y="4114800"/>
            <a:ext cx="2286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73" name="Line 69"/>
          <p:cNvSpPr>
            <a:spLocks noChangeShapeType="1"/>
          </p:cNvSpPr>
          <p:nvPr/>
        </p:nvSpPr>
        <p:spPr bwMode="auto">
          <a:xfrm flipH="1">
            <a:off x="6629400" y="4419600"/>
            <a:ext cx="762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74" name="Oval 70"/>
          <p:cNvSpPr>
            <a:spLocks noChangeArrowheads="1"/>
          </p:cNvSpPr>
          <p:nvPr/>
        </p:nvSpPr>
        <p:spPr bwMode="auto">
          <a:xfrm>
            <a:off x="7010400" y="3429000"/>
            <a:ext cx="3048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1575" name="Line 71"/>
          <p:cNvSpPr>
            <a:spLocks noChangeShapeType="1"/>
          </p:cNvSpPr>
          <p:nvPr/>
        </p:nvSpPr>
        <p:spPr bwMode="auto">
          <a:xfrm>
            <a:off x="7162800" y="3810000"/>
            <a:ext cx="762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76" name="Line 72"/>
          <p:cNvSpPr>
            <a:spLocks noChangeShapeType="1"/>
          </p:cNvSpPr>
          <p:nvPr/>
        </p:nvSpPr>
        <p:spPr bwMode="auto">
          <a:xfrm flipH="1">
            <a:off x="6934200" y="4800600"/>
            <a:ext cx="3048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77" name="Line 73"/>
          <p:cNvSpPr>
            <a:spLocks noChangeShapeType="1"/>
          </p:cNvSpPr>
          <p:nvPr/>
        </p:nvSpPr>
        <p:spPr bwMode="auto">
          <a:xfrm>
            <a:off x="7239000" y="4800600"/>
            <a:ext cx="1524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78" name="Line 74"/>
          <p:cNvSpPr>
            <a:spLocks noChangeShapeType="1"/>
          </p:cNvSpPr>
          <p:nvPr/>
        </p:nvSpPr>
        <p:spPr bwMode="auto">
          <a:xfrm flipH="1" flipV="1">
            <a:off x="6781800" y="5715000"/>
            <a:ext cx="152400" cy="76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79" name="Line 75"/>
          <p:cNvSpPr>
            <a:spLocks noChangeShapeType="1"/>
          </p:cNvSpPr>
          <p:nvPr/>
        </p:nvSpPr>
        <p:spPr bwMode="auto">
          <a:xfrm flipH="1" flipV="1">
            <a:off x="7239000" y="5715000"/>
            <a:ext cx="152400" cy="76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80" name="Line 76"/>
          <p:cNvSpPr>
            <a:spLocks noChangeShapeType="1"/>
          </p:cNvSpPr>
          <p:nvPr/>
        </p:nvSpPr>
        <p:spPr bwMode="auto">
          <a:xfrm flipH="1">
            <a:off x="6934200" y="4114800"/>
            <a:ext cx="228600" cy="762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81" name="Line 77"/>
          <p:cNvSpPr>
            <a:spLocks noChangeShapeType="1"/>
          </p:cNvSpPr>
          <p:nvPr/>
        </p:nvSpPr>
        <p:spPr bwMode="auto">
          <a:xfrm>
            <a:off x="7239000" y="4114800"/>
            <a:ext cx="22860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82" name="Line 78"/>
          <p:cNvSpPr>
            <a:spLocks noChangeShapeType="1"/>
          </p:cNvSpPr>
          <p:nvPr/>
        </p:nvSpPr>
        <p:spPr bwMode="auto">
          <a:xfrm flipH="1">
            <a:off x="7391400" y="4419600"/>
            <a:ext cx="7620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83" name="Oval 79"/>
          <p:cNvSpPr>
            <a:spLocks noChangeArrowheads="1"/>
          </p:cNvSpPr>
          <p:nvPr/>
        </p:nvSpPr>
        <p:spPr bwMode="auto">
          <a:xfrm>
            <a:off x="9296400" y="2362200"/>
            <a:ext cx="3048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1584" name="Line 80"/>
          <p:cNvSpPr>
            <a:spLocks noChangeShapeType="1"/>
          </p:cNvSpPr>
          <p:nvPr/>
        </p:nvSpPr>
        <p:spPr bwMode="auto">
          <a:xfrm>
            <a:off x="9448800" y="2743200"/>
            <a:ext cx="762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85" name="Line 81"/>
          <p:cNvSpPr>
            <a:spLocks noChangeShapeType="1"/>
          </p:cNvSpPr>
          <p:nvPr/>
        </p:nvSpPr>
        <p:spPr bwMode="auto">
          <a:xfrm flipH="1">
            <a:off x="9220200" y="3733800"/>
            <a:ext cx="3048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86" name="Line 82"/>
          <p:cNvSpPr>
            <a:spLocks noChangeShapeType="1"/>
          </p:cNvSpPr>
          <p:nvPr/>
        </p:nvSpPr>
        <p:spPr bwMode="auto">
          <a:xfrm>
            <a:off x="9525000" y="3733800"/>
            <a:ext cx="1524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87" name="Line 83"/>
          <p:cNvSpPr>
            <a:spLocks noChangeShapeType="1"/>
          </p:cNvSpPr>
          <p:nvPr/>
        </p:nvSpPr>
        <p:spPr bwMode="auto">
          <a:xfrm flipH="1" flipV="1">
            <a:off x="9067800" y="4648200"/>
            <a:ext cx="1524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88" name="Line 84"/>
          <p:cNvSpPr>
            <a:spLocks noChangeShapeType="1"/>
          </p:cNvSpPr>
          <p:nvPr/>
        </p:nvSpPr>
        <p:spPr bwMode="auto">
          <a:xfrm flipH="1" flipV="1">
            <a:off x="9525000" y="4648200"/>
            <a:ext cx="1524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89" name="Line 85"/>
          <p:cNvSpPr>
            <a:spLocks noChangeShapeType="1"/>
          </p:cNvSpPr>
          <p:nvPr/>
        </p:nvSpPr>
        <p:spPr bwMode="auto">
          <a:xfrm flipH="1">
            <a:off x="9220200" y="3048000"/>
            <a:ext cx="228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90" name="Line 86"/>
          <p:cNvSpPr>
            <a:spLocks noChangeShapeType="1"/>
          </p:cNvSpPr>
          <p:nvPr/>
        </p:nvSpPr>
        <p:spPr bwMode="auto">
          <a:xfrm>
            <a:off x="9525000" y="3048000"/>
            <a:ext cx="228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91" name="Line 87"/>
          <p:cNvSpPr>
            <a:spLocks noChangeShapeType="1"/>
          </p:cNvSpPr>
          <p:nvPr/>
        </p:nvSpPr>
        <p:spPr bwMode="auto">
          <a:xfrm flipH="1">
            <a:off x="9677400" y="3352800"/>
            <a:ext cx="76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92" name="Text Box 88"/>
          <p:cNvSpPr txBox="1">
            <a:spLocks noChangeArrowheads="1"/>
          </p:cNvSpPr>
          <p:nvPr/>
        </p:nvSpPr>
        <p:spPr bwMode="auto">
          <a:xfrm>
            <a:off x="3581400" y="2286000"/>
            <a:ext cx="2057400" cy="369332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Front of queue</a:t>
            </a:r>
          </a:p>
        </p:txBody>
      </p:sp>
      <p:sp>
        <p:nvSpPr>
          <p:cNvPr id="21593" name="Text Box 89"/>
          <p:cNvSpPr txBox="1">
            <a:spLocks noChangeArrowheads="1"/>
          </p:cNvSpPr>
          <p:nvPr/>
        </p:nvSpPr>
        <p:spPr bwMode="auto">
          <a:xfrm>
            <a:off x="2848583" y="1488851"/>
            <a:ext cx="3505200" cy="523220"/>
          </a:xfrm>
          <a:prstGeom prst="rect">
            <a:avLst/>
          </a:prstGeom>
          <a:solidFill>
            <a:schemeClr val="bg2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Adding an element</a:t>
            </a:r>
          </a:p>
        </p:txBody>
      </p:sp>
      <p:sp>
        <p:nvSpPr>
          <p:cNvPr id="21594" name="Line 90"/>
          <p:cNvSpPr>
            <a:spLocks noChangeShapeType="1"/>
          </p:cNvSpPr>
          <p:nvPr/>
        </p:nvSpPr>
        <p:spPr bwMode="auto">
          <a:xfrm>
            <a:off x="4038600" y="26670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95" name="Line 91"/>
          <p:cNvSpPr>
            <a:spLocks noChangeShapeType="1"/>
          </p:cNvSpPr>
          <p:nvPr/>
        </p:nvSpPr>
        <p:spPr bwMode="auto">
          <a:xfrm flipH="1">
            <a:off x="7696200" y="3276600"/>
            <a:ext cx="13716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1596" name="Text Box 92"/>
          <p:cNvSpPr txBox="1">
            <a:spLocks noChangeArrowheads="1"/>
          </p:cNvSpPr>
          <p:nvPr/>
        </p:nvSpPr>
        <p:spPr bwMode="auto">
          <a:xfrm>
            <a:off x="7924800" y="4876801"/>
            <a:ext cx="2438400" cy="646331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New element is added to the rear of the queue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CE93255E-697D-49FC-A88F-EE35165BB093}" type="slidenum">
              <a:rPr lang="en-US"/>
              <a:pPr/>
              <a:t>5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Conceptual View of a Queue</a:t>
            </a:r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4724400" y="3429000"/>
            <a:ext cx="304800" cy="381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4876800" y="3810000"/>
            <a:ext cx="762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 flipH="1">
            <a:off x="4648200" y="4800600"/>
            <a:ext cx="3048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4953000" y="4800600"/>
            <a:ext cx="1524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 flipH="1" flipV="1">
            <a:off x="4495800" y="5715000"/>
            <a:ext cx="1524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 flipH="1" flipV="1">
            <a:off x="4953000" y="5715000"/>
            <a:ext cx="1524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 flipH="1">
            <a:off x="4648200" y="4114800"/>
            <a:ext cx="2286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>
            <a:off x="4953000" y="4114800"/>
            <a:ext cx="2286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 flipH="1">
            <a:off x="5105400" y="4419600"/>
            <a:ext cx="762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73" name="Oval 21"/>
          <p:cNvSpPr>
            <a:spLocks noChangeArrowheads="1"/>
          </p:cNvSpPr>
          <p:nvPr/>
        </p:nvSpPr>
        <p:spPr bwMode="auto">
          <a:xfrm>
            <a:off x="5486400" y="3429000"/>
            <a:ext cx="3048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>
            <a:off x="5638800" y="3810000"/>
            <a:ext cx="762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75" name="Line 23"/>
          <p:cNvSpPr>
            <a:spLocks noChangeShapeType="1"/>
          </p:cNvSpPr>
          <p:nvPr/>
        </p:nvSpPr>
        <p:spPr bwMode="auto">
          <a:xfrm flipH="1">
            <a:off x="5410200" y="4800600"/>
            <a:ext cx="3048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76" name="Line 24"/>
          <p:cNvSpPr>
            <a:spLocks noChangeShapeType="1"/>
          </p:cNvSpPr>
          <p:nvPr/>
        </p:nvSpPr>
        <p:spPr bwMode="auto">
          <a:xfrm>
            <a:off x="5715000" y="4800600"/>
            <a:ext cx="1524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77" name="Line 25"/>
          <p:cNvSpPr>
            <a:spLocks noChangeShapeType="1"/>
          </p:cNvSpPr>
          <p:nvPr/>
        </p:nvSpPr>
        <p:spPr bwMode="auto">
          <a:xfrm flipH="1" flipV="1">
            <a:off x="5257800" y="5715000"/>
            <a:ext cx="152400" cy="76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78" name="Line 26"/>
          <p:cNvSpPr>
            <a:spLocks noChangeShapeType="1"/>
          </p:cNvSpPr>
          <p:nvPr/>
        </p:nvSpPr>
        <p:spPr bwMode="auto">
          <a:xfrm flipH="1" flipV="1">
            <a:off x="5715000" y="5715000"/>
            <a:ext cx="152400" cy="76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79" name="Line 27"/>
          <p:cNvSpPr>
            <a:spLocks noChangeShapeType="1"/>
          </p:cNvSpPr>
          <p:nvPr/>
        </p:nvSpPr>
        <p:spPr bwMode="auto">
          <a:xfrm flipH="1">
            <a:off x="5410200" y="4114800"/>
            <a:ext cx="228600" cy="762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80" name="Line 28"/>
          <p:cNvSpPr>
            <a:spLocks noChangeShapeType="1"/>
          </p:cNvSpPr>
          <p:nvPr/>
        </p:nvSpPr>
        <p:spPr bwMode="auto">
          <a:xfrm>
            <a:off x="5715000" y="4114800"/>
            <a:ext cx="22860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81" name="Line 29"/>
          <p:cNvSpPr>
            <a:spLocks noChangeShapeType="1"/>
          </p:cNvSpPr>
          <p:nvPr/>
        </p:nvSpPr>
        <p:spPr bwMode="auto">
          <a:xfrm flipH="1">
            <a:off x="5867400" y="4419600"/>
            <a:ext cx="7620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82" name="Oval 30"/>
          <p:cNvSpPr>
            <a:spLocks noChangeArrowheads="1"/>
          </p:cNvSpPr>
          <p:nvPr/>
        </p:nvSpPr>
        <p:spPr bwMode="auto">
          <a:xfrm>
            <a:off x="6248400" y="3429000"/>
            <a:ext cx="304800" cy="381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3583" name="Line 31"/>
          <p:cNvSpPr>
            <a:spLocks noChangeShapeType="1"/>
          </p:cNvSpPr>
          <p:nvPr/>
        </p:nvSpPr>
        <p:spPr bwMode="auto">
          <a:xfrm>
            <a:off x="6400800" y="3810000"/>
            <a:ext cx="762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84" name="Line 32"/>
          <p:cNvSpPr>
            <a:spLocks noChangeShapeType="1"/>
          </p:cNvSpPr>
          <p:nvPr/>
        </p:nvSpPr>
        <p:spPr bwMode="auto">
          <a:xfrm flipH="1">
            <a:off x="6172200" y="4800600"/>
            <a:ext cx="3048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85" name="Line 33"/>
          <p:cNvSpPr>
            <a:spLocks noChangeShapeType="1"/>
          </p:cNvSpPr>
          <p:nvPr/>
        </p:nvSpPr>
        <p:spPr bwMode="auto">
          <a:xfrm>
            <a:off x="6477000" y="4800600"/>
            <a:ext cx="152400" cy="990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86" name="Line 34"/>
          <p:cNvSpPr>
            <a:spLocks noChangeShapeType="1"/>
          </p:cNvSpPr>
          <p:nvPr/>
        </p:nvSpPr>
        <p:spPr bwMode="auto">
          <a:xfrm flipH="1" flipV="1">
            <a:off x="6019800" y="5715000"/>
            <a:ext cx="1524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H="1" flipV="1">
            <a:off x="6477000" y="5715000"/>
            <a:ext cx="1524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88" name="Line 36"/>
          <p:cNvSpPr>
            <a:spLocks noChangeShapeType="1"/>
          </p:cNvSpPr>
          <p:nvPr/>
        </p:nvSpPr>
        <p:spPr bwMode="auto">
          <a:xfrm flipH="1">
            <a:off x="6172200" y="4114800"/>
            <a:ext cx="2286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89" name="Line 37"/>
          <p:cNvSpPr>
            <a:spLocks noChangeShapeType="1"/>
          </p:cNvSpPr>
          <p:nvPr/>
        </p:nvSpPr>
        <p:spPr bwMode="auto">
          <a:xfrm>
            <a:off x="6477000" y="4114800"/>
            <a:ext cx="2286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90" name="Line 38"/>
          <p:cNvSpPr>
            <a:spLocks noChangeShapeType="1"/>
          </p:cNvSpPr>
          <p:nvPr/>
        </p:nvSpPr>
        <p:spPr bwMode="auto">
          <a:xfrm flipH="1">
            <a:off x="6629400" y="4419600"/>
            <a:ext cx="762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91" name="Oval 39"/>
          <p:cNvSpPr>
            <a:spLocks noChangeArrowheads="1"/>
          </p:cNvSpPr>
          <p:nvPr/>
        </p:nvSpPr>
        <p:spPr bwMode="auto">
          <a:xfrm>
            <a:off x="7010400" y="3429000"/>
            <a:ext cx="3048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3592" name="Line 40"/>
          <p:cNvSpPr>
            <a:spLocks noChangeShapeType="1"/>
          </p:cNvSpPr>
          <p:nvPr/>
        </p:nvSpPr>
        <p:spPr bwMode="auto">
          <a:xfrm>
            <a:off x="7162800" y="3810000"/>
            <a:ext cx="762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93" name="Line 41"/>
          <p:cNvSpPr>
            <a:spLocks noChangeShapeType="1"/>
          </p:cNvSpPr>
          <p:nvPr/>
        </p:nvSpPr>
        <p:spPr bwMode="auto">
          <a:xfrm flipH="1">
            <a:off x="6934200" y="4800600"/>
            <a:ext cx="3048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94" name="Line 42"/>
          <p:cNvSpPr>
            <a:spLocks noChangeShapeType="1"/>
          </p:cNvSpPr>
          <p:nvPr/>
        </p:nvSpPr>
        <p:spPr bwMode="auto">
          <a:xfrm>
            <a:off x="7239000" y="4800600"/>
            <a:ext cx="152400" cy="990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95" name="Line 43"/>
          <p:cNvSpPr>
            <a:spLocks noChangeShapeType="1"/>
          </p:cNvSpPr>
          <p:nvPr/>
        </p:nvSpPr>
        <p:spPr bwMode="auto">
          <a:xfrm flipH="1" flipV="1">
            <a:off x="6781800" y="5715000"/>
            <a:ext cx="152400" cy="76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96" name="Line 44"/>
          <p:cNvSpPr>
            <a:spLocks noChangeShapeType="1"/>
          </p:cNvSpPr>
          <p:nvPr/>
        </p:nvSpPr>
        <p:spPr bwMode="auto">
          <a:xfrm flipH="1" flipV="1">
            <a:off x="7239000" y="5715000"/>
            <a:ext cx="152400" cy="76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97" name="Line 45"/>
          <p:cNvSpPr>
            <a:spLocks noChangeShapeType="1"/>
          </p:cNvSpPr>
          <p:nvPr/>
        </p:nvSpPr>
        <p:spPr bwMode="auto">
          <a:xfrm flipH="1">
            <a:off x="6934200" y="4114800"/>
            <a:ext cx="228600" cy="762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98" name="Line 46"/>
          <p:cNvSpPr>
            <a:spLocks noChangeShapeType="1"/>
          </p:cNvSpPr>
          <p:nvPr/>
        </p:nvSpPr>
        <p:spPr bwMode="auto">
          <a:xfrm>
            <a:off x="7239000" y="4114800"/>
            <a:ext cx="22860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599" name="Line 47"/>
          <p:cNvSpPr>
            <a:spLocks noChangeShapeType="1"/>
          </p:cNvSpPr>
          <p:nvPr/>
        </p:nvSpPr>
        <p:spPr bwMode="auto">
          <a:xfrm flipH="1">
            <a:off x="7391400" y="4419600"/>
            <a:ext cx="7620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00" name="Oval 48"/>
          <p:cNvSpPr>
            <a:spLocks noChangeArrowheads="1"/>
          </p:cNvSpPr>
          <p:nvPr/>
        </p:nvSpPr>
        <p:spPr bwMode="auto">
          <a:xfrm>
            <a:off x="7772400" y="3429000"/>
            <a:ext cx="3048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3601" name="Line 49"/>
          <p:cNvSpPr>
            <a:spLocks noChangeShapeType="1"/>
          </p:cNvSpPr>
          <p:nvPr/>
        </p:nvSpPr>
        <p:spPr bwMode="auto">
          <a:xfrm>
            <a:off x="7924800" y="3810000"/>
            <a:ext cx="762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02" name="Line 50"/>
          <p:cNvSpPr>
            <a:spLocks noChangeShapeType="1"/>
          </p:cNvSpPr>
          <p:nvPr/>
        </p:nvSpPr>
        <p:spPr bwMode="auto">
          <a:xfrm flipH="1">
            <a:off x="7696200" y="4800600"/>
            <a:ext cx="3048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03" name="Line 51"/>
          <p:cNvSpPr>
            <a:spLocks noChangeShapeType="1"/>
          </p:cNvSpPr>
          <p:nvPr/>
        </p:nvSpPr>
        <p:spPr bwMode="auto">
          <a:xfrm>
            <a:off x="8001000" y="4800600"/>
            <a:ext cx="1524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04" name="Line 52"/>
          <p:cNvSpPr>
            <a:spLocks noChangeShapeType="1"/>
          </p:cNvSpPr>
          <p:nvPr/>
        </p:nvSpPr>
        <p:spPr bwMode="auto">
          <a:xfrm flipH="1" flipV="1">
            <a:off x="7543800" y="5715000"/>
            <a:ext cx="1524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05" name="Line 53"/>
          <p:cNvSpPr>
            <a:spLocks noChangeShapeType="1"/>
          </p:cNvSpPr>
          <p:nvPr/>
        </p:nvSpPr>
        <p:spPr bwMode="auto">
          <a:xfrm flipH="1" flipV="1">
            <a:off x="8001000" y="5715000"/>
            <a:ext cx="1524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06" name="Line 54"/>
          <p:cNvSpPr>
            <a:spLocks noChangeShapeType="1"/>
          </p:cNvSpPr>
          <p:nvPr/>
        </p:nvSpPr>
        <p:spPr bwMode="auto">
          <a:xfrm flipH="1">
            <a:off x="7696200" y="4114800"/>
            <a:ext cx="228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07" name="Line 55"/>
          <p:cNvSpPr>
            <a:spLocks noChangeShapeType="1"/>
          </p:cNvSpPr>
          <p:nvPr/>
        </p:nvSpPr>
        <p:spPr bwMode="auto">
          <a:xfrm>
            <a:off x="8001000" y="4114800"/>
            <a:ext cx="228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08" name="Line 56"/>
          <p:cNvSpPr>
            <a:spLocks noChangeShapeType="1"/>
          </p:cNvSpPr>
          <p:nvPr/>
        </p:nvSpPr>
        <p:spPr bwMode="auto">
          <a:xfrm flipH="1">
            <a:off x="8153400" y="4419600"/>
            <a:ext cx="76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10" name="Text Box 58"/>
          <p:cNvSpPr txBox="1">
            <a:spLocks noChangeArrowheads="1"/>
          </p:cNvSpPr>
          <p:nvPr/>
        </p:nvSpPr>
        <p:spPr bwMode="auto">
          <a:xfrm>
            <a:off x="2933700" y="1441315"/>
            <a:ext cx="4114800" cy="523220"/>
          </a:xfrm>
          <a:prstGeom prst="rect">
            <a:avLst/>
          </a:prstGeom>
          <a:solidFill>
            <a:schemeClr val="bg2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Removing an element</a:t>
            </a:r>
          </a:p>
        </p:txBody>
      </p:sp>
      <p:sp>
        <p:nvSpPr>
          <p:cNvPr id="23614" name="Oval 62"/>
          <p:cNvSpPr>
            <a:spLocks noChangeArrowheads="1"/>
          </p:cNvSpPr>
          <p:nvPr/>
        </p:nvSpPr>
        <p:spPr bwMode="auto">
          <a:xfrm>
            <a:off x="2209800" y="2362200"/>
            <a:ext cx="304800" cy="3810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23615" name="Line 63"/>
          <p:cNvSpPr>
            <a:spLocks noChangeShapeType="1"/>
          </p:cNvSpPr>
          <p:nvPr/>
        </p:nvSpPr>
        <p:spPr bwMode="auto">
          <a:xfrm>
            <a:off x="2362200" y="2743200"/>
            <a:ext cx="7620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16" name="Line 64"/>
          <p:cNvSpPr>
            <a:spLocks noChangeShapeType="1"/>
          </p:cNvSpPr>
          <p:nvPr/>
        </p:nvSpPr>
        <p:spPr bwMode="auto">
          <a:xfrm flipH="1">
            <a:off x="2133600" y="3733800"/>
            <a:ext cx="30480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17" name="Line 65"/>
          <p:cNvSpPr>
            <a:spLocks noChangeShapeType="1"/>
          </p:cNvSpPr>
          <p:nvPr/>
        </p:nvSpPr>
        <p:spPr bwMode="auto">
          <a:xfrm>
            <a:off x="2438400" y="3733800"/>
            <a:ext cx="15240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18" name="Line 66"/>
          <p:cNvSpPr>
            <a:spLocks noChangeShapeType="1"/>
          </p:cNvSpPr>
          <p:nvPr/>
        </p:nvSpPr>
        <p:spPr bwMode="auto">
          <a:xfrm flipH="1" flipV="1">
            <a:off x="1981200" y="4648200"/>
            <a:ext cx="152400" cy="76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19" name="Line 67"/>
          <p:cNvSpPr>
            <a:spLocks noChangeShapeType="1"/>
          </p:cNvSpPr>
          <p:nvPr/>
        </p:nvSpPr>
        <p:spPr bwMode="auto">
          <a:xfrm flipH="1" flipV="1">
            <a:off x="2438400" y="4648200"/>
            <a:ext cx="152400" cy="76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20" name="Line 68"/>
          <p:cNvSpPr>
            <a:spLocks noChangeShapeType="1"/>
          </p:cNvSpPr>
          <p:nvPr/>
        </p:nvSpPr>
        <p:spPr bwMode="auto">
          <a:xfrm flipH="1">
            <a:off x="2133600" y="3048000"/>
            <a:ext cx="228600" cy="762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21" name="Line 69"/>
          <p:cNvSpPr>
            <a:spLocks noChangeShapeType="1"/>
          </p:cNvSpPr>
          <p:nvPr/>
        </p:nvSpPr>
        <p:spPr bwMode="auto">
          <a:xfrm>
            <a:off x="2438400" y="3048000"/>
            <a:ext cx="2286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22" name="Line 70"/>
          <p:cNvSpPr>
            <a:spLocks noChangeShapeType="1"/>
          </p:cNvSpPr>
          <p:nvPr/>
        </p:nvSpPr>
        <p:spPr bwMode="auto">
          <a:xfrm flipH="1">
            <a:off x="2590800" y="3352800"/>
            <a:ext cx="7620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23" name="Line 71"/>
          <p:cNvSpPr>
            <a:spLocks noChangeShapeType="1"/>
          </p:cNvSpPr>
          <p:nvPr/>
        </p:nvSpPr>
        <p:spPr bwMode="auto">
          <a:xfrm flipH="1" flipV="1">
            <a:off x="2971800" y="4038600"/>
            <a:ext cx="1371600" cy="990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24" name="Text Box 72"/>
          <p:cNvSpPr txBox="1">
            <a:spLocks noChangeArrowheads="1"/>
          </p:cNvSpPr>
          <p:nvPr/>
        </p:nvSpPr>
        <p:spPr bwMode="auto">
          <a:xfrm>
            <a:off x="3581400" y="2286000"/>
            <a:ext cx="3810000" cy="369332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New front element of queue</a:t>
            </a:r>
          </a:p>
        </p:txBody>
      </p:sp>
      <p:sp>
        <p:nvSpPr>
          <p:cNvPr id="23625" name="Line 73"/>
          <p:cNvSpPr>
            <a:spLocks noChangeShapeType="1"/>
          </p:cNvSpPr>
          <p:nvPr/>
        </p:nvSpPr>
        <p:spPr bwMode="auto">
          <a:xfrm>
            <a:off x="4876800" y="26670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3626" name="Text Box 74"/>
          <p:cNvSpPr txBox="1">
            <a:spLocks noChangeArrowheads="1"/>
          </p:cNvSpPr>
          <p:nvPr/>
        </p:nvSpPr>
        <p:spPr bwMode="auto">
          <a:xfrm>
            <a:off x="1905000" y="5334000"/>
            <a:ext cx="2438400" cy="923330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Element is removed from the front of the queue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D9EAB945-C2B6-4955-8B31-B2C5335BF2DA}" type="slidenum">
              <a:rPr lang="en-US"/>
              <a:pPr/>
              <a:t>6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Uses of Queues in Computing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855" y="1728788"/>
            <a:ext cx="9048345" cy="4367212"/>
          </a:xfrm>
        </p:spPr>
        <p:txBody>
          <a:bodyPr/>
          <a:lstStyle/>
          <a:p>
            <a:r>
              <a:rPr lang="en-US" dirty="0"/>
              <a:t>For any kind of problem involving FIFO data</a:t>
            </a:r>
          </a:p>
          <a:p>
            <a:r>
              <a:rPr lang="en-US" dirty="0"/>
              <a:t>Printer queue</a:t>
            </a:r>
          </a:p>
          <a:p>
            <a:r>
              <a:rPr lang="en-US" dirty="0"/>
              <a:t>Keyboard input buffer</a:t>
            </a:r>
          </a:p>
          <a:p>
            <a:r>
              <a:rPr lang="en-US" dirty="0"/>
              <a:t>GUI event queue (click on buttons, menu items)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54AE39C9-5467-4240-A49C-2847669A577D}" type="slidenum">
              <a:rPr lang="en-US"/>
              <a:pPr/>
              <a:t>7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Operations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46698"/>
            <a:ext cx="10144328" cy="4701702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b="1" i="1" dirty="0">
                <a:solidFill>
                  <a:schemeClr val="accent2"/>
                </a:solidFill>
              </a:rPr>
              <a:t>enqueue 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/>
              <a:t>add an element to the tail of a queue</a:t>
            </a:r>
          </a:p>
          <a:p>
            <a:pPr algn="just">
              <a:lnSpc>
                <a:spcPct val="90000"/>
              </a:lnSpc>
            </a:pPr>
            <a:r>
              <a:rPr lang="en-US" b="1" i="1" dirty="0">
                <a:solidFill>
                  <a:schemeClr val="accent2"/>
                </a:solidFill>
              </a:rPr>
              <a:t>dequeue 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/>
              <a:t>remove an element from the head of a queue</a:t>
            </a:r>
          </a:p>
          <a:p>
            <a:pPr algn="just">
              <a:lnSpc>
                <a:spcPct val="90000"/>
              </a:lnSpc>
            </a:pPr>
            <a:r>
              <a:rPr lang="en-US" b="1" i="1" dirty="0">
                <a:solidFill>
                  <a:schemeClr val="accent2"/>
                </a:solidFill>
              </a:rPr>
              <a:t>first </a:t>
            </a:r>
            <a:r>
              <a:rPr lang="en-US" dirty="0"/>
              <a:t>: examine the element at the head of the queue (“peek”)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Other useful operations (e.g. is the queue empty)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chemeClr val="hlink"/>
                </a:solidFill>
              </a:rPr>
              <a:t>It is </a:t>
            </a:r>
            <a:r>
              <a:rPr lang="en-US" b="1" i="1" dirty="0">
                <a:solidFill>
                  <a:schemeClr val="hlink"/>
                </a:solidFill>
              </a:rPr>
              <a:t>not</a:t>
            </a:r>
            <a:r>
              <a:rPr lang="en-US" i="1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hlink"/>
                </a:solidFill>
              </a:rPr>
              <a:t>legal to access the elements in the middle of the queue!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103DBDD3-E152-4FC9-A40D-78ADFE660E3E}" type="slidenum">
              <a:rPr lang="en-US"/>
              <a:pPr/>
              <a:t>8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10363200" cy="1143000"/>
          </a:xfrm>
        </p:spPr>
        <p:txBody>
          <a:bodyPr/>
          <a:lstStyle/>
          <a:p>
            <a:r>
              <a:rPr lang="en-US" dirty="0"/>
              <a:t>Operations on a Queue</a:t>
            </a:r>
          </a:p>
        </p:txBody>
      </p:sp>
      <p:graphicFrame>
        <p:nvGraphicFramePr>
          <p:cNvPr id="30043" name="Group 347"/>
          <p:cNvGraphicFramePr>
            <a:graphicFrameLocks noGrp="1"/>
          </p:cNvGraphicFramePr>
          <p:nvPr>
            <p:ph type="tbl" idx="1"/>
          </p:nvPr>
        </p:nvGraphicFramePr>
        <p:xfrm>
          <a:off x="2209800" y="1447800"/>
          <a:ext cx="7772400" cy="4746626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5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dequeue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Removes an element from the front of the queue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enqueue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Adds an element to the rear of the queue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first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Examines the element at the front of the queue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isEmpty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Determines whether the queue is empty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5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Determines the number of elements in the queue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Returns a string representation of the queue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9FF035B1-9220-4EBC-97BC-6D85DED89B5F}" type="slidenum">
              <a:rPr lang="en-US"/>
              <a:pPr/>
              <a:t>9</a:t>
            </a:fld>
            <a:endParaRPr 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Issues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9601200" cy="4252912"/>
          </a:xfrm>
        </p:spPr>
        <p:txBody>
          <a:bodyPr>
            <a:normAutofit/>
          </a:bodyPr>
          <a:lstStyle/>
          <a:p>
            <a:r>
              <a:rPr lang="en-US" sz="3200" dirty="0"/>
              <a:t>What do we need to implement a queue?</a:t>
            </a:r>
          </a:p>
          <a:p>
            <a:pPr lvl="1"/>
            <a:r>
              <a:rPr lang="en-US" sz="3200" dirty="0"/>
              <a:t>A data structure (</a:t>
            </a:r>
            <a:r>
              <a:rPr lang="en-US" sz="3200" b="1" i="1" dirty="0">
                <a:solidFill>
                  <a:schemeClr val="accent2"/>
                </a:solidFill>
              </a:rPr>
              <a:t>container</a:t>
            </a:r>
            <a:r>
              <a:rPr lang="en-US" sz="3200" dirty="0"/>
              <a:t>) to hold the data elements</a:t>
            </a:r>
          </a:p>
          <a:p>
            <a:pPr lvl="1"/>
            <a:r>
              <a:rPr lang="en-US" sz="3200" dirty="0"/>
              <a:t>Something to indicate the </a:t>
            </a:r>
            <a:r>
              <a:rPr lang="en-US" sz="3200" b="1" i="1" dirty="0">
                <a:solidFill>
                  <a:schemeClr val="accent2"/>
                </a:solidFill>
              </a:rPr>
              <a:t>front</a:t>
            </a:r>
            <a:r>
              <a:rPr lang="en-US" sz="3200" dirty="0"/>
              <a:t> of the queue</a:t>
            </a:r>
          </a:p>
          <a:p>
            <a:pPr lvl="1"/>
            <a:r>
              <a:rPr lang="en-US" sz="3200" dirty="0"/>
              <a:t>Something to indicate the </a:t>
            </a:r>
            <a:r>
              <a:rPr lang="en-US" sz="3200" b="1" i="1" dirty="0">
                <a:solidFill>
                  <a:schemeClr val="accent2"/>
                </a:solidFill>
              </a:rPr>
              <a:t>end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/>
              <a:t>of the queue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927</Words>
  <Application>Microsoft Office PowerPoint</Application>
  <PresentationFormat>Widescreen</PresentationFormat>
  <Paragraphs>188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Unicode MS</vt:lpstr>
      <vt:lpstr>Calibri</vt:lpstr>
      <vt:lpstr>Calibri Light</vt:lpstr>
      <vt:lpstr>Office Theme</vt:lpstr>
      <vt:lpstr>Understanding Queue in Java</vt:lpstr>
      <vt:lpstr>What is a Queue?</vt:lpstr>
      <vt:lpstr>Queues</vt:lpstr>
      <vt:lpstr>Conceptual View of a Queue</vt:lpstr>
      <vt:lpstr>Conceptual View of a Queue</vt:lpstr>
      <vt:lpstr>Uses of Queues in Computing</vt:lpstr>
      <vt:lpstr>Queue Operations</vt:lpstr>
      <vt:lpstr>Operations on a Queue</vt:lpstr>
      <vt:lpstr>Queue Implementation Issues</vt:lpstr>
      <vt:lpstr>Queue Implementation using a Linked List </vt:lpstr>
      <vt:lpstr>Linked Implementation of a Queue</vt:lpstr>
      <vt:lpstr>PowerPoint Presentation</vt:lpstr>
      <vt:lpstr>Queue After Adding Element</vt:lpstr>
      <vt:lpstr>Queue After a dequeue Operation</vt:lpstr>
      <vt:lpstr>Java Implementation</vt:lpstr>
      <vt:lpstr>Array Implementation of  a Queue</vt:lpstr>
      <vt:lpstr>An Array Implementation of a Queue</vt:lpstr>
      <vt:lpstr>Queue After Adding an Element</vt:lpstr>
      <vt:lpstr>Queue After Removing an Element</vt:lpstr>
      <vt:lpstr>Second Approach: Queue as a Circular Array</vt:lpstr>
      <vt:lpstr>Conceptual Example of a Circular Queue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Afifa Hameed</dc:creator>
  <cp:lastModifiedBy>Afifa Hameed</cp:lastModifiedBy>
  <cp:revision>19</cp:revision>
  <dcterms:created xsi:type="dcterms:W3CDTF">2025-04-20T05:44:30Z</dcterms:created>
  <dcterms:modified xsi:type="dcterms:W3CDTF">2025-04-21T05:21:28Z</dcterms:modified>
</cp:coreProperties>
</file>