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2815-1807-5C6E-4F30-F9D572739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6B388-76F9-0C9A-C88A-B909E938E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3445C-67AD-22DD-B986-25F4B9A0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A9C0-2117-4D55-9566-D0AA35D2BA3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E8845-D94F-26D2-10E9-F3A60FA13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03883-F1BB-61D5-F033-C0D0114D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4365-C5CE-40E1-8503-939A06645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2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A421-51E7-0CD3-0254-FF1FCF1ED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FB8B7-25E7-9A2E-CA5B-61E8A46C1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8E0CA-3B4F-9075-BF23-6180FC9E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A9C0-2117-4D55-9566-D0AA35D2BA3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BF07D-CFB6-E82F-0C04-142AA257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9DA10-11A9-ADDE-6125-E17469CE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4365-C5CE-40E1-8503-939A06645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5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9E5DD1-F406-3D9E-1FBB-FE45BAB27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C5918-7925-5AFC-E075-32A49F55E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B8090-C98E-B6E0-080C-245ED12E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A9C0-2117-4D55-9566-D0AA35D2BA3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960A0-B8B1-C749-8743-45D836246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ED541-83A8-0301-B9B8-71423FB2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4365-C5CE-40E1-8503-939A06645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6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0851-1386-D502-42E6-85921BB8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E599B-AB2E-D3FB-B793-9B268E898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A9DAE-6EA5-D91B-AED2-34B46A52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A9C0-2117-4D55-9566-D0AA35D2BA3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3BC3C-16C6-ED8B-2455-F6FE31C2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43552-3480-8E8E-8CB9-A66C2029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4365-C5CE-40E1-8503-939A06645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7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3B759-6C14-8EDA-4492-2D0EC911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07F73-A2AB-7A44-6902-55C3F01BF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9B3D3-D49F-E410-A78A-3E2F0F2DE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A9C0-2117-4D55-9566-D0AA35D2BA3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CDF37-6376-14A7-5F17-F02C01E8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E0AA-A50B-C6AD-18A8-7D4D2A63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4365-C5CE-40E1-8503-939A06645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9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C088-3FDF-0F73-D875-F53E6570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26E47-C552-72A1-7A61-ED08A88B2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8C384-15FE-39F2-CB84-68F3F17D7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51A70-D74F-1A58-97F1-DB8140F9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A9C0-2117-4D55-9566-D0AA35D2BA3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F0175-B6CC-30F9-2F7E-F8B7318D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F4B45-D355-CE14-7A46-4A7AAAC2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4365-C5CE-40E1-8503-939A06645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5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F932-5540-6D9D-62DD-0A69DDF6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0EC91-4FE7-951A-579F-D529AC3DD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8DB9E-6388-AF7E-F4CF-37C11B783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92114E-913F-B9B2-3CC8-7C18765B2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62F3C9-C2FA-1E9E-CCB0-41726756A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87D83-1982-617A-2D35-65ADAE66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A9C0-2117-4D55-9566-D0AA35D2BA3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3B009-A168-7AB9-5B24-4DD6D22D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88E93-092E-411B-9A5D-205CF619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4365-C5CE-40E1-8503-939A06645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5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765E8-A3B0-2D92-FF89-EC57AE2D0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2BFFB-5F9F-D4D7-980D-70A46B21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A9C0-2117-4D55-9566-D0AA35D2BA3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C8915-E08F-1D00-AAC3-CE91B019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D255E-A980-A905-A04B-CD23B1E1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4365-C5CE-40E1-8503-939A06645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2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83E131-5EF8-18FB-6838-7C379516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A9C0-2117-4D55-9566-D0AA35D2BA3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647F6-6F19-C8C7-65B9-22AFE3CE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9F454-F6D1-6769-DDB4-6C4B6B9D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4365-C5CE-40E1-8503-939A06645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4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2EA7-A609-3219-AC9C-FF480E870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315B6-B0D8-BF20-B36A-143600FFF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68D29-7B08-DE84-CBAB-0EA3DA7AF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DB343-B838-EC61-02DC-E9B4F1623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A9C0-2117-4D55-9566-D0AA35D2BA3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230AA-CD15-C086-02E9-168D7F05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545A7-33E6-9012-3B69-0424C4A5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4365-C5CE-40E1-8503-939A06645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17F8-D929-35F7-3246-699074BA0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1AB24A-05E4-3087-52F4-D4B4E1E6A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4EDCA-8A9D-A8FE-156D-C4A1351F1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E180F-17FD-C03F-25D5-6B920849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A9C0-2117-4D55-9566-D0AA35D2BA3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3135D-1699-43F0-56CA-9D5C16DB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1002C-EE55-D5AE-8F10-DD1EBDE0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4365-C5CE-40E1-8503-939A06645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8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6ABE2-B13F-37D4-9729-B4F24277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0371C-D2E7-639B-A25E-F4DE90082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8DF0F-02D9-3899-C746-4E34493FA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3A9C0-2117-4D55-9566-D0AA35D2BA3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DE58A-6484-489E-13DA-53A4B28C8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72707-12EA-9763-D171-42C79149D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E4365-C5CE-40E1-8503-939A06645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0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ABB7-D0F4-EFBD-11E6-F537B70ED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Data Structure and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71733-3668-B4FC-D803-6C79CC72AD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Prepared By: Afifa Hameed</a:t>
            </a:r>
          </a:p>
        </p:txBody>
      </p:sp>
    </p:spTree>
    <p:extLst>
      <p:ext uri="{BB962C8B-B14F-4D97-AF65-F5344CB8AC3E}">
        <p14:creationId xmlns:p14="http://schemas.microsoft.com/office/powerpoint/2010/main" val="1899465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32F6-CAFB-2694-3DD4-A462815A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Use Java Collection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C4223-A958-3C47-17CE-5B8E572E0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Reduces coding effort (pre-built data structures)</a:t>
            </a:r>
          </a:p>
          <a:p>
            <a:endParaRPr lang="en-US" dirty="0"/>
          </a:p>
          <a:p>
            <a:r>
              <a:rPr lang="en-US" dirty="0"/>
              <a:t>Improves performance (optimized implementations)</a:t>
            </a:r>
          </a:p>
          <a:p>
            <a:endParaRPr lang="en-US" dirty="0"/>
          </a:p>
          <a:p>
            <a:r>
              <a:rPr lang="en-US" dirty="0"/>
              <a:t>Supports standard data manipulation operations</a:t>
            </a:r>
          </a:p>
          <a:p>
            <a:endParaRPr lang="en-US" dirty="0"/>
          </a:p>
          <a:p>
            <a:r>
              <a:rPr lang="en-US" dirty="0"/>
              <a:t>Provides thread-safe implementations (e.g., </a:t>
            </a:r>
            <a:r>
              <a:rPr lang="en-US" dirty="0" err="1"/>
              <a:t>ConcurrentHashMap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4995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724A-B4F8-CB77-BDFE-3B367272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Hierarchy of Java Collection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371A1-1CE8-A1E4-54B8-C66E94703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 Collections is broadly classified into:</a:t>
            </a:r>
          </a:p>
          <a:p>
            <a:pPr marL="0" indent="0">
              <a:buNone/>
            </a:pPr>
            <a:r>
              <a:rPr lang="en-US" dirty="0"/>
              <a:t>1) Collection Interface (for storing multiple elements)</a:t>
            </a:r>
          </a:p>
          <a:p>
            <a:r>
              <a:rPr lang="en-US" dirty="0"/>
              <a:t>List (Ordered collection) → ArrayList, LinkedList, Vector</a:t>
            </a:r>
          </a:p>
          <a:p>
            <a:r>
              <a:rPr lang="en-US" dirty="0"/>
              <a:t>Queue (FIFO structure) → </a:t>
            </a:r>
            <a:r>
              <a:rPr lang="en-US" dirty="0" err="1"/>
              <a:t>PriorityQueue</a:t>
            </a:r>
            <a:r>
              <a:rPr lang="en-US" dirty="0"/>
              <a:t>, Deque, LinkedList</a:t>
            </a:r>
          </a:p>
          <a:p>
            <a:r>
              <a:rPr lang="en-US" dirty="0"/>
              <a:t>Set (Unique elements only) → HashSet, </a:t>
            </a:r>
            <a:r>
              <a:rPr lang="en-US" dirty="0" err="1"/>
              <a:t>TreeSet</a:t>
            </a:r>
            <a:r>
              <a:rPr lang="en-US" dirty="0"/>
              <a:t>, </a:t>
            </a:r>
            <a:r>
              <a:rPr lang="en-US" dirty="0" err="1"/>
              <a:t>LinkedHashSet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 Map Interface (for key-value pairs)</a:t>
            </a:r>
          </a:p>
          <a:p>
            <a:r>
              <a:rPr lang="en-US" dirty="0"/>
              <a:t>HashMap, </a:t>
            </a:r>
            <a:r>
              <a:rPr lang="en-US" dirty="0" err="1"/>
              <a:t>TreeMap</a:t>
            </a:r>
            <a:r>
              <a:rPr lang="en-US" dirty="0"/>
              <a:t>, </a:t>
            </a:r>
            <a:r>
              <a:rPr lang="en-US" dirty="0" err="1"/>
              <a:t>LinkedHashMap</a:t>
            </a:r>
            <a:r>
              <a:rPr lang="en-US" dirty="0"/>
              <a:t>, </a:t>
            </a:r>
            <a:r>
              <a:rPr lang="en-US" dirty="0" err="1"/>
              <a:t>ConcurrentHashMap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1D50-9218-465A-B6C4-BC5B35E9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Collection Interfaces &amp;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37A97-72C9-8834-F265-BF01F5274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List Interface (Ordered, Allows Duplicates)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List maintains </a:t>
            </a:r>
            <a:r>
              <a:rPr lang="en-US" b="1" dirty="0"/>
              <a:t>insertion order</a:t>
            </a:r>
            <a:r>
              <a:rPr lang="en-US" dirty="0"/>
              <a:t> and allows </a:t>
            </a:r>
            <a:r>
              <a:rPr lang="en-US" b="1" dirty="0"/>
              <a:t>duplicates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Common Implementations: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ArrayList</a:t>
            </a:r>
            <a:r>
              <a:rPr lang="en-US" dirty="0"/>
              <a:t> (Dynamic array, fast random access, slow insert/delete)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LinkedList</a:t>
            </a:r>
            <a:r>
              <a:rPr lang="en-US" dirty="0"/>
              <a:t> (Doubly linked list, fast insert/delete, slow random access)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Vector</a:t>
            </a:r>
            <a:r>
              <a:rPr lang="en-US" dirty="0"/>
              <a:t> (Similar to ArrayList but synchronized)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Stack</a:t>
            </a:r>
            <a:r>
              <a:rPr lang="en-US" dirty="0"/>
              <a:t> (LIFO data structure)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28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76A6C-7281-7A7E-6778-161B5DC6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ArrayList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BB937-2412-787C-7D22-39297C6AF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ArrayListExample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public static void main(String[] args) {</a:t>
            </a:r>
          </a:p>
          <a:p>
            <a:pPr marL="0" indent="0">
              <a:buNone/>
            </a:pPr>
            <a:r>
              <a:rPr lang="en-US" dirty="0"/>
              <a:t>        ArrayList&lt;String&gt; names = new ArrayList&lt;&gt;();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names.add</a:t>
            </a:r>
            <a:r>
              <a:rPr lang="en-US" dirty="0"/>
              <a:t>("Ali");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names.add</a:t>
            </a:r>
            <a:r>
              <a:rPr lang="en-US" dirty="0"/>
              <a:t>(“Ahmed");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names.add</a:t>
            </a:r>
            <a:r>
              <a:rPr lang="en-US" dirty="0"/>
              <a:t>(“Ahsan");</a:t>
            </a:r>
          </a:p>
          <a:p>
            <a:pPr marL="0" indent="0">
              <a:buNone/>
            </a:pPr>
            <a:r>
              <a:rPr lang="en-US" dirty="0"/>
              <a:t>        System.out.println("ArrayList: " + names);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names.remove</a:t>
            </a:r>
            <a:r>
              <a:rPr lang="en-US" dirty="0"/>
              <a:t>(“Ahmed"); // Removing an element</a:t>
            </a:r>
          </a:p>
          <a:p>
            <a:pPr marL="0" indent="0">
              <a:buNone/>
            </a:pPr>
            <a:r>
              <a:rPr lang="en-US" dirty="0"/>
              <a:t>        System.out.println("After Removal: " + names);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System.out.println("Element at Index 1: " + </a:t>
            </a:r>
            <a:r>
              <a:rPr lang="en-US" dirty="0" err="1"/>
              <a:t>names.get</a:t>
            </a:r>
            <a:r>
              <a:rPr lang="en-US" dirty="0"/>
              <a:t>(1)); // Accessing element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29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1DB1-17BE-4926-89AE-249EAE9A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LinkedList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CC5B-8694-BAB9-BE77-0F9C13D42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java.util.LinkedList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LinkedListExample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public static void main(String[] args) {</a:t>
            </a:r>
          </a:p>
          <a:p>
            <a:pPr marL="0" indent="0">
              <a:buNone/>
            </a:pPr>
            <a:r>
              <a:rPr lang="en-US" dirty="0"/>
              <a:t>        LinkedList&lt;Integer&gt; numbers = new LinkedList&lt;&gt;();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numbers.add</a:t>
            </a:r>
            <a:r>
              <a:rPr lang="en-US" dirty="0"/>
              <a:t>(10);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numbers.add</a:t>
            </a:r>
            <a:r>
              <a:rPr lang="en-US" dirty="0"/>
              <a:t>(20);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numbers.addFirst</a:t>
            </a:r>
            <a:r>
              <a:rPr lang="en-US" dirty="0"/>
              <a:t>(5); // Insert at the beginning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System.out.println("LinkedList: " + numbers);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numbers.removeLast</a:t>
            </a:r>
            <a:r>
              <a:rPr lang="en-US" dirty="0"/>
              <a:t>(); // Remove last element</a:t>
            </a:r>
          </a:p>
          <a:p>
            <a:pPr marL="0" indent="0">
              <a:buNone/>
            </a:pPr>
            <a:r>
              <a:rPr lang="en-US" dirty="0"/>
              <a:t>        System.out.println("After Removing Last: " + numbers);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85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7A0F-1242-D524-0224-0D8DD63C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Collection Interfaces &amp; Implementations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CD63C-98F9-F279-6907-45D25653F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Set Interface (No Duplicates, Unordered)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Does </a:t>
            </a:r>
            <a:r>
              <a:rPr lang="en-US" b="1" dirty="0"/>
              <a:t>not allow duplicates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Common Implementations: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HashSet</a:t>
            </a:r>
            <a:r>
              <a:rPr lang="en-US" dirty="0"/>
              <a:t> (Fastest, unordered, allows null values)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LinkedHashSet</a:t>
            </a:r>
            <a:r>
              <a:rPr lang="en-US" dirty="0"/>
              <a:t> (Maintains insertion order)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TreeSet</a:t>
            </a:r>
            <a:r>
              <a:rPr lang="en-US" dirty="0"/>
              <a:t> (Sorted order)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71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3B70-F12F-EE01-6FBD-8453CF90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670"/>
            <a:ext cx="10515600" cy="1325563"/>
          </a:xfrm>
        </p:spPr>
        <p:txBody>
          <a:bodyPr/>
          <a:lstStyle/>
          <a:p>
            <a:r>
              <a:rPr lang="en-US" b="1" dirty="0"/>
              <a:t>HashSet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77E5A-C55B-B855-78BC-3D37F102C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java.util.HashSet</a:t>
            </a:r>
            <a:r>
              <a:rPr lang="en-US" dirty="0"/>
              <a:t>;</a:t>
            </a:r>
          </a:p>
          <a:p>
            <a:r>
              <a:rPr lang="en-US" dirty="0"/>
              <a:t>public class </a:t>
            </a:r>
            <a:r>
              <a:rPr lang="en-US" dirty="0" err="1"/>
              <a:t>HashSetExample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args) {</a:t>
            </a:r>
          </a:p>
          <a:p>
            <a:r>
              <a:rPr lang="en-US" dirty="0"/>
              <a:t>        HashSet&lt;String&gt; fruits = new HashSet&lt;&gt;();</a:t>
            </a:r>
          </a:p>
          <a:p>
            <a:r>
              <a:rPr lang="en-US" dirty="0"/>
              <a:t>        </a:t>
            </a:r>
            <a:r>
              <a:rPr lang="en-US" dirty="0" err="1"/>
              <a:t>fruits.add</a:t>
            </a:r>
            <a:r>
              <a:rPr lang="en-US" dirty="0"/>
              <a:t>("Apple");</a:t>
            </a:r>
          </a:p>
          <a:p>
            <a:r>
              <a:rPr lang="en-US" dirty="0"/>
              <a:t>        </a:t>
            </a:r>
            <a:r>
              <a:rPr lang="en-US" dirty="0" err="1"/>
              <a:t>fruits.add</a:t>
            </a:r>
            <a:r>
              <a:rPr lang="en-US" dirty="0"/>
              <a:t>("Banana");</a:t>
            </a:r>
          </a:p>
          <a:p>
            <a:r>
              <a:rPr lang="en-US" dirty="0"/>
              <a:t>        </a:t>
            </a:r>
            <a:r>
              <a:rPr lang="en-US" dirty="0" err="1"/>
              <a:t>fruits.add</a:t>
            </a:r>
            <a:r>
              <a:rPr lang="en-US" dirty="0"/>
              <a:t>("Apple"); // Duplicate, ignored</a:t>
            </a:r>
          </a:p>
          <a:p>
            <a:endParaRPr lang="en-US" dirty="0"/>
          </a:p>
          <a:p>
            <a:r>
              <a:rPr lang="en-US" dirty="0"/>
              <a:t>        System.out.println("HashSet: " + fruits); // No duplicates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26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F1DC9-C928-DC36-C170-3EE894D3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Collection Interfaces &amp; Implementations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9F789-259F-1693-9291-F6551E950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Queue Interface (FIFO - First In, First Out)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for </a:t>
            </a:r>
            <a:r>
              <a:rPr lang="en-US" b="1" dirty="0"/>
              <a:t>processing elements in sequence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Common Implementations: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LinkedList</a:t>
            </a:r>
            <a:r>
              <a:rPr lang="en-US" dirty="0"/>
              <a:t> (Doubly linked list, queue functionality)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PriorityQueue</a:t>
            </a:r>
            <a:r>
              <a:rPr lang="en-US" dirty="0"/>
              <a:t> (Maintains order based on priority)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1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33AC-E0A9-0212-7140-EBA72906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Queue Interface (FIFO - First In, First Out)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7CBFD-4B09-EADA-DA6B-127412B0C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java.util.PriorityQueue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PriorityQueueExample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public static void main(String[] args)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PriorityQueue</a:t>
            </a:r>
            <a:r>
              <a:rPr lang="en-US" dirty="0"/>
              <a:t>&lt;Integer&gt; </a:t>
            </a:r>
            <a:r>
              <a:rPr lang="en-US" dirty="0" err="1"/>
              <a:t>pq</a:t>
            </a:r>
            <a:r>
              <a:rPr lang="en-US" dirty="0"/>
              <a:t> = new </a:t>
            </a:r>
            <a:r>
              <a:rPr lang="en-US" dirty="0" err="1"/>
              <a:t>PriorityQueue</a:t>
            </a:r>
            <a:r>
              <a:rPr lang="en-US" dirty="0"/>
              <a:t>&lt;&gt;();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pq.add</a:t>
            </a:r>
            <a:r>
              <a:rPr lang="en-US" dirty="0"/>
              <a:t>(30);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pq.add</a:t>
            </a:r>
            <a:r>
              <a:rPr lang="en-US" dirty="0"/>
              <a:t>(10);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pq.add</a:t>
            </a:r>
            <a:r>
              <a:rPr lang="en-US" dirty="0"/>
              <a:t>(20);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/>
              <a:t>        System.out.println("Priority Queue: " + </a:t>
            </a:r>
            <a:r>
              <a:rPr lang="en-US" dirty="0" err="1"/>
              <a:t>pq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System.out.println("Processing: " + </a:t>
            </a:r>
            <a:r>
              <a:rPr lang="en-US" dirty="0" err="1"/>
              <a:t>pq.poll</a:t>
            </a:r>
            <a:r>
              <a:rPr lang="en-US" dirty="0"/>
              <a:t>()); // Removes and returns smallest element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75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79AD-E60A-F577-316B-BFD5913E3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Collection Interfaces &amp;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35A8F-71F7-C91E-05C9-79496FF57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Map Interface (Key-Value Pairs, No Duplicates in Keys)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Maps store </a:t>
            </a:r>
            <a:r>
              <a:rPr lang="en-US" b="1" dirty="0"/>
              <a:t>(key, value) pairs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Common Implementations: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HashMap</a:t>
            </a:r>
            <a:r>
              <a:rPr lang="en-US" dirty="0"/>
              <a:t> (Fastest, unordered, allows null key)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TreeMap</a:t>
            </a:r>
            <a:r>
              <a:rPr lang="en-US" dirty="0"/>
              <a:t> (Sorted order)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LinkedHashMap</a:t>
            </a:r>
            <a:r>
              <a:rPr lang="en-US" dirty="0"/>
              <a:t> (Maintains insertion order)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4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5A4E-EEB9-A00C-FDEB-D2483B06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Data Structure?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98B4-71DB-FAA8-8F9C-ABCCEB407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</a:t>
            </a:r>
            <a:r>
              <a:rPr lang="en-US" b="1" dirty="0"/>
              <a:t>Data Structure (DS)</a:t>
            </a:r>
            <a:r>
              <a:rPr lang="en-US" dirty="0"/>
              <a:t> is a way to organize and store data efficiently so that it can be used effectively.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Examples include </a:t>
            </a:r>
            <a:r>
              <a:rPr lang="en-US" b="1" dirty="0"/>
              <a:t>arrays, linked lists, stacks, queues, trees, graphs, hash tables,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61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7B32-D324-8C93-2267-2F9CA238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HashMap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BBCCB-ED0B-97CD-6665-DFA79ABEC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java.util.HashMap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HashMapExample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public static void main(String[] args) {</a:t>
            </a:r>
          </a:p>
          <a:p>
            <a:pPr marL="0" indent="0">
              <a:buNone/>
            </a:pPr>
            <a:r>
              <a:rPr lang="en-US" dirty="0"/>
              <a:t>        HashMap&lt;String, Integer&gt; </a:t>
            </a:r>
            <a:r>
              <a:rPr lang="en-US" dirty="0" err="1"/>
              <a:t>ageMap</a:t>
            </a:r>
            <a:r>
              <a:rPr lang="en-US" dirty="0"/>
              <a:t> = new HashMap&lt;&gt;();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ageMap.put</a:t>
            </a:r>
            <a:r>
              <a:rPr lang="en-US" dirty="0"/>
              <a:t>("Ali", 25);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ageMap.put</a:t>
            </a:r>
            <a:r>
              <a:rPr lang="en-US" dirty="0"/>
              <a:t>(“Ahmed", 30);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ageMap.put</a:t>
            </a:r>
            <a:r>
              <a:rPr lang="en-US" dirty="0"/>
              <a:t>(“Ahsan", 28);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System.out.println("Age Map: " + </a:t>
            </a:r>
            <a:r>
              <a:rPr lang="en-US" dirty="0" err="1"/>
              <a:t>ageMap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System.out.println("Ali's Age: " + </a:t>
            </a:r>
            <a:r>
              <a:rPr lang="en-US" dirty="0" err="1"/>
              <a:t>ageMap.get</a:t>
            </a:r>
            <a:r>
              <a:rPr lang="en-US" dirty="0"/>
              <a:t>("Ali"));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858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AAE7-54AD-067B-815A-912AD7D0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Key Differences Between Collection Implementations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F6E3BD-2B9F-12F7-E76D-92C8DDD956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727350"/>
              </p:ext>
            </p:extLst>
          </p:nvPr>
        </p:nvGraphicFramePr>
        <p:xfrm>
          <a:off x="838199" y="1825623"/>
          <a:ext cx="10515600" cy="34433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64894409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3932857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2905289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8885638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0964998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22298583"/>
                    </a:ext>
                  </a:extLst>
                </a:gridCol>
              </a:tblGrid>
              <a:tr h="673299">
                <a:tc>
                  <a:txBody>
                    <a:bodyPr/>
                    <a:lstStyle/>
                    <a:p>
                      <a:r>
                        <a:rPr lang="en-US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ArrayList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LinkedList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HashSet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HashMap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PriorityQueue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047587"/>
                  </a:ext>
                </a:extLst>
              </a:tr>
              <a:tr h="750116">
                <a:tc>
                  <a:txBody>
                    <a:bodyPr/>
                    <a:lstStyle/>
                    <a:p>
                      <a:r>
                        <a:rPr lang="en-US"/>
                        <a:t>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Based on priority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469935"/>
                  </a:ext>
                </a:extLst>
              </a:tr>
              <a:tr h="673299">
                <a:tc>
                  <a:txBody>
                    <a:bodyPr/>
                    <a:lstStyle/>
                    <a:p>
                      <a:r>
                        <a:rPr lang="en-US"/>
                        <a:t>Duplicates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 (Keys)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941425"/>
                  </a:ext>
                </a:extLst>
              </a:tr>
              <a:tr h="673299">
                <a:tc>
                  <a:txBody>
                    <a:bodyPr/>
                    <a:lstStyle/>
                    <a:p>
                      <a:r>
                        <a:rPr lang="en-US"/>
                        <a:t>Random Access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766710"/>
                  </a:ext>
                </a:extLst>
              </a:tr>
              <a:tr h="673299">
                <a:tc>
                  <a:txBody>
                    <a:bodyPr/>
                    <a:lstStyle/>
                    <a:p>
                      <a:r>
                        <a:rPr lang="en-US"/>
                        <a:t>Insert/Delete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692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476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9883-E7F6-E829-D98D-DBA56FC2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A1FCB-2196-DD41-0FBF-9E93233F0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Collections simplify data handling.</a:t>
            </a:r>
          </a:p>
          <a:p>
            <a:r>
              <a:rPr lang="en-US" dirty="0"/>
              <a:t>Choose the right DS based on the use case.</a:t>
            </a:r>
          </a:p>
          <a:p>
            <a:r>
              <a:rPr lang="en-US" dirty="0"/>
              <a:t>HashMap is best for fast lookups.</a:t>
            </a:r>
          </a:p>
          <a:p>
            <a:r>
              <a:rPr lang="en-US" dirty="0" err="1"/>
              <a:t>PriorityQueue</a:t>
            </a:r>
            <a:r>
              <a:rPr lang="en-US" dirty="0"/>
              <a:t> is useful for scheduling tasks.</a:t>
            </a:r>
          </a:p>
          <a:p>
            <a:r>
              <a:rPr lang="en-US" dirty="0"/>
              <a:t>LinkedList is great for dynamic operations.</a:t>
            </a:r>
          </a:p>
        </p:txBody>
      </p:sp>
    </p:spTree>
    <p:extLst>
      <p:ext uri="{BB962C8B-B14F-4D97-AF65-F5344CB8AC3E}">
        <p14:creationId xmlns:p14="http://schemas.microsoft.com/office/powerpoint/2010/main" val="3474575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B711-C409-E3FD-2C87-9C9CD9EB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 to do!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46049-1E11-F34F-3C5C-5D34B75CB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Real-World Application: Implementing a Mini Student Database</a:t>
            </a:r>
          </a:p>
        </p:txBody>
      </p:sp>
    </p:spTree>
    <p:extLst>
      <p:ext uri="{BB962C8B-B14F-4D97-AF65-F5344CB8AC3E}">
        <p14:creationId xmlns:p14="http://schemas.microsoft.com/office/powerpoint/2010/main" val="282007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36AF-AB2F-5251-449B-276E13EB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b="1" dirty="0"/>
            </a:br>
            <a:r>
              <a:rPr lang="en-US" b="1" dirty="0"/>
              <a:t>What is an Algorithm?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56822-1511-6BB6-2CA4-230D781E9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</a:t>
            </a:r>
            <a:r>
              <a:rPr lang="en-US" b="1" dirty="0"/>
              <a:t>Algorithm</a:t>
            </a:r>
            <a:r>
              <a:rPr lang="en-US" dirty="0"/>
              <a:t> is a step-by-step procedure to solve a problem efficiently. It involves: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Input → Process → Output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Example: Searching for a name in a phone book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Linear Search:</a:t>
            </a:r>
            <a:r>
              <a:rPr lang="en-US" dirty="0"/>
              <a:t> Check each name one by one (O(n))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Binary Search:</a:t>
            </a:r>
            <a:r>
              <a:rPr lang="en-US" dirty="0"/>
              <a:t> Divide and conquer (O(log n))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68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9B96-E8DB-AF56-0CF8-32A68FDE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 of Data Structures &amp; Algorithms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A62A44-2EB8-9BE4-9241-6D5E8262E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736238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72319">
                  <a:extLst>
                    <a:ext uri="{9D8B030D-6E8A-4147-A177-3AD203B41FA5}">
                      <a16:colId xmlns:a16="http://schemas.microsoft.com/office/drawing/2014/main" val="744810537"/>
                    </a:ext>
                  </a:extLst>
                </a:gridCol>
                <a:gridCol w="7443281">
                  <a:extLst>
                    <a:ext uri="{9D8B030D-6E8A-4147-A177-3AD203B41FA5}">
                      <a16:colId xmlns:a16="http://schemas.microsoft.com/office/drawing/2014/main" val="493512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Data 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Real-World Use Case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49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Arrays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Storing data in spreadsheets (Excel)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321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Linked 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Managing browser history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00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Undo/Redo operations in a text editor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9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 scheduling in OS (CPU Scheduling)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373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HashMaps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Caching DNS lookups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102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Storing hierarchical data (File systems, XML, JSON)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119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Graphs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Social networks (LinkedIn, Facebook)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29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48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47E9-9F68-21D8-C838-17F3D35A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8D105-19E5-4F3C-C01A-C0E203B3A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DS</a:t>
            </a:r>
          </a:p>
          <a:p>
            <a:pPr lvl="1"/>
            <a:r>
              <a:rPr lang="en-US" dirty="0"/>
              <a:t>Data Elements are arranged sequentially</a:t>
            </a:r>
          </a:p>
          <a:p>
            <a:pPr lvl="1"/>
            <a:r>
              <a:rPr lang="en-US" dirty="0"/>
              <a:t>Arrays, Linked List, Stacks and Queues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Non-Linear DS</a:t>
            </a:r>
          </a:p>
          <a:p>
            <a:pPr lvl="1"/>
            <a:r>
              <a:rPr lang="en-US" dirty="0"/>
              <a:t>Data Elements are not arranged sequentially</a:t>
            </a:r>
          </a:p>
          <a:p>
            <a:pPr lvl="1"/>
            <a:r>
              <a:rPr lang="en-US" dirty="0"/>
              <a:t>Trees, Graphs, Hash Tables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2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7A20-E4F0-EA38-2C35-CD2C306D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Big-O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236EC-4C7F-764B-718A-04A935C37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Big O notation is a mathematical way to </a:t>
            </a:r>
            <a:r>
              <a:rPr lang="en-US" b="1" dirty="0"/>
              <a:t>describe the efficiency</a:t>
            </a:r>
            <a:r>
              <a:rPr lang="en-US" dirty="0"/>
              <a:t> of an algorithm in terms of </a:t>
            </a:r>
            <a:r>
              <a:rPr lang="en-US" b="1" dirty="0"/>
              <a:t>time complexity</a:t>
            </a:r>
            <a:r>
              <a:rPr lang="en-US" dirty="0"/>
              <a:t> and </a:t>
            </a:r>
            <a:r>
              <a:rPr lang="en-US" b="1" dirty="0"/>
              <a:t>space complexity</a:t>
            </a:r>
            <a:r>
              <a:rPr lang="en-US" dirty="0"/>
              <a:t> as the input size </a:t>
            </a:r>
            <a:r>
              <a:rPr lang="en-US" b="1" dirty="0"/>
              <a:t>(n)</a:t>
            </a:r>
            <a:r>
              <a:rPr lang="en-US" dirty="0"/>
              <a:t> grows.</a:t>
            </a:r>
          </a:p>
        </p:txBody>
      </p:sp>
    </p:spTree>
    <p:extLst>
      <p:ext uri="{BB962C8B-B14F-4D97-AF65-F5344CB8AC3E}">
        <p14:creationId xmlns:p14="http://schemas.microsoft.com/office/powerpoint/2010/main" val="396539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2AD5-6C2D-166D-CC38-931C1EF8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Importance of Big-O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E1D21-EB87-1A8B-D41B-BA3843FFA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compare different algorithms.</a:t>
            </a:r>
          </a:p>
          <a:p>
            <a:r>
              <a:rPr lang="en-US" dirty="0"/>
              <a:t>Predicts performance for large inputs.</a:t>
            </a:r>
          </a:p>
          <a:p>
            <a:r>
              <a:rPr lang="en-US" dirty="0"/>
              <a:t>Optimizes code for better efficiency.</a:t>
            </a:r>
          </a:p>
        </p:txBody>
      </p:sp>
    </p:spTree>
    <p:extLst>
      <p:ext uri="{BB962C8B-B14F-4D97-AF65-F5344CB8AC3E}">
        <p14:creationId xmlns:p14="http://schemas.microsoft.com/office/powerpoint/2010/main" val="19642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63DD-4993-69C3-16DC-CD7B691E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Big-O Notation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6A08EC08-94D2-BCE6-D42E-A00864BD10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199125"/>
              </p:ext>
            </p:extLst>
          </p:nvPr>
        </p:nvGraphicFramePr>
        <p:xfrm>
          <a:off x="838200" y="1825625"/>
          <a:ext cx="10515600" cy="41046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78204457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042923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050758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51360361"/>
                    </a:ext>
                  </a:extLst>
                </a:gridCol>
              </a:tblGrid>
              <a:tr h="436874">
                <a:tc>
                  <a:txBody>
                    <a:bodyPr/>
                    <a:lstStyle/>
                    <a:p>
                      <a:r>
                        <a:rPr lang="en-US" dirty="0"/>
                        <a:t>Big O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966298"/>
                  </a:ext>
                </a:extLst>
              </a:tr>
              <a:tr h="602382"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Constant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Accessing an array element </a:t>
                      </a:r>
                      <a:r>
                        <a:rPr lang="en-US" dirty="0" err="1"/>
                        <a:t>arr</a:t>
                      </a:r>
                      <a:r>
                        <a:rPr lang="en-US" dirty="0"/>
                        <a:t>[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385060"/>
                  </a:ext>
                </a:extLst>
              </a:tr>
              <a:tr h="436874">
                <a:tc>
                  <a:txBody>
                    <a:bodyPr/>
                    <a:lstStyle/>
                    <a:p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Logarithmic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44754"/>
                  </a:ext>
                </a:extLst>
              </a:tr>
              <a:tr h="436874"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Looping through an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52456"/>
                  </a:ext>
                </a:extLst>
              </a:tr>
              <a:tr h="602382">
                <a:tc>
                  <a:txBody>
                    <a:bodyPr/>
                    <a:lstStyle/>
                    <a:p>
                      <a:r>
                        <a:rPr lang="en-US" dirty="0"/>
                        <a:t>O(n 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Linearithmic</a:t>
                      </a:r>
                      <a:r>
                        <a:rPr lang="en-US" dirty="0"/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Merge Sort, </a:t>
                      </a:r>
                      <a:r>
                        <a:rPr lang="en-US" dirty="0" err="1"/>
                        <a:t>QuickSort</a:t>
                      </a:r>
                      <a:r>
                        <a:rPr lang="en-US" dirty="0"/>
                        <a:t> (avg)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163733"/>
                  </a:ext>
                </a:extLst>
              </a:tr>
              <a:tr h="436874">
                <a:tc>
                  <a:txBody>
                    <a:bodyPr/>
                    <a:lstStyle/>
                    <a:p>
                      <a:r>
                        <a:rPr lang="en-US" dirty="0"/>
                        <a:t>O(n²)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Quadratic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Nested loops, 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066076"/>
                  </a:ext>
                </a:extLst>
              </a:tr>
              <a:tr h="602382">
                <a:tc>
                  <a:txBody>
                    <a:bodyPr/>
                    <a:lstStyle/>
                    <a:p>
                      <a:r>
                        <a:rPr lang="en-US" dirty="0"/>
                        <a:t>O(2ⁿ)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Fibonacci (naïve recursion)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Slow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295834"/>
                  </a:ext>
                </a:extLst>
              </a:tr>
              <a:tr h="436874">
                <a:tc>
                  <a:txBody>
                    <a:bodyPr/>
                    <a:lstStyle/>
                    <a:p>
                      <a:r>
                        <a:rPr lang="en-US" dirty="0"/>
                        <a:t>O(n!)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Factorial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Brute-force permutations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Extremely Slow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849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54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3742-57EA-DA5E-1C3E-E48C5EC9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Java Collection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F6A50-58FE-8A98-08D8-CBCB7F43B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The </a:t>
            </a:r>
            <a:r>
              <a:rPr lang="en-US" b="1" dirty="0"/>
              <a:t>Java Collection Framework (JCF)</a:t>
            </a:r>
            <a:r>
              <a:rPr lang="en-US" dirty="0"/>
              <a:t> is a set of interfaces and classes in Java that provides an architecture for storing and manipulating groups of objects.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It provides efficient </a:t>
            </a:r>
            <a:r>
              <a:rPr lang="en-US" b="1" dirty="0"/>
              <a:t>data structures</a:t>
            </a:r>
            <a:r>
              <a:rPr lang="en-US" dirty="0"/>
              <a:t> like </a:t>
            </a:r>
            <a:r>
              <a:rPr lang="en-US" b="1" dirty="0"/>
              <a:t>List, Set, Map, Queue, etc.</a:t>
            </a:r>
            <a:r>
              <a:rPr lang="en-US" dirty="0"/>
              <a:t>, and allows dynamic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406905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1327</Words>
  <Application>Microsoft Office PowerPoint</Application>
  <PresentationFormat>Widescreen</PresentationFormat>
  <Paragraphs>237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Data Structure and Algorithms</vt:lpstr>
      <vt:lpstr>What is a Data Structure?</vt:lpstr>
      <vt:lpstr> What is an Algorithm? </vt:lpstr>
      <vt:lpstr>Applications of Data Structures &amp; Algorithms</vt:lpstr>
      <vt:lpstr>Types of Data Structures</vt:lpstr>
      <vt:lpstr>Big-O Notation</vt:lpstr>
      <vt:lpstr>Importance of Big-O Notation</vt:lpstr>
      <vt:lpstr>Common Big-O Notation</vt:lpstr>
      <vt:lpstr>What is Java Collection Framework?</vt:lpstr>
      <vt:lpstr>Why Use Java Collection Framework?</vt:lpstr>
      <vt:lpstr>Hierarchy of Java Collection Framework</vt:lpstr>
      <vt:lpstr>Collection Interfaces &amp; Implementations</vt:lpstr>
      <vt:lpstr>ArrayList Example</vt:lpstr>
      <vt:lpstr>LinkedList Example</vt:lpstr>
      <vt:lpstr>Collection Interfaces &amp; Implementations</vt:lpstr>
      <vt:lpstr>HashSet Example</vt:lpstr>
      <vt:lpstr>Collection Interfaces &amp; Implementations</vt:lpstr>
      <vt:lpstr>Queue Interface (FIFO - First In, First Out)</vt:lpstr>
      <vt:lpstr>Collection Interfaces &amp; Implementations</vt:lpstr>
      <vt:lpstr>HashMap Example</vt:lpstr>
      <vt:lpstr>Key Differences Between Collection Implementations</vt:lpstr>
      <vt:lpstr>Summary</vt:lpstr>
      <vt:lpstr>Task to 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Afifa Hameed</dc:creator>
  <cp:lastModifiedBy>Afifa Hameed</cp:lastModifiedBy>
  <cp:revision>47</cp:revision>
  <dcterms:created xsi:type="dcterms:W3CDTF">2025-03-08T07:11:08Z</dcterms:created>
  <dcterms:modified xsi:type="dcterms:W3CDTF">2025-03-09T16:55:57Z</dcterms:modified>
</cp:coreProperties>
</file>