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58" r:id="rId5"/>
    <p:sldId id="280" r:id="rId6"/>
    <p:sldId id="281" r:id="rId7"/>
    <p:sldId id="264" r:id="rId8"/>
    <p:sldId id="282" r:id="rId9"/>
    <p:sldId id="265" r:id="rId10"/>
    <p:sldId id="266" r:id="rId11"/>
    <p:sldId id="267" r:id="rId12"/>
    <p:sldId id="268" r:id="rId13"/>
    <p:sldId id="269" r:id="rId14"/>
    <p:sldId id="283" r:id="rId15"/>
    <p:sldId id="286" r:id="rId16"/>
    <p:sldId id="287" r:id="rId17"/>
    <p:sldId id="288" r:id="rId18"/>
    <p:sldId id="289" r:id="rId19"/>
    <p:sldId id="272" r:id="rId20"/>
    <p:sldId id="273" r:id="rId21"/>
    <p:sldId id="274" r:id="rId22"/>
    <p:sldId id="275" r:id="rId23"/>
    <p:sldId id="285" r:id="rId24"/>
    <p:sldId id="284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68" autoAdjust="0"/>
  </p:normalViewPr>
  <p:slideViewPr>
    <p:cSldViewPr snapToGrid="0">
      <p:cViewPr varScale="1">
        <p:scale>
          <a:sx n="79" d="100"/>
          <a:sy n="79" d="100"/>
        </p:scale>
        <p:origin x="82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2815-1807-5C6E-4F30-F9D572739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6B388-76F9-0C9A-C88A-B909E938E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3445C-67AD-22DD-B986-25F4B9A0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A9C0-2117-4D55-9566-D0AA35D2BA3B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E8845-D94F-26D2-10E9-F3A60FA13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03883-F1BB-61D5-F033-C0D0114D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4365-C5CE-40E1-8503-939A06645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2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1A421-51E7-0CD3-0254-FF1FCF1ED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FB8B7-25E7-9A2E-CA5B-61E8A46C1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8E0CA-3B4F-9075-BF23-6180FC9E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A9C0-2117-4D55-9566-D0AA35D2BA3B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BF07D-CFB6-E82F-0C04-142AA257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9DA10-11A9-ADDE-6125-E17469CE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4365-C5CE-40E1-8503-939A06645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54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9E5DD1-F406-3D9E-1FBB-FE45BAB27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C5918-7925-5AFC-E075-32A49F55E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B8090-C98E-B6E0-080C-245ED12E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A9C0-2117-4D55-9566-D0AA35D2BA3B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960A0-B8B1-C749-8743-45D836246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ED541-83A8-0301-B9B8-71423FB2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4365-C5CE-40E1-8503-939A06645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6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0851-1386-D502-42E6-85921BB8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E599B-AB2E-D3FB-B793-9B268E898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A9DAE-6EA5-D91B-AED2-34B46A52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A9C0-2117-4D55-9566-D0AA35D2BA3B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3BC3C-16C6-ED8B-2455-F6FE31C2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43552-3480-8E8E-8CB9-A66C2029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4365-C5CE-40E1-8503-939A06645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7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3B759-6C14-8EDA-4492-2D0EC9116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07F73-A2AB-7A44-6902-55C3F01BF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9B3D3-D49F-E410-A78A-3E2F0F2DE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A9C0-2117-4D55-9566-D0AA35D2BA3B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CDF37-6376-14A7-5F17-F02C01E8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E0AA-A50B-C6AD-18A8-7D4D2A637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4365-C5CE-40E1-8503-939A06645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9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C088-3FDF-0F73-D875-F53E6570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26E47-C552-72A1-7A61-ED08A88B2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8C384-15FE-39F2-CB84-68F3F17D7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51A70-D74F-1A58-97F1-DB8140F90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A9C0-2117-4D55-9566-D0AA35D2BA3B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F0175-B6CC-30F9-2F7E-F8B7318DD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F4B45-D355-CE14-7A46-4A7AAAC2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4365-C5CE-40E1-8503-939A06645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5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F932-5540-6D9D-62DD-0A69DDF63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0EC91-4FE7-951A-579F-D529AC3DD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8DB9E-6388-AF7E-F4CF-37C11B783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92114E-913F-B9B2-3CC8-7C18765B24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62F3C9-C2FA-1E9E-CCB0-41726756A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C87D83-1982-617A-2D35-65ADAE665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A9C0-2117-4D55-9566-D0AA35D2BA3B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D3B009-A168-7AB9-5B24-4DD6D22D3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588E93-092E-411B-9A5D-205CF619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4365-C5CE-40E1-8503-939A06645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5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765E8-A3B0-2D92-FF89-EC57AE2D0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12BFFB-5F9F-D4D7-980D-70A46B212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A9C0-2117-4D55-9566-D0AA35D2BA3B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C8915-E08F-1D00-AAC3-CE91B019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D255E-A980-A905-A04B-CD23B1E1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4365-C5CE-40E1-8503-939A06645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2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83E131-5EF8-18FB-6838-7C379516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A9C0-2117-4D55-9566-D0AA35D2BA3B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647F6-6F19-C8C7-65B9-22AFE3CE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9F454-F6D1-6769-DDB4-6C4B6B9D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4365-C5CE-40E1-8503-939A06645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4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62EA7-A609-3219-AC9C-FF480E870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315B6-B0D8-BF20-B36A-143600FFF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68D29-7B08-DE84-CBAB-0EA3DA7AF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DB343-B838-EC61-02DC-E9B4F1623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A9C0-2117-4D55-9566-D0AA35D2BA3B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230AA-CD15-C086-02E9-168D7F055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545A7-33E6-9012-3B69-0424C4A5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4365-C5CE-40E1-8503-939A06645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517F8-D929-35F7-3246-699074BA0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1AB24A-05E4-3087-52F4-D4B4E1E6A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4EDCA-8A9D-A8FE-156D-C4A1351F1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E180F-17FD-C03F-25D5-6B920849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3A9C0-2117-4D55-9566-D0AA35D2BA3B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3135D-1699-43F0-56CA-9D5C16DB8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1002C-EE55-D5AE-8F10-DD1EBDE02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E4365-C5CE-40E1-8503-939A06645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8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46ABE2-B13F-37D4-9729-B4F24277C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0371C-D2E7-639B-A25E-F4DE90082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8DF0F-02D9-3899-C746-4E34493FA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3A9C0-2117-4D55-9566-D0AA35D2BA3B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DE58A-6484-489E-13DA-53A4B28C8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72707-12EA-9763-D171-42C79149D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E4365-C5CE-40E1-8503-939A06645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0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1ABB7-D0F4-EFBD-11E6-F537B70ED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Data Structure and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B71733-3668-B4FC-D803-6C79CC72AD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Prepared By: Afifa Hameed</a:t>
            </a:r>
          </a:p>
        </p:txBody>
      </p:sp>
    </p:spTree>
    <p:extLst>
      <p:ext uri="{BB962C8B-B14F-4D97-AF65-F5344CB8AC3E}">
        <p14:creationId xmlns:p14="http://schemas.microsoft.com/office/powerpoint/2010/main" val="1899465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724A-B4F8-CB77-BDFE-3B3672722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Difference between Array and ArrayList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371A1-1CE8-A1E4-54B8-C66E94703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 Array (Static Size)</a:t>
            </a:r>
          </a:p>
          <a:p>
            <a:pPr marL="0" indent="0">
              <a:buNone/>
            </a:pPr>
            <a:r>
              <a:rPr lang="en-US" dirty="0"/>
              <a:t>int[] numbers = new int[5];</a:t>
            </a:r>
          </a:p>
          <a:p>
            <a:pPr marL="0" indent="0">
              <a:buNone/>
            </a:pPr>
            <a:r>
              <a:rPr lang="en-US" dirty="0"/>
              <a:t>numbers[0] = 10;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ArrayList (Dynamic Size)</a:t>
            </a:r>
          </a:p>
          <a:p>
            <a:pPr marL="0" indent="0">
              <a:buNone/>
            </a:pPr>
            <a:r>
              <a:rPr lang="en-US" dirty="0"/>
              <a:t>ArrayList&lt;Integer&gt; list = new ArrayList&lt;&gt;();</a:t>
            </a:r>
          </a:p>
          <a:p>
            <a:pPr marL="0" indent="0">
              <a:buNone/>
            </a:pPr>
            <a:r>
              <a:rPr lang="en-US" dirty="0" err="1"/>
              <a:t>list.add</a:t>
            </a:r>
            <a:r>
              <a:rPr lang="en-US" dirty="0"/>
              <a:t>(10);</a:t>
            </a:r>
          </a:p>
        </p:txBody>
      </p:sp>
    </p:spTree>
    <p:extLst>
      <p:ext uri="{BB962C8B-B14F-4D97-AF65-F5344CB8AC3E}">
        <p14:creationId xmlns:p14="http://schemas.microsoft.com/office/powerpoint/2010/main" val="397098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1D50-9218-465A-B6C4-BC5B35E9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Operations and Complexity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2AA6DD-DF85-95A9-F9B4-68868FA74C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3555440"/>
              </p:ext>
            </p:extLst>
          </p:nvPr>
        </p:nvGraphicFramePr>
        <p:xfrm>
          <a:off x="838200" y="1825625"/>
          <a:ext cx="10515597" cy="457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84418321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11341223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702951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Static Array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ArrayList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831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 at 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O(1) (Amortized)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7435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Insert at Middle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O(N)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542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Delete at 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O(1)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7862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Delete at Middle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O(N)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5693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428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76A6C-7281-7A7E-6778-161B5DC61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ArrayList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BB937-2412-787C-7D22-39297C6AF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ArrayList&lt;Integer&gt; numbers = new ArrayList&lt;&gt;();</a:t>
            </a:r>
          </a:p>
          <a:p>
            <a:pPr marL="0" indent="0">
              <a:buNone/>
            </a:pPr>
            <a:r>
              <a:rPr lang="en-US" dirty="0" err="1"/>
              <a:t>numbers.add</a:t>
            </a:r>
            <a:r>
              <a:rPr lang="en-US" dirty="0"/>
              <a:t>(1);</a:t>
            </a:r>
          </a:p>
          <a:p>
            <a:pPr marL="0" indent="0">
              <a:buNone/>
            </a:pPr>
            <a:r>
              <a:rPr lang="en-US" dirty="0" err="1"/>
              <a:t>numbers.add</a:t>
            </a:r>
            <a:r>
              <a:rPr lang="en-US" dirty="0"/>
              <a:t>(2);</a:t>
            </a:r>
          </a:p>
          <a:p>
            <a:pPr marL="0" indent="0">
              <a:buNone/>
            </a:pPr>
            <a:r>
              <a:rPr lang="en-US" dirty="0" err="1"/>
              <a:t>numbers.add</a:t>
            </a:r>
            <a:r>
              <a:rPr lang="en-US" dirty="0"/>
              <a:t>(3);</a:t>
            </a:r>
          </a:p>
          <a:p>
            <a:pPr marL="0" indent="0">
              <a:buNone/>
            </a:pPr>
            <a:r>
              <a:rPr lang="en-US" dirty="0" err="1"/>
              <a:t>numbers.add</a:t>
            </a:r>
            <a:r>
              <a:rPr lang="en-US" dirty="0"/>
              <a:t>(1, 10); 		// Inserts 10 at index 1</a:t>
            </a:r>
          </a:p>
          <a:p>
            <a:pPr marL="0" indent="0">
              <a:buNone/>
            </a:pPr>
            <a:r>
              <a:rPr lang="en-US" dirty="0"/>
              <a:t>System.out.println(numbers); 	// Output: [1, 10, 2, 3]</a:t>
            </a:r>
          </a:p>
        </p:txBody>
      </p:sp>
    </p:spTree>
    <p:extLst>
      <p:ext uri="{BB962C8B-B14F-4D97-AF65-F5344CB8AC3E}">
        <p14:creationId xmlns:p14="http://schemas.microsoft.com/office/powerpoint/2010/main" val="499929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1DB1-17BE-4926-89AE-249EAE9A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Array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ECC5B-8694-BAB9-BE77-0F9C13D42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Traversal:</a:t>
            </a:r>
            <a:r>
              <a:rPr lang="en-US" dirty="0"/>
              <a:t> Iterating over elements.</a:t>
            </a:r>
          </a:p>
          <a:p>
            <a:pPr marL="0" indent="0">
              <a:buNone/>
            </a:pPr>
            <a:r>
              <a:rPr lang="en-US" dirty="0"/>
              <a:t>int[] </a:t>
            </a:r>
            <a:r>
              <a:rPr lang="en-US" dirty="0" err="1"/>
              <a:t>arr</a:t>
            </a:r>
            <a:r>
              <a:rPr lang="en-US" dirty="0"/>
              <a:t> = {5, 10, 15, 20};</a:t>
            </a:r>
          </a:p>
          <a:p>
            <a:pPr marL="0" indent="0">
              <a:buNone/>
            </a:pPr>
            <a:r>
              <a:rPr lang="en-US" dirty="0"/>
              <a:t>for (int num : </a:t>
            </a:r>
            <a:r>
              <a:rPr lang="en-US" dirty="0" err="1"/>
              <a:t>arr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{    </a:t>
            </a:r>
          </a:p>
          <a:p>
            <a:pPr marL="0" indent="0">
              <a:buNone/>
            </a:pPr>
            <a:r>
              <a:rPr lang="en-US" dirty="0" err="1"/>
              <a:t>System.out.print</a:t>
            </a:r>
            <a:r>
              <a:rPr lang="en-US" dirty="0"/>
              <a:t>(num + " 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3985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A4C0C-90FD-0A18-95FB-8F07F5B0F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Array 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4241D-4E02-4C9E-C767-E28EBCD36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Searching:</a:t>
            </a:r>
            <a:r>
              <a:rPr lang="en-US" dirty="0"/>
              <a:t> Linear and Binary Search.</a:t>
            </a:r>
          </a:p>
          <a:p>
            <a:pPr marL="0" indent="0">
              <a:buNone/>
            </a:pPr>
            <a:r>
              <a:rPr lang="en-US" dirty="0"/>
              <a:t>int search(int[] </a:t>
            </a:r>
            <a:r>
              <a:rPr lang="en-US" dirty="0" err="1"/>
              <a:t>arr</a:t>
            </a:r>
            <a:r>
              <a:rPr lang="en-US" dirty="0"/>
              <a:t>, int key) </a:t>
            </a:r>
          </a:p>
          <a:p>
            <a:pPr marL="0" indent="0">
              <a:buNone/>
            </a:pPr>
            <a:r>
              <a:rPr lang="en-US" dirty="0"/>
              <a:t>{    </a:t>
            </a:r>
          </a:p>
          <a:p>
            <a:pPr marL="0" indent="0">
              <a:buNone/>
            </a:pPr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arr.length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</a:t>
            </a:r>
          </a:p>
          <a:p>
            <a:pPr marL="0" indent="0">
              <a:buNone/>
            </a:pPr>
            <a:r>
              <a:rPr lang="en-US" dirty="0"/>
              <a:t>{        </a:t>
            </a:r>
          </a:p>
          <a:p>
            <a:pPr marL="0" indent="0">
              <a:buNone/>
            </a:pPr>
            <a:r>
              <a:rPr lang="en-US" dirty="0"/>
              <a:t>	if 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== key) return </a:t>
            </a:r>
            <a:r>
              <a:rPr lang="en-US" dirty="0" err="1"/>
              <a:t>i</a:t>
            </a:r>
            <a:r>
              <a:rPr lang="en-US" dirty="0"/>
              <a:t>;    </a:t>
            </a:r>
          </a:p>
          <a:p>
            <a:pPr marL="0" indent="0">
              <a:buNone/>
            </a:pPr>
            <a:r>
              <a:rPr lang="en-US" dirty="0"/>
              <a:t>}    </a:t>
            </a:r>
          </a:p>
          <a:p>
            <a:pPr marL="0" indent="0">
              <a:buNone/>
            </a:pPr>
            <a:r>
              <a:rPr lang="en-US" dirty="0"/>
              <a:t>return -1;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8020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6DFA3-E911-6E2B-2D66-04EF4CF06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ArrayList</a:t>
            </a:r>
            <a:r>
              <a:rPr lang="en-US" altLang="en-US" b="1" dirty="0">
                <a:ea typeface="ＭＳ Ｐゴシック" panose="020B0600070205080204" pitchFamily="34" charset="-128"/>
              </a:rPr>
              <a:t> of primitives?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034AA-50F4-0A28-2BF9-80945D283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 type you specify when creating an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ArrayList</a:t>
            </a:r>
            <a:r>
              <a:rPr lang="en-US" altLang="en-US" dirty="0">
                <a:ea typeface="ＭＳ Ｐゴシック" panose="020B0600070205080204" pitchFamily="34" charset="-128"/>
              </a:rPr>
              <a:t> must be an object type; it cannot be a primitive type.</a:t>
            </a:r>
          </a:p>
          <a:p>
            <a:pPr lvl="1"/>
            <a:endParaRPr lang="en-US" altLang="en-US" sz="900" dirty="0"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// illegal -- int cannot be a type parameter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ArrayList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&lt;int&gt;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list = new ArrayList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&lt;int&gt;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();</a:t>
            </a:r>
          </a:p>
          <a:p>
            <a:pPr lvl="1">
              <a:buFontTx/>
              <a:buNone/>
            </a:pPr>
            <a:endParaRPr lang="en-US" altLang="en-US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buFontTx/>
              <a:buNone/>
            </a:pPr>
            <a:endParaRPr lang="en-US" altLang="en-US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But we can still use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ArrayList</a:t>
            </a:r>
            <a:r>
              <a:rPr lang="en-US" altLang="en-US" dirty="0">
                <a:ea typeface="ＭＳ Ｐゴシック" panose="020B0600070205080204" pitchFamily="34" charset="-128"/>
              </a:rPr>
              <a:t> with primitive types by using special classes called </a:t>
            </a:r>
            <a:r>
              <a:rPr lang="en-US" altLang="en-US" i="1" dirty="0">
                <a:ea typeface="ＭＳ Ｐゴシック" panose="020B0600070205080204" pitchFamily="34" charset="-128"/>
              </a:rPr>
              <a:t>wrapper</a:t>
            </a:r>
            <a:r>
              <a:rPr lang="en-US" altLang="en-US" dirty="0">
                <a:ea typeface="ＭＳ Ｐゴシック" panose="020B0600070205080204" pitchFamily="34" charset="-128"/>
              </a:rPr>
              <a:t> classes in their place.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// creates a list of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ints</a:t>
            </a:r>
            <a:endParaRPr lang="en-US" altLang="en-US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ArrayList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&lt;Integer&gt;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list = new ArrayList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&lt;Integer&gt;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();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12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A8162-8361-A1F9-0AED-6821B67E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Wrapper classes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43DC9A-7CD6-C4B1-E3AB-63D871959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432" y="1825625"/>
            <a:ext cx="5115136" cy="4351338"/>
          </a:xfrm>
        </p:spPr>
      </p:pic>
    </p:spTree>
    <p:extLst>
      <p:ext uri="{BB962C8B-B14F-4D97-AF65-F5344CB8AC3E}">
        <p14:creationId xmlns:p14="http://schemas.microsoft.com/office/powerpoint/2010/main" val="463942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8A8D-831C-E9E8-5AD1-6FCB53CD5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Wrapper classes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89D59-3B94-27FC-EEB1-6C70B0E53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A wrapper is an object whose sole purpose is to hold a primitive value.</a:t>
            </a:r>
          </a:p>
          <a:p>
            <a:pPr lvl="1"/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</a:rPr>
              <a:t>Once you construct the list, use it with primitives as normal:</a:t>
            </a:r>
          </a:p>
          <a:p>
            <a:pPr lvl="1">
              <a:buFontTx/>
              <a:buNone/>
            </a:pPr>
            <a:endParaRPr lang="en-US" altLang="en-US" sz="900" dirty="0"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ArrayList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&lt;Double&gt;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grades = new ArrayList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&lt;Double&gt;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grades.add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(3.2);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grades.add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(2.7);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...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double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myGrade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grades.get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(0);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876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CC590-1259-B090-8F08-AED56F00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Auto-Boxing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22403-C34C-1E66-3038-05CA59DE4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sz="1800" i="0" u="none" strike="noStrike" baseline="0" dirty="0">
                <a:solidFill>
                  <a:srgbClr val="000000"/>
                </a:solidFill>
              </a:rPr>
              <a:t>Auto-boxing: Automatic conversion between primitive types</a:t>
            </a:r>
          </a:p>
          <a:p>
            <a:pPr marL="0" indent="0" algn="l">
              <a:buNone/>
            </a:pPr>
            <a:r>
              <a:rPr lang="en-US" sz="1800" i="0" u="none" strike="noStrike" baseline="0" dirty="0">
                <a:solidFill>
                  <a:srgbClr val="000000"/>
                </a:solidFill>
              </a:rPr>
              <a:t>and the corresponding wrapper classes:</a:t>
            </a:r>
          </a:p>
          <a:p>
            <a:pPr marL="0" indent="0" algn="l">
              <a:buNone/>
            </a:pPr>
            <a:r>
              <a:rPr lang="en-US" sz="1800" i="1" u="none" strike="noStrike" baseline="0" dirty="0">
                <a:solidFill>
                  <a:srgbClr val="6E7069"/>
                </a:solidFill>
              </a:rPr>
              <a:t>Double d = 29.95; // auto-boxing; same as</a:t>
            </a:r>
          </a:p>
          <a:p>
            <a:pPr marL="0" indent="0" algn="l">
              <a:buNone/>
            </a:pPr>
            <a:r>
              <a:rPr lang="en-US" sz="1800" i="1" u="none" strike="noStrike" baseline="0" dirty="0">
                <a:solidFill>
                  <a:srgbClr val="6E7069"/>
                </a:solidFill>
              </a:rPr>
              <a:t>// Double d = new Double(29.95);</a:t>
            </a:r>
          </a:p>
          <a:p>
            <a:pPr marL="0" indent="0" algn="l">
              <a:buNone/>
            </a:pPr>
            <a:r>
              <a:rPr lang="en-US" sz="1800" i="1" u="none" strike="noStrike" baseline="0" dirty="0">
                <a:solidFill>
                  <a:srgbClr val="6E7069"/>
                </a:solidFill>
              </a:rPr>
              <a:t>double x = d; // auto-unboxing; same as</a:t>
            </a:r>
          </a:p>
          <a:p>
            <a:pPr marL="0" indent="0" algn="l">
              <a:buNone/>
            </a:pPr>
            <a:r>
              <a:rPr lang="en-US" sz="1800" i="1" u="none" strike="noStrike" baseline="0" dirty="0">
                <a:solidFill>
                  <a:srgbClr val="6E7069"/>
                </a:solidFill>
              </a:rPr>
              <a:t>// double x = </a:t>
            </a:r>
            <a:r>
              <a:rPr lang="en-US" sz="1800" i="1" u="none" strike="noStrike" baseline="0" dirty="0" err="1">
                <a:solidFill>
                  <a:srgbClr val="6E7069"/>
                </a:solidFill>
              </a:rPr>
              <a:t>d.doubleValue</a:t>
            </a:r>
            <a:r>
              <a:rPr lang="en-US" sz="1800" i="1" u="none" strike="noStrike" baseline="0" dirty="0">
                <a:solidFill>
                  <a:srgbClr val="6E7069"/>
                </a:solidFill>
              </a:rPr>
              <a:t>();</a:t>
            </a:r>
          </a:p>
          <a:p>
            <a:pPr marL="0" indent="0" algn="l">
              <a:buNone/>
            </a:pPr>
            <a:r>
              <a:rPr lang="en-US" sz="1800" i="0" u="none" strike="noStrike" baseline="0" dirty="0">
                <a:solidFill>
                  <a:srgbClr val="000000"/>
                </a:solidFill>
              </a:rPr>
              <a:t>Auto-boxing even works inside arithmetic expressions:</a:t>
            </a:r>
          </a:p>
          <a:p>
            <a:pPr marL="0" indent="0" algn="l">
              <a:buNone/>
            </a:pPr>
            <a:r>
              <a:rPr lang="en-US" sz="1800" i="0" u="none" strike="noStrike" baseline="0" dirty="0">
                <a:solidFill>
                  <a:srgbClr val="6E7069"/>
                </a:solidFill>
              </a:rPr>
              <a:t>d = d + 1;</a:t>
            </a:r>
          </a:p>
          <a:p>
            <a:pPr marL="0" indent="0" algn="l">
              <a:buNone/>
            </a:pPr>
            <a:r>
              <a:rPr lang="en-US" sz="1800" i="0" u="none" strike="noStrike" baseline="0" dirty="0">
                <a:solidFill>
                  <a:srgbClr val="000000"/>
                </a:solidFill>
              </a:rPr>
              <a:t>Means:</a:t>
            </a:r>
          </a:p>
          <a:p>
            <a:pPr marL="0" indent="0" algn="l">
              <a:buNone/>
            </a:pPr>
            <a:r>
              <a:rPr lang="en-US" sz="1800" i="1" u="none" strike="noStrike" baseline="0" dirty="0">
                <a:solidFill>
                  <a:srgbClr val="000000"/>
                </a:solidFill>
              </a:rPr>
              <a:t>auto-unbox </a:t>
            </a:r>
            <a:r>
              <a:rPr lang="en-US" sz="1800" i="1" u="none" strike="noStrike" baseline="0" dirty="0">
                <a:solidFill>
                  <a:srgbClr val="6E7069"/>
                </a:solidFill>
              </a:rPr>
              <a:t>d </a:t>
            </a:r>
            <a:r>
              <a:rPr lang="en-US" sz="1800" i="1" u="none" strike="noStrike" baseline="0" dirty="0">
                <a:solidFill>
                  <a:srgbClr val="000000"/>
                </a:solidFill>
              </a:rPr>
              <a:t>into a </a:t>
            </a:r>
            <a:r>
              <a:rPr lang="en-US" sz="1800" i="1" u="none" strike="noStrike" baseline="0" dirty="0">
                <a:solidFill>
                  <a:srgbClr val="6E7069"/>
                </a:solidFill>
              </a:rPr>
              <a:t>double</a:t>
            </a:r>
          </a:p>
          <a:p>
            <a:pPr marL="0" indent="0" algn="l">
              <a:buNone/>
            </a:pPr>
            <a:r>
              <a:rPr lang="en-US" sz="1800" i="1" u="none" strike="noStrike" baseline="0" dirty="0">
                <a:solidFill>
                  <a:srgbClr val="000000"/>
                </a:solidFill>
              </a:rPr>
              <a:t>add </a:t>
            </a:r>
            <a:r>
              <a:rPr lang="en-US" sz="1800" i="1" u="none" strike="noStrike" baseline="0" dirty="0">
                <a:solidFill>
                  <a:srgbClr val="6E7069"/>
                </a:solidFill>
              </a:rPr>
              <a:t>1</a:t>
            </a:r>
          </a:p>
          <a:p>
            <a:pPr marL="0" indent="0" algn="l">
              <a:buNone/>
            </a:pPr>
            <a:r>
              <a:rPr lang="en-US" sz="1800" i="1" u="none" strike="noStrike" baseline="0" dirty="0">
                <a:solidFill>
                  <a:srgbClr val="000000"/>
                </a:solidFill>
              </a:rPr>
              <a:t>auto-box the result into a new </a:t>
            </a:r>
            <a:r>
              <a:rPr lang="en-US" sz="1800" i="1" u="none" strike="noStrike" baseline="0" dirty="0">
                <a:solidFill>
                  <a:srgbClr val="6E7069"/>
                </a:solidFill>
              </a:rPr>
              <a:t>Double</a:t>
            </a:r>
          </a:p>
          <a:p>
            <a:pPr marL="0" indent="0" algn="l">
              <a:buNone/>
            </a:pPr>
            <a:r>
              <a:rPr lang="en-US" sz="1800" i="1" u="none" strike="noStrike" baseline="0" dirty="0">
                <a:solidFill>
                  <a:srgbClr val="000000"/>
                </a:solidFill>
              </a:rPr>
              <a:t>store a reference to the newly created wrapper object in </a:t>
            </a:r>
            <a:r>
              <a:rPr lang="en-US" sz="1800" i="1" u="none" strike="noStrike" baseline="0" dirty="0">
                <a:solidFill>
                  <a:srgbClr val="6E7069"/>
                </a:solidFill>
              </a:rPr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961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F1DC9-C928-DC36-C170-3EE894D3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Static vs. Dynamic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9F789-259F-1693-9291-F6551E950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Static Arrays:</a:t>
            </a:r>
          </a:p>
          <a:p>
            <a:r>
              <a:rPr lang="en-US" dirty="0"/>
              <a:t>Fixed size, efficient memory allocation.</a:t>
            </a:r>
          </a:p>
          <a:p>
            <a:r>
              <a:rPr lang="en-US" dirty="0"/>
              <a:t>Faster access time (O(1)).</a:t>
            </a:r>
          </a:p>
          <a:p>
            <a:r>
              <a:rPr lang="en-US" dirty="0"/>
              <a:t>Example: int[] </a:t>
            </a:r>
            <a:r>
              <a:rPr lang="en-US" dirty="0" err="1"/>
              <a:t>arr</a:t>
            </a:r>
            <a:r>
              <a:rPr lang="en-US" dirty="0"/>
              <a:t> = new int[10];</a:t>
            </a:r>
          </a:p>
          <a:p>
            <a:pPr marL="0" indent="0">
              <a:buNone/>
            </a:pPr>
            <a:r>
              <a:rPr lang="en-US" b="1" dirty="0"/>
              <a:t>Dynamic Arrays (ArrayList):</a:t>
            </a:r>
          </a:p>
          <a:p>
            <a:r>
              <a:rPr lang="en-US" dirty="0"/>
              <a:t>Resizable and grows as needed.</a:t>
            </a:r>
          </a:p>
          <a:p>
            <a:r>
              <a:rPr lang="en-US" dirty="0"/>
              <a:t>Slight overhead due to resizing.</a:t>
            </a:r>
          </a:p>
          <a:p>
            <a:r>
              <a:rPr lang="en-US" dirty="0"/>
              <a:t>Example: ArrayList&lt;Integer&gt; list = new ArrayList&lt;&gt;();</a:t>
            </a:r>
          </a:p>
        </p:txBody>
      </p:sp>
    </p:spTree>
    <p:extLst>
      <p:ext uri="{BB962C8B-B14F-4D97-AF65-F5344CB8AC3E}">
        <p14:creationId xmlns:p14="http://schemas.microsoft.com/office/powerpoint/2010/main" val="18049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DC726-DD25-DC41-178B-55E49D74A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77F2C-9FD2-E9A7-7FFA-D2F80C55F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Overview of Lists, Interfaces, and Arrays.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Common operations (Insert, Delete, Traverse, Search) with complexity analysis.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Differences between static and dynamic arrays.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Practical applications using </a:t>
            </a:r>
            <a:r>
              <a:rPr lang="en-US" dirty="0" err="1"/>
              <a:t>ArrayLists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74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33AC-E0A9-0212-7140-EBA729060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b="1" dirty="0"/>
            </a:br>
            <a:r>
              <a:rPr lang="en-US" b="1" dirty="0"/>
              <a:t>Practical Application – E-commerce Inventory System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7CBFD-4B09-EADA-DA6B-127412B0C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Scenario:</a:t>
            </a:r>
          </a:p>
          <a:p>
            <a:r>
              <a:rPr lang="en-US" dirty="0"/>
              <a:t>Managing product inventory using ArrayList.</a:t>
            </a:r>
          </a:p>
          <a:p>
            <a:r>
              <a:rPr lang="en-US" dirty="0"/>
              <a:t>Each product has a name and price.</a:t>
            </a:r>
          </a:p>
        </p:txBody>
      </p:sp>
    </p:spTree>
    <p:extLst>
      <p:ext uri="{BB962C8B-B14F-4D97-AF65-F5344CB8AC3E}">
        <p14:creationId xmlns:p14="http://schemas.microsoft.com/office/powerpoint/2010/main" val="3959475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379AD-E60A-F577-316B-BFD5913E3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Product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35A8F-71F7-C91E-05C9-79496FF57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332"/>
            <a:ext cx="10515600" cy="5175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import </a:t>
            </a:r>
            <a:r>
              <a:rPr lang="en-US" sz="1400" dirty="0" err="1"/>
              <a:t>java.util.ArrayList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class Product {    </a:t>
            </a:r>
          </a:p>
          <a:p>
            <a:pPr marL="0" indent="0">
              <a:buNone/>
            </a:pPr>
            <a:r>
              <a:rPr lang="en-US" sz="1400" dirty="0"/>
              <a:t>String name;    </a:t>
            </a:r>
          </a:p>
          <a:p>
            <a:pPr marL="0" indent="0">
              <a:buNone/>
            </a:pPr>
            <a:r>
              <a:rPr lang="en-US" sz="1400" dirty="0"/>
              <a:t>double price;        </a:t>
            </a:r>
          </a:p>
          <a:p>
            <a:pPr marL="0" indent="0">
              <a:buNone/>
            </a:pPr>
            <a:r>
              <a:rPr lang="en-US" sz="1400" dirty="0"/>
              <a:t>Product(String name, double price) </a:t>
            </a:r>
          </a:p>
          <a:p>
            <a:pPr marL="0" indent="0">
              <a:buNone/>
            </a:pPr>
            <a:r>
              <a:rPr lang="en-US" sz="1400" dirty="0"/>
              <a:t>{        this.name = name;        </a:t>
            </a:r>
          </a:p>
          <a:p>
            <a:pPr marL="0" indent="0">
              <a:buNone/>
            </a:pPr>
            <a:r>
              <a:rPr lang="en-US" sz="1400" dirty="0"/>
              <a:t>          </a:t>
            </a:r>
            <a:r>
              <a:rPr lang="en-US" sz="1400" dirty="0" err="1"/>
              <a:t>this.price</a:t>
            </a:r>
            <a:r>
              <a:rPr lang="en-US" sz="1400" dirty="0"/>
              <a:t> = price;    }}</a:t>
            </a:r>
          </a:p>
          <a:p>
            <a:pPr marL="0" indent="0">
              <a:buNone/>
            </a:pPr>
            <a:r>
              <a:rPr lang="en-US" sz="1400" dirty="0"/>
              <a:t>public class Inventory </a:t>
            </a:r>
          </a:p>
          <a:p>
            <a:pPr marL="0" indent="0">
              <a:buNone/>
            </a:pPr>
            <a:r>
              <a:rPr lang="en-US" sz="1400" dirty="0"/>
              <a:t>{    public static void main(String[] args) </a:t>
            </a:r>
          </a:p>
          <a:p>
            <a:pPr marL="0" indent="0">
              <a:buNone/>
            </a:pPr>
            <a:r>
              <a:rPr lang="en-US" sz="1400" dirty="0"/>
              <a:t>{        ArrayList&lt;Product&gt; inventory = new ArrayList&lt;&gt;();        </a:t>
            </a:r>
          </a:p>
          <a:p>
            <a:pPr marL="0" indent="0">
              <a:buNone/>
            </a:pPr>
            <a:r>
              <a:rPr lang="en-US" sz="1400" dirty="0" err="1"/>
              <a:t>inventory.add</a:t>
            </a:r>
            <a:r>
              <a:rPr lang="en-US" sz="1400" dirty="0"/>
              <a:t>(new Product("Laptop", 1200));        </a:t>
            </a:r>
          </a:p>
          <a:p>
            <a:pPr marL="0" indent="0">
              <a:buNone/>
            </a:pPr>
            <a:r>
              <a:rPr lang="en-US" sz="1400" dirty="0" err="1"/>
              <a:t>inventory.add</a:t>
            </a:r>
            <a:r>
              <a:rPr lang="en-US" sz="1400" dirty="0"/>
              <a:t>(new Product("Phone", 800));                </a:t>
            </a:r>
          </a:p>
          <a:p>
            <a:pPr marL="0" indent="0">
              <a:buNone/>
            </a:pPr>
            <a:r>
              <a:rPr lang="en-US" sz="1400" dirty="0"/>
              <a:t>for (Product p : inventory) </a:t>
            </a:r>
          </a:p>
          <a:p>
            <a:pPr marL="0" indent="0">
              <a:buNone/>
            </a:pPr>
            <a:r>
              <a:rPr lang="en-US" sz="1400" dirty="0"/>
              <a:t>{            System.out.println(p.name + " - $" + </a:t>
            </a:r>
            <a:r>
              <a:rPr lang="en-US" sz="1400" dirty="0" err="1"/>
              <a:t>p.price</a:t>
            </a:r>
            <a:r>
              <a:rPr lang="en-US" sz="1400" dirty="0"/>
              <a:t>);        </a:t>
            </a:r>
          </a:p>
          <a:p>
            <a:pPr marL="0" indent="0">
              <a:buNone/>
            </a:pPr>
            <a:r>
              <a:rPr lang="en-US" sz="1400" dirty="0"/>
              <a:t>}    }}</a:t>
            </a:r>
          </a:p>
        </p:txBody>
      </p:sp>
    </p:spTree>
    <p:extLst>
      <p:ext uri="{BB962C8B-B14F-4D97-AF65-F5344CB8AC3E}">
        <p14:creationId xmlns:p14="http://schemas.microsoft.com/office/powerpoint/2010/main" val="509042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7B32-D324-8C93-2267-2F9CA2380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Case Study: E-commerce Inventory System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BBCCB-ED0B-97CD-6665-DFA79ABEC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Case Study: E-commerce Inventory System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How can we optimize inventory management?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When should we use an ArrayList instead of an array?</a:t>
            </a:r>
          </a:p>
        </p:txBody>
      </p:sp>
    </p:spTree>
    <p:extLst>
      <p:ext uri="{BB962C8B-B14F-4D97-AF65-F5344CB8AC3E}">
        <p14:creationId xmlns:p14="http://schemas.microsoft.com/office/powerpoint/2010/main" val="2428858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EFB8A-9612-3976-2D73-1CD2F20C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When to Use an ArrayList Instead of an Array?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39708F-7F33-1278-517B-B13668DAEB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6039417"/>
              </p:ext>
            </p:extLst>
          </p:nvPr>
        </p:nvGraphicFramePr>
        <p:xfrm>
          <a:off x="838200" y="2079625"/>
          <a:ext cx="10515600" cy="35040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9749">
                  <a:extLst>
                    <a:ext uri="{9D8B030D-6E8A-4147-A177-3AD203B41FA5}">
                      <a16:colId xmlns:a16="http://schemas.microsoft.com/office/drawing/2014/main" val="724667867"/>
                    </a:ext>
                  </a:extLst>
                </a:gridCol>
                <a:gridCol w="3667328">
                  <a:extLst>
                    <a:ext uri="{9D8B030D-6E8A-4147-A177-3AD203B41FA5}">
                      <a16:colId xmlns:a16="http://schemas.microsoft.com/office/drawing/2014/main" val="2403800268"/>
                    </a:ext>
                  </a:extLst>
                </a:gridCol>
                <a:gridCol w="4398523">
                  <a:extLst>
                    <a:ext uri="{9D8B030D-6E8A-4147-A177-3AD203B41FA5}">
                      <a16:colId xmlns:a16="http://schemas.microsoft.com/office/drawing/2014/main" val="582596555"/>
                    </a:ext>
                  </a:extLst>
                </a:gridCol>
              </a:tblGrid>
              <a:tr h="536791">
                <a:tc>
                  <a:txBody>
                    <a:bodyPr/>
                    <a:lstStyle/>
                    <a:p>
                      <a:r>
                        <a:rPr lang="en-US"/>
                        <a:t>Criteria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ArrayList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502965"/>
                  </a:ext>
                </a:extLst>
              </a:tr>
              <a:tr h="544246">
                <a:tc>
                  <a:txBody>
                    <a:bodyPr/>
                    <a:lstStyle/>
                    <a:p>
                      <a:r>
                        <a:rPr lang="en-US" b="1"/>
                        <a:t>Size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Fixed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Dynamic (resizable)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169150"/>
                  </a:ext>
                </a:extLst>
              </a:tr>
              <a:tr h="544246">
                <a:tc>
                  <a:txBody>
                    <a:bodyPr/>
                    <a:lstStyle/>
                    <a:p>
                      <a:r>
                        <a:rPr lang="en-US" b="1"/>
                        <a:t>Performance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/>
                        <a:t>Fast random access (O(1))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Slight overhead due to resizing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811135"/>
                  </a:ext>
                </a:extLst>
              </a:tr>
              <a:tr h="939384">
                <a:tc>
                  <a:txBody>
                    <a:bodyPr/>
                    <a:lstStyle/>
                    <a:p>
                      <a:r>
                        <a:rPr lang="en-US" b="1"/>
                        <a:t>Insert/Delete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Slow (O(N) for middle elements)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Faster than arrays for end insertions (Amortized O(1))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819"/>
                  </a:ext>
                </a:extLst>
              </a:tr>
              <a:tr h="939384">
                <a:tc>
                  <a:txBody>
                    <a:bodyPr/>
                    <a:lstStyle/>
                    <a:p>
                      <a:r>
                        <a:rPr lang="en-US" b="1"/>
                        <a:t>Use Case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Best for static datasets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for dynamic datasets (e.g., inventory management)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442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174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5D43-B99A-CEC0-04E6-E7C327AD5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Case Study: E-commerce Inventory System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BBD81-B5B4-C2D7-8C6B-C0450FC52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Questions:</a:t>
            </a:r>
          </a:p>
          <a:p>
            <a:pPr algn="just"/>
            <a:r>
              <a:rPr lang="en-US" dirty="0"/>
              <a:t>What are the trade-offs between static and dynamic arrays?</a:t>
            </a:r>
          </a:p>
          <a:p>
            <a:pPr algn="just"/>
            <a:r>
              <a:rPr lang="en-US" dirty="0"/>
              <a:t>How would resizing affect performance?</a:t>
            </a:r>
          </a:p>
          <a:p>
            <a:pPr algn="just"/>
            <a:r>
              <a:rPr lang="en-US" dirty="0"/>
              <a:t>Can we implement sorting and searching efficiently in an inventory system?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930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9883-E7F6-E829-D98D-DBA56FC2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A1FCB-2196-DD41-0FBF-9E93233F0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Arrays are crucial for efficient data handling.</a:t>
            </a:r>
          </a:p>
          <a:p>
            <a:endParaRPr lang="en-US" sz="3200" dirty="0"/>
          </a:p>
          <a:p>
            <a:r>
              <a:rPr lang="en-US" sz="3200" dirty="0"/>
              <a:t>Time complexity impacts performance choices. </a:t>
            </a:r>
          </a:p>
          <a:p>
            <a:endParaRPr lang="en-US" sz="3200" dirty="0"/>
          </a:p>
          <a:p>
            <a:r>
              <a:rPr lang="en-US" sz="3200" dirty="0"/>
              <a:t>Static vs. Dynamic arrays: Use based on constraints</a:t>
            </a:r>
          </a:p>
        </p:txBody>
      </p:sp>
    </p:spTree>
    <p:extLst>
      <p:ext uri="{BB962C8B-B14F-4D97-AF65-F5344CB8AC3E}">
        <p14:creationId xmlns:p14="http://schemas.microsoft.com/office/powerpoint/2010/main" val="3474575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5A4E-EEB9-A00C-FDEB-D2483B065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is this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98B4-71DB-FAA8-8F9C-ABCCEB407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Lists and Arrays are fundamental data structures in Java.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Efficient data storage and manipulation are crucial for software development.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Used extensively in problem-solving and real-world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42806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936AF-AB2F-5251-449B-276E13EB2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b="1" dirty="0"/>
            </a:br>
            <a:r>
              <a:rPr lang="en-US" b="1" dirty="0"/>
              <a:t>What is a List?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56822-1511-6BB6-2CA4-230D781E9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An ordered collection that allows duplicate elements.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Implemented using ArrayList, LinkedList, Vector, etc.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Provides flexibility compared to arrays.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Part of the Java Collections Framework.</a:t>
            </a:r>
          </a:p>
        </p:txBody>
      </p:sp>
    </p:spTree>
    <p:extLst>
      <p:ext uri="{BB962C8B-B14F-4D97-AF65-F5344CB8AC3E}">
        <p14:creationId xmlns:p14="http://schemas.microsoft.com/office/powerpoint/2010/main" val="359526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5A72E-5424-FE51-6E66-0019C5A98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82A69-01BB-8D67-7B14-0A33DE05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b="1" dirty="0"/>
            </a:br>
            <a:r>
              <a:rPr lang="en-US" b="1" dirty="0"/>
              <a:t>What is an Interface?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A5960-3EA4-F4A1-B901-2EF947A24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Defines a contract for classes to implement.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/>
              <a:t>Ensures abstraction and reusability.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/>
              <a:t>Used in Java Collections (List, Set, Map).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8294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0D41-04D4-BF07-B957-E9CB9D54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Common Implementations of List Interface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B4EDC1-D669-6D55-5FA9-42EF28799A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491240"/>
              </p:ext>
            </p:extLst>
          </p:nvPr>
        </p:nvGraphicFramePr>
        <p:xfrm>
          <a:off x="838200" y="1825625"/>
          <a:ext cx="10515597" cy="438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4923">
                  <a:extLst>
                    <a:ext uri="{9D8B030D-6E8A-4147-A177-3AD203B41FA5}">
                      <a16:colId xmlns:a16="http://schemas.microsoft.com/office/drawing/2014/main" val="1789068861"/>
                    </a:ext>
                  </a:extLst>
                </a:gridCol>
                <a:gridCol w="4745475">
                  <a:extLst>
                    <a:ext uri="{9D8B030D-6E8A-4147-A177-3AD203B41FA5}">
                      <a16:colId xmlns:a16="http://schemas.microsoft.com/office/drawing/2014/main" val="224382240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221372293"/>
                    </a:ext>
                  </a:extLst>
                </a:gridCol>
              </a:tblGrid>
              <a:tr h="706701">
                <a:tc>
                  <a:txBody>
                    <a:bodyPr/>
                    <a:lstStyle/>
                    <a:p>
                      <a:r>
                        <a:rPr lang="en-US" dirty="0"/>
                        <a:t>ArrayList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Resizable array, fast random access, slow insert/delete at middle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ArrayList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623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LinkedList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Doubly linked list, fast insert/delete, slow random access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LinkedList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092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Similar to ArrayList, but synchronized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03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22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3742-57EA-DA5E-1C3E-E48C5EC9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List Interface with ArrayList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F6A50-58FE-8A98-08D8-CBCB7F43B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dirty="0"/>
              <a:t>import </a:t>
            </a:r>
            <a:r>
              <a:rPr lang="en-US" dirty="0" err="1"/>
              <a:t>java.util.List</a:t>
            </a:r>
            <a:r>
              <a:rPr lang="en-US" dirty="0"/>
              <a:t>;</a:t>
            </a:r>
          </a:p>
          <a:p>
            <a:pPr marL="0" indent="0" algn="just">
              <a:buNone/>
            </a:pPr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pPr marL="0" indent="0" algn="just">
              <a:buNone/>
            </a:pPr>
            <a:r>
              <a:rPr lang="en-US" dirty="0"/>
              <a:t>public class </a:t>
            </a:r>
            <a:r>
              <a:rPr lang="en-US" dirty="0" err="1"/>
              <a:t>ListExample</a:t>
            </a:r>
            <a:r>
              <a:rPr lang="en-US" dirty="0"/>
              <a:t> {    </a:t>
            </a:r>
          </a:p>
          <a:p>
            <a:pPr marL="0" indent="0" algn="just">
              <a:buNone/>
            </a:pPr>
            <a:r>
              <a:rPr lang="en-US" dirty="0"/>
              <a:t>public static void main(String[] args) {        </a:t>
            </a:r>
          </a:p>
          <a:p>
            <a:pPr marL="0" indent="0" algn="just">
              <a:buNone/>
            </a:pPr>
            <a:r>
              <a:rPr lang="en-US" dirty="0"/>
              <a:t>List&lt;String&gt; names = new ArrayList&lt;&gt;();        </a:t>
            </a:r>
          </a:p>
          <a:p>
            <a:pPr marL="0" indent="0" algn="just">
              <a:buNone/>
            </a:pPr>
            <a:r>
              <a:rPr lang="en-US" dirty="0" err="1"/>
              <a:t>names.add</a:t>
            </a:r>
            <a:r>
              <a:rPr lang="en-US" dirty="0"/>
              <a:t>("Ali");        </a:t>
            </a:r>
          </a:p>
          <a:p>
            <a:pPr marL="0" indent="0" algn="just">
              <a:buNone/>
            </a:pPr>
            <a:r>
              <a:rPr lang="en-US" dirty="0" err="1"/>
              <a:t>names.add</a:t>
            </a:r>
            <a:r>
              <a:rPr lang="en-US" dirty="0"/>
              <a:t>(“Ahmed");        </a:t>
            </a:r>
          </a:p>
          <a:p>
            <a:pPr marL="0" indent="0" algn="just">
              <a:buNone/>
            </a:pPr>
            <a:r>
              <a:rPr lang="en-US" dirty="0" err="1"/>
              <a:t>names.add</a:t>
            </a:r>
            <a:r>
              <a:rPr lang="en-US" dirty="0"/>
              <a:t>(“Hassan");                </a:t>
            </a:r>
          </a:p>
          <a:p>
            <a:pPr marL="0" indent="0" algn="just">
              <a:buNone/>
            </a:pPr>
            <a:r>
              <a:rPr lang="en-US" dirty="0"/>
              <a:t>for (String name : names) </a:t>
            </a:r>
          </a:p>
          <a:p>
            <a:pPr marL="0" indent="0" algn="just">
              <a:buNone/>
            </a:pPr>
            <a:r>
              <a:rPr lang="en-US" dirty="0"/>
              <a:t>{            System.out.println(name);        </a:t>
            </a:r>
          </a:p>
          <a:p>
            <a:pPr marL="0" indent="0" algn="just">
              <a:buNone/>
            </a:pPr>
            <a:r>
              <a:rPr lang="en-US" dirty="0"/>
              <a:t>}    </a:t>
            </a:r>
          </a:p>
          <a:p>
            <a:pPr marL="0" indent="0" algn="just">
              <a:buNone/>
            </a:pPr>
            <a:r>
              <a:rPr lang="en-US" dirty="0"/>
              <a:t>}</a:t>
            </a:r>
          </a:p>
          <a:p>
            <a:pPr marL="0" indent="0" algn="just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9054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CA9A5-A44E-6EC5-079D-02B85DE1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b="1" dirty="0"/>
            </a:br>
            <a:r>
              <a:rPr lang="en-US" b="1" dirty="0"/>
              <a:t>Implementing Custom Interface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C682F-6D40-87C7-2BD1-995856828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interface Animal {    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makeSound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Dog implements Animal {    </a:t>
            </a:r>
          </a:p>
          <a:p>
            <a:pPr marL="0" indent="0">
              <a:buNone/>
            </a:pPr>
            <a:r>
              <a:rPr lang="en-US" dirty="0"/>
              <a:t>public void </a:t>
            </a:r>
            <a:r>
              <a:rPr lang="en-US" dirty="0" err="1"/>
              <a:t>makeSound</a:t>
            </a:r>
            <a:r>
              <a:rPr lang="en-US" dirty="0"/>
              <a:t>() {        </a:t>
            </a:r>
          </a:p>
          <a:p>
            <a:pPr marL="0" indent="0">
              <a:buNone/>
            </a:pPr>
            <a:r>
              <a:rPr lang="en-US" dirty="0"/>
              <a:t>System.out.println("Bark");    }}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InterfaceExample</a:t>
            </a:r>
            <a:r>
              <a:rPr lang="en-US" dirty="0"/>
              <a:t> {    </a:t>
            </a:r>
          </a:p>
          <a:p>
            <a:pPr marL="0" indent="0">
              <a:buNone/>
            </a:pPr>
            <a:r>
              <a:rPr lang="en-US" dirty="0"/>
              <a:t>public static void main(String[] args) {        </a:t>
            </a:r>
          </a:p>
          <a:p>
            <a:pPr marL="0" indent="0">
              <a:buNone/>
            </a:pPr>
            <a:r>
              <a:rPr lang="en-US" dirty="0"/>
              <a:t>Animal </a:t>
            </a:r>
            <a:r>
              <a:rPr lang="en-US" dirty="0" err="1"/>
              <a:t>myDog</a:t>
            </a:r>
            <a:r>
              <a:rPr lang="en-US" dirty="0"/>
              <a:t> = new Dog();        </a:t>
            </a:r>
          </a:p>
          <a:p>
            <a:pPr marL="0" indent="0">
              <a:buNone/>
            </a:pPr>
            <a:r>
              <a:rPr lang="en-US" dirty="0" err="1"/>
              <a:t>myDog.makeSound</a:t>
            </a:r>
            <a:r>
              <a:rPr lang="en-US" dirty="0"/>
              <a:t>(); // Output: Bark   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4390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32F6-CAFB-2694-3DD4-A462815A7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Basics of Arrays and Array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C4223-A958-3C47-17CE-5B8E572E0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an Array?</a:t>
            </a:r>
          </a:p>
          <a:p>
            <a:r>
              <a:rPr lang="en-US" dirty="0"/>
              <a:t>Fixed-size data structure.</a:t>
            </a:r>
          </a:p>
          <a:p>
            <a:r>
              <a:rPr lang="en-US" dirty="0"/>
              <a:t>Stores elements of the same type.</a:t>
            </a:r>
          </a:p>
          <a:p>
            <a:r>
              <a:rPr lang="en-US" dirty="0"/>
              <a:t>Uses contiguous memory locations.</a:t>
            </a:r>
          </a:p>
          <a:p>
            <a:pPr marL="0" indent="0">
              <a:buNone/>
            </a:pPr>
            <a:r>
              <a:rPr lang="en-US" dirty="0"/>
              <a:t>What is an ArrayList?</a:t>
            </a:r>
          </a:p>
          <a:p>
            <a:r>
              <a:rPr lang="en-US" dirty="0"/>
              <a:t>A resizable array implementation in Java.</a:t>
            </a:r>
          </a:p>
          <a:p>
            <a:r>
              <a:rPr lang="en-US" dirty="0"/>
              <a:t>Provides dynamic memory allocation.</a:t>
            </a:r>
          </a:p>
          <a:p>
            <a:r>
              <a:rPr lang="en-US" dirty="0"/>
              <a:t>Part of the </a:t>
            </a:r>
            <a:r>
              <a:rPr lang="en-US" dirty="0" err="1"/>
              <a:t>java.util</a:t>
            </a:r>
            <a:r>
              <a:rPr lang="en-US" dirty="0"/>
              <a:t> package.</a:t>
            </a:r>
          </a:p>
        </p:txBody>
      </p:sp>
    </p:spTree>
    <p:extLst>
      <p:ext uri="{BB962C8B-B14F-4D97-AF65-F5344CB8AC3E}">
        <p14:creationId xmlns:p14="http://schemas.microsoft.com/office/powerpoint/2010/main" val="3184995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1263</Words>
  <Application>Microsoft Office PowerPoint</Application>
  <PresentationFormat>Widescreen</PresentationFormat>
  <Paragraphs>233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ＭＳ Ｐゴシック</vt:lpstr>
      <vt:lpstr>Arial</vt:lpstr>
      <vt:lpstr>Calibri</vt:lpstr>
      <vt:lpstr>Calibri Light</vt:lpstr>
      <vt:lpstr>Courier New</vt:lpstr>
      <vt:lpstr>Office Theme</vt:lpstr>
      <vt:lpstr>Data Structure and Algorithms</vt:lpstr>
      <vt:lpstr>Agenda</vt:lpstr>
      <vt:lpstr>Why is this important?</vt:lpstr>
      <vt:lpstr> What is a List? </vt:lpstr>
      <vt:lpstr> What is an Interface? </vt:lpstr>
      <vt:lpstr> Common Implementations of List Interface </vt:lpstr>
      <vt:lpstr>Using List Interface with ArrayList</vt:lpstr>
      <vt:lpstr> Implementing Custom Interface </vt:lpstr>
      <vt:lpstr>Basics of Arrays and Array List</vt:lpstr>
      <vt:lpstr>Difference between Array and ArrayList</vt:lpstr>
      <vt:lpstr>Common Operations and Complexity Analysis</vt:lpstr>
      <vt:lpstr>ArrayList Example</vt:lpstr>
      <vt:lpstr>Common Array Operations</vt:lpstr>
      <vt:lpstr>Common Array Operations</vt:lpstr>
      <vt:lpstr>ArrayList of primitives?</vt:lpstr>
      <vt:lpstr>Wrapper classes</vt:lpstr>
      <vt:lpstr>Wrapper classes</vt:lpstr>
      <vt:lpstr>Auto-Boxing</vt:lpstr>
      <vt:lpstr>Static vs. Dynamic Arrays</vt:lpstr>
      <vt:lpstr> Practical Application – E-commerce Inventory System </vt:lpstr>
      <vt:lpstr>Product Management</vt:lpstr>
      <vt:lpstr>Case Study: E-commerce Inventory System </vt:lpstr>
      <vt:lpstr>When to Use an ArrayList Instead of an Array?</vt:lpstr>
      <vt:lpstr>Case Study: E-commerce Inventory System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Afifa Hameed</dc:creator>
  <cp:lastModifiedBy>Afifa Hameed</cp:lastModifiedBy>
  <cp:revision>83</cp:revision>
  <dcterms:created xsi:type="dcterms:W3CDTF">2025-03-08T07:11:08Z</dcterms:created>
  <dcterms:modified xsi:type="dcterms:W3CDTF">2025-03-16T17:26:15Z</dcterms:modified>
</cp:coreProperties>
</file>