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62" r:id="rId2"/>
    <p:sldId id="278" r:id="rId3"/>
    <p:sldId id="275" r:id="rId4"/>
    <p:sldId id="298" r:id="rId5"/>
    <p:sldId id="277" r:id="rId6"/>
    <p:sldId id="276" r:id="rId7"/>
    <p:sldId id="279" r:id="rId8"/>
    <p:sldId id="280" r:id="rId9"/>
    <p:sldId id="281" r:id="rId10"/>
    <p:sldId id="282" r:id="rId11"/>
    <p:sldId id="283" r:id="rId12"/>
    <p:sldId id="285" r:id="rId13"/>
    <p:sldId id="286" r:id="rId14"/>
    <p:sldId id="287" r:id="rId15"/>
    <p:sldId id="288" r:id="rId16"/>
    <p:sldId id="289" r:id="rId17"/>
    <p:sldId id="290" r:id="rId18"/>
    <p:sldId id="296" r:id="rId19"/>
    <p:sldId id="291" r:id="rId20"/>
    <p:sldId id="292" r:id="rId21"/>
    <p:sldId id="284" r:id="rId22"/>
    <p:sldId id="293" r:id="rId23"/>
    <p:sldId id="294" r:id="rId24"/>
    <p:sldId id="297" r:id="rId25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F142F75-7C1E-4CD8-8D0B-BB6E87AE0EED}">
  <a:tblStyle styleId="{4F142F75-7C1E-4CD8-8D0B-BB6E87AE0E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E76D83-BB02-407F-8F4D-D8C6B472E35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4660"/>
  </p:normalViewPr>
  <p:slideViewPr>
    <p:cSldViewPr>
      <p:cViewPr varScale="1">
        <p:scale>
          <a:sx n="105" d="100"/>
          <a:sy n="105" d="100"/>
        </p:scale>
        <p:origin x="1056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516664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3cc12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3cc12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3cc12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3cc12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d3cc128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d3cc128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271100" y="-75"/>
            <a:ext cx="78729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27;p5"/>
          <p:cNvSpPr/>
          <p:nvPr/>
        </p:nvSpPr>
        <p:spPr>
          <a:xfrm>
            <a:off x="8750300" y="4356125"/>
            <a:ext cx="393600" cy="393600"/>
          </a:xfrm>
          <a:prstGeom prst="rect">
            <a:avLst/>
          </a:prstGeom>
          <a:solidFill>
            <a:srgbClr val="FFB000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" name="Google Shape;28;p5"/>
          <p:cNvSpPr/>
          <p:nvPr/>
        </p:nvSpPr>
        <p:spPr>
          <a:xfrm>
            <a:off x="877500" y="393525"/>
            <a:ext cx="7872900" cy="806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▪"/>
              <a:defRPr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▫"/>
              <a:defRPr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2" name="Google Shape;32;p5"/>
          <p:cNvSpPr/>
          <p:nvPr/>
        </p:nvSpPr>
        <p:spPr>
          <a:xfrm>
            <a:off x="7943750" y="393425"/>
            <a:ext cx="806700" cy="806700"/>
          </a:xfrm>
          <a:prstGeom prst="rect">
            <a:avLst/>
          </a:prstGeom>
          <a:solidFill>
            <a:srgbClr val="FFFFFF">
              <a:alpha val="52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3047925" y="-75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85750" dist="190500" dir="10800000" algn="bl" rotWithShape="0">
              <a:srgbClr val="000000">
                <a:alpha val="1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5;p3"/>
          <p:cNvSpPr/>
          <p:nvPr/>
        </p:nvSpPr>
        <p:spPr>
          <a:xfrm>
            <a:off x="2241225" y="1770000"/>
            <a:ext cx="6509100" cy="160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14313" dist="47625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935400" y="2604625"/>
            <a:ext cx="5814900" cy="4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2474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82200" y="393475"/>
            <a:ext cx="67395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"/>
              <a:buNone/>
              <a:defRPr sz="24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56331" y="1349141"/>
            <a:ext cx="7085700" cy="29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50400" y="4356225"/>
            <a:ext cx="393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buNone/>
              <a:defRPr sz="12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61" r:id="rId2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Calibri" pitchFamily="34" charset="0"/>
                <a:cs typeface="Calibri" pitchFamily="34" charset="0"/>
              </a:rPr>
              <a:t>Trees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604625"/>
            <a:ext cx="5016500" cy="451800"/>
          </a:xfrm>
        </p:spPr>
        <p:txBody>
          <a:bodyPr/>
          <a:lstStyle/>
          <a:p>
            <a:r>
              <a:rPr lang="en-US" dirty="0"/>
              <a:t>Data Structures and Algorithm</a:t>
            </a:r>
          </a:p>
        </p:txBody>
      </p:sp>
    </p:spTree>
    <p:extLst>
      <p:ext uri="{BB962C8B-B14F-4D97-AF65-F5344CB8AC3E}">
        <p14:creationId xmlns:p14="http://schemas.microsoft.com/office/powerpoint/2010/main" val="3552574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200150"/>
            <a:ext cx="3396669" cy="994009"/>
          </a:xfrm>
        </p:spPr>
        <p:txBody>
          <a:bodyPr/>
          <a:lstStyle/>
          <a:p>
            <a:r>
              <a:rPr lang="en-US" altLang="en-US" sz="1400" dirty="0">
                <a:latin typeface="Barlow" charset="0"/>
                <a:cs typeface="Arial" charset="0"/>
              </a:rPr>
              <a:t>The shape of a rooted tree gives a natural flow from the </a:t>
            </a:r>
            <a:r>
              <a:rPr lang="en-US" altLang="en-US" sz="1400" i="1" dirty="0">
                <a:latin typeface="Barlow" charset="0"/>
                <a:cs typeface="Arial" charset="0"/>
              </a:rPr>
              <a:t>root node</a:t>
            </a:r>
            <a:r>
              <a:rPr lang="en-US" altLang="en-US" sz="1400" dirty="0">
                <a:latin typeface="Barlow" charset="0"/>
                <a:cs typeface="Arial" charset="0"/>
              </a:rPr>
              <a:t>, or just </a:t>
            </a:r>
            <a:r>
              <a:rPr lang="en-US" altLang="en-US" sz="1400" i="1" dirty="0">
                <a:latin typeface="Barlow" charset="0"/>
                <a:cs typeface="Arial" charset="0"/>
              </a:rPr>
              <a:t>root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5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1" y="2469260"/>
            <a:ext cx="3429000" cy="257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329" y="2697798"/>
            <a:ext cx="3110671" cy="2332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159829" y="1200150"/>
            <a:ext cx="39841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A path is a sequence of nodes</a:t>
            </a:r>
          </a:p>
          <a:p>
            <a:pPr lvl="1">
              <a:buFontTx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      (</a:t>
            </a:r>
            <a:r>
              <a:rPr lang="en-US" altLang="en-US" i="1" dirty="0">
                <a:latin typeface="Barlow" charset="0"/>
                <a:cs typeface="Arial" charset="0"/>
              </a:rPr>
              <a:t>a</a:t>
            </a:r>
            <a:r>
              <a:rPr lang="en-US" altLang="en-US" baseline="-25000" dirty="0">
                <a:latin typeface="Barlow" charset="0"/>
                <a:cs typeface="Arial" charset="0"/>
              </a:rPr>
              <a:t>0</a:t>
            </a:r>
            <a:r>
              <a:rPr lang="en-US" altLang="en-US" dirty="0">
                <a:latin typeface="Barlow" charset="0"/>
                <a:cs typeface="Arial" charset="0"/>
              </a:rPr>
              <a:t>, </a:t>
            </a:r>
            <a:r>
              <a:rPr lang="en-US" altLang="en-US" i="1" dirty="0">
                <a:latin typeface="Barlow" charset="0"/>
                <a:cs typeface="Arial" charset="0"/>
              </a:rPr>
              <a:t>a</a:t>
            </a:r>
            <a:r>
              <a:rPr lang="en-US" altLang="en-US" baseline="-25000" dirty="0">
                <a:latin typeface="Barlow" charset="0"/>
                <a:cs typeface="Arial" charset="0"/>
              </a:rPr>
              <a:t>1</a:t>
            </a:r>
            <a:r>
              <a:rPr lang="en-US" altLang="en-US" dirty="0">
                <a:latin typeface="Barlow" charset="0"/>
                <a:cs typeface="Arial" charset="0"/>
              </a:rPr>
              <a:t>, ..., </a:t>
            </a:r>
            <a:r>
              <a:rPr lang="en-US" altLang="en-US" i="1" dirty="0">
                <a:latin typeface="Barlow" charset="0"/>
                <a:cs typeface="Arial" charset="0"/>
              </a:rPr>
              <a:t>a</a:t>
            </a:r>
            <a:r>
              <a:rPr lang="en-US" altLang="en-US" i="1" baseline="-25000" dirty="0">
                <a:latin typeface="Barlow" charset="0"/>
                <a:cs typeface="Arial" charset="0"/>
              </a:rPr>
              <a:t>n</a:t>
            </a:r>
            <a:r>
              <a:rPr lang="en-US" altLang="en-US" dirty="0">
                <a:latin typeface="Barlow" charset="0"/>
                <a:cs typeface="Arial" charset="0"/>
              </a:rPr>
              <a:t>)</a:t>
            </a:r>
          </a:p>
          <a:p>
            <a:pPr>
              <a:buFontTx/>
              <a:buNone/>
            </a:pPr>
            <a:r>
              <a:rPr lang="en-US" altLang="en-US" i="1" dirty="0">
                <a:latin typeface="Barlow" charset="0"/>
                <a:cs typeface="Arial" charset="0"/>
              </a:rPr>
              <a:t>	</a:t>
            </a:r>
            <a:r>
              <a:rPr lang="en-US" altLang="en-US" dirty="0">
                <a:latin typeface="Barlow" charset="0"/>
                <a:cs typeface="Arial" charset="0"/>
              </a:rPr>
              <a:t>where </a:t>
            </a:r>
            <a:r>
              <a:rPr lang="en-US" altLang="en-US" i="1" dirty="0" err="1">
                <a:latin typeface="Barlow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Barlow" charset="0"/>
                <a:cs typeface="Arial" charset="0"/>
              </a:rPr>
              <a:t>k</a:t>
            </a:r>
            <a:r>
              <a:rPr lang="en-US" altLang="en-US" baseline="-25000" dirty="0">
                <a:latin typeface="Barlow" charset="0"/>
                <a:cs typeface="Arial" charset="0"/>
              </a:rPr>
              <a:t> + 1</a:t>
            </a:r>
            <a:r>
              <a:rPr lang="en-US" altLang="en-US" dirty="0">
                <a:latin typeface="Barlow" charset="0"/>
                <a:cs typeface="Arial" charset="0"/>
              </a:rPr>
              <a:t> is a child of </a:t>
            </a:r>
            <a:r>
              <a:rPr lang="en-US" altLang="en-US" i="1" dirty="0" err="1">
                <a:latin typeface="Barlow" charset="0"/>
                <a:cs typeface="Arial" charset="0"/>
              </a:rPr>
              <a:t>a</a:t>
            </a:r>
            <a:r>
              <a:rPr lang="en-US" altLang="en-US" i="1" baseline="-25000" dirty="0" err="1">
                <a:latin typeface="Barlow" charset="0"/>
                <a:cs typeface="Arial" charset="0"/>
              </a:rPr>
              <a:t>k</a:t>
            </a:r>
            <a:r>
              <a:rPr lang="en-US" altLang="en-US" dirty="0">
                <a:latin typeface="Barlow" charset="0"/>
                <a:cs typeface="Arial" charset="0"/>
              </a:rPr>
              <a:t> is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	The length of this path is </a:t>
            </a:r>
            <a:r>
              <a:rPr lang="en-US" altLang="en-US" i="1" dirty="0">
                <a:latin typeface="Barlow" charset="0"/>
                <a:cs typeface="Arial" charset="0"/>
              </a:rPr>
              <a:t>n</a:t>
            </a:r>
            <a:endParaRPr lang="en-US" altLang="en-US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i="1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i="1" dirty="0">
                <a:latin typeface="Barlow" charset="0"/>
                <a:cs typeface="Arial" charset="0"/>
              </a:rPr>
              <a:t>	E</a:t>
            </a:r>
            <a:r>
              <a:rPr lang="en-US" altLang="en-US" dirty="0">
                <a:latin typeface="Barlow" charset="0"/>
                <a:cs typeface="Arial" charset="0"/>
              </a:rPr>
              <a:t>.</a:t>
            </a:r>
            <a:r>
              <a:rPr lang="en-US" altLang="en-US" i="1" dirty="0">
                <a:latin typeface="Barlow" charset="0"/>
                <a:cs typeface="Arial" charset="0"/>
              </a:rPr>
              <a:t>g</a:t>
            </a:r>
            <a:r>
              <a:rPr lang="en-US" altLang="en-US" dirty="0">
                <a:latin typeface="Barlow" charset="0"/>
                <a:cs typeface="Arial" charset="0"/>
              </a:rPr>
              <a:t>., the path (B, E, G) 	has length 2</a:t>
            </a:r>
          </a:p>
        </p:txBody>
      </p:sp>
    </p:spTree>
    <p:extLst>
      <p:ext uri="{BB962C8B-B14F-4D97-AF65-F5344CB8AC3E}">
        <p14:creationId xmlns:p14="http://schemas.microsoft.com/office/powerpoint/2010/main" val="347827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7085700" cy="460609"/>
          </a:xfrm>
        </p:spPr>
        <p:txBody>
          <a:bodyPr/>
          <a:lstStyle/>
          <a:p>
            <a:r>
              <a:rPr lang="en-CA" altLang="en-US" sz="2000" dirty="0">
                <a:latin typeface="Barlow" charset="0"/>
                <a:cs typeface="Arial" charset="0"/>
              </a:rPr>
              <a:t>Paths of length </a:t>
            </a:r>
            <a:r>
              <a:rPr lang="en-CA" altLang="en-US" sz="2000" dirty="0">
                <a:solidFill>
                  <a:schemeClr val="accent5">
                    <a:lumMod val="75000"/>
                  </a:schemeClr>
                </a:solidFill>
                <a:latin typeface="Barlow" charset="0"/>
                <a:cs typeface="Arial" charset="0"/>
              </a:rPr>
              <a:t>10 (11 nodes) </a:t>
            </a:r>
            <a:r>
              <a:rPr lang="en-CA" altLang="en-US" sz="2000" dirty="0">
                <a:latin typeface="Barlow" charset="0"/>
                <a:cs typeface="Arial" charset="0"/>
              </a:rPr>
              <a:t>and </a:t>
            </a:r>
            <a:r>
              <a:rPr lang="en-CA" altLang="en-US" sz="2000" dirty="0">
                <a:solidFill>
                  <a:srgbClr val="FF0000"/>
                </a:solidFill>
                <a:latin typeface="Barlow" charset="0"/>
                <a:cs typeface="Arial" charset="0"/>
              </a:rPr>
              <a:t>4 (5 nodes)  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65" t="39935" r="16579" b="16487"/>
          <a:stretch/>
        </p:blipFill>
        <p:spPr bwMode="auto">
          <a:xfrm>
            <a:off x="2209800" y="1893744"/>
            <a:ext cx="5875317" cy="3187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044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2939469" cy="221320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For each node in a tree, there exists a unique path from the root node to that node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The length of this path is the </a:t>
            </a:r>
            <a:r>
              <a:rPr lang="en-US" altLang="en-US" sz="1400" i="1" dirty="0">
                <a:latin typeface="Barlow" charset="0"/>
                <a:cs typeface="Arial" charset="0"/>
              </a:rPr>
              <a:t>depth</a:t>
            </a:r>
            <a:r>
              <a:rPr lang="en-US" altLang="en-US" sz="1400" dirty="0">
                <a:latin typeface="Barlow" charset="0"/>
                <a:cs typeface="Arial" charset="0"/>
              </a:rPr>
              <a:t> of the node, </a:t>
            </a:r>
            <a:r>
              <a:rPr lang="en-US" altLang="en-US" sz="1400" i="1" dirty="0">
                <a:latin typeface="Barlow" charset="0"/>
                <a:cs typeface="Arial" charset="0"/>
              </a:rPr>
              <a:t>e</a:t>
            </a:r>
            <a:r>
              <a:rPr lang="en-US" altLang="en-US" sz="1400" dirty="0">
                <a:latin typeface="Barlow" charset="0"/>
                <a:cs typeface="Arial" charset="0"/>
              </a:rPr>
              <a:t>.</a:t>
            </a:r>
            <a:r>
              <a:rPr lang="en-US" altLang="en-US" sz="1400" i="1" dirty="0">
                <a:latin typeface="Barlow" charset="0"/>
                <a:cs typeface="Arial" charset="0"/>
              </a:rPr>
              <a:t>g</a:t>
            </a:r>
            <a:r>
              <a:rPr lang="en-US" altLang="en-US" sz="1400" dirty="0">
                <a:latin typeface="Barlow" charset="0"/>
                <a:cs typeface="Arial" charset="0"/>
              </a:rPr>
              <a:t>.,</a:t>
            </a:r>
          </a:p>
          <a:p>
            <a:pPr lvl="1"/>
            <a:r>
              <a:rPr lang="en-US" altLang="en-US" sz="1400" dirty="0" err="1">
                <a:latin typeface="Barlow" charset="0"/>
                <a:cs typeface="Arial" charset="0"/>
              </a:rPr>
              <a:t>E</a:t>
            </a:r>
            <a:r>
              <a:rPr lang="en-US" altLang="en-US" sz="1400" dirty="0">
                <a:latin typeface="Barlow" charset="0"/>
                <a:cs typeface="Arial" charset="0"/>
              </a:rPr>
              <a:t> has depth 2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L has depth 3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 dirty="0"/>
          </a:p>
        </p:txBody>
      </p:sp>
      <p:pic>
        <p:nvPicPr>
          <p:cNvPr id="5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105150"/>
            <a:ext cx="2580917" cy="193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6019800" y="1276350"/>
            <a:ext cx="19848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dirty="0">
                <a:latin typeface="Barlow" charset="0"/>
                <a:cs typeface="Arial" charset="0"/>
              </a:rPr>
              <a:t>Nodes of depth up to 17</a:t>
            </a:r>
            <a:endParaRPr lang="en-US" dirty="0">
              <a:latin typeface="Barlow" charset="0"/>
            </a:endParaRPr>
          </a:p>
        </p:txBody>
      </p:sp>
      <p:pic>
        <p:nvPicPr>
          <p:cNvPr id="7" name="Picture 3" descr="C:\Users\dwharder\Desktop\v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45" y="1584127"/>
            <a:ext cx="4189456" cy="3456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5121275" y="4676775"/>
            <a:ext cx="22637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6025" y="4095750"/>
            <a:ext cx="38893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5132033" y="3790950"/>
            <a:ext cx="346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>
                <a:latin typeface="Barlow" charset="0"/>
              </a:rPr>
              <a:t>14</a:t>
            </a:r>
          </a:p>
        </p:txBody>
      </p:sp>
      <p:sp>
        <p:nvSpPr>
          <p:cNvPr id="11" name="TextBox 14"/>
          <p:cNvSpPr txBox="1">
            <a:spLocks noChangeArrowheads="1"/>
          </p:cNvSpPr>
          <p:nvPr/>
        </p:nvSpPr>
        <p:spPr bwMode="auto">
          <a:xfrm>
            <a:off x="5230458" y="4443413"/>
            <a:ext cx="33214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dirty="0">
                <a:latin typeface="Barlow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014537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dwharder\Desktop\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198562"/>
            <a:ext cx="4781902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66950"/>
            <a:ext cx="3352799" cy="20574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The </a:t>
            </a:r>
            <a:r>
              <a:rPr lang="en-US" altLang="en-US" sz="1200" i="1" dirty="0">
                <a:latin typeface="Barlow" charset="0"/>
                <a:cs typeface="Arial" charset="0"/>
              </a:rPr>
              <a:t>height</a:t>
            </a:r>
            <a:r>
              <a:rPr lang="en-US" altLang="en-US" sz="1200" dirty="0">
                <a:latin typeface="Barlow" charset="0"/>
                <a:cs typeface="Arial" charset="0"/>
              </a:rPr>
              <a:t> of a tree is defined as the maximum depth of any node within the tree</a:t>
            </a: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	The height of a tree with one node is 0</a:t>
            </a:r>
          </a:p>
          <a:p>
            <a:pPr lvl="1"/>
            <a:r>
              <a:rPr lang="en-US" altLang="en-US" sz="1200" dirty="0">
                <a:latin typeface="Barlow" charset="0"/>
                <a:cs typeface="Arial" charset="0"/>
              </a:rPr>
              <a:t>Just the root node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	For convenience, we define the height of the empty tree to be  –1</a:t>
            </a:r>
          </a:p>
          <a:p>
            <a:endParaRPr lang="en-US" sz="12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366963" y="4705350"/>
            <a:ext cx="49672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32075" y="1276350"/>
            <a:ext cx="201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32075" y="1198562"/>
            <a:ext cx="22225" cy="3479800"/>
          </a:xfrm>
          <a:prstGeom prst="line">
            <a:avLst/>
          </a:prstGeom>
          <a:ln w="28575"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1620092" y="1428750"/>
            <a:ext cx="2342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The height of this tree is 17</a:t>
            </a:r>
          </a:p>
        </p:txBody>
      </p:sp>
    </p:spTree>
    <p:extLst>
      <p:ext uri="{BB962C8B-B14F-4D97-AF65-F5344CB8AC3E}">
        <p14:creationId xmlns:p14="http://schemas.microsoft.com/office/powerpoint/2010/main" val="408305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If a path exists from node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to node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:</a:t>
            </a:r>
          </a:p>
          <a:p>
            <a:pPr lvl="1"/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an </a:t>
            </a:r>
            <a:r>
              <a:rPr lang="en-US" altLang="en-US" sz="1400" i="1" dirty="0">
                <a:latin typeface="Barlow" charset="0"/>
                <a:cs typeface="Arial" charset="0"/>
              </a:rPr>
              <a:t>ancestor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 lvl="1"/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is a </a:t>
            </a:r>
            <a:r>
              <a:rPr lang="en-US" altLang="en-US" sz="1400" i="1" dirty="0">
                <a:latin typeface="Barlow" charset="0"/>
                <a:cs typeface="Arial" charset="0"/>
              </a:rPr>
              <a:t>descendent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We can add the adjective </a:t>
            </a:r>
            <a:r>
              <a:rPr lang="en-US" altLang="en-US" sz="1400" i="1" dirty="0">
                <a:latin typeface="Barlow" charset="0"/>
                <a:cs typeface="Arial" charset="0"/>
              </a:rPr>
              <a:t>strict</a:t>
            </a:r>
            <a:r>
              <a:rPr lang="en-US" altLang="en-US" sz="1400" dirty="0">
                <a:latin typeface="Barlow" charset="0"/>
                <a:cs typeface="Arial" charset="0"/>
              </a:rPr>
              <a:t> to exclude equality: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 </a:t>
            </a:r>
            <a:r>
              <a:rPr lang="en-US" altLang="en-US" sz="1400" i="1" dirty="0">
                <a:latin typeface="Barlow" charset="0"/>
                <a:cs typeface="Arial" charset="0"/>
              </a:rPr>
              <a:t>strict descendent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if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 descendant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but </a:t>
            </a:r>
            <a:r>
              <a:rPr lang="en-US" altLang="en-US" sz="1400" i="1" dirty="0">
                <a:latin typeface="Barlow" charset="0"/>
                <a:cs typeface="Arial" charset="0"/>
              </a:rPr>
              <a:t>a ≠</a:t>
            </a:r>
            <a:r>
              <a:rPr lang="en-US" altLang="en-US" sz="1400" dirty="0">
                <a:latin typeface="Barlow" charset="0"/>
                <a:cs typeface="Arial" charset="0"/>
              </a:rPr>
              <a:t>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The root node is an ancestor of all nodes</a:t>
            </a:r>
          </a:p>
        </p:txBody>
      </p:sp>
    </p:spTree>
    <p:extLst>
      <p:ext uri="{BB962C8B-B14F-4D97-AF65-F5344CB8AC3E}">
        <p14:creationId xmlns:p14="http://schemas.microsoft.com/office/powerpoint/2010/main" val="2639679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3777669" cy="29385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If a path exists from node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to node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:</a:t>
            </a:r>
          </a:p>
          <a:p>
            <a:pPr lvl="1"/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an </a:t>
            </a:r>
            <a:r>
              <a:rPr lang="en-US" altLang="en-US" sz="1400" i="1" dirty="0">
                <a:latin typeface="Barlow" charset="0"/>
                <a:cs typeface="Arial" charset="0"/>
              </a:rPr>
              <a:t>ancestor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 lvl="1"/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is a </a:t>
            </a:r>
            <a:r>
              <a:rPr lang="en-US" altLang="en-US" sz="1400" i="1" dirty="0">
                <a:latin typeface="Barlow" charset="0"/>
                <a:cs typeface="Arial" charset="0"/>
              </a:rPr>
              <a:t>descendent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Thus, a node is both an ancestor and a descendant of itself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We can add the adjective </a:t>
            </a:r>
            <a:r>
              <a:rPr lang="en-US" altLang="en-US" sz="1400" i="1" dirty="0">
                <a:latin typeface="Barlow" charset="0"/>
                <a:cs typeface="Arial" charset="0"/>
              </a:rPr>
              <a:t>strict</a:t>
            </a:r>
            <a:r>
              <a:rPr lang="en-US" altLang="en-US" sz="1400" dirty="0">
                <a:latin typeface="Barlow" charset="0"/>
                <a:cs typeface="Arial" charset="0"/>
              </a:rPr>
              <a:t> to exclude equality: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 </a:t>
            </a:r>
            <a:r>
              <a:rPr lang="en-US" altLang="en-US" sz="1400" i="1" dirty="0">
                <a:latin typeface="Barlow" charset="0"/>
                <a:cs typeface="Arial" charset="0"/>
              </a:rPr>
              <a:t>strict descendent</a:t>
            </a:r>
            <a:r>
              <a:rPr lang="en-US" altLang="en-US" sz="1400" dirty="0">
                <a:latin typeface="Barlow" charset="0"/>
                <a:cs typeface="Arial" charset="0"/>
              </a:rPr>
              <a:t>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if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is a descendant of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r>
              <a:rPr lang="en-US" altLang="en-US" sz="1400" dirty="0">
                <a:latin typeface="Barlow" charset="0"/>
                <a:cs typeface="Arial" charset="0"/>
              </a:rPr>
              <a:t> but </a:t>
            </a:r>
            <a:r>
              <a:rPr lang="en-US" altLang="en-US" sz="1400" i="1" dirty="0">
                <a:latin typeface="Barlow" charset="0"/>
                <a:cs typeface="Arial" charset="0"/>
              </a:rPr>
              <a:t>a ≠</a:t>
            </a:r>
            <a:r>
              <a:rPr lang="en-US" altLang="en-US" sz="1400" dirty="0">
                <a:latin typeface="Barlow" charset="0"/>
                <a:cs typeface="Arial" charset="0"/>
              </a:rPr>
              <a:t> </a:t>
            </a:r>
            <a:r>
              <a:rPr lang="en-US" altLang="en-US" sz="1400" i="1" dirty="0">
                <a:latin typeface="Barlow" charset="0"/>
                <a:cs typeface="Arial" charset="0"/>
              </a:rPr>
              <a:t>b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The root node is an ancestor of all nodes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 dirty="0"/>
          </a:p>
        </p:txBody>
      </p:sp>
      <p:pic>
        <p:nvPicPr>
          <p:cNvPr id="5" name="Picture 5" descr="b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09712"/>
            <a:ext cx="2376487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b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04" y="3562350"/>
            <a:ext cx="2164396" cy="159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097502" y="1198661"/>
            <a:ext cx="40623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Barlow" charset="0"/>
                <a:cs typeface="Arial" charset="0"/>
              </a:rPr>
              <a:t>The descendants of node B are B, C, D, E, F, and G:</a:t>
            </a:r>
          </a:p>
        </p:txBody>
      </p:sp>
      <p:sp>
        <p:nvSpPr>
          <p:cNvPr id="8" name="Rectangle 7"/>
          <p:cNvSpPr/>
          <p:nvPr/>
        </p:nvSpPr>
        <p:spPr>
          <a:xfrm>
            <a:off x="5181600" y="3257550"/>
            <a:ext cx="33169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The ancestors of node I are I, H, and A:</a:t>
            </a:r>
          </a:p>
        </p:txBody>
      </p:sp>
    </p:spTree>
    <p:extLst>
      <p:ext uri="{BB962C8B-B14F-4D97-AF65-F5344CB8AC3E}">
        <p14:creationId xmlns:p14="http://schemas.microsoft.com/office/powerpoint/2010/main" val="3920225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dwharder\Desktop\v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474" y="1657350"/>
            <a:ext cx="4003736" cy="330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00150"/>
            <a:ext cx="3168069" cy="281837"/>
          </a:xfrm>
        </p:spPr>
        <p:txBody>
          <a:bodyPr/>
          <a:lstStyle/>
          <a:p>
            <a:r>
              <a:rPr lang="en-CA" altLang="en-US" sz="1200" dirty="0">
                <a:latin typeface="Barlow" charset="0"/>
                <a:cs typeface="Arial" charset="0"/>
              </a:rPr>
              <a:t>All descendants (including itself) of the indicated node</a:t>
            </a:r>
          </a:p>
          <a:p>
            <a:endParaRPr lang="en-US" sz="12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 dirty="0"/>
          </a:p>
        </p:txBody>
      </p:sp>
      <p:pic>
        <p:nvPicPr>
          <p:cNvPr id="5" name="Picture 2" descr="C:\Users\dwharder\Desktop\v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809750"/>
            <a:ext cx="3858235" cy="318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229835" y="1353979"/>
            <a:ext cx="35686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CA" altLang="en-US" sz="1200" dirty="0">
                <a:latin typeface="Barlow" charset="0"/>
                <a:cs typeface="Arial" charset="0"/>
              </a:rPr>
              <a:t>All ancestors (including itself) of the indicated node</a:t>
            </a:r>
          </a:p>
        </p:txBody>
      </p:sp>
    </p:spTree>
    <p:extLst>
      <p:ext uri="{BB962C8B-B14F-4D97-AF65-F5344CB8AC3E}">
        <p14:creationId xmlns:p14="http://schemas.microsoft.com/office/powerpoint/2010/main" val="309027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Another approach to a tree is to define the tree recursively: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A degree-0 node is a tree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A node with degree </a:t>
            </a:r>
            <a:r>
              <a:rPr lang="en-US" altLang="en-US" sz="1400" i="1" dirty="0">
                <a:latin typeface="Barlow" charset="0"/>
                <a:cs typeface="Arial" charset="0"/>
              </a:rPr>
              <a:t>n</a:t>
            </a:r>
            <a:r>
              <a:rPr lang="en-US" altLang="en-US" sz="1400" dirty="0">
                <a:latin typeface="Barlow" charset="0"/>
                <a:cs typeface="Arial" charset="0"/>
              </a:rPr>
              <a:t> is a tree if it has </a:t>
            </a:r>
            <a:r>
              <a:rPr lang="en-US" altLang="en-US" sz="1400" i="1" dirty="0">
                <a:latin typeface="Barlow" charset="0"/>
                <a:cs typeface="Arial" charset="0"/>
              </a:rPr>
              <a:t>n</a:t>
            </a:r>
            <a:r>
              <a:rPr lang="en-US" altLang="en-US" sz="1400" dirty="0">
                <a:latin typeface="Barlow" charset="0"/>
                <a:cs typeface="Arial" charset="0"/>
              </a:rPr>
              <a:t> children and all of its children are disjoint trees (</a:t>
            </a:r>
            <a:r>
              <a:rPr lang="en-US" altLang="en-US" sz="1400" i="1" dirty="0">
                <a:latin typeface="Barlow" charset="0"/>
                <a:cs typeface="Arial" charset="0"/>
              </a:rPr>
              <a:t>i</a:t>
            </a:r>
            <a:r>
              <a:rPr lang="en-US" altLang="en-US" sz="1400" dirty="0">
                <a:latin typeface="Barlow" charset="0"/>
                <a:cs typeface="Arial" charset="0"/>
              </a:rPr>
              <a:t>.</a:t>
            </a:r>
            <a:r>
              <a:rPr lang="en-US" altLang="en-US" sz="1400" i="1" dirty="0">
                <a:latin typeface="Barlow" charset="0"/>
                <a:cs typeface="Arial" charset="0"/>
              </a:rPr>
              <a:t>e</a:t>
            </a:r>
            <a:r>
              <a:rPr lang="en-US" altLang="en-US" sz="1400" dirty="0">
                <a:latin typeface="Barlow" charset="0"/>
                <a:cs typeface="Arial" charset="0"/>
              </a:rPr>
              <a:t>., with no intersecting nodes)</a:t>
            </a:r>
          </a:p>
          <a:p>
            <a:pPr>
              <a:buFont typeface="Arial" charset="0"/>
              <a:buNone/>
            </a:pPr>
            <a:endParaRPr lang="en-US" altLang="en-US" sz="14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Given any node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within a tree</a:t>
            </a:r>
            <a:br>
              <a:rPr lang="en-US" altLang="en-US" sz="1400" dirty="0">
                <a:latin typeface="Barlow" charset="0"/>
                <a:cs typeface="Arial" charset="0"/>
              </a:rPr>
            </a:br>
            <a:r>
              <a:rPr lang="en-US" altLang="en-US" sz="1400" dirty="0">
                <a:latin typeface="Barlow" charset="0"/>
                <a:cs typeface="Arial" charset="0"/>
              </a:rPr>
              <a:t>with root </a:t>
            </a:r>
            <a:r>
              <a:rPr lang="en-US" altLang="en-US" sz="1400" i="1" dirty="0">
                <a:latin typeface="Barlow" charset="0"/>
                <a:cs typeface="Arial" charset="0"/>
              </a:rPr>
              <a:t>r</a:t>
            </a:r>
            <a:r>
              <a:rPr lang="en-US" altLang="en-US" sz="1400" dirty="0">
                <a:latin typeface="Barlow" charset="0"/>
                <a:cs typeface="Arial" charset="0"/>
              </a:rPr>
              <a:t>, the collection of </a:t>
            </a:r>
            <a:r>
              <a:rPr lang="en-US" altLang="en-US" sz="1400" i="1" dirty="0">
                <a:latin typeface="Barlow" charset="0"/>
                <a:cs typeface="Arial" charset="0"/>
              </a:rPr>
              <a:t>a</a:t>
            </a:r>
            <a:r>
              <a:rPr lang="en-US" altLang="en-US" sz="1400" dirty="0">
                <a:latin typeface="Barlow" charset="0"/>
                <a:cs typeface="Arial" charset="0"/>
              </a:rPr>
              <a:t> and</a:t>
            </a:r>
            <a:br>
              <a:rPr lang="en-US" altLang="en-US" sz="1400" dirty="0">
                <a:latin typeface="Barlow" charset="0"/>
                <a:cs typeface="Arial" charset="0"/>
              </a:rPr>
            </a:br>
            <a:r>
              <a:rPr lang="en-US" altLang="en-US" sz="1400" dirty="0">
                <a:latin typeface="Barlow" charset="0"/>
                <a:cs typeface="Arial" charset="0"/>
              </a:rPr>
              <a:t>all of its descendants is said to</a:t>
            </a:r>
            <a:br>
              <a:rPr lang="en-US" altLang="en-US" sz="1400" dirty="0">
                <a:latin typeface="Barlow" charset="0"/>
                <a:cs typeface="Arial" charset="0"/>
              </a:rPr>
            </a:br>
            <a:r>
              <a:rPr lang="en-US" altLang="en-US" sz="1400" dirty="0">
                <a:latin typeface="Barlow" charset="0"/>
                <a:cs typeface="Arial" charset="0"/>
              </a:rPr>
              <a:t>be a </a:t>
            </a:r>
            <a:r>
              <a:rPr lang="en-US" altLang="en-US" sz="1400" i="1" dirty="0" err="1">
                <a:latin typeface="Barlow" charset="0"/>
                <a:cs typeface="Arial" charset="0"/>
              </a:rPr>
              <a:t>subtree</a:t>
            </a:r>
            <a:r>
              <a:rPr lang="en-US" altLang="en-US" sz="1400" i="1" dirty="0">
                <a:latin typeface="Barlow" charset="0"/>
                <a:cs typeface="Arial" charset="0"/>
              </a:rPr>
              <a:t> of the tree with</a:t>
            </a:r>
            <a:br>
              <a:rPr lang="en-US" altLang="en-US" sz="1400" i="1" dirty="0">
                <a:latin typeface="Barlow" charset="0"/>
                <a:cs typeface="Arial" charset="0"/>
              </a:rPr>
            </a:br>
            <a:r>
              <a:rPr lang="en-US" altLang="en-US" sz="1400" i="1" dirty="0">
                <a:latin typeface="Barlow" charset="0"/>
                <a:cs typeface="Arial" charset="0"/>
              </a:rPr>
              <a:t>root a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 dirty="0"/>
          </a:p>
        </p:txBody>
      </p:sp>
      <p:pic>
        <p:nvPicPr>
          <p:cNvPr id="5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30" y="2419350"/>
            <a:ext cx="3168650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084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Calibri" pitchFamily="34" charset="0"/>
                <a:cs typeface="Calibri" pitchFamily="34" charset="0"/>
              </a:rPr>
              <a:t>Trees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604625"/>
            <a:ext cx="5016500" cy="451800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81368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Example: XHTML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1200150"/>
            <a:ext cx="4648200" cy="1070209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	The XML of XHTML has a tree structure</a:t>
            </a:r>
          </a:p>
          <a:p>
            <a:pPr>
              <a:buFont typeface="Arial" charset="0"/>
              <a:buNone/>
            </a:pPr>
            <a:endParaRPr lang="en-US" altLang="en-US" sz="1200" dirty="0">
              <a:latin typeface="Barlow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	Cascading Style Sheets (CSS) use the tree structure to modify the display of HTML</a:t>
            </a:r>
          </a:p>
          <a:p>
            <a:endParaRPr lang="en-US" sz="12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105400" y="1123950"/>
            <a:ext cx="4191000" cy="3630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200" dirty="0">
                <a:latin typeface="Barlow" charset="0"/>
                <a:cs typeface="Arial" charset="0"/>
              </a:rPr>
              <a:t>	Consider the following XHTML document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&lt;html&gt;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    </a:t>
            </a:r>
            <a:r>
              <a:rPr lang="en-US" altLang="en-US" sz="1200" dirty="0">
                <a:solidFill>
                  <a:srgbClr val="FF0000"/>
                </a:solidFill>
                <a:latin typeface="Barlow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    </a:t>
            </a:r>
            <a:r>
              <a:rPr lang="en-US" altLang="en-US" sz="1200" dirty="0">
                <a:solidFill>
                  <a:schemeClr val="hlink"/>
                </a:solidFill>
                <a:latin typeface="Barlow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endParaRPr lang="en-US" altLang="en-US" sz="1200" dirty="0">
              <a:latin typeface="Barlow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200" dirty="0">
                <a:latin typeface="Barlow" charset="0"/>
                <a:cs typeface="Consolas" pitchFamily="49" charset="0"/>
              </a:rPr>
              <a:t>		&lt;/html&gt;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371600" y="2266950"/>
            <a:ext cx="4572000" cy="289560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▪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▫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●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○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93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Barlow"/>
              <a:buChar char="■"/>
              <a:defRPr sz="2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>
              <a:buFont typeface="Arial" charset="0"/>
              <a:buNone/>
            </a:pPr>
            <a:r>
              <a:rPr lang="en-US" altLang="en-US" sz="1000" dirty="0">
                <a:latin typeface="Barlow" charset="0"/>
                <a:cs typeface="Arial" charset="0"/>
              </a:rPr>
              <a:t>	Consider the following XHTML document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&lt;html&gt;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&lt;head&gt;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    </a:t>
            </a:r>
            <a:r>
              <a:rPr lang="en-US" altLang="en-US" sz="1000" dirty="0">
                <a:solidFill>
                  <a:srgbClr val="FF0000"/>
                </a:solidFill>
                <a:latin typeface="Barlow" charset="0"/>
                <a:cs typeface="Consolas" pitchFamily="49" charset="0"/>
              </a:rPr>
              <a:t>&lt;title&gt;Hello World!&lt;/title&gt;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&lt;/head&gt;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&lt;body&gt;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    </a:t>
            </a:r>
            <a:r>
              <a:rPr lang="en-US" altLang="en-US" sz="1000" dirty="0">
                <a:solidFill>
                  <a:schemeClr val="hlink"/>
                </a:solidFill>
                <a:latin typeface="Barlow" charset="0"/>
                <a:cs typeface="Consolas" pitchFamily="49" charset="0"/>
              </a:rPr>
              <a:t>&lt;h1&gt;This is a &lt;u&gt;Heading&lt;/u&gt;&lt;/h1&gt;</a:t>
            </a:r>
          </a:p>
          <a:p>
            <a:pPr>
              <a:buFontTx/>
              <a:buNone/>
            </a:pPr>
            <a:endParaRPr lang="en-US" altLang="en-US" sz="1000" dirty="0">
              <a:latin typeface="Barlow" charset="0"/>
              <a:cs typeface="Consolas" pitchFamily="49" charset="0"/>
            </a:endParaRP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    &lt;p&gt;This is a paragraph with some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    &lt;u&gt;underlined&lt;/u&gt; text.&lt;/p&gt;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    &lt;/body&gt;</a:t>
            </a:r>
          </a:p>
          <a:p>
            <a:pPr>
              <a:buFontTx/>
              <a:buNone/>
            </a:pPr>
            <a:r>
              <a:rPr lang="en-US" altLang="en-US" sz="1000" dirty="0">
                <a:latin typeface="Barlow" charset="0"/>
                <a:cs typeface="Consolas" pitchFamily="49" charset="0"/>
              </a:rPr>
              <a:t>		&lt;/html&gt;</a:t>
            </a:r>
          </a:p>
        </p:txBody>
      </p:sp>
      <p:sp>
        <p:nvSpPr>
          <p:cNvPr id="7" name="Line 17"/>
          <p:cNvSpPr>
            <a:spLocks noChangeShapeType="1"/>
          </p:cNvSpPr>
          <p:nvPr/>
        </p:nvSpPr>
        <p:spPr bwMode="auto">
          <a:xfrm flipH="1">
            <a:off x="2895598" y="2813449"/>
            <a:ext cx="1371601" cy="319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8" name="Line 19"/>
          <p:cNvSpPr>
            <a:spLocks noChangeShapeType="1"/>
          </p:cNvSpPr>
          <p:nvPr/>
        </p:nvSpPr>
        <p:spPr bwMode="auto">
          <a:xfrm flipH="1">
            <a:off x="3962398" y="2813449"/>
            <a:ext cx="304802" cy="3190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" name="Line 4"/>
          <p:cNvSpPr>
            <a:spLocks noChangeShapeType="1"/>
          </p:cNvSpPr>
          <p:nvPr/>
        </p:nvSpPr>
        <p:spPr bwMode="auto">
          <a:xfrm flipH="1">
            <a:off x="2743200" y="3227786"/>
            <a:ext cx="20367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4419600" y="3227786"/>
            <a:ext cx="3603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V="1">
            <a:off x="1981200" y="3638549"/>
            <a:ext cx="504825" cy="3806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>
            <a:off x="1981200" y="4235055"/>
            <a:ext cx="504825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818920" y="3943350"/>
            <a:ext cx="11528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B0F0"/>
                </a:solidFill>
                <a:latin typeface="Barlow" charset="0"/>
              </a:rPr>
              <a:t>body of page</a:t>
            </a: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 flipV="1">
            <a:off x="4190997" y="4641056"/>
            <a:ext cx="762001" cy="36909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H="1" flipV="1">
            <a:off x="2743200" y="4323161"/>
            <a:ext cx="2209800" cy="68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4946650" y="4774407"/>
            <a:ext cx="12255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B0F0"/>
                </a:solidFill>
                <a:latin typeface="Barlow" charset="0"/>
              </a:rPr>
              <a:t>paragraph</a:t>
            </a:r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756190" y="3009900"/>
            <a:ext cx="9969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B0F0"/>
                </a:solidFill>
                <a:latin typeface="Barlow" charset="0"/>
              </a:rPr>
              <a:t>heading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4239802" y="2571750"/>
            <a:ext cx="5397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B0F0"/>
                </a:solidFill>
                <a:latin typeface="Barlow" charset="0"/>
              </a:rPr>
              <a:t>title</a:t>
            </a: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 flipH="1">
            <a:off x="3619499" y="3956449"/>
            <a:ext cx="1327560" cy="5310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0" name="Line 9"/>
          <p:cNvSpPr>
            <a:spLocks noChangeShapeType="1"/>
          </p:cNvSpPr>
          <p:nvPr/>
        </p:nvSpPr>
        <p:spPr bwMode="auto">
          <a:xfrm flipH="1">
            <a:off x="2743199" y="3956449"/>
            <a:ext cx="2203860" cy="53101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870450" y="3767951"/>
            <a:ext cx="10727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i="1" dirty="0">
                <a:solidFill>
                  <a:srgbClr val="00B0F0"/>
                </a:solidFill>
                <a:latin typeface="Barlow" charset="0"/>
              </a:rPr>
              <a:t>underlining</a:t>
            </a:r>
          </a:p>
        </p:txBody>
      </p:sp>
    </p:spTree>
    <p:extLst>
      <p:ext uri="{BB962C8B-B14F-4D97-AF65-F5344CB8AC3E}">
        <p14:creationId xmlns:p14="http://schemas.microsoft.com/office/powerpoint/2010/main" val="63057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  <p:sp>
        <p:nvSpPr>
          <p:cNvPr id="5" name="TextBox 4"/>
          <p:cNvSpPr txBox="1"/>
          <p:nvPr/>
        </p:nvSpPr>
        <p:spPr>
          <a:xfrm>
            <a:off x="1366652" y="4022527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Parent node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6930" y="477857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Root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7355" y="2892332"/>
            <a:ext cx="162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Successor node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47900" y="3529994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Children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59230" y="2114549"/>
            <a:ext cx="1905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Degree of node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11730" y="1621789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Siblings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467600" y="2725638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Leaf node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62800" y="2102925"/>
            <a:ext cx="144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Internal node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76350"/>
            <a:ext cx="3837329" cy="3840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8001000" y="3669780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Path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39000" y="1582638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Depth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086600" y="3236214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Height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900173" y="4041090"/>
            <a:ext cx="121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Ancestor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7315200" y="4552950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Descendant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70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Example: XHTML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 dirty="0"/>
          </a:p>
        </p:txBody>
      </p:sp>
      <p:pic>
        <p:nvPicPr>
          <p:cNvPr id="5" name="Picture 5" descr="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276350"/>
            <a:ext cx="4876800" cy="1802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207" y="3138706"/>
            <a:ext cx="5677394" cy="1979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981201" y="2250106"/>
            <a:ext cx="304800" cy="88860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>
            <a:off x="2514600" y="2250106"/>
            <a:ext cx="833438" cy="187832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348038" y="2538045"/>
            <a:ext cx="538162" cy="159038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9098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93" t="12662" r="21507" b="13007"/>
          <a:stretch/>
        </p:blipFill>
        <p:spPr bwMode="auto">
          <a:xfrm>
            <a:off x="2438400" y="1245174"/>
            <a:ext cx="5630883" cy="39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0012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66950"/>
            <a:ext cx="4692181" cy="274487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236015"/>
            <a:ext cx="2428875" cy="2061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28950"/>
            <a:ext cx="2428876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648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9"/>
          <p:cNvSpPr txBox="1">
            <a:spLocks noGrp="1"/>
          </p:cNvSpPr>
          <p:nvPr>
            <p:ph type="ctrTitle"/>
          </p:nvPr>
        </p:nvSpPr>
        <p:spPr>
          <a:xfrm>
            <a:off x="2935400" y="1846200"/>
            <a:ext cx="5814900" cy="9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>
                <a:latin typeface="Calibri" pitchFamily="34" charset="0"/>
                <a:cs typeface="Calibri" pitchFamily="34" charset="0"/>
              </a:rPr>
              <a:t>Trees</a:t>
            </a:r>
            <a:endParaRPr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971800" y="2604625"/>
            <a:ext cx="5016500" cy="451800"/>
          </a:xfrm>
        </p:spPr>
        <p:txBody>
          <a:bodyPr/>
          <a:lstStyle/>
          <a:p>
            <a:r>
              <a:rPr lang="en-US" dirty="0"/>
              <a:t>Traversal</a:t>
            </a:r>
          </a:p>
        </p:txBody>
      </p:sp>
    </p:spTree>
    <p:extLst>
      <p:ext uri="{BB962C8B-B14F-4D97-AF65-F5344CB8AC3E}">
        <p14:creationId xmlns:p14="http://schemas.microsoft.com/office/powerpoint/2010/main" val="276059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1" y="1349141"/>
            <a:ext cx="7085700" cy="3432409"/>
          </a:xfrm>
        </p:spPr>
        <p:txBody>
          <a:bodyPr/>
          <a:lstStyle/>
          <a:p>
            <a:r>
              <a:rPr lang="en-US" sz="1400" dirty="0"/>
              <a:t> </a:t>
            </a:r>
            <a:r>
              <a:rPr lang="en-US" sz="1400" b="1" dirty="0"/>
              <a:t>List of a tree's nodes </a:t>
            </a:r>
            <a:r>
              <a:rPr lang="en-US" sz="1400" dirty="0"/>
              <a:t>is called a traversal if it lists each tree node exactly once.</a:t>
            </a:r>
          </a:p>
          <a:p>
            <a:r>
              <a:rPr lang="en-US" sz="1400" dirty="0">
                <a:latin typeface="Barlow" charset="0"/>
              </a:rPr>
              <a:t>Traversal is a process to visit all the nodes of a tree and may print their values.</a:t>
            </a:r>
          </a:p>
          <a:p>
            <a:r>
              <a:rPr lang="en-US" sz="1400" dirty="0"/>
              <a:t>A traversal of a tree T is a systematic way of accessing, or “visiting,” all the nodes</a:t>
            </a:r>
          </a:p>
          <a:p>
            <a:r>
              <a:rPr lang="en-US" sz="1400" dirty="0"/>
              <a:t>The three most commonly used traversal orders are recursively described as:</a:t>
            </a:r>
          </a:p>
          <a:p>
            <a:pPr marL="914400" lvl="2">
              <a:spcBef>
                <a:spcPts val="600"/>
              </a:spcBef>
              <a:buFont typeface="Barlow"/>
              <a:buChar char="▪"/>
            </a:pPr>
            <a:r>
              <a:rPr lang="en-US" sz="1400" b="1" dirty="0" err="1">
                <a:latin typeface="Barlow" charset="0"/>
              </a:rPr>
              <a:t>Inorder</a:t>
            </a:r>
            <a:r>
              <a:rPr lang="en-US" sz="1400" b="1" dirty="0">
                <a:latin typeface="Barlow" charset="0"/>
              </a:rPr>
              <a:t>: </a:t>
            </a:r>
            <a:r>
              <a:rPr lang="en-US" sz="1400" dirty="0">
                <a:latin typeface="Barlow" charset="0"/>
              </a:rPr>
              <a:t>traverse left </a:t>
            </a:r>
            <a:r>
              <a:rPr lang="en-US" sz="1400">
                <a:latin typeface="Barlow" charset="0"/>
              </a:rPr>
              <a:t>subtree</a:t>
            </a:r>
            <a:r>
              <a:rPr lang="en-US" sz="1400" dirty="0">
                <a:latin typeface="Barlow" charset="0"/>
              </a:rPr>
              <a:t>, visit current node, traverse right </a:t>
            </a:r>
            <a:r>
              <a:rPr lang="en-US" sz="1400" dirty="0" err="1">
                <a:latin typeface="Barlow" charset="0"/>
              </a:rPr>
              <a:t>subtree</a:t>
            </a:r>
            <a:endParaRPr lang="en-US" sz="1400" dirty="0">
              <a:latin typeface="Barlow" charset="0"/>
            </a:endParaRPr>
          </a:p>
          <a:p>
            <a:pPr marL="914400" lvl="2">
              <a:spcBef>
                <a:spcPts val="600"/>
              </a:spcBef>
              <a:buFont typeface="Barlow"/>
              <a:buChar char="▪"/>
            </a:pPr>
            <a:r>
              <a:rPr lang="en-US" sz="1400" b="1" dirty="0" err="1">
                <a:latin typeface="Barlow" charset="0"/>
              </a:rPr>
              <a:t>Postorder</a:t>
            </a:r>
            <a:r>
              <a:rPr lang="en-US" sz="1400" b="1" dirty="0">
                <a:latin typeface="Barlow" charset="0"/>
              </a:rPr>
              <a:t>: </a:t>
            </a:r>
            <a:r>
              <a:rPr lang="en-US" sz="1400" dirty="0">
                <a:latin typeface="Barlow" charset="0"/>
              </a:rPr>
              <a:t>traverse left </a:t>
            </a:r>
            <a:r>
              <a:rPr lang="en-US" sz="1400" dirty="0" err="1">
                <a:latin typeface="Barlow" charset="0"/>
              </a:rPr>
              <a:t>subtree</a:t>
            </a:r>
            <a:r>
              <a:rPr lang="en-US" sz="1400" dirty="0">
                <a:latin typeface="Barlow" charset="0"/>
              </a:rPr>
              <a:t>, traverse right </a:t>
            </a:r>
            <a:r>
              <a:rPr lang="en-US" sz="1400" dirty="0" err="1">
                <a:latin typeface="Barlow" charset="0"/>
              </a:rPr>
              <a:t>subtree</a:t>
            </a:r>
            <a:r>
              <a:rPr lang="en-US" sz="1400" dirty="0">
                <a:latin typeface="Barlow" charset="0"/>
              </a:rPr>
              <a:t>, visit current node</a:t>
            </a:r>
          </a:p>
          <a:p>
            <a:pPr marL="914400" lvl="2">
              <a:spcBef>
                <a:spcPts val="600"/>
              </a:spcBef>
              <a:buFont typeface="Barlow"/>
              <a:buChar char="▪"/>
            </a:pPr>
            <a:r>
              <a:rPr lang="en-US" sz="1400" b="1" dirty="0">
                <a:latin typeface="Barlow" charset="0"/>
              </a:rPr>
              <a:t>Preorder: </a:t>
            </a:r>
            <a:r>
              <a:rPr lang="en-US" sz="1400" dirty="0">
                <a:latin typeface="Barlow" charset="0"/>
              </a:rPr>
              <a:t>visit current node, traverse left </a:t>
            </a:r>
            <a:r>
              <a:rPr lang="en-US" sz="1400" dirty="0" err="1">
                <a:latin typeface="Barlow" charset="0"/>
              </a:rPr>
              <a:t>subtree</a:t>
            </a:r>
            <a:r>
              <a:rPr lang="en-US" sz="1400" dirty="0">
                <a:latin typeface="Barlow" charset="0"/>
              </a:rPr>
              <a:t>, traverse right </a:t>
            </a:r>
            <a:r>
              <a:rPr lang="en-US" sz="1400" dirty="0" err="1">
                <a:latin typeface="Barlow" charset="0"/>
              </a:rPr>
              <a:t>subtree</a:t>
            </a:r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608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876921"/>
            <a:ext cx="254218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0" y="1123950"/>
            <a:ext cx="7435269" cy="2438400"/>
          </a:xfrm>
        </p:spPr>
        <p:txBody>
          <a:bodyPr/>
          <a:lstStyle/>
          <a:p>
            <a:pPr algn="just"/>
            <a:r>
              <a:rPr lang="en-US" sz="1400" dirty="0"/>
              <a:t>Extend the concept of linked data structure to a structure that may have multiple relations among its nodes Such a structure is called a </a:t>
            </a:r>
            <a:r>
              <a:rPr lang="en-US" sz="1400" b="1" dirty="0"/>
              <a:t>tree</a:t>
            </a:r>
            <a:r>
              <a:rPr lang="en-US" sz="1400" dirty="0"/>
              <a:t>. </a:t>
            </a:r>
          </a:p>
          <a:p>
            <a:pPr algn="just"/>
            <a:r>
              <a:rPr lang="en-US" sz="1400" dirty="0"/>
              <a:t>A tree is a collection of nodes connected by directed (or undirected) edges.</a:t>
            </a:r>
          </a:p>
          <a:p>
            <a:pPr algn="just"/>
            <a:r>
              <a:rPr lang="en-US" sz="1400" dirty="0"/>
              <a:t>A tree can be empty with no nodes or a tree is a structure consisting of one node called the </a:t>
            </a:r>
            <a:r>
              <a:rPr lang="en-US" sz="1400" b="1" dirty="0"/>
              <a:t>root</a:t>
            </a:r>
            <a:r>
              <a:rPr lang="en-US" sz="1400" dirty="0"/>
              <a:t> and zero or one or more sub trees. A tree has following general properties:</a:t>
            </a:r>
          </a:p>
          <a:p>
            <a:pPr lvl="2" algn="just"/>
            <a:r>
              <a:rPr lang="en-US" sz="1400" dirty="0"/>
              <a:t>One node is distinguished as a </a:t>
            </a:r>
            <a:r>
              <a:rPr lang="en-US" sz="1400" b="1" dirty="0"/>
              <a:t>root</a:t>
            </a:r>
            <a:r>
              <a:rPr lang="en-US" sz="1400" dirty="0"/>
              <a:t>;</a:t>
            </a:r>
          </a:p>
          <a:p>
            <a:pPr lvl="2" algn="just"/>
            <a:r>
              <a:rPr lang="en-US" sz="1400" dirty="0"/>
              <a:t>Every node (exclude a root) is connected by a directed edge </a:t>
            </a:r>
            <a:r>
              <a:rPr lang="en-US" sz="1400" i="1" dirty="0"/>
              <a:t>from</a:t>
            </a:r>
            <a:r>
              <a:rPr lang="en-US" sz="1400" dirty="0"/>
              <a:t> exactly one other node; A direction is: </a:t>
            </a:r>
            <a:r>
              <a:rPr lang="en-US" sz="1400" i="1" dirty="0"/>
              <a:t>parent -&gt; children</a:t>
            </a:r>
            <a:endParaRPr lang="en-US" sz="1400" dirty="0"/>
          </a:p>
          <a:p>
            <a:pPr lvl="1" algn="just"/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6" name="Rectangle 5"/>
          <p:cNvSpPr/>
          <p:nvPr/>
        </p:nvSpPr>
        <p:spPr>
          <a:xfrm>
            <a:off x="4419600" y="3333750"/>
            <a:ext cx="372897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rlow" charset="0"/>
              </a:rPr>
              <a:t>A is a parent of B, C, D,</a:t>
            </a:r>
            <a:br>
              <a:rPr lang="en-US" dirty="0">
                <a:latin typeface="Barlow" charset="0"/>
              </a:rPr>
            </a:br>
            <a:r>
              <a:rPr lang="en-US" dirty="0">
                <a:latin typeface="Barlow" charset="0"/>
              </a:rPr>
              <a:t>B is called a child of A.</a:t>
            </a:r>
            <a:br>
              <a:rPr lang="en-US" dirty="0">
                <a:latin typeface="Barlow" charset="0"/>
              </a:rPr>
            </a:br>
            <a:r>
              <a:rPr lang="en-US" dirty="0">
                <a:latin typeface="Barlow" charset="0"/>
              </a:rPr>
              <a:t>on the other hand, B is a parent of E, F, K</a:t>
            </a:r>
          </a:p>
          <a:p>
            <a:r>
              <a:rPr lang="en-US" dirty="0">
                <a:latin typeface="Barlow" charset="0"/>
              </a:rPr>
              <a:t>In the given picture, the root has 3 </a:t>
            </a:r>
            <a:r>
              <a:rPr lang="en-US" dirty="0" err="1">
                <a:latin typeface="Barlow" charset="0"/>
              </a:rPr>
              <a:t>subtrees</a:t>
            </a:r>
            <a:r>
              <a:rPr lang="en-US" dirty="0">
                <a:latin typeface="Barlow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39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Trees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3500" indent="0">
              <a:buNone/>
            </a:pPr>
            <a:r>
              <a:rPr lang="en-US" sz="1400" dirty="0"/>
              <a:t>Trees are so useful and frequently used, because they have some very serious advantages:</a:t>
            </a:r>
          </a:p>
          <a:p>
            <a:endParaRPr lang="en-US" sz="1400" dirty="0"/>
          </a:p>
          <a:p>
            <a:r>
              <a:rPr lang="en-US" sz="1400" dirty="0"/>
              <a:t>Trees reflect structural relationships in the data.</a:t>
            </a:r>
          </a:p>
          <a:p>
            <a:r>
              <a:rPr lang="en-US" sz="1400" dirty="0"/>
              <a:t>Trees are used to represent hierarchies.</a:t>
            </a:r>
          </a:p>
          <a:p>
            <a:r>
              <a:rPr lang="en-US" sz="1400" dirty="0"/>
              <a:t>Trees provide an efficient insertion and searching.</a:t>
            </a:r>
          </a:p>
          <a:p>
            <a:r>
              <a:rPr lang="en-US" sz="1400" dirty="0"/>
              <a:t>Trees are very flexible data, allowing to move </a:t>
            </a:r>
            <a:r>
              <a:rPr lang="en-US" sz="1400" dirty="0" err="1"/>
              <a:t>subtrees</a:t>
            </a:r>
            <a:r>
              <a:rPr lang="en-US" sz="1400" dirty="0"/>
              <a:t> around with </a:t>
            </a:r>
            <a:r>
              <a:rPr lang="en-US" sz="1400" dirty="0" err="1"/>
              <a:t>minumum</a:t>
            </a:r>
            <a:r>
              <a:rPr lang="en-US" sz="1400" dirty="0"/>
              <a:t>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9000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400" dirty="0">
                <a:latin typeface="Barlow" charset="0"/>
                <a:cs typeface="Arial" charset="0"/>
              </a:rPr>
              <a:t>A rooted tree data structure stores information in </a:t>
            </a:r>
            <a:r>
              <a:rPr lang="en-US" altLang="en-US" sz="1400" i="1" dirty="0">
                <a:latin typeface="Barlow" charset="0"/>
                <a:cs typeface="Arial" charset="0"/>
              </a:rPr>
              <a:t>nodes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Similar to linked lists:</a:t>
            </a:r>
          </a:p>
          <a:p>
            <a:pPr lvl="2"/>
            <a:r>
              <a:rPr lang="en-US" altLang="en-US" sz="1400" dirty="0">
                <a:latin typeface="Barlow" charset="0"/>
                <a:cs typeface="Arial" charset="0"/>
              </a:rPr>
              <a:t>There is a first node, or </a:t>
            </a:r>
            <a:r>
              <a:rPr lang="en-US" altLang="en-US" sz="1400" i="1" dirty="0">
                <a:latin typeface="Barlow" charset="0"/>
                <a:cs typeface="Arial" charset="0"/>
              </a:rPr>
              <a:t>root</a:t>
            </a:r>
            <a:endParaRPr lang="en-US" altLang="en-US" sz="1400" dirty="0">
              <a:latin typeface="Barlow" charset="0"/>
              <a:cs typeface="Arial" charset="0"/>
            </a:endParaRPr>
          </a:p>
          <a:p>
            <a:pPr lvl="2"/>
            <a:r>
              <a:rPr lang="en-US" altLang="en-US" sz="1400" dirty="0">
                <a:latin typeface="Barlow" charset="0"/>
                <a:cs typeface="Arial" charset="0"/>
              </a:rPr>
              <a:t>Each node has variable number of references to </a:t>
            </a:r>
            <a:r>
              <a:rPr lang="en-US" altLang="en-US" sz="1400" b="1" dirty="0">
                <a:latin typeface="Barlow" charset="0"/>
                <a:cs typeface="Arial" charset="0"/>
              </a:rPr>
              <a:t>successors</a:t>
            </a:r>
          </a:p>
          <a:p>
            <a:pPr lvl="2"/>
            <a:r>
              <a:rPr lang="en-US" altLang="en-US" sz="1400" dirty="0">
                <a:latin typeface="Barlow" charset="0"/>
                <a:cs typeface="Arial" charset="0"/>
              </a:rPr>
              <a:t>Each node, other than the root, has exactly one node pointing to it</a:t>
            </a:r>
          </a:p>
          <a:p>
            <a:pPr lvl="2"/>
            <a:r>
              <a:rPr lang="en-US" altLang="en-US" sz="1400" dirty="0">
                <a:latin typeface="Arial" charset="0"/>
                <a:cs typeface="Arial" charset="0"/>
              </a:rPr>
              <a:t>All nodes will have zero or more </a:t>
            </a:r>
            <a:r>
              <a:rPr lang="en-US" altLang="en-US" sz="1400" b="1" dirty="0">
                <a:latin typeface="Arial" charset="0"/>
                <a:cs typeface="Arial" charset="0"/>
              </a:rPr>
              <a:t>child nodes </a:t>
            </a:r>
            <a:r>
              <a:rPr lang="en-US" altLang="en-US" sz="1400" dirty="0">
                <a:latin typeface="Arial" charset="0"/>
                <a:cs typeface="Arial" charset="0"/>
              </a:rPr>
              <a:t>or </a:t>
            </a:r>
            <a:r>
              <a:rPr lang="en-US" altLang="en-US" sz="1400" i="1" dirty="0">
                <a:latin typeface="Arial" charset="0"/>
                <a:cs typeface="Arial" charset="0"/>
              </a:rPr>
              <a:t>children</a:t>
            </a:r>
          </a:p>
          <a:p>
            <a:pPr lvl="2"/>
            <a:r>
              <a:rPr lang="en-US" altLang="en-US" sz="1400" dirty="0">
                <a:latin typeface="Arial" charset="0"/>
                <a:cs typeface="Arial" charset="0"/>
              </a:rPr>
              <a:t>For all nodes other than the root node, there is one parent node</a:t>
            </a:r>
            <a:endParaRPr lang="en-US" altLang="en-US" sz="1400" i="1" dirty="0">
              <a:latin typeface="Arial" charset="0"/>
              <a:cs typeface="Arial" charset="0"/>
            </a:endParaRPr>
          </a:p>
          <a:p>
            <a:pPr lvl="2"/>
            <a:endParaRPr lang="en-US" altLang="en-US" sz="1400" i="1" dirty="0">
              <a:latin typeface="Barlow" charset="0"/>
              <a:cs typeface="Arial" charset="0"/>
            </a:endParaRPr>
          </a:p>
          <a:p>
            <a:pPr lvl="1"/>
            <a:endParaRPr lang="en-US" altLang="en-US" sz="1400" dirty="0">
              <a:latin typeface="Barlow" charset="0"/>
              <a:cs typeface="Arial" charset="0"/>
            </a:endParaRP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8786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6330" y="1200150"/>
            <a:ext cx="7587669" cy="2938500"/>
          </a:xfrm>
        </p:spPr>
        <p:txBody>
          <a:bodyPr/>
          <a:lstStyle/>
          <a:p>
            <a:r>
              <a:rPr lang="en-US" sz="1400" dirty="0"/>
              <a:t>Each node can have </a:t>
            </a:r>
            <a:r>
              <a:rPr lang="en-US" sz="1400" i="1" dirty="0"/>
              <a:t>arbitrary</a:t>
            </a:r>
            <a:r>
              <a:rPr lang="en-US" sz="1400" dirty="0"/>
              <a:t> number of children. Nodes with no children are called </a:t>
            </a:r>
            <a:r>
              <a:rPr lang="en-US" sz="1400" b="1" dirty="0"/>
              <a:t>leaves</a:t>
            </a:r>
            <a:r>
              <a:rPr lang="en-US" sz="1400" dirty="0"/>
              <a:t>, or </a:t>
            </a:r>
            <a:r>
              <a:rPr lang="en-US" sz="1400" b="1" dirty="0"/>
              <a:t>external</a:t>
            </a:r>
            <a:r>
              <a:rPr lang="en-US" sz="1400" dirty="0"/>
              <a:t> nodes. In the above picture, C, E, F, L, G are leaves. Nodes, which are not leaves, are called </a:t>
            </a:r>
            <a:r>
              <a:rPr lang="en-US" sz="1400" b="1" dirty="0"/>
              <a:t>internal</a:t>
            </a:r>
            <a:r>
              <a:rPr lang="en-US" sz="1400" dirty="0"/>
              <a:t> nodes. Internal nodes have at least one child.</a:t>
            </a:r>
          </a:p>
          <a:p>
            <a:r>
              <a:rPr lang="en-US" sz="1400" dirty="0"/>
              <a:t>Nodes with the same parent are called </a:t>
            </a:r>
            <a:r>
              <a:rPr lang="en-US" sz="1400" b="1" dirty="0"/>
              <a:t>siblings</a:t>
            </a:r>
            <a:r>
              <a:rPr lang="en-US" sz="1400" dirty="0"/>
              <a:t>. In the picture, B, C, D are called siblings.  The </a:t>
            </a:r>
            <a:r>
              <a:rPr lang="en-US" sz="1400" b="1" dirty="0"/>
              <a:t>depth of a node</a:t>
            </a:r>
            <a:r>
              <a:rPr lang="en-US" sz="1400" dirty="0"/>
              <a:t> is the number of edges from the root to the node. The depth of K is 2.  The </a:t>
            </a:r>
            <a:r>
              <a:rPr lang="en-US" sz="1400" b="1" dirty="0"/>
              <a:t>height of a node</a:t>
            </a:r>
            <a:r>
              <a:rPr lang="en-US" sz="1400" dirty="0"/>
              <a:t> is the number of edges from the node to the deepest leaf. The height of B is 2. The </a:t>
            </a:r>
            <a:r>
              <a:rPr lang="en-US" sz="1400" b="1" dirty="0"/>
              <a:t>height of a tree</a:t>
            </a:r>
            <a:r>
              <a:rPr lang="en-US" sz="1400" dirty="0"/>
              <a:t> is a height of a root from deepest node.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535" y="3003962"/>
            <a:ext cx="2345065" cy="208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810000" y="379095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 is a parent of B, C, D,</a:t>
            </a:r>
            <a:br>
              <a:rPr lang="en-US" dirty="0"/>
            </a:br>
            <a:r>
              <a:rPr lang="en-US" dirty="0"/>
              <a:t>B is called a child of A.</a:t>
            </a:r>
            <a:br>
              <a:rPr lang="en-US" dirty="0"/>
            </a:br>
            <a:r>
              <a:rPr lang="en-US" dirty="0"/>
              <a:t>on the other hand, B is a parent of E, F, K</a:t>
            </a:r>
          </a:p>
        </p:txBody>
      </p:sp>
    </p:spTree>
    <p:extLst>
      <p:ext uri="{BB962C8B-B14F-4D97-AF65-F5344CB8AC3E}">
        <p14:creationId xmlns:p14="http://schemas.microsoft.com/office/powerpoint/2010/main" val="28190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All nodes will have zero or more </a:t>
            </a:r>
            <a:r>
              <a:rPr lang="en-US" altLang="en-US" sz="1400" b="1" dirty="0">
                <a:latin typeface="Barlow" charset="0"/>
                <a:cs typeface="Arial" charset="0"/>
              </a:rPr>
              <a:t>child nodes </a:t>
            </a:r>
            <a:r>
              <a:rPr lang="en-US" altLang="en-US" sz="1400" dirty="0">
                <a:latin typeface="Barlow" charset="0"/>
                <a:cs typeface="Arial" charset="0"/>
              </a:rPr>
              <a:t>or </a:t>
            </a:r>
            <a:r>
              <a:rPr lang="en-US" altLang="en-US" sz="1400" i="1" dirty="0">
                <a:latin typeface="Barlow" charset="0"/>
                <a:cs typeface="Arial" charset="0"/>
              </a:rPr>
              <a:t>children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I has three children:  J, K and L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For all nodes other than the root node, there is one parent node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H is the parent</a:t>
            </a:r>
            <a:endParaRPr lang="en-US" sz="1400" dirty="0">
              <a:latin typeface="Barlow" charset="0"/>
            </a:endParaRP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The </a:t>
            </a:r>
            <a:r>
              <a:rPr lang="en-US" altLang="en-US" sz="1400" b="1" i="1" dirty="0">
                <a:latin typeface="Barlow" charset="0"/>
                <a:cs typeface="Arial" charset="0"/>
              </a:rPr>
              <a:t>degree</a:t>
            </a:r>
            <a:r>
              <a:rPr lang="en-US" altLang="en-US" sz="1400" b="1" dirty="0">
                <a:latin typeface="Barlow" charset="0"/>
                <a:cs typeface="Arial" charset="0"/>
              </a:rPr>
              <a:t> of a node </a:t>
            </a:r>
            <a:r>
              <a:rPr lang="en-US" altLang="en-US" sz="1400" dirty="0">
                <a:latin typeface="Barlow" charset="0"/>
                <a:cs typeface="Arial" charset="0"/>
              </a:rPr>
              <a:t>is defined as the number of its children:   	</a:t>
            </a:r>
            <a:r>
              <a:rPr lang="en-US" altLang="en-US" sz="1400" dirty="0" err="1">
                <a:latin typeface="Barlow" charset="0"/>
                <a:cs typeface="Arial" charset="0"/>
              </a:rPr>
              <a:t>deg</a:t>
            </a:r>
            <a:r>
              <a:rPr lang="en-US" altLang="en-US" sz="1400" dirty="0">
                <a:latin typeface="Barlow" charset="0"/>
                <a:cs typeface="Arial" charset="0"/>
              </a:rPr>
              <a:t>(I) = 3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Nodes with the same parent are </a:t>
            </a:r>
            <a:r>
              <a:rPr lang="en-US" altLang="en-US" sz="1400" i="1" dirty="0">
                <a:latin typeface="Barlow" charset="0"/>
                <a:cs typeface="Arial" charset="0"/>
              </a:rPr>
              <a:t>siblings</a:t>
            </a:r>
          </a:p>
          <a:p>
            <a:pPr lvl="1"/>
            <a:r>
              <a:rPr lang="en-US" altLang="en-US" sz="1400" dirty="0">
                <a:latin typeface="Barlow" charset="0"/>
                <a:cs typeface="Arial" charset="0"/>
              </a:rPr>
              <a:t>J, K, and L are siblings</a:t>
            </a:r>
          </a:p>
          <a:p>
            <a:pPr>
              <a:buFont typeface="Arial" charset="0"/>
              <a:buNone/>
            </a:pPr>
            <a:endParaRPr lang="en-US" altLang="en-US" sz="1400" dirty="0">
              <a:latin typeface="Barlow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  <p:pic>
        <p:nvPicPr>
          <p:cNvPr id="5" name="Picture 6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28750"/>
            <a:ext cx="1828800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908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Nodes with degree zero are also called </a:t>
            </a:r>
            <a:r>
              <a:rPr lang="en-US" altLang="en-US" sz="1400" i="1" dirty="0">
                <a:solidFill>
                  <a:schemeClr val="hlink"/>
                </a:solidFill>
                <a:latin typeface="Barlow" charset="0"/>
                <a:cs typeface="Arial" charset="0"/>
              </a:rPr>
              <a:t>leaf nodes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</a:t>
            </a:r>
          </a:p>
          <a:p>
            <a:pPr>
              <a:buFont typeface="Arial" charset="0"/>
              <a:buNone/>
            </a:pPr>
            <a:r>
              <a:rPr lang="en-US" altLang="en-US" sz="1400" dirty="0">
                <a:latin typeface="Barlow" charset="0"/>
                <a:cs typeface="Arial" charset="0"/>
              </a:rPr>
              <a:t>	All other nodes are said to be </a:t>
            </a:r>
            <a:r>
              <a:rPr lang="en-US" altLang="en-US" sz="1400" i="1" dirty="0">
                <a:latin typeface="Barlow" charset="0"/>
                <a:cs typeface="Arial" charset="0"/>
              </a:rPr>
              <a:t>internal nodes</a:t>
            </a:r>
            <a:r>
              <a:rPr lang="en-US" altLang="en-US" sz="1400" dirty="0">
                <a:latin typeface="Barlow" charset="0"/>
                <a:cs typeface="Arial" charset="0"/>
              </a:rPr>
              <a:t>, that is, they are internal to the tree</a:t>
            </a:r>
          </a:p>
          <a:p>
            <a:endParaRPr lang="en-US" sz="1400" dirty="0">
              <a:latin typeface="Barlow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  <p:pic>
        <p:nvPicPr>
          <p:cNvPr id="5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401028"/>
            <a:ext cx="3581400" cy="268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64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Tree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  <p:pic>
        <p:nvPicPr>
          <p:cNvPr id="5" name="Picture 2" descr="C:\Users\dwharder\Desktop\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99" y="1504950"/>
            <a:ext cx="3600000" cy="29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C:\Users\dwharder\Desktop\v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04949"/>
            <a:ext cx="3600000" cy="2969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883278" y="4474850"/>
            <a:ext cx="11192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Leaf nodes:</a:t>
            </a:r>
          </a:p>
        </p:txBody>
      </p:sp>
      <p:sp>
        <p:nvSpPr>
          <p:cNvPr id="8" name="Rectangle 7"/>
          <p:cNvSpPr/>
          <p:nvPr/>
        </p:nvSpPr>
        <p:spPr>
          <a:xfrm>
            <a:off x="6145358" y="4474851"/>
            <a:ext cx="1367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Internal nodes:</a:t>
            </a:r>
          </a:p>
        </p:txBody>
      </p:sp>
    </p:spTree>
    <p:extLst>
      <p:ext uri="{BB962C8B-B14F-4D97-AF65-F5344CB8AC3E}">
        <p14:creationId xmlns:p14="http://schemas.microsoft.com/office/powerpoint/2010/main" val="1462017957"/>
      </p:ext>
    </p:extLst>
  </p:cSld>
  <p:clrMapOvr>
    <a:masterClrMapping/>
  </p:clrMapOvr>
</p:sld>
</file>

<file path=ppt/theme/theme1.xml><?xml version="1.0" encoding="utf-8"?>
<a:theme xmlns:a="http://schemas.openxmlformats.org/drawingml/2006/main" name="Basset template">
  <a:themeElements>
    <a:clrScheme name="Custom 347">
      <a:dk1>
        <a:srgbClr val="434343"/>
      </a:dk1>
      <a:lt1>
        <a:srgbClr val="FFFFFF"/>
      </a:lt1>
      <a:dk2>
        <a:srgbClr val="D9D9D9"/>
      </a:dk2>
      <a:lt2>
        <a:srgbClr val="F1F1F1"/>
      </a:lt2>
      <a:accent1>
        <a:srgbClr val="FFB000"/>
      </a:accent1>
      <a:accent2>
        <a:srgbClr val="FFE19E"/>
      </a:accent2>
      <a:accent3>
        <a:srgbClr val="6D9EEB"/>
      </a:accent3>
      <a:accent4>
        <a:srgbClr val="C9DAF8"/>
      </a:accent4>
      <a:accent5>
        <a:srgbClr val="93C47D"/>
      </a:accent5>
      <a:accent6>
        <a:srgbClr val="D9EAD3"/>
      </a:accent6>
      <a:hlink>
        <a:srgbClr val="FF99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61275</TotalTime>
  <Words>1474</Words>
  <Application>Microsoft Office PowerPoint</Application>
  <PresentationFormat>On-screen Show (16:9)</PresentationFormat>
  <Paragraphs>183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Barlow</vt:lpstr>
      <vt:lpstr>Calibri</vt:lpstr>
      <vt:lpstr>Arial</vt:lpstr>
      <vt:lpstr>Basset template</vt:lpstr>
      <vt:lpstr>Trees</vt:lpstr>
      <vt:lpstr>Trees</vt:lpstr>
      <vt:lpstr>Trees</vt:lpstr>
      <vt:lpstr>Advantages of Trees</vt:lpstr>
      <vt:lpstr>Trees</vt:lpstr>
      <vt:lpstr>Trees</vt:lpstr>
      <vt:lpstr>Trees</vt:lpstr>
      <vt:lpstr>Trees</vt:lpstr>
      <vt:lpstr>Tree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Trees</vt:lpstr>
      <vt:lpstr>Example: XHTML</vt:lpstr>
      <vt:lpstr>Example: XHTML</vt:lpstr>
      <vt:lpstr>Trees</vt:lpstr>
      <vt:lpstr>Trees</vt:lpstr>
      <vt:lpstr>Trees</vt:lpstr>
      <vt:lpstr>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</dc:title>
  <dc:creator>Hp</dc:creator>
  <cp:lastModifiedBy>Afifa Hameed</cp:lastModifiedBy>
  <cp:revision>554</cp:revision>
  <dcterms:modified xsi:type="dcterms:W3CDTF">2025-05-12T03:18:13Z</dcterms:modified>
</cp:coreProperties>
</file>