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44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81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15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951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P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827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453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43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8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82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0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85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47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1CB-2CA7-CFDC-A3E2-47372398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Structures And Algorithms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86ACD-0978-1E22-1FFE-548DC52D6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528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59858-C959-810D-05A5-5418156F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Rotations in AVL trees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ED764-1E26-7A1A-0476-1955BEC41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following types of rotations: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Single Rotation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Left Rotation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Right Rotation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400" b="1" dirty="0"/>
              <a:t>Double Rotation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Left Right Rotation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200" dirty="0"/>
              <a:t>Right Left Rotation</a:t>
            </a:r>
          </a:p>
          <a:p>
            <a:pPr lvl="2">
              <a:buFont typeface="Wingdings" panose="05000000000000000000" pitchFamily="2" charset="2"/>
              <a:buChar char="v"/>
            </a:pPr>
            <a:endParaRPr lang="en-US" sz="2200" dirty="0"/>
          </a:p>
          <a:p>
            <a:pPr lvl="1">
              <a:buFont typeface="Wingdings" panose="05000000000000000000" pitchFamily="2" charset="2"/>
              <a:buChar char="Ø"/>
            </a:pP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4514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DE87-D923-90E6-A2A7-EB97F64B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rotation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F4A2-B19B-8D93-3CCA-4025CE065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When RR imbalance occurs, then left rotation is performed</a:t>
            </a:r>
          </a:p>
          <a:p>
            <a:pPr algn="just"/>
            <a:r>
              <a:rPr lang="en-US" i="0" dirty="0">
                <a:solidFill>
                  <a:srgbClr val="3D3D4E"/>
                </a:solidFill>
                <a:effectLst/>
              </a:rPr>
              <a:t>A single rotation applied when a node is inserted in the right subtree of a right subtree. </a:t>
            </a:r>
          </a:p>
          <a:p>
            <a:pPr algn="just"/>
            <a:r>
              <a:rPr lang="en-US" i="0" dirty="0">
                <a:solidFill>
                  <a:srgbClr val="3D3D4E"/>
                </a:solidFill>
                <a:effectLst/>
              </a:rPr>
              <a:t>In the given example, node A has a balance factor of 2 after the insertion of node C. </a:t>
            </a:r>
          </a:p>
          <a:p>
            <a:pPr algn="just"/>
            <a:r>
              <a:rPr lang="en-US" i="0" dirty="0">
                <a:solidFill>
                  <a:srgbClr val="3D3D4E"/>
                </a:solidFill>
                <a:effectLst/>
              </a:rPr>
              <a:t>By rotating the tree left, node B becomes the root resulting in a balanced tree.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7E96E22-48A8-048C-7C8A-94BB3EE9E5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6924" y="2193925"/>
            <a:ext cx="4549289" cy="3978275"/>
          </a:xfrm>
        </p:spPr>
      </p:pic>
    </p:spTree>
    <p:extLst>
      <p:ext uri="{BB962C8B-B14F-4D97-AF65-F5344CB8AC3E}">
        <p14:creationId xmlns:p14="http://schemas.microsoft.com/office/powerpoint/2010/main" val="282387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DE87-D923-90E6-A2A7-EB97F64B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rotation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F4A2-B19B-8D93-3CCA-4025CE0654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dirty="0"/>
              <a:t>When LL imbalance occurs, then right rotation is performed</a:t>
            </a:r>
          </a:p>
          <a:p>
            <a:pPr algn="just"/>
            <a:r>
              <a:rPr lang="en-US" i="0" dirty="0">
                <a:solidFill>
                  <a:srgbClr val="3D3D4E"/>
                </a:solidFill>
                <a:effectLst/>
              </a:rPr>
              <a:t>A single rotation applied when a node is inserted in the left subtree of a left subtree. </a:t>
            </a:r>
          </a:p>
          <a:p>
            <a:pPr algn="just"/>
            <a:r>
              <a:rPr lang="en-US" i="0" dirty="0">
                <a:solidFill>
                  <a:srgbClr val="3D3D4E"/>
                </a:solidFill>
                <a:effectLst/>
              </a:rPr>
              <a:t>In the given example, node A has a balance factor of 2 after the insertion of node C. </a:t>
            </a:r>
          </a:p>
          <a:p>
            <a:pPr algn="just"/>
            <a:r>
              <a:rPr lang="en-US" i="0" dirty="0">
                <a:solidFill>
                  <a:srgbClr val="3D3D4E"/>
                </a:solidFill>
                <a:effectLst/>
              </a:rPr>
              <a:t>By rotating the tree left, node B becomes the root resulting in a balanced tree.</a:t>
            </a: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549A82-C824-4F02-9CB2-B1E87AA4EB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4288" y="2200391"/>
            <a:ext cx="4754562" cy="3965343"/>
          </a:xfrm>
        </p:spPr>
      </p:pic>
    </p:spTree>
    <p:extLst>
      <p:ext uri="{BB962C8B-B14F-4D97-AF65-F5344CB8AC3E}">
        <p14:creationId xmlns:p14="http://schemas.microsoft.com/office/powerpoint/2010/main" val="316231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049E-8D5D-EB82-7925-90ED192B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right rotation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8054-50A8-7B7F-1867-55A135CE0C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3D3D4E"/>
                </a:solidFill>
                <a:effectLst/>
              </a:rPr>
              <a:t>A double rotation in which a left rotation is followed by a right rotation. </a:t>
            </a:r>
          </a:p>
          <a:p>
            <a:pPr algn="just"/>
            <a:r>
              <a:rPr lang="en-US" dirty="0">
                <a:solidFill>
                  <a:srgbClr val="3D3D4E"/>
                </a:solidFill>
                <a:effectLst/>
              </a:rPr>
              <a:t>Convert the LR rotation to LL imbalance using </a:t>
            </a:r>
            <a:r>
              <a:rPr lang="en-US" b="1" dirty="0">
                <a:solidFill>
                  <a:srgbClr val="3D3D4E"/>
                </a:solidFill>
                <a:effectLst/>
              </a:rPr>
              <a:t>left rotation</a:t>
            </a:r>
          </a:p>
          <a:p>
            <a:pPr algn="just"/>
            <a:r>
              <a:rPr lang="en-US" dirty="0">
                <a:solidFill>
                  <a:srgbClr val="3D3D4E"/>
                </a:solidFill>
                <a:effectLst/>
              </a:rPr>
              <a:t>Then solve the LL imbalance using </a:t>
            </a:r>
            <a:r>
              <a:rPr lang="en-US" b="1" dirty="0">
                <a:solidFill>
                  <a:srgbClr val="3D3D4E"/>
                </a:solidFill>
                <a:effectLst/>
              </a:rPr>
              <a:t>right rotation </a:t>
            </a:r>
          </a:p>
          <a:p>
            <a:pPr algn="just"/>
            <a:r>
              <a:rPr lang="en-US" dirty="0">
                <a:solidFill>
                  <a:srgbClr val="3D3D4E"/>
                </a:solidFill>
                <a:effectLst/>
              </a:rPr>
              <a:t>In the given example, node B is causing an imbalance resulting in node C to have a balance factor of 2. As node B is inserted in the right subtree of node A, a left rotation needs to be applied.</a:t>
            </a:r>
          </a:p>
          <a:p>
            <a:pPr algn="just"/>
            <a:r>
              <a:rPr lang="en-US" dirty="0">
                <a:solidFill>
                  <a:srgbClr val="3D3D4E"/>
                </a:solidFill>
                <a:effectLst/>
              </a:rPr>
              <a:t>Now, all we have to do is apply the right rotation as shown before to achieve a balanced tree.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BEE4DD4-6286-FB78-EF18-E4B8E09801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274" y="1734803"/>
            <a:ext cx="4303337" cy="4437398"/>
          </a:xfrm>
        </p:spPr>
      </p:pic>
    </p:spTree>
    <p:extLst>
      <p:ext uri="{BB962C8B-B14F-4D97-AF65-F5344CB8AC3E}">
        <p14:creationId xmlns:p14="http://schemas.microsoft.com/office/powerpoint/2010/main" val="181935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049E-8D5D-EB82-7925-90ED192BE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left rotation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28054-50A8-7B7F-1867-55A135CE0C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3D3D4E"/>
                </a:solidFill>
                <a:effectLst/>
              </a:rPr>
              <a:t>A double rotation in which a right rotation is followed by a left rotation. </a:t>
            </a:r>
          </a:p>
          <a:p>
            <a:pPr algn="just"/>
            <a:r>
              <a:rPr lang="en-US" dirty="0">
                <a:solidFill>
                  <a:srgbClr val="3D3D4E"/>
                </a:solidFill>
                <a:effectLst/>
              </a:rPr>
              <a:t>Convert the RL rotation to RR imbalance using </a:t>
            </a:r>
            <a:r>
              <a:rPr lang="en-US" b="1" dirty="0">
                <a:solidFill>
                  <a:srgbClr val="3D3D4E"/>
                </a:solidFill>
                <a:effectLst/>
              </a:rPr>
              <a:t>right rotation</a:t>
            </a:r>
          </a:p>
          <a:p>
            <a:pPr algn="just"/>
            <a:r>
              <a:rPr lang="en-US" dirty="0">
                <a:solidFill>
                  <a:srgbClr val="3D3D4E"/>
                </a:solidFill>
                <a:effectLst/>
              </a:rPr>
              <a:t>Then solve the RR imbalance using </a:t>
            </a:r>
            <a:r>
              <a:rPr lang="en-US" b="1" dirty="0">
                <a:solidFill>
                  <a:srgbClr val="3D3D4E"/>
                </a:solidFill>
                <a:effectLst/>
              </a:rPr>
              <a:t>left rotation </a:t>
            </a:r>
          </a:p>
          <a:p>
            <a:pPr algn="just"/>
            <a:r>
              <a:rPr lang="en-US" sz="2200" dirty="0">
                <a:solidFill>
                  <a:srgbClr val="3D3D4E"/>
                </a:solidFill>
                <a:effectLst/>
              </a:rPr>
              <a:t>In the given example, node B is causing an imbalance resulting in node A to have a balance factor of 2. As node B is inserted in the left subtree of node C, a right rotation needs to be applied.</a:t>
            </a:r>
          </a:p>
          <a:p>
            <a:pPr algn="just"/>
            <a:r>
              <a:rPr lang="en-US" sz="2200" dirty="0">
                <a:solidFill>
                  <a:srgbClr val="3D3D4E"/>
                </a:solidFill>
                <a:effectLst/>
              </a:rPr>
              <a:t>Now, by applying the left rotation as shown before, we can achieve a balanced tree.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99DF62-2345-2CA4-E9BE-88991B722A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67275" y="1844365"/>
            <a:ext cx="4393708" cy="4327835"/>
          </a:xfrm>
        </p:spPr>
      </p:pic>
    </p:spTree>
    <p:extLst>
      <p:ext uri="{BB962C8B-B14F-4D97-AF65-F5344CB8AC3E}">
        <p14:creationId xmlns:p14="http://schemas.microsoft.com/office/powerpoint/2010/main" val="261355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94E6-70CA-8B8C-26D4-7A176808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BST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AAEF-FB4C-EA87-8B6E-091D620364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/>
            <a:r>
              <a:rPr lang="en-US" i="0" dirty="0">
                <a:solidFill>
                  <a:srgbClr val="000000"/>
                </a:solidFill>
                <a:effectLst/>
              </a:rPr>
              <a:t>Typically, a binary search tree will support insertion, deletion, and search operations. 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</a:rPr>
              <a:t>The cost of each operation depends upon the height of the tree – in the worst case, an operation will need to traverse all the nodes on the path from the root to the deepest leaf.</a:t>
            </a:r>
          </a:p>
          <a:p>
            <a:pPr algn="just"/>
            <a:r>
              <a:rPr lang="en-US" i="0" dirty="0">
                <a:solidFill>
                  <a:srgbClr val="000000"/>
                </a:solidFill>
                <a:effectLst/>
              </a:rPr>
              <a:t>A problem starts to emerge here if our tree is heavily skewed. </a:t>
            </a:r>
          </a:p>
          <a:p>
            <a:pPr algn="just"/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DEBA26-6102-AA9A-7E09-9EFC6CA875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287" y="1720645"/>
            <a:ext cx="5497983" cy="3977640"/>
          </a:xfrm>
        </p:spPr>
      </p:pic>
    </p:spTree>
    <p:extLst>
      <p:ext uri="{BB962C8B-B14F-4D97-AF65-F5344CB8AC3E}">
        <p14:creationId xmlns:p14="http://schemas.microsoft.com/office/powerpoint/2010/main" val="314816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94E6-70CA-8B8C-26D4-7A176808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balancing trees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AAEF-FB4C-EA87-8B6E-091D6203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/>
              <a:t>AVL Trees</a:t>
            </a:r>
          </a:p>
          <a:p>
            <a:pPr algn="just"/>
            <a:r>
              <a:rPr lang="en-US" dirty="0"/>
              <a:t>Red Black Trees</a:t>
            </a:r>
          </a:p>
          <a:p>
            <a:pPr algn="just"/>
            <a:r>
              <a:rPr lang="en-US" dirty="0"/>
              <a:t>Splay Trees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4368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79A9-3D38-7728-942A-8363483A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self balanced trees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F95A7-7A5C-8287-93A8-3A12A425E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Most in-memory sets and dictionaries are stored using AVL trees.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Database applications, where insertions and deletions are less common but frequent data lookups are necessary, also frequently employ AVL trees.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In addition to database applications, it is employed in other applications that call for better searching.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A balanced binary search tree called an AVL tree uses rotation to keep things balanced.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It may be used in games with plotlines as well.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It is mostly utilized in business sectors where it is necessary to keep records on the employees that work there and their shift changes.</a:t>
            </a:r>
          </a:p>
        </p:txBody>
      </p:sp>
    </p:spTree>
    <p:extLst>
      <p:ext uri="{BB962C8B-B14F-4D97-AF65-F5344CB8AC3E}">
        <p14:creationId xmlns:p14="http://schemas.microsoft.com/office/powerpoint/2010/main" val="3812815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5EDC-0212-0F4F-046B-656E792DD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3660-E47C-94EE-1CE2-8B37CF8F9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</a:rPr>
              <a:t>AVL Tree is invented by GM Adelson -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Velsky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and EM Landis in 1962. The tree is named AVL in </a:t>
            </a:r>
            <a:r>
              <a:rPr lang="en-US" b="0" i="0" dirty="0" err="1">
                <a:solidFill>
                  <a:srgbClr val="333333"/>
                </a:solidFill>
                <a:effectLst/>
              </a:rPr>
              <a:t>honour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of its inventors.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</a:rPr>
              <a:t>AVL Tree can be defined as balanced binary search tree</a:t>
            </a:r>
          </a:p>
          <a:p>
            <a:pPr algn="just"/>
            <a:r>
              <a:rPr lang="en-US" dirty="0">
                <a:solidFill>
                  <a:srgbClr val="333333"/>
                </a:solidFill>
              </a:rPr>
              <a:t>I</a:t>
            </a:r>
            <a:r>
              <a:rPr lang="en-US" b="0" i="0" dirty="0">
                <a:solidFill>
                  <a:srgbClr val="333333"/>
                </a:solidFill>
                <a:effectLst/>
              </a:rPr>
              <a:t>n AVL trees, each node is associated with a balance factor which is calculated by subtracting the height of its right sub-tree from that of its left sub-tree.</a:t>
            </a: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</a:rPr>
              <a:t>Tree is said to be balanced if balance factor of each node is in between -1 to 1, otherwise, the tree will be unbalanced and need to be balanced.</a:t>
            </a:r>
          </a:p>
          <a:p>
            <a:pPr algn="just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59132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73FB5-6E64-7A87-BED7-4E610F55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1A1F-679D-4807-8227-8A1117637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i="0" dirty="0">
                <a:effectLst/>
              </a:rPr>
              <a:t>Balance factor of a node in an AVL tree is the difference between the height of the left subtree and that of the right subtree of that node.</a:t>
            </a:r>
          </a:p>
          <a:p>
            <a:pPr algn="just"/>
            <a:endParaRPr lang="en-US" i="0" dirty="0">
              <a:effectLst/>
            </a:endParaRPr>
          </a:p>
          <a:p>
            <a:pPr marL="0" indent="0" algn="ctr">
              <a:buNone/>
            </a:pPr>
            <a:r>
              <a:rPr lang="en-US" i="1" dirty="0">
                <a:effectLst/>
                <a:cs typeface="Courier New" panose="02070309020205020404" pitchFamily="49" charset="0"/>
              </a:rPr>
              <a:t>Balance Factor = Height of Left Subtree - Height of Right Subtree </a:t>
            </a:r>
          </a:p>
          <a:p>
            <a:pPr marL="0" indent="0" algn="ctr">
              <a:buNone/>
            </a:pPr>
            <a:r>
              <a:rPr lang="en-US" i="1" dirty="0">
                <a:cs typeface="Courier New" panose="02070309020205020404" pitchFamily="49" charset="0"/>
              </a:rPr>
              <a:t>or</a:t>
            </a:r>
            <a:endParaRPr lang="en-US" i="1" dirty="0">
              <a:effectLst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i="1" dirty="0">
                <a:effectLst/>
                <a:cs typeface="Courier New" panose="02070309020205020404" pitchFamily="49" charset="0"/>
              </a:rPr>
              <a:t>Balance Factor = Height of Right Subtree - Height of Left Subtree</a:t>
            </a:r>
            <a:endParaRPr lang="en-PK" i="1" dirty="0">
              <a:cs typeface="Courier New" panose="02070309020205020404" pitchFamily="49" charset="0"/>
            </a:endParaRPr>
          </a:p>
          <a:p>
            <a:pPr marL="0" indent="0" algn="just">
              <a:buNone/>
            </a:pPr>
            <a:endParaRPr lang="en-PK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11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836BF-0C16-80AB-6327-0E59A743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factor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64DB-75DC-C970-79C4-9D1E31118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In AVL trees,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Balance Factor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must be at most one.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</a:rPr>
              <a:t>Once the difference exceeds one, the tree automatically executes the balancing algorithm until the difference becomes one again.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If the value of balance factor is 0, it means that height of both subtrees are equal.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If the value of balance factor is -1 or +1 it means that its left or right subtree height is not equal. However, the tree is in balanced condition.</a:t>
            </a:r>
          </a:p>
          <a:p>
            <a:pPr algn="just"/>
            <a:r>
              <a:rPr lang="en-US" dirty="0">
                <a:solidFill>
                  <a:srgbClr val="000000"/>
                </a:solidFill>
              </a:rPr>
              <a:t>Tree is not balanced if the value exceeds +1 or -1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96647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1D2C-5FC4-A97D-2C55-F68380D6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Avl</a:t>
            </a:r>
            <a:r>
              <a:rPr lang="en-US" dirty="0"/>
              <a:t> tree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26BBD-F222-7F04-1EDE-44FFBAD78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61" y="2120900"/>
            <a:ext cx="5535562" cy="4447048"/>
          </a:xfrm>
        </p:spPr>
      </p:pic>
    </p:spTree>
    <p:extLst>
      <p:ext uri="{BB962C8B-B14F-4D97-AF65-F5344CB8AC3E}">
        <p14:creationId xmlns:p14="http://schemas.microsoft.com/office/powerpoint/2010/main" val="262895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2826C-34EF-21F5-3EC1-8EF8FD38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balance the tree?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3EC7-843D-58C3-0C63-82B0AD08C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balance factor is not 0, +1, -1 then the tree is needed to be balanced.</a:t>
            </a:r>
          </a:p>
          <a:p>
            <a:pPr algn="just"/>
            <a:r>
              <a:rPr lang="en-US" dirty="0"/>
              <a:t>Basically, balance factor is checked each time an item is inserted or deleted from the tree</a:t>
            </a:r>
          </a:p>
          <a:p>
            <a:pPr algn="just"/>
            <a:r>
              <a:rPr lang="en-US" dirty="0"/>
              <a:t>To make a balanced BST/ AVL tree, rotations need to be performed.</a:t>
            </a:r>
          </a:p>
          <a:p>
            <a:pPr algn="just"/>
            <a:r>
              <a:rPr lang="en-US" dirty="0"/>
              <a:t>Hence, at each insertion or deletion balance factor of the tree is checked and rotation is performed if needed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777570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348</TotalTime>
  <Words>890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Wood Type</vt:lpstr>
      <vt:lpstr>Data Structures And Algorithms</vt:lpstr>
      <vt:lpstr>Problem with BST</vt:lpstr>
      <vt:lpstr>Self balancing trees</vt:lpstr>
      <vt:lpstr>Applications of self balanced trees</vt:lpstr>
      <vt:lpstr>AVL Trees</vt:lpstr>
      <vt:lpstr>Balance factor</vt:lpstr>
      <vt:lpstr>Balance factor</vt:lpstr>
      <vt:lpstr>Avl tree</vt:lpstr>
      <vt:lpstr>How to balance the tree?</vt:lpstr>
      <vt:lpstr>Rotations in AVL trees</vt:lpstr>
      <vt:lpstr>Left rotation </vt:lpstr>
      <vt:lpstr>Right rotation</vt:lpstr>
      <vt:lpstr>Left right rotation</vt:lpstr>
      <vt:lpstr>right left rotation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Rabia Arshad</dc:creator>
  <cp:lastModifiedBy>Rabia Arshad</cp:lastModifiedBy>
  <cp:revision>87</cp:revision>
  <dcterms:created xsi:type="dcterms:W3CDTF">2023-03-30T08:03:35Z</dcterms:created>
  <dcterms:modified xsi:type="dcterms:W3CDTF">2024-04-17T07:25:49Z</dcterms:modified>
</cp:coreProperties>
</file>