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56" r:id="rId2"/>
    <p:sldId id="257" r:id="rId3"/>
    <p:sldId id="267" r:id="rId4"/>
    <p:sldId id="258" r:id="rId5"/>
    <p:sldId id="259" r:id="rId6"/>
    <p:sldId id="262" r:id="rId7"/>
    <p:sldId id="263" r:id="rId8"/>
    <p:sldId id="260" r:id="rId9"/>
    <p:sldId id="264" r:id="rId10"/>
    <p:sldId id="265" r:id="rId11"/>
    <p:sldId id="266"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0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933BDA-80D0-4580-8013-78640B9FA4F8}" type="datetimeFigureOut">
              <a:rPr lang="en-PK" smtClean="0"/>
              <a:t>04/17/2024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F909C745-7951-4150-9938-D1967C3DA508}" type="slidenum">
              <a:rPr lang="en-PK" smtClean="0"/>
              <a:t>‹#›</a:t>
            </a:fld>
            <a:endParaRPr lang="en-PK"/>
          </a:p>
        </p:txBody>
      </p:sp>
    </p:spTree>
    <p:extLst>
      <p:ext uri="{BB962C8B-B14F-4D97-AF65-F5344CB8AC3E}">
        <p14:creationId xmlns:p14="http://schemas.microsoft.com/office/powerpoint/2010/main" val="2534458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933BDA-80D0-4580-8013-78640B9FA4F8}" type="datetimeFigureOut">
              <a:rPr lang="en-PK" smtClean="0"/>
              <a:t>04/17/2024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2308181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933BDA-80D0-4580-8013-78640B9FA4F8}" type="datetimeFigureOut">
              <a:rPr lang="en-PK" smtClean="0"/>
              <a:t>04/17/2024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117158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933BDA-80D0-4580-8013-78640B9FA4F8}" type="datetimeFigureOut">
              <a:rPr lang="en-PK" smtClean="0"/>
              <a:t>04/17/2024</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2329517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C933BDA-80D0-4580-8013-78640B9FA4F8}" type="datetimeFigureOut">
              <a:rPr lang="en-PK" smtClean="0"/>
              <a:t>04/17/2024</a:t>
            </a:fld>
            <a:endParaRPr lang="en-PK"/>
          </a:p>
        </p:txBody>
      </p:sp>
      <p:sp>
        <p:nvSpPr>
          <p:cNvPr id="5" name="Footer Placeholder 4"/>
          <p:cNvSpPr>
            <a:spLocks noGrp="1"/>
          </p:cNvSpPr>
          <p:nvPr>
            <p:ph type="ftr" sz="quarter" idx="11"/>
          </p:nvPr>
        </p:nvSpPr>
        <p:spPr>
          <a:xfrm>
            <a:off x="2182708" y="6272784"/>
            <a:ext cx="6327648" cy="365125"/>
          </a:xfrm>
        </p:spPr>
        <p:txBody>
          <a:bodyPr/>
          <a:lstStyle/>
          <a:p>
            <a:endParaRPr lang="en-PK"/>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F909C745-7951-4150-9938-D1967C3DA508}" type="slidenum">
              <a:rPr lang="en-PK" smtClean="0"/>
              <a:t>‹#›</a:t>
            </a:fld>
            <a:endParaRPr lang="en-PK"/>
          </a:p>
        </p:txBody>
      </p:sp>
    </p:spTree>
    <p:extLst>
      <p:ext uri="{BB962C8B-B14F-4D97-AF65-F5344CB8AC3E}">
        <p14:creationId xmlns:p14="http://schemas.microsoft.com/office/powerpoint/2010/main" val="1538270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933BDA-80D0-4580-8013-78640B9FA4F8}" type="datetimeFigureOut">
              <a:rPr lang="en-PK" smtClean="0"/>
              <a:t>04/17/2024</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2314534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933BDA-80D0-4580-8013-78640B9FA4F8}" type="datetimeFigureOut">
              <a:rPr lang="en-PK" smtClean="0"/>
              <a:t>04/17/2024</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1524332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933BDA-80D0-4580-8013-78640B9FA4F8}" type="datetimeFigureOut">
              <a:rPr lang="en-PK" smtClean="0"/>
              <a:t>04/17/2024</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3024882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933BDA-80D0-4580-8013-78640B9FA4F8}" type="datetimeFigureOut">
              <a:rPr lang="en-PK" smtClean="0"/>
              <a:t>04/17/2024</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1428270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933BDA-80D0-4580-8013-78640B9FA4F8}" type="datetimeFigureOut">
              <a:rPr lang="en-PK" smtClean="0"/>
              <a:t>04/17/2024</a:t>
            </a:fld>
            <a:endParaRPr lang="en-PK"/>
          </a:p>
        </p:txBody>
      </p:sp>
      <p:sp>
        <p:nvSpPr>
          <p:cNvPr id="6" name="Footer Placeholder 5"/>
          <p:cNvSpPr>
            <a:spLocks noGrp="1"/>
          </p:cNvSpPr>
          <p:nvPr>
            <p:ph type="ftr" sz="quarter" idx="11"/>
          </p:nvPr>
        </p:nvSpPr>
        <p:spPr/>
        <p:txBody>
          <a:bodyPr/>
          <a:lstStyle/>
          <a:p>
            <a:endParaRPr lang="en-PK"/>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228028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933BDA-80D0-4580-8013-78640B9FA4F8}" type="datetimeFigureOut">
              <a:rPr lang="en-PK" smtClean="0"/>
              <a:t>04/17/2024</a:t>
            </a:fld>
            <a:endParaRPr lang="en-PK"/>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F909C745-7951-4150-9938-D1967C3DA508}" type="slidenum">
              <a:rPr lang="en-PK" smtClean="0"/>
              <a:t>‹#›</a:t>
            </a:fld>
            <a:endParaRPr lang="en-PK"/>
          </a:p>
        </p:txBody>
      </p:sp>
    </p:spTree>
    <p:extLst>
      <p:ext uri="{BB962C8B-B14F-4D97-AF65-F5344CB8AC3E}">
        <p14:creationId xmlns:p14="http://schemas.microsoft.com/office/powerpoint/2010/main" val="3518580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0C933BDA-80D0-4580-8013-78640B9FA4F8}" type="datetimeFigureOut">
              <a:rPr lang="en-PK" smtClean="0"/>
              <a:t>04/17/2024</a:t>
            </a:fld>
            <a:endParaRPr lang="en-PK"/>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PK"/>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F909C745-7951-4150-9938-D1967C3DA508}" type="slidenum">
              <a:rPr lang="en-PK" smtClean="0"/>
              <a:t>‹#›</a:t>
            </a:fld>
            <a:endParaRPr lang="en-PK"/>
          </a:p>
        </p:txBody>
      </p:sp>
    </p:spTree>
    <p:extLst>
      <p:ext uri="{BB962C8B-B14F-4D97-AF65-F5344CB8AC3E}">
        <p14:creationId xmlns:p14="http://schemas.microsoft.com/office/powerpoint/2010/main" val="1404786337"/>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1CB-2CA7-CFDC-A3E2-473723988998}"/>
              </a:ext>
            </a:extLst>
          </p:cNvPr>
          <p:cNvSpPr>
            <a:spLocks noGrp="1"/>
          </p:cNvSpPr>
          <p:nvPr>
            <p:ph type="ctrTitle"/>
          </p:nvPr>
        </p:nvSpPr>
        <p:spPr/>
        <p:txBody>
          <a:bodyPr/>
          <a:lstStyle/>
          <a:p>
            <a:pPr algn="ctr"/>
            <a:r>
              <a:rPr lang="en-US" dirty="0"/>
              <a:t>Data Structures And Algorithms</a:t>
            </a:r>
            <a:endParaRPr lang="en-PK" dirty="0"/>
          </a:p>
        </p:txBody>
      </p:sp>
      <p:sp>
        <p:nvSpPr>
          <p:cNvPr id="3" name="Subtitle 2">
            <a:extLst>
              <a:ext uri="{FF2B5EF4-FFF2-40B4-BE49-F238E27FC236}">
                <a16:creationId xmlns:a16="http://schemas.microsoft.com/office/drawing/2014/main" id="{94386ACD-0978-1E22-1FFE-548DC52D6F13}"/>
              </a:ext>
            </a:extLst>
          </p:cNvPr>
          <p:cNvSpPr>
            <a:spLocks noGrp="1"/>
          </p:cNvSpPr>
          <p:nvPr>
            <p:ph type="subTitle" idx="1"/>
          </p:nvPr>
        </p:nvSpPr>
        <p:spPr/>
        <p:txBody>
          <a:bodyPr/>
          <a:lstStyle/>
          <a:p>
            <a:endParaRPr lang="en-PK" dirty="0"/>
          </a:p>
        </p:txBody>
      </p:sp>
    </p:spTree>
    <p:extLst>
      <p:ext uri="{BB962C8B-B14F-4D97-AF65-F5344CB8AC3E}">
        <p14:creationId xmlns:p14="http://schemas.microsoft.com/office/powerpoint/2010/main" val="395286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9CFAB-B2AE-3A88-7D8A-D36C15D06457}"/>
              </a:ext>
            </a:extLst>
          </p:cNvPr>
          <p:cNvSpPr>
            <a:spLocks noGrp="1"/>
          </p:cNvSpPr>
          <p:nvPr>
            <p:ph type="title"/>
          </p:nvPr>
        </p:nvSpPr>
        <p:spPr/>
        <p:txBody>
          <a:bodyPr/>
          <a:lstStyle/>
          <a:p>
            <a:r>
              <a:rPr lang="en-US" dirty="0"/>
              <a:t>Tree Traversal</a:t>
            </a:r>
            <a:endParaRPr lang="en-PK" dirty="0"/>
          </a:p>
        </p:txBody>
      </p:sp>
      <p:pic>
        <p:nvPicPr>
          <p:cNvPr id="7" name="Content Placeholder 6">
            <a:extLst>
              <a:ext uri="{FF2B5EF4-FFF2-40B4-BE49-F238E27FC236}">
                <a16:creationId xmlns:a16="http://schemas.microsoft.com/office/drawing/2014/main" id="{0E478DB0-4216-C189-E8EE-A942B6D0A1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5484" y="1605820"/>
            <a:ext cx="5437239" cy="4549174"/>
          </a:xfrm>
        </p:spPr>
      </p:pic>
    </p:spTree>
    <p:extLst>
      <p:ext uri="{BB962C8B-B14F-4D97-AF65-F5344CB8AC3E}">
        <p14:creationId xmlns:p14="http://schemas.microsoft.com/office/powerpoint/2010/main" val="2610511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A12920-8A30-7332-A41D-DFA4E929991C}"/>
              </a:ext>
            </a:extLst>
          </p:cNvPr>
          <p:cNvSpPr>
            <a:spLocks noGrp="1"/>
          </p:cNvSpPr>
          <p:nvPr>
            <p:ph type="title"/>
          </p:nvPr>
        </p:nvSpPr>
        <p:spPr/>
        <p:txBody>
          <a:bodyPr/>
          <a:lstStyle/>
          <a:p>
            <a:r>
              <a:rPr lang="en-US" dirty="0"/>
              <a:t>Tree traversal</a:t>
            </a:r>
            <a:endParaRPr lang="en-PK" dirty="0"/>
          </a:p>
        </p:txBody>
      </p:sp>
      <p:pic>
        <p:nvPicPr>
          <p:cNvPr id="8" name="Content Placeholder 7">
            <a:extLst>
              <a:ext uri="{FF2B5EF4-FFF2-40B4-BE49-F238E27FC236}">
                <a16:creationId xmlns:a16="http://schemas.microsoft.com/office/drawing/2014/main" id="{1432DF19-70D0-1C50-2360-E15DBBE8C99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66056" y="2449512"/>
            <a:ext cx="3962400" cy="3467100"/>
          </a:xfrm>
        </p:spPr>
      </p:pic>
      <p:sp>
        <p:nvSpPr>
          <p:cNvPr id="6" name="Content Placeholder 5">
            <a:extLst>
              <a:ext uri="{FF2B5EF4-FFF2-40B4-BE49-F238E27FC236}">
                <a16:creationId xmlns:a16="http://schemas.microsoft.com/office/drawing/2014/main" id="{98089322-0C75-F3ED-C60A-D158303B112A}"/>
              </a:ext>
            </a:extLst>
          </p:cNvPr>
          <p:cNvSpPr>
            <a:spLocks noGrp="1"/>
          </p:cNvSpPr>
          <p:nvPr>
            <p:ph sz="half" idx="2"/>
          </p:nvPr>
        </p:nvSpPr>
        <p:spPr/>
        <p:txBody>
          <a:bodyPr/>
          <a:lstStyle/>
          <a:p>
            <a:r>
              <a:rPr lang="en-US" dirty="0"/>
              <a:t>Pre-order: </a:t>
            </a:r>
            <a:r>
              <a:rPr lang="en-PK" i="0" dirty="0">
                <a:solidFill>
                  <a:srgbClr val="333333"/>
                </a:solidFill>
                <a:effectLst/>
              </a:rPr>
              <a:t>40, 30, 25, 15, 28, 35, 50, 45, 60, 55, 70</a:t>
            </a:r>
            <a:endParaRPr lang="en-US" i="0" dirty="0">
              <a:solidFill>
                <a:srgbClr val="333333"/>
              </a:solidFill>
              <a:effectLst/>
            </a:endParaRPr>
          </a:p>
          <a:p>
            <a:r>
              <a:rPr lang="en-US" dirty="0">
                <a:solidFill>
                  <a:srgbClr val="333333"/>
                </a:solidFill>
              </a:rPr>
              <a:t>Post-order: </a:t>
            </a:r>
            <a:r>
              <a:rPr lang="en-PK" i="0" dirty="0">
                <a:solidFill>
                  <a:srgbClr val="333333"/>
                </a:solidFill>
                <a:effectLst/>
              </a:rPr>
              <a:t>15, 28, 25, 35, 30, 45, 55, 70, 60, 50, 40</a:t>
            </a:r>
            <a:endParaRPr lang="en-US" dirty="0">
              <a:solidFill>
                <a:srgbClr val="333333"/>
              </a:solidFill>
            </a:endParaRPr>
          </a:p>
          <a:p>
            <a:r>
              <a:rPr lang="en-US" dirty="0">
                <a:solidFill>
                  <a:srgbClr val="333333"/>
                </a:solidFill>
              </a:rPr>
              <a:t>In-order: 1</a:t>
            </a:r>
            <a:r>
              <a:rPr lang="en-PK" i="0" dirty="0">
                <a:solidFill>
                  <a:srgbClr val="333333"/>
                </a:solidFill>
                <a:effectLst/>
              </a:rPr>
              <a:t>5, 25, 28, 30, 35, 40, 45, 50, 55, 60, 70</a:t>
            </a:r>
            <a:endParaRPr lang="en-PK" dirty="0"/>
          </a:p>
        </p:txBody>
      </p:sp>
    </p:spTree>
    <p:extLst>
      <p:ext uri="{BB962C8B-B14F-4D97-AF65-F5344CB8AC3E}">
        <p14:creationId xmlns:p14="http://schemas.microsoft.com/office/powerpoint/2010/main" val="219672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1CDFC7-26A6-0FA7-1E96-B468586AA45D}"/>
              </a:ext>
            </a:extLst>
          </p:cNvPr>
          <p:cNvSpPr>
            <a:spLocks noGrp="1"/>
          </p:cNvSpPr>
          <p:nvPr>
            <p:ph type="title"/>
          </p:nvPr>
        </p:nvSpPr>
        <p:spPr/>
        <p:txBody>
          <a:bodyPr/>
          <a:lstStyle/>
          <a:p>
            <a:r>
              <a:rPr lang="en-US" dirty="0"/>
              <a:t>In-order </a:t>
            </a:r>
            <a:r>
              <a:rPr lang="en-US" dirty="0" err="1"/>
              <a:t>trversal</a:t>
            </a:r>
            <a:endParaRPr lang="en-PK" dirty="0"/>
          </a:p>
        </p:txBody>
      </p:sp>
      <p:sp>
        <p:nvSpPr>
          <p:cNvPr id="6" name="Content Placeholder 5">
            <a:extLst>
              <a:ext uri="{FF2B5EF4-FFF2-40B4-BE49-F238E27FC236}">
                <a16:creationId xmlns:a16="http://schemas.microsoft.com/office/drawing/2014/main" id="{E1AA3B50-291E-107A-2B40-E5193AFFA41C}"/>
              </a:ext>
            </a:extLst>
          </p:cNvPr>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void BST::INORDER(Node*p)</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if (p != </a:t>
            </a:r>
            <a:r>
              <a:rPr lang="en-US" dirty="0" err="1">
                <a:latin typeface="Courier New" panose="02070309020205020404" pitchFamily="49" charset="0"/>
                <a:cs typeface="Courier New" panose="02070309020205020404" pitchFamily="49" charset="0"/>
              </a:rPr>
              <a:t>nullptr</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INORDER(p-&gt;</a:t>
            </a:r>
            <a:r>
              <a:rPr lang="en-US" dirty="0" err="1">
                <a:latin typeface="Courier New" panose="02070309020205020404" pitchFamily="49" charset="0"/>
                <a:cs typeface="Courier New" panose="02070309020205020404" pitchFamily="49" charset="0"/>
              </a:rPr>
              <a:t>leftChild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 &lt;&lt; p-&gt;data &lt;&lt; </a:t>
            </a:r>
            <a:r>
              <a:rPr lang="en-US" dirty="0" err="1">
                <a:latin typeface="Courier New" panose="02070309020205020404" pitchFamily="49" charset="0"/>
                <a:cs typeface="Courier New" panose="02070309020205020404" pitchFamily="49" charset="0"/>
              </a:rPr>
              <a:t>endl</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INORDER(p-&gt;</a:t>
            </a:r>
            <a:r>
              <a:rPr lang="en-US" dirty="0" err="1">
                <a:latin typeface="Courier New" panose="02070309020205020404" pitchFamily="49" charset="0"/>
                <a:cs typeface="Courier New" panose="02070309020205020404" pitchFamily="49" charset="0"/>
              </a:rPr>
              <a:t>rightChild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a:t>
            </a:r>
            <a:endParaRPr lang="en-PK"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24356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4AD71-EFFB-9FE7-01D6-3F7A50349256}"/>
              </a:ext>
            </a:extLst>
          </p:cNvPr>
          <p:cNvSpPr>
            <a:spLocks noGrp="1"/>
          </p:cNvSpPr>
          <p:nvPr>
            <p:ph type="title"/>
          </p:nvPr>
        </p:nvSpPr>
        <p:spPr/>
        <p:txBody>
          <a:bodyPr/>
          <a:lstStyle/>
          <a:p>
            <a:r>
              <a:rPr lang="en-US" dirty="0"/>
              <a:t>Tree traversal</a:t>
            </a:r>
            <a:endParaRPr lang="en-PK" dirty="0"/>
          </a:p>
        </p:txBody>
      </p:sp>
      <p:pic>
        <p:nvPicPr>
          <p:cNvPr id="5" name="Content Placeholder 4">
            <a:extLst>
              <a:ext uri="{FF2B5EF4-FFF2-40B4-BE49-F238E27FC236}">
                <a16:creationId xmlns:a16="http://schemas.microsoft.com/office/drawing/2014/main" id="{3443311B-944A-B6DA-3F77-40F70A2C10BA}"/>
              </a:ext>
            </a:extLst>
          </p:cNvPr>
          <p:cNvPicPr>
            <a:picLocks noGrp="1" noChangeAspect="1"/>
          </p:cNvPicPr>
          <p:nvPr>
            <p:ph idx="1"/>
          </p:nvPr>
        </p:nvPicPr>
        <p:blipFill>
          <a:blip r:embed="rId2"/>
          <a:stretch>
            <a:fillRect/>
          </a:stretch>
        </p:blipFill>
        <p:spPr>
          <a:xfrm>
            <a:off x="2418734" y="2420551"/>
            <a:ext cx="7649497" cy="3587350"/>
          </a:xfrm>
        </p:spPr>
      </p:pic>
    </p:spTree>
    <p:extLst>
      <p:ext uri="{BB962C8B-B14F-4D97-AF65-F5344CB8AC3E}">
        <p14:creationId xmlns:p14="http://schemas.microsoft.com/office/powerpoint/2010/main" val="3656325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17BB0-E002-D373-655C-AF484983892A}"/>
              </a:ext>
            </a:extLst>
          </p:cNvPr>
          <p:cNvSpPr>
            <a:spLocks noGrp="1"/>
          </p:cNvSpPr>
          <p:nvPr>
            <p:ph type="title"/>
          </p:nvPr>
        </p:nvSpPr>
        <p:spPr/>
        <p:txBody>
          <a:bodyPr/>
          <a:lstStyle/>
          <a:p>
            <a:r>
              <a:rPr lang="en-US" dirty="0"/>
              <a:t>Tree traversal</a:t>
            </a:r>
            <a:endParaRPr lang="en-PK" dirty="0"/>
          </a:p>
        </p:txBody>
      </p:sp>
      <p:pic>
        <p:nvPicPr>
          <p:cNvPr id="5" name="Content Placeholder 4">
            <a:extLst>
              <a:ext uri="{FF2B5EF4-FFF2-40B4-BE49-F238E27FC236}">
                <a16:creationId xmlns:a16="http://schemas.microsoft.com/office/drawing/2014/main" id="{2961581A-1BFC-66B0-1B20-2A9DBD32FEFC}"/>
              </a:ext>
            </a:extLst>
          </p:cNvPr>
          <p:cNvPicPr>
            <a:picLocks noGrp="1" noChangeAspect="1"/>
          </p:cNvPicPr>
          <p:nvPr>
            <p:ph idx="1"/>
          </p:nvPr>
        </p:nvPicPr>
        <p:blipFill>
          <a:blip r:embed="rId2"/>
          <a:stretch>
            <a:fillRect/>
          </a:stretch>
        </p:blipFill>
        <p:spPr>
          <a:xfrm>
            <a:off x="3206334" y="2093976"/>
            <a:ext cx="5593536" cy="4279392"/>
          </a:xfrm>
        </p:spPr>
      </p:pic>
    </p:spTree>
    <p:extLst>
      <p:ext uri="{BB962C8B-B14F-4D97-AF65-F5344CB8AC3E}">
        <p14:creationId xmlns:p14="http://schemas.microsoft.com/office/powerpoint/2010/main" val="3019249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23DED-CDAB-206C-7BC9-E793700BB303}"/>
              </a:ext>
            </a:extLst>
          </p:cNvPr>
          <p:cNvSpPr>
            <a:spLocks noGrp="1"/>
          </p:cNvSpPr>
          <p:nvPr>
            <p:ph type="title"/>
          </p:nvPr>
        </p:nvSpPr>
        <p:spPr/>
        <p:txBody>
          <a:bodyPr/>
          <a:lstStyle/>
          <a:p>
            <a:r>
              <a:rPr lang="en-US" dirty="0"/>
              <a:t>Deletion in BST</a:t>
            </a:r>
            <a:endParaRPr lang="en-PK" dirty="0"/>
          </a:p>
        </p:txBody>
      </p:sp>
      <p:sp>
        <p:nvSpPr>
          <p:cNvPr id="3" name="Content Placeholder 2">
            <a:extLst>
              <a:ext uri="{FF2B5EF4-FFF2-40B4-BE49-F238E27FC236}">
                <a16:creationId xmlns:a16="http://schemas.microsoft.com/office/drawing/2014/main" id="{7FF48528-48D9-758D-0701-A3B579D18EE6}"/>
              </a:ext>
            </a:extLst>
          </p:cNvPr>
          <p:cNvSpPr>
            <a:spLocks noGrp="1"/>
          </p:cNvSpPr>
          <p:nvPr>
            <p:ph idx="1"/>
          </p:nvPr>
        </p:nvSpPr>
        <p:spPr/>
        <p:txBody>
          <a:bodyPr/>
          <a:lstStyle/>
          <a:p>
            <a:pPr algn="just"/>
            <a:r>
              <a:rPr lang="en-US" i="0" dirty="0">
                <a:effectLst/>
              </a:rPr>
              <a:t>Delete function is used to delete the specified node from a binary search tree. </a:t>
            </a:r>
          </a:p>
          <a:p>
            <a:pPr algn="just"/>
            <a:r>
              <a:rPr lang="en-US" i="0" dirty="0">
                <a:effectLst/>
              </a:rPr>
              <a:t>However, we must delete a node from a binary search tree in such a way, that the property of binary search tree doesn't violate. </a:t>
            </a:r>
          </a:p>
          <a:p>
            <a:pPr algn="just"/>
            <a:r>
              <a:rPr lang="en-US" i="0" dirty="0">
                <a:effectLst/>
              </a:rPr>
              <a:t>There are three situations of deleting a node from binary search tree.</a:t>
            </a:r>
          </a:p>
          <a:p>
            <a:pPr lvl="2" algn="just">
              <a:buFont typeface="Wingdings" panose="05000000000000000000" pitchFamily="2" charset="2"/>
              <a:buChar char="Ø"/>
            </a:pPr>
            <a:r>
              <a:rPr lang="en-US" sz="1800" i="0" dirty="0">
                <a:effectLst/>
              </a:rPr>
              <a:t>The node to be deleted is a leaf node</a:t>
            </a:r>
          </a:p>
          <a:p>
            <a:pPr lvl="2" algn="just">
              <a:buFont typeface="Wingdings" panose="05000000000000000000" pitchFamily="2" charset="2"/>
              <a:buChar char="Ø"/>
            </a:pPr>
            <a:r>
              <a:rPr lang="en-US" sz="1800" dirty="0"/>
              <a:t>T</a:t>
            </a:r>
            <a:r>
              <a:rPr lang="en-US" sz="1800" i="0" dirty="0">
                <a:effectLst/>
              </a:rPr>
              <a:t>he node to be deleted has only one child</a:t>
            </a:r>
          </a:p>
          <a:p>
            <a:pPr lvl="2" algn="just">
              <a:buFont typeface="Wingdings" panose="05000000000000000000" pitchFamily="2" charset="2"/>
              <a:buChar char="Ø"/>
            </a:pPr>
            <a:r>
              <a:rPr lang="en-US" sz="1800" i="0" dirty="0">
                <a:effectLst/>
              </a:rPr>
              <a:t>The node to be deleted has two children.</a:t>
            </a:r>
          </a:p>
          <a:p>
            <a:pPr marL="548640" lvl="2" indent="0" algn="just">
              <a:buNone/>
            </a:pPr>
            <a:endParaRPr lang="en-US" i="0" dirty="0">
              <a:effectLst/>
            </a:endParaRPr>
          </a:p>
          <a:p>
            <a:pPr lvl="2" algn="just">
              <a:buFont typeface="Wingdings" panose="05000000000000000000" pitchFamily="2" charset="2"/>
              <a:buChar char="Ø"/>
            </a:pPr>
            <a:endParaRPr lang="en-PK" dirty="0"/>
          </a:p>
        </p:txBody>
      </p:sp>
    </p:spTree>
    <p:extLst>
      <p:ext uri="{BB962C8B-B14F-4D97-AF65-F5344CB8AC3E}">
        <p14:creationId xmlns:p14="http://schemas.microsoft.com/office/powerpoint/2010/main" val="3716545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FB01A-0B64-35E5-4990-598249AD1DC3}"/>
              </a:ext>
            </a:extLst>
          </p:cNvPr>
          <p:cNvSpPr>
            <a:spLocks noGrp="1"/>
          </p:cNvSpPr>
          <p:nvPr>
            <p:ph type="title"/>
          </p:nvPr>
        </p:nvSpPr>
        <p:spPr/>
        <p:txBody>
          <a:bodyPr>
            <a:normAutofit/>
          </a:bodyPr>
          <a:lstStyle/>
          <a:p>
            <a:r>
              <a:rPr lang="en-US" sz="5400" i="0" dirty="0">
                <a:effectLst/>
              </a:rPr>
              <a:t>node to be deleted is a leaf node</a:t>
            </a:r>
            <a:endParaRPr lang="en-PK" dirty="0"/>
          </a:p>
        </p:txBody>
      </p:sp>
      <p:sp>
        <p:nvSpPr>
          <p:cNvPr id="3" name="Content Placeholder 2">
            <a:extLst>
              <a:ext uri="{FF2B5EF4-FFF2-40B4-BE49-F238E27FC236}">
                <a16:creationId xmlns:a16="http://schemas.microsoft.com/office/drawing/2014/main" id="{85B67379-8E7A-4385-4471-D72313A10512}"/>
              </a:ext>
            </a:extLst>
          </p:cNvPr>
          <p:cNvSpPr>
            <a:spLocks noGrp="1"/>
          </p:cNvSpPr>
          <p:nvPr>
            <p:ph sz="half" idx="1"/>
          </p:nvPr>
        </p:nvSpPr>
        <p:spPr/>
        <p:txBody>
          <a:bodyPr/>
          <a:lstStyle/>
          <a:p>
            <a:pPr algn="just"/>
            <a:r>
              <a:rPr lang="en-US" sz="1800" b="0" i="0" dirty="0">
                <a:solidFill>
                  <a:srgbClr val="333333"/>
                </a:solidFill>
                <a:effectLst/>
              </a:rPr>
              <a:t>It is the simplest case, in this case, replace the leaf node with the NULL and simple free the allocated space.</a:t>
            </a:r>
          </a:p>
          <a:p>
            <a:pPr algn="just"/>
            <a:r>
              <a:rPr lang="en-US" sz="1800" b="0" i="0" dirty="0">
                <a:solidFill>
                  <a:srgbClr val="333333"/>
                </a:solidFill>
                <a:effectLst/>
              </a:rPr>
              <a:t>In the following image, we are deleting the node 85, since the node is a leaf node, therefore the node will be replaced with NULL and allocated space will be freed.</a:t>
            </a:r>
          </a:p>
          <a:p>
            <a:pPr algn="just"/>
            <a:endParaRPr lang="en-PK" dirty="0"/>
          </a:p>
        </p:txBody>
      </p:sp>
      <p:sp>
        <p:nvSpPr>
          <p:cNvPr id="8" name="Content Placeholder 7">
            <a:extLst>
              <a:ext uri="{FF2B5EF4-FFF2-40B4-BE49-F238E27FC236}">
                <a16:creationId xmlns:a16="http://schemas.microsoft.com/office/drawing/2014/main" id="{C50DFEE2-2E7D-062A-B9B4-8AF459A12907}"/>
              </a:ext>
            </a:extLst>
          </p:cNvPr>
          <p:cNvSpPr>
            <a:spLocks noGrp="1"/>
          </p:cNvSpPr>
          <p:nvPr>
            <p:ph sz="half" idx="2"/>
          </p:nvPr>
        </p:nvSpPr>
        <p:spPr/>
        <p:txBody>
          <a:bodyPr/>
          <a:lstStyle/>
          <a:p>
            <a:endParaRPr lang="en-PK"/>
          </a:p>
        </p:txBody>
      </p:sp>
      <p:pic>
        <p:nvPicPr>
          <p:cNvPr id="10" name="Picture 9">
            <a:extLst>
              <a:ext uri="{FF2B5EF4-FFF2-40B4-BE49-F238E27FC236}">
                <a16:creationId xmlns:a16="http://schemas.microsoft.com/office/drawing/2014/main" id="{D816D548-254E-1177-E9E5-D4FCE6BFB7C6}"/>
              </a:ext>
            </a:extLst>
          </p:cNvPr>
          <p:cNvPicPr>
            <a:picLocks noChangeAspect="1"/>
          </p:cNvPicPr>
          <p:nvPr/>
        </p:nvPicPr>
        <p:blipFill>
          <a:blip r:embed="rId2"/>
          <a:stretch>
            <a:fillRect/>
          </a:stretch>
        </p:blipFill>
        <p:spPr>
          <a:xfrm>
            <a:off x="5997678" y="2194560"/>
            <a:ext cx="5938672" cy="3876675"/>
          </a:xfrm>
          <a:prstGeom prst="rect">
            <a:avLst/>
          </a:prstGeom>
        </p:spPr>
      </p:pic>
    </p:spTree>
    <p:extLst>
      <p:ext uri="{BB962C8B-B14F-4D97-AF65-F5344CB8AC3E}">
        <p14:creationId xmlns:p14="http://schemas.microsoft.com/office/powerpoint/2010/main" val="2756594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FB01A-0B64-35E5-4990-598249AD1DC3}"/>
              </a:ext>
            </a:extLst>
          </p:cNvPr>
          <p:cNvSpPr>
            <a:spLocks noGrp="1"/>
          </p:cNvSpPr>
          <p:nvPr>
            <p:ph type="title"/>
          </p:nvPr>
        </p:nvSpPr>
        <p:spPr/>
        <p:txBody>
          <a:bodyPr>
            <a:normAutofit/>
          </a:bodyPr>
          <a:lstStyle/>
          <a:p>
            <a:r>
              <a:rPr lang="en-US" sz="5400" i="0" dirty="0">
                <a:effectLst/>
              </a:rPr>
              <a:t>node to be deleted has one child</a:t>
            </a:r>
            <a:endParaRPr lang="en-PK" dirty="0"/>
          </a:p>
        </p:txBody>
      </p:sp>
      <p:sp>
        <p:nvSpPr>
          <p:cNvPr id="3" name="Content Placeholder 2">
            <a:extLst>
              <a:ext uri="{FF2B5EF4-FFF2-40B4-BE49-F238E27FC236}">
                <a16:creationId xmlns:a16="http://schemas.microsoft.com/office/drawing/2014/main" id="{85B67379-8E7A-4385-4471-D72313A10512}"/>
              </a:ext>
            </a:extLst>
          </p:cNvPr>
          <p:cNvSpPr>
            <a:spLocks noGrp="1"/>
          </p:cNvSpPr>
          <p:nvPr>
            <p:ph idx="1"/>
          </p:nvPr>
        </p:nvSpPr>
        <p:spPr/>
        <p:txBody>
          <a:bodyPr/>
          <a:lstStyle/>
          <a:p>
            <a:pPr algn="just"/>
            <a:r>
              <a:rPr lang="en-US" sz="1600" b="0" i="0" dirty="0">
                <a:solidFill>
                  <a:srgbClr val="333333"/>
                </a:solidFill>
                <a:effectLst/>
              </a:rPr>
              <a:t>In this case, replace the node with its child and delete the child node, which now contains the value which is to be deleted. Simply replace it with the NULL and free the allocated space.</a:t>
            </a:r>
          </a:p>
          <a:p>
            <a:pPr algn="just"/>
            <a:r>
              <a:rPr lang="en-US" sz="1600" b="0" i="0" dirty="0">
                <a:solidFill>
                  <a:srgbClr val="333333"/>
                </a:solidFill>
                <a:effectLst/>
              </a:rPr>
              <a:t>In the following image, the node 12 is to be deleted. It has only one child. The node will be replaced with its child node and the replaced node 12 (which is now leaf node) will simply be deleted.</a:t>
            </a:r>
          </a:p>
          <a:p>
            <a:pPr marL="0" indent="0" algn="just">
              <a:buNone/>
            </a:pPr>
            <a:br>
              <a:rPr lang="en-US" sz="1600" dirty="0"/>
            </a:br>
            <a:endParaRPr lang="en-PK" dirty="0"/>
          </a:p>
        </p:txBody>
      </p:sp>
      <p:pic>
        <p:nvPicPr>
          <p:cNvPr id="15" name="Picture 14">
            <a:extLst>
              <a:ext uri="{FF2B5EF4-FFF2-40B4-BE49-F238E27FC236}">
                <a16:creationId xmlns:a16="http://schemas.microsoft.com/office/drawing/2014/main" id="{03083EA5-7504-A4B4-F1EB-EA4516BC59D8}"/>
              </a:ext>
            </a:extLst>
          </p:cNvPr>
          <p:cNvPicPr>
            <a:picLocks noChangeAspect="1"/>
          </p:cNvPicPr>
          <p:nvPr/>
        </p:nvPicPr>
        <p:blipFill>
          <a:blip r:embed="rId2"/>
          <a:stretch>
            <a:fillRect/>
          </a:stretch>
        </p:blipFill>
        <p:spPr>
          <a:xfrm>
            <a:off x="1386348" y="3429000"/>
            <a:ext cx="9891252" cy="3027341"/>
          </a:xfrm>
          <a:prstGeom prst="rect">
            <a:avLst/>
          </a:prstGeom>
        </p:spPr>
      </p:pic>
    </p:spTree>
    <p:extLst>
      <p:ext uri="{BB962C8B-B14F-4D97-AF65-F5344CB8AC3E}">
        <p14:creationId xmlns:p14="http://schemas.microsoft.com/office/powerpoint/2010/main" val="2944039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FB01A-0B64-35E5-4990-598249AD1DC3}"/>
              </a:ext>
            </a:extLst>
          </p:cNvPr>
          <p:cNvSpPr>
            <a:spLocks noGrp="1"/>
          </p:cNvSpPr>
          <p:nvPr>
            <p:ph type="title"/>
          </p:nvPr>
        </p:nvSpPr>
        <p:spPr/>
        <p:txBody>
          <a:bodyPr>
            <a:normAutofit/>
          </a:bodyPr>
          <a:lstStyle/>
          <a:p>
            <a:r>
              <a:rPr lang="en-US" sz="5400" i="0" dirty="0">
                <a:effectLst/>
              </a:rPr>
              <a:t>node to be deleted has two children</a:t>
            </a:r>
            <a:endParaRPr lang="en-PK" dirty="0"/>
          </a:p>
        </p:txBody>
      </p:sp>
      <p:sp>
        <p:nvSpPr>
          <p:cNvPr id="3" name="Content Placeholder 2">
            <a:extLst>
              <a:ext uri="{FF2B5EF4-FFF2-40B4-BE49-F238E27FC236}">
                <a16:creationId xmlns:a16="http://schemas.microsoft.com/office/drawing/2014/main" id="{85B67379-8E7A-4385-4471-D72313A10512}"/>
              </a:ext>
            </a:extLst>
          </p:cNvPr>
          <p:cNvSpPr>
            <a:spLocks noGrp="1"/>
          </p:cNvSpPr>
          <p:nvPr>
            <p:ph idx="1"/>
          </p:nvPr>
        </p:nvSpPr>
        <p:spPr/>
        <p:txBody>
          <a:bodyPr/>
          <a:lstStyle/>
          <a:p>
            <a:pPr algn="just"/>
            <a:r>
              <a:rPr lang="en-US" sz="1600" b="0" i="0" dirty="0">
                <a:solidFill>
                  <a:srgbClr val="333333"/>
                </a:solidFill>
                <a:effectLst/>
              </a:rPr>
              <a:t>It is a bit complexed case compare to other two cases. </a:t>
            </a:r>
          </a:p>
          <a:p>
            <a:pPr algn="just"/>
            <a:r>
              <a:rPr lang="en-US" sz="1600" b="0" i="0" dirty="0">
                <a:solidFill>
                  <a:srgbClr val="333333"/>
                </a:solidFill>
                <a:effectLst/>
              </a:rPr>
              <a:t>However, the node which is to be deleted, is replaced with its in-order successor or predecessor </a:t>
            </a:r>
            <a:r>
              <a:rPr lang="en-US" sz="1600" dirty="0">
                <a:solidFill>
                  <a:srgbClr val="333333"/>
                </a:solidFill>
              </a:rPr>
              <a:t>i.e. </a:t>
            </a:r>
            <a:r>
              <a:rPr lang="en-US" sz="1600" b="0" i="0" dirty="0">
                <a:solidFill>
                  <a:srgbClr val="161616"/>
                </a:solidFill>
                <a:effectLst/>
              </a:rPr>
              <a:t>find the smallest node in the right subtree.</a:t>
            </a:r>
            <a:endParaRPr lang="en-US" sz="1600" b="0" i="0" dirty="0">
              <a:solidFill>
                <a:srgbClr val="333333"/>
              </a:solidFill>
              <a:effectLst/>
            </a:endParaRPr>
          </a:p>
          <a:p>
            <a:pPr algn="just"/>
            <a:r>
              <a:rPr lang="en-US" sz="1600" dirty="0">
                <a:solidFill>
                  <a:srgbClr val="333333"/>
                </a:solidFill>
              </a:rPr>
              <a:t>Replace the value of current node with the </a:t>
            </a:r>
            <a:r>
              <a:rPr lang="en-US" sz="1600" b="0" i="0" dirty="0">
                <a:solidFill>
                  <a:srgbClr val="333333"/>
                </a:solidFill>
                <a:effectLst/>
              </a:rPr>
              <a:t>in-order successor or predecessor </a:t>
            </a:r>
          </a:p>
          <a:p>
            <a:pPr algn="just"/>
            <a:r>
              <a:rPr lang="en-US" sz="1600" b="0" i="0" dirty="0">
                <a:solidFill>
                  <a:srgbClr val="333333"/>
                </a:solidFill>
                <a:effectLst/>
              </a:rPr>
              <a:t>After the procedure, replace the node with NULL and free the allocated space.</a:t>
            </a:r>
          </a:p>
          <a:p>
            <a:pPr marL="0" indent="0" algn="just">
              <a:buNone/>
            </a:pPr>
            <a:br>
              <a:rPr lang="en-US" sz="1600" dirty="0"/>
            </a:br>
            <a:endParaRPr lang="en-PK" dirty="0"/>
          </a:p>
        </p:txBody>
      </p:sp>
    </p:spTree>
    <p:extLst>
      <p:ext uri="{BB962C8B-B14F-4D97-AF65-F5344CB8AC3E}">
        <p14:creationId xmlns:p14="http://schemas.microsoft.com/office/powerpoint/2010/main" val="3690714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5E127-8D17-1C3F-A3B6-21F2B2E4A841}"/>
              </a:ext>
            </a:extLst>
          </p:cNvPr>
          <p:cNvSpPr>
            <a:spLocks noGrp="1"/>
          </p:cNvSpPr>
          <p:nvPr>
            <p:ph type="title"/>
          </p:nvPr>
        </p:nvSpPr>
        <p:spPr/>
        <p:txBody>
          <a:bodyPr/>
          <a:lstStyle/>
          <a:p>
            <a:r>
              <a:rPr lang="en-US" sz="5400" i="0" dirty="0">
                <a:effectLst/>
              </a:rPr>
              <a:t>node to be deleted has two children</a:t>
            </a:r>
            <a:endParaRPr lang="en-PK" dirty="0"/>
          </a:p>
        </p:txBody>
      </p:sp>
      <p:pic>
        <p:nvPicPr>
          <p:cNvPr id="4" name="Content Placeholder 6">
            <a:extLst>
              <a:ext uri="{FF2B5EF4-FFF2-40B4-BE49-F238E27FC236}">
                <a16:creationId xmlns:a16="http://schemas.microsoft.com/office/drawing/2014/main" id="{22B73DC2-63D2-B500-B7F1-C9622DEDAF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41290" y="2015613"/>
            <a:ext cx="4639085" cy="4456585"/>
          </a:xfrm>
        </p:spPr>
      </p:pic>
    </p:spTree>
    <p:extLst>
      <p:ext uri="{BB962C8B-B14F-4D97-AF65-F5344CB8AC3E}">
        <p14:creationId xmlns:p14="http://schemas.microsoft.com/office/powerpoint/2010/main" val="1101477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E6E4A-8A18-D582-0BE3-68E7DC4FC91A}"/>
              </a:ext>
            </a:extLst>
          </p:cNvPr>
          <p:cNvSpPr>
            <a:spLocks noGrp="1"/>
          </p:cNvSpPr>
          <p:nvPr>
            <p:ph type="title"/>
          </p:nvPr>
        </p:nvSpPr>
        <p:spPr/>
        <p:txBody>
          <a:bodyPr/>
          <a:lstStyle/>
          <a:p>
            <a:r>
              <a:rPr lang="en-US" dirty="0"/>
              <a:t>Insertion in BST</a:t>
            </a:r>
            <a:endParaRPr lang="en-PK" dirty="0"/>
          </a:p>
        </p:txBody>
      </p:sp>
      <p:sp>
        <p:nvSpPr>
          <p:cNvPr id="3" name="Content Placeholder 2">
            <a:extLst>
              <a:ext uri="{FF2B5EF4-FFF2-40B4-BE49-F238E27FC236}">
                <a16:creationId xmlns:a16="http://schemas.microsoft.com/office/drawing/2014/main" id="{9D9E2120-3C09-8B84-96D8-57BD10F59AD5}"/>
              </a:ext>
            </a:extLst>
          </p:cNvPr>
          <p:cNvSpPr>
            <a:spLocks noGrp="1"/>
          </p:cNvSpPr>
          <p:nvPr>
            <p:ph idx="1"/>
          </p:nvPr>
        </p:nvSpPr>
        <p:spPr/>
        <p:txBody>
          <a:bodyPr/>
          <a:lstStyle/>
          <a:p>
            <a:pPr algn="just" fontAlgn="base">
              <a:buFont typeface="Arial" panose="020B0604020202020204" pitchFamily="34" charset="0"/>
              <a:buChar char="•"/>
            </a:pPr>
            <a:r>
              <a:rPr lang="en-US" b="0" i="0" dirty="0">
                <a:solidFill>
                  <a:srgbClr val="273239"/>
                </a:solidFill>
                <a:effectLst/>
              </a:rPr>
              <a:t>Check the value to be inserted (say </a:t>
            </a:r>
            <a:r>
              <a:rPr lang="en-US" b="1" i="0" dirty="0">
                <a:solidFill>
                  <a:srgbClr val="273239"/>
                </a:solidFill>
                <a:effectLst/>
              </a:rPr>
              <a:t>X</a:t>
            </a:r>
            <a:r>
              <a:rPr lang="en-US" b="0" i="0" dirty="0">
                <a:solidFill>
                  <a:srgbClr val="273239"/>
                </a:solidFill>
                <a:effectLst/>
              </a:rPr>
              <a:t>) with the value of the current node (say </a:t>
            </a:r>
            <a:r>
              <a:rPr lang="en-US" b="1" i="0" dirty="0" err="1">
                <a:solidFill>
                  <a:srgbClr val="273239"/>
                </a:solidFill>
                <a:effectLst/>
              </a:rPr>
              <a:t>val</a:t>
            </a:r>
            <a:r>
              <a:rPr lang="en-US" b="0" i="0" dirty="0">
                <a:solidFill>
                  <a:srgbClr val="273239"/>
                </a:solidFill>
                <a:effectLst/>
              </a:rPr>
              <a:t>) we are in:</a:t>
            </a:r>
          </a:p>
          <a:p>
            <a:pPr marL="742950" lvl="1" indent="-285750" algn="just" fontAlgn="base">
              <a:buFont typeface="Arial" panose="020B0604020202020204" pitchFamily="34" charset="0"/>
              <a:buChar char="•"/>
            </a:pPr>
            <a:r>
              <a:rPr lang="en-US" b="0" i="0" dirty="0">
                <a:solidFill>
                  <a:srgbClr val="273239"/>
                </a:solidFill>
                <a:effectLst/>
              </a:rPr>
              <a:t>If </a:t>
            </a:r>
            <a:r>
              <a:rPr lang="en-US" b="1" i="0" dirty="0">
                <a:solidFill>
                  <a:srgbClr val="273239"/>
                </a:solidFill>
                <a:effectLst/>
              </a:rPr>
              <a:t>X</a:t>
            </a:r>
            <a:r>
              <a:rPr lang="en-US" b="0" i="0" dirty="0">
                <a:solidFill>
                  <a:srgbClr val="273239"/>
                </a:solidFill>
                <a:effectLst/>
              </a:rPr>
              <a:t> is less than </a:t>
            </a:r>
            <a:r>
              <a:rPr lang="en-US" b="1" i="0" dirty="0" err="1">
                <a:solidFill>
                  <a:srgbClr val="273239"/>
                </a:solidFill>
                <a:effectLst/>
              </a:rPr>
              <a:t>val</a:t>
            </a:r>
            <a:r>
              <a:rPr lang="en-US" b="1" i="0" dirty="0">
                <a:solidFill>
                  <a:srgbClr val="273239"/>
                </a:solidFill>
                <a:effectLst/>
              </a:rPr>
              <a:t> </a:t>
            </a:r>
            <a:r>
              <a:rPr lang="en-US" b="0" i="0" dirty="0">
                <a:solidFill>
                  <a:srgbClr val="273239"/>
                </a:solidFill>
                <a:effectLst/>
              </a:rPr>
              <a:t>move to the left subtree.</a:t>
            </a:r>
          </a:p>
          <a:p>
            <a:pPr marL="742950" lvl="1" indent="-285750" algn="just" fontAlgn="base">
              <a:buFont typeface="Arial" panose="020B0604020202020204" pitchFamily="34" charset="0"/>
              <a:buChar char="•"/>
            </a:pPr>
            <a:r>
              <a:rPr lang="en-US" b="0" i="0" dirty="0">
                <a:solidFill>
                  <a:srgbClr val="273239"/>
                </a:solidFill>
                <a:effectLst/>
              </a:rPr>
              <a:t>Otherwise, move to the right subtree.</a:t>
            </a:r>
          </a:p>
          <a:p>
            <a:pPr algn="just" fontAlgn="base">
              <a:buFont typeface="Arial" panose="020B0604020202020204" pitchFamily="34" charset="0"/>
              <a:buChar char="•"/>
            </a:pPr>
            <a:r>
              <a:rPr lang="en-US" b="0" i="0" dirty="0">
                <a:solidFill>
                  <a:srgbClr val="273239"/>
                </a:solidFill>
                <a:effectLst/>
              </a:rPr>
              <a:t>Once the leaf node is reached, insert </a:t>
            </a:r>
            <a:r>
              <a:rPr lang="en-US" b="1" i="0" dirty="0">
                <a:solidFill>
                  <a:srgbClr val="273239"/>
                </a:solidFill>
                <a:effectLst/>
              </a:rPr>
              <a:t>X</a:t>
            </a:r>
            <a:r>
              <a:rPr lang="en-US" b="0" i="0" dirty="0">
                <a:solidFill>
                  <a:srgbClr val="273239"/>
                </a:solidFill>
                <a:effectLst/>
              </a:rPr>
              <a:t> to its right or left based on the relation between </a:t>
            </a:r>
            <a:r>
              <a:rPr lang="en-US" b="1" i="0" dirty="0">
                <a:solidFill>
                  <a:srgbClr val="273239"/>
                </a:solidFill>
                <a:effectLst/>
              </a:rPr>
              <a:t>X</a:t>
            </a:r>
            <a:r>
              <a:rPr lang="en-US" b="0" i="0" dirty="0">
                <a:solidFill>
                  <a:srgbClr val="273239"/>
                </a:solidFill>
                <a:effectLst/>
              </a:rPr>
              <a:t> and the leaf node’s value.</a:t>
            </a:r>
          </a:p>
          <a:p>
            <a:endParaRPr lang="en-PK" dirty="0"/>
          </a:p>
        </p:txBody>
      </p:sp>
    </p:spTree>
    <p:extLst>
      <p:ext uri="{BB962C8B-B14F-4D97-AF65-F5344CB8AC3E}">
        <p14:creationId xmlns:p14="http://schemas.microsoft.com/office/powerpoint/2010/main" val="2228835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31B06-9A32-F066-824B-BC06D3EE7CC0}"/>
              </a:ext>
            </a:extLst>
          </p:cNvPr>
          <p:cNvSpPr>
            <a:spLocks noGrp="1"/>
          </p:cNvSpPr>
          <p:nvPr>
            <p:ph type="title"/>
          </p:nvPr>
        </p:nvSpPr>
        <p:spPr/>
        <p:txBody>
          <a:bodyPr/>
          <a:lstStyle/>
          <a:p>
            <a:r>
              <a:rPr lang="en-US" dirty="0"/>
              <a:t>Insertion in BST</a:t>
            </a:r>
            <a:endParaRPr lang="en-PK" dirty="0"/>
          </a:p>
        </p:txBody>
      </p:sp>
      <p:sp>
        <p:nvSpPr>
          <p:cNvPr id="3" name="Content Placeholder 2">
            <a:extLst>
              <a:ext uri="{FF2B5EF4-FFF2-40B4-BE49-F238E27FC236}">
                <a16:creationId xmlns:a16="http://schemas.microsoft.com/office/drawing/2014/main" id="{F3F21170-E414-AD08-0A58-71D3DCD0CB2B}"/>
              </a:ext>
            </a:extLst>
          </p:cNvPr>
          <p:cNvSpPr>
            <a:spLocks noGrp="1"/>
          </p:cNvSpPr>
          <p:nvPr>
            <p:ph idx="1"/>
          </p:nvPr>
        </p:nvSpPr>
        <p:spPr/>
        <p:txBody>
          <a:bodyPr>
            <a:normAutofit fontScale="85000" lnSpcReduction="20000"/>
          </a:bodyPr>
          <a:lstStyle/>
          <a:p>
            <a:pPr marL="0" indent="0">
              <a:buNone/>
            </a:pPr>
            <a:r>
              <a:rPr lang="en-US" dirty="0">
                <a:latin typeface="Courier New" panose="02070309020205020404" pitchFamily="49" charset="0"/>
                <a:cs typeface="Courier New" panose="02070309020205020404" pitchFamily="49" charset="0"/>
              </a:rPr>
              <a:t>void BST::insert(int value)</a:t>
            </a:r>
          </a:p>
          <a:p>
            <a:pPr marL="0" indent="0">
              <a:buNone/>
            </a:pP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//Node create:</a:t>
            </a:r>
          </a:p>
          <a:p>
            <a:pPr marL="0" indent="0">
              <a:buNone/>
            </a:pPr>
            <a:r>
              <a:rPr lang="en-US" dirty="0">
                <a:latin typeface="Courier New" panose="02070309020205020404" pitchFamily="49" charset="0"/>
                <a:cs typeface="Courier New" panose="02070309020205020404" pitchFamily="49" charset="0"/>
              </a:rPr>
              <a:t>	Node*</a:t>
            </a:r>
            <a:r>
              <a:rPr lang="en-US" dirty="0" err="1">
                <a:latin typeface="Courier New" panose="02070309020205020404" pitchFamily="49" charset="0"/>
                <a:cs typeface="Courier New" panose="02070309020205020404" pitchFamily="49" charset="0"/>
              </a:rPr>
              <a:t>nn</a:t>
            </a:r>
            <a:r>
              <a:rPr lang="en-US" dirty="0">
                <a:latin typeface="Courier New" panose="02070309020205020404" pitchFamily="49" charset="0"/>
                <a:cs typeface="Courier New" panose="02070309020205020404" pitchFamily="49" charset="0"/>
              </a:rPr>
              <a:t> = new Node;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nn</a:t>
            </a:r>
            <a:r>
              <a:rPr lang="en-US" dirty="0">
                <a:latin typeface="Courier New" panose="02070309020205020404" pitchFamily="49" charset="0"/>
                <a:cs typeface="Courier New" panose="02070309020205020404" pitchFamily="49" charset="0"/>
              </a:rPr>
              <a:t>-&gt;data = value;</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nn</a:t>
            </a:r>
            <a:r>
              <a:rPr lang="en-US" dirty="0">
                <a:latin typeface="Courier New" panose="02070309020205020404" pitchFamily="49" charset="0"/>
                <a:cs typeface="Courier New" panose="02070309020205020404" pitchFamily="49" charset="0"/>
              </a:rPr>
              <a:t>-&gt;</a:t>
            </a:r>
            <a:r>
              <a:rPr lang="en-US" dirty="0" err="1">
                <a:latin typeface="Courier New" panose="02070309020205020404" pitchFamily="49" charset="0"/>
                <a:cs typeface="Courier New" panose="02070309020205020404" pitchFamily="49" charset="0"/>
              </a:rPr>
              <a:t>leftChild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nullptr</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nn</a:t>
            </a:r>
            <a:r>
              <a:rPr lang="en-US" dirty="0">
                <a:latin typeface="Courier New" panose="02070309020205020404" pitchFamily="49" charset="0"/>
                <a:cs typeface="Courier New" panose="02070309020205020404" pitchFamily="49" charset="0"/>
              </a:rPr>
              <a:t>-&gt;</a:t>
            </a:r>
            <a:r>
              <a:rPr lang="en-US" dirty="0" err="1">
                <a:latin typeface="Courier New" panose="02070309020205020404" pitchFamily="49" charset="0"/>
                <a:cs typeface="Courier New" panose="02070309020205020404" pitchFamily="49" charset="0"/>
              </a:rPr>
              <a:t>rightChild</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nullptr</a:t>
            </a: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if (root == </a:t>
            </a:r>
            <a:r>
              <a:rPr lang="en-US" dirty="0" err="1">
                <a:latin typeface="Courier New" panose="02070309020205020404" pitchFamily="49" charset="0"/>
                <a:cs typeface="Courier New" panose="02070309020205020404" pitchFamily="49" charset="0"/>
              </a:rPr>
              <a:t>nullptr</a:t>
            </a:r>
            <a:r>
              <a:rPr lang="en-US" dirty="0">
                <a:latin typeface="Courier New" panose="02070309020205020404" pitchFamily="49" charset="0"/>
                <a:cs typeface="Courier New" panose="02070309020205020404" pitchFamily="49" charset="0"/>
              </a:rPr>
              <a:t>) //empty tree case</a:t>
            </a:r>
          </a:p>
          <a:p>
            <a:pPr marL="0" indent="0">
              <a:buNone/>
            </a:pPr>
            <a:r>
              <a:rPr lang="en-US" dirty="0">
                <a:latin typeface="Courier New" panose="02070309020205020404" pitchFamily="49" charset="0"/>
                <a:cs typeface="Courier New" panose="02070309020205020404" pitchFamily="49" charset="0"/>
              </a:rPr>
              <a:t>		root = </a:t>
            </a:r>
            <a:r>
              <a:rPr lang="en-US" dirty="0" err="1">
                <a:latin typeface="Courier New" panose="02070309020205020404" pitchFamily="49" charset="0"/>
                <a:cs typeface="Courier New" panose="02070309020205020404" pitchFamily="49" charset="0"/>
              </a:rPr>
              <a:t>nn</a:t>
            </a: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else { -------------- }</a:t>
            </a:r>
            <a:endParaRPr lang="en-PK"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49586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51806-F211-8CF0-1D3E-2AF1F0475226}"/>
              </a:ext>
            </a:extLst>
          </p:cNvPr>
          <p:cNvSpPr>
            <a:spLocks noGrp="1"/>
          </p:cNvSpPr>
          <p:nvPr>
            <p:ph type="title"/>
          </p:nvPr>
        </p:nvSpPr>
        <p:spPr/>
        <p:txBody>
          <a:bodyPr/>
          <a:lstStyle/>
          <a:p>
            <a:r>
              <a:rPr lang="en-US" dirty="0"/>
              <a:t>Tree traversal</a:t>
            </a:r>
            <a:endParaRPr lang="en-PK" dirty="0"/>
          </a:p>
        </p:txBody>
      </p:sp>
      <p:sp>
        <p:nvSpPr>
          <p:cNvPr id="3" name="Content Placeholder 2">
            <a:extLst>
              <a:ext uri="{FF2B5EF4-FFF2-40B4-BE49-F238E27FC236}">
                <a16:creationId xmlns:a16="http://schemas.microsoft.com/office/drawing/2014/main" id="{B05AEAB2-5C39-B594-B7DF-9CE30903F709}"/>
              </a:ext>
            </a:extLst>
          </p:cNvPr>
          <p:cNvSpPr>
            <a:spLocks noGrp="1"/>
          </p:cNvSpPr>
          <p:nvPr>
            <p:ph idx="1"/>
          </p:nvPr>
        </p:nvSpPr>
        <p:spPr/>
        <p:txBody>
          <a:bodyPr/>
          <a:lstStyle/>
          <a:p>
            <a:pPr algn="just"/>
            <a:r>
              <a:rPr lang="en-US" b="0" i="0" dirty="0">
                <a:solidFill>
                  <a:srgbClr val="000000"/>
                </a:solidFill>
                <a:effectLst/>
              </a:rPr>
              <a:t>Traversal is a process to visit all the nodes of a tree and may print their values too.</a:t>
            </a:r>
          </a:p>
          <a:p>
            <a:pPr algn="just"/>
            <a:r>
              <a:rPr lang="en-US" b="0" i="0" dirty="0">
                <a:solidFill>
                  <a:srgbClr val="000000"/>
                </a:solidFill>
                <a:effectLst/>
              </a:rPr>
              <a:t>Because, all nodes are connected via edges (links) we always start from the root (head) node. That is, we cannot randomly access a node in a tree. </a:t>
            </a:r>
          </a:p>
          <a:p>
            <a:pPr algn="just"/>
            <a:r>
              <a:rPr lang="en-US" b="0" i="0" dirty="0">
                <a:solidFill>
                  <a:srgbClr val="000000"/>
                </a:solidFill>
                <a:effectLst/>
              </a:rPr>
              <a:t>There are three ways which we use to traverse a tree −</a:t>
            </a:r>
          </a:p>
          <a:p>
            <a:pPr lvl="1" algn="just">
              <a:buFont typeface="Wingdings" panose="05000000000000000000" pitchFamily="2" charset="2"/>
              <a:buChar char="Ø"/>
            </a:pPr>
            <a:endParaRPr lang="en-US" dirty="0">
              <a:solidFill>
                <a:srgbClr val="000000"/>
              </a:solidFill>
            </a:endParaRPr>
          </a:p>
          <a:p>
            <a:pPr lvl="1" algn="just">
              <a:buFont typeface="Wingdings" panose="05000000000000000000" pitchFamily="2" charset="2"/>
              <a:buChar char="Ø"/>
            </a:pPr>
            <a:r>
              <a:rPr lang="en-US" b="0" i="0" dirty="0">
                <a:solidFill>
                  <a:srgbClr val="000000"/>
                </a:solidFill>
                <a:effectLst/>
              </a:rPr>
              <a:t>In-order Traversal</a:t>
            </a:r>
          </a:p>
          <a:p>
            <a:pPr lvl="1" algn="just">
              <a:buFont typeface="Wingdings" panose="05000000000000000000" pitchFamily="2" charset="2"/>
              <a:buChar char="Ø"/>
            </a:pPr>
            <a:r>
              <a:rPr lang="en-US" b="0" i="0" dirty="0">
                <a:solidFill>
                  <a:srgbClr val="000000"/>
                </a:solidFill>
                <a:effectLst/>
              </a:rPr>
              <a:t>Pre-order Traversal</a:t>
            </a:r>
          </a:p>
          <a:p>
            <a:pPr lvl="1" algn="just">
              <a:buFont typeface="Wingdings" panose="05000000000000000000" pitchFamily="2" charset="2"/>
              <a:buChar char="Ø"/>
            </a:pPr>
            <a:r>
              <a:rPr lang="en-US" b="0" i="0" dirty="0">
                <a:solidFill>
                  <a:srgbClr val="000000"/>
                </a:solidFill>
                <a:effectLst/>
              </a:rPr>
              <a:t>Post-order Traversal</a:t>
            </a:r>
          </a:p>
          <a:p>
            <a:endParaRPr lang="en-PK" dirty="0"/>
          </a:p>
        </p:txBody>
      </p:sp>
    </p:spTree>
    <p:extLst>
      <p:ext uri="{BB962C8B-B14F-4D97-AF65-F5344CB8AC3E}">
        <p14:creationId xmlns:p14="http://schemas.microsoft.com/office/powerpoint/2010/main" val="248326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D4D46-ABC4-DB5C-C7DC-EA19D087BD6F}"/>
              </a:ext>
            </a:extLst>
          </p:cNvPr>
          <p:cNvSpPr>
            <a:spLocks noGrp="1"/>
          </p:cNvSpPr>
          <p:nvPr>
            <p:ph type="title"/>
          </p:nvPr>
        </p:nvSpPr>
        <p:spPr/>
        <p:txBody>
          <a:bodyPr/>
          <a:lstStyle/>
          <a:p>
            <a:r>
              <a:rPr lang="en-US" dirty="0"/>
              <a:t>In-order Traversal</a:t>
            </a:r>
            <a:endParaRPr lang="en-PK" dirty="0"/>
          </a:p>
        </p:txBody>
      </p:sp>
      <p:sp>
        <p:nvSpPr>
          <p:cNvPr id="3" name="Content Placeholder 2">
            <a:extLst>
              <a:ext uri="{FF2B5EF4-FFF2-40B4-BE49-F238E27FC236}">
                <a16:creationId xmlns:a16="http://schemas.microsoft.com/office/drawing/2014/main" id="{0961332E-7EFE-2787-FE17-0B2CCA0223C4}"/>
              </a:ext>
            </a:extLst>
          </p:cNvPr>
          <p:cNvSpPr>
            <a:spLocks noGrp="1"/>
          </p:cNvSpPr>
          <p:nvPr>
            <p:ph idx="1"/>
          </p:nvPr>
        </p:nvSpPr>
        <p:spPr/>
        <p:txBody>
          <a:bodyPr/>
          <a:lstStyle/>
          <a:p>
            <a:pPr algn="just"/>
            <a:r>
              <a:rPr lang="en-US" b="0" i="0" dirty="0">
                <a:solidFill>
                  <a:srgbClr val="000000"/>
                </a:solidFill>
                <a:effectLst/>
              </a:rPr>
              <a:t>In this traversal method, traversal method is as follows:</a:t>
            </a:r>
          </a:p>
          <a:p>
            <a:pPr lvl="1" algn="just">
              <a:buFont typeface="Wingdings" panose="05000000000000000000" pitchFamily="2" charset="2"/>
              <a:buChar char="Ø"/>
            </a:pPr>
            <a:r>
              <a:rPr lang="en-US" b="0" i="0" dirty="0">
                <a:solidFill>
                  <a:srgbClr val="000000"/>
                </a:solidFill>
                <a:effectLst/>
              </a:rPr>
              <a:t>the left subtree is visited first, </a:t>
            </a:r>
          </a:p>
          <a:p>
            <a:pPr lvl="1" algn="just">
              <a:buFont typeface="Wingdings" panose="05000000000000000000" pitchFamily="2" charset="2"/>
              <a:buChar char="Ø"/>
            </a:pPr>
            <a:r>
              <a:rPr lang="en-US" b="0" i="0" dirty="0">
                <a:solidFill>
                  <a:srgbClr val="000000"/>
                </a:solidFill>
                <a:effectLst/>
              </a:rPr>
              <a:t>then the root </a:t>
            </a:r>
          </a:p>
          <a:p>
            <a:pPr lvl="1" algn="just">
              <a:buFont typeface="Wingdings" panose="05000000000000000000" pitchFamily="2" charset="2"/>
              <a:buChar char="Ø"/>
            </a:pPr>
            <a:r>
              <a:rPr lang="en-US" dirty="0">
                <a:solidFill>
                  <a:srgbClr val="000000"/>
                </a:solidFill>
              </a:rPr>
              <a:t>then</a:t>
            </a:r>
            <a:r>
              <a:rPr lang="en-US" b="0" i="0" dirty="0">
                <a:solidFill>
                  <a:srgbClr val="000000"/>
                </a:solidFill>
                <a:effectLst/>
              </a:rPr>
              <a:t> the right sub-tree. </a:t>
            </a:r>
          </a:p>
          <a:p>
            <a:pPr algn="just"/>
            <a:r>
              <a:rPr lang="en-US" b="0" i="0" dirty="0">
                <a:solidFill>
                  <a:srgbClr val="000000"/>
                </a:solidFill>
                <a:effectLst/>
              </a:rPr>
              <a:t>We should always remember that every node may represent a subtree itself.</a:t>
            </a:r>
          </a:p>
          <a:p>
            <a:pPr algn="just"/>
            <a:r>
              <a:rPr lang="en-US" b="0" i="0" dirty="0">
                <a:solidFill>
                  <a:srgbClr val="000000"/>
                </a:solidFill>
                <a:effectLst/>
              </a:rPr>
              <a:t>If a binary tree is traversed </a:t>
            </a:r>
            <a:r>
              <a:rPr lang="en-US" b="1" i="0" dirty="0">
                <a:solidFill>
                  <a:srgbClr val="000000"/>
                </a:solidFill>
                <a:effectLst/>
              </a:rPr>
              <a:t>in-order</a:t>
            </a:r>
            <a:r>
              <a:rPr lang="en-US" b="0" i="0" dirty="0">
                <a:solidFill>
                  <a:srgbClr val="000000"/>
                </a:solidFill>
                <a:effectLst/>
              </a:rPr>
              <a:t>, the output will produce sorted key values in an ascending order.</a:t>
            </a:r>
          </a:p>
          <a:p>
            <a:endParaRPr lang="en-PK" dirty="0"/>
          </a:p>
        </p:txBody>
      </p:sp>
    </p:spTree>
    <p:extLst>
      <p:ext uri="{BB962C8B-B14F-4D97-AF65-F5344CB8AC3E}">
        <p14:creationId xmlns:p14="http://schemas.microsoft.com/office/powerpoint/2010/main" val="1758120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AF6C8-8103-7B73-D4D4-97876A45DB39}"/>
              </a:ext>
            </a:extLst>
          </p:cNvPr>
          <p:cNvSpPr>
            <a:spLocks noGrp="1"/>
          </p:cNvSpPr>
          <p:nvPr>
            <p:ph type="title"/>
          </p:nvPr>
        </p:nvSpPr>
        <p:spPr/>
        <p:txBody>
          <a:bodyPr/>
          <a:lstStyle/>
          <a:p>
            <a:r>
              <a:rPr lang="en-US" dirty="0"/>
              <a:t>Pre-order Traversal</a:t>
            </a:r>
            <a:endParaRPr lang="en-PK" dirty="0"/>
          </a:p>
        </p:txBody>
      </p:sp>
      <p:sp>
        <p:nvSpPr>
          <p:cNvPr id="3" name="Content Placeholder 2">
            <a:extLst>
              <a:ext uri="{FF2B5EF4-FFF2-40B4-BE49-F238E27FC236}">
                <a16:creationId xmlns:a16="http://schemas.microsoft.com/office/drawing/2014/main" id="{38453B4F-830C-427A-8D08-191BB56D6CB9}"/>
              </a:ext>
            </a:extLst>
          </p:cNvPr>
          <p:cNvSpPr>
            <a:spLocks noGrp="1"/>
          </p:cNvSpPr>
          <p:nvPr>
            <p:ph idx="1"/>
          </p:nvPr>
        </p:nvSpPr>
        <p:spPr/>
        <p:txBody>
          <a:bodyPr/>
          <a:lstStyle/>
          <a:p>
            <a:pPr marL="0" indent="0" algn="just">
              <a:buNone/>
            </a:pPr>
            <a:r>
              <a:rPr lang="en-US" b="0" i="0" dirty="0">
                <a:solidFill>
                  <a:srgbClr val="333333"/>
                </a:solidFill>
                <a:effectLst/>
                <a:latin typeface="inter-regular"/>
              </a:rPr>
              <a:t>The steps to perform the preorder traversal are listed as follows -</a:t>
            </a:r>
          </a:p>
          <a:p>
            <a:pPr algn="just">
              <a:buFont typeface="Arial" panose="020B0604020202020204" pitchFamily="34" charset="0"/>
              <a:buChar char="•"/>
            </a:pPr>
            <a:r>
              <a:rPr lang="en-US" b="0" i="0" dirty="0">
                <a:solidFill>
                  <a:srgbClr val="000000"/>
                </a:solidFill>
                <a:effectLst/>
                <a:latin typeface="inter-regular"/>
              </a:rPr>
              <a:t>First, visit the root node.</a:t>
            </a:r>
          </a:p>
          <a:p>
            <a:pPr algn="just">
              <a:buFont typeface="Arial" panose="020B0604020202020204" pitchFamily="34" charset="0"/>
              <a:buChar char="•"/>
            </a:pPr>
            <a:r>
              <a:rPr lang="en-US" b="0" i="0" dirty="0">
                <a:solidFill>
                  <a:srgbClr val="000000"/>
                </a:solidFill>
                <a:effectLst/>
                <a:latin typeface="inter-regular"/>
              </a:rPr>
              <a:t>Then, visit the left subtree.</a:t>
            </a:r>
          </a:p>
          <a:p>
            <a:pPr algn="just">
              <a:buFont typeface="Arial" panose="020B0604020202020204" pitchFamily="34" charset="0"/>
              <a:buChar char="•"/>
            </a:pPr>
            <a:r>
              <a:rPr lang="en-US" b="0" i="0" dirty="0">
                <a:solidFill>
                  <a:srgbClr val="000000"/>
                </a:solidFill>
                <a:effectLst/>
                <a:latin typeface="inter-regular"/>
              </a:rPr>
              <a:t>At last, visit the right subtree.</a:t>
            </a:r>
          </a:p>
          <a:p>
            <a:endParaRPr lang="en-PK" dirty="0"/>
          </a:p>
        </p:txBody>
      </p:sp>
    </p:spTree>
    <p:extLst>
      <p:ext uri="{BB962C8B-B14F-4D97-AF65-F5344CB8AC3E}">
        <p14:creationId xmlns:p14="http://schemas.microsoft.com/office/powerpoint/2010/main" val="875112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AF6C8-8103-7B73-D4D4-97876A45DB39}"/>
              </a:ext>
            </a:extLst>
          </p:cNvPr>
          <p:cNvSpPr>
            <a:spLocks noGrp="1"/>
          </p:cNvSpPr>
          <p:nvPr>
            <p:ph type="title"/>
          </p:nvPr>
        </p:nvSpPr>
        <p:spPr/>
        <p:txBody>
          <a:bodyPr/>
          <a:lstStyle/>
          <a:p>
            <a:r>
              <a:rPr lang="en-US" dirty="0"/>
              <a:t>Post-order Traversal</a:t>
            </a:r>
            <a:endParaRPr lang="en-PK" dirty="0"/>
          </a:p>
        </p:txBody>
      </p:sp>
      <p:sp>
        <p:nvSpPr>
          <p:cNvPr id="3" name="Content Placeholder 2">
            <a:extLst>
              <a:ext uri="{FF2B5EF4-FFF2-40B4-BE49-F238E27FC236}">
                <a16:creationId xmlns:a16="http://schemas.microsoft.com/office/drawing/2014/main" id="{38453B4F-830C-427A-8D08-191BB56D6CB9}"/>
              </a:ext>
            </a:extLst>
          </p:cNvPr>
          <p:cNvSpPr>
            <a:spLocks noGrp="1"/>
          </p:cNvSpPr>
          <p:nvPr>
            <p:ph idx="1"/>
          </p:nvPr>
        </p:nvSpPr>
        <p:spPr/>
        <p:txBody>
          <a:bodyPr/>
          <a:lstStyle/>
          <a:p>
            <a:pPr algn="just"/>
            <a:r>
              <a:rPr lang="en-US" b="0" i="0" dirty="0">
                <a:solidFill>
                  <a:srgbClr val="333333"/>
                </a:solidFill>
                <a:effectLst/>
                <a:latin typeface="inter-regular"/>
              </a:rPr>
              <a:t>Post-order traversal is used to get the postfix expression of a tree.</a:t>
            </a:r>
          </a:p>
          <a:p>
            <a:pPr algn="just"/>
            <a:r>
              <a:rPr lang="en-US" b="0" i="0" dirty="0">
                <a:solidFill>
                  <a:srgbClr val="333333"/>
                </a:solidFill>
                <a:effectLst/>
                <a:latin typeface="inter-regular"/>
              </a:rPr>
              <a:t>The following steps are used to perform the post-order traversal:</a:t>
            </a:r>
          </a:p>
          <a:p>
            <a:pPr algn="just">
              <a:buFont typeface="Arial" panose="020B0604020202020204" pitchFamily="34" charset="0"/>
              <a:buChar char="•"/>
            </a:pPr>
            <a:r>
              <a:rPr lang="en-US" b="0" i="0" dirty="0">
                <a:solidFill>
                  <a:srgbClr val="000000"/>
                </a:solidFill>
                <a:effectLst/>
                <a:latin typeface="inter-regular"/>
              </a:rPr>
              <a:t>Traverse the left subtree</a:t>
            </a:r>
          </a:p>
          <a:p>
            <a:pPr algn="just">
              <a:buFont typeface="Arial" panose="020B0604020202020204" pitchFamily="34" charset="0"/>
              <a:buChar char="•"/>
            </a:pPr>
            <a:r>
              <a:rPr lang="en-US" b="0" i="0" dirty="0">
                <a:solidFill>
                  <a:srgbClr val="000000"/>
                </a:solidFill>
                <a:effectLst/>
                <a:latin typeface="inter-regular"/>
              </a:rPr>
              <a:t>Traverse the right subtree</a:t>
            </a:r>
          </a:p>
          <a:p>
            <a:pPr algn="just">
              <a:buFont typeface="Arial" panose="020B0604020202020204" pitchFamily="34" charset="0"/>
              <a:buChar char="•"/>
            </a:pPr>
            <a:r>
              <a:rPr lang="en-US" b="0" i="0" dirty="0">
                <a:solidFill>
                  <a:srgbClr val="000000"/>
                </a:solidFill>
                <a:effectLst/>
                <a:latin typeface="inter-regular"/>
              </a:rPr>
              <a:t>Root node is traversed at last</a:t>
            </a:r>
            <a:endParaRPr lang="en-PK" dirty="0"/>
          </a:p>
        </p:txBody>
      </p:sp>
    </p:spTree>
    <p:extLst>
      <p:ext uri="{BB962C8B-B14F-4D97-AF65-F5344CB8AC3E}">
        <p14:creationId xmlns:p14="http://schemas.microsoft.com/office/powerpoint/2010/main" val="930685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3DCA6-21B2-2066-F608-3F8A8D7CB71F}"/>
              </a:ext>
            </a:extLst>
          </p:cNvPr>
          <p:cNvSpPr>
            <a:spLocks noGrp="1"/>
          </p:cNvSpPr>
          <p:nvPr>
            <p:ph type="title"/>
          </p:nvPr>
        </p:nvSpPr>
        <p:spPr/>
        <p:txBody>
          <a:bodyPr/>
          <a:lstStyle/>
          <a:p>
            <a:r>
              <a:rPr lang="en-US" dirty="0"/>
              <a:t>Tree traversal</a:t>
            </a:r>
            <a:endParaRPr lang="en-PK" dirty="0"/>
          </a:p>
        </p:txBody>
      </p:sp>
      <p:sp>
        <p:nvSpPr>
          <p:cNvPr id="7" name="Content Placeholder 6">
            <a:extLst>
              <a:ext uri="{FF2B5EF4-FFF2-40B4-BE49-F238E27FC236}">
                <a16:creationId xmlns:a16="http://schemas.microsoft.com/office/drawing/2014/main" id="{F950E33E-BB8F-BD52-6CBF-8A4865D894F1}"/>
              </a:ext>
            </a:extLst>
          </p:cNvPr>
          <p:cNvSpPr>
            <a:spLocks noGrp="1"/>
          </p:cNvSpPr>
          <p:nvPr>
            <p:ph idx="1"/>
          </p:nvPr>
        </p:nvSpPr>
        <p:spPr/>
        <p:txBody>
          <a:bodyPr/>
          <a:lstStyle/>
          <a:p>
            <a:endParaRPr lang="en-PK"/>
          </a:p>
        </p:txBody>
      </p:sp>
      <p:pic>
        <p:nvPicPr>
          <p:cNvPr id="9" name="Picture 8">
            <a:extLst>
              <a:ext uri="{FF2B5EF4-FFF2-40B4-BE49-F238E27FC236}">
                <a16:creationId xmlns:a16="http://schemas.microsoft.com/office/drawing/2014/main" id="{FC6E43CC-4646-7974-4C39-92A3B62543B8}"/>
              </a:ext>
            </a:extLst>
          </p:cNvPr>
          <p:cNvPicPr>
            <a:picLocks noChangeAspect="1"/>
          </p:cNvPicPr>
          <p:nvPr/>
        </p:nvPicPr>
        <p:blipFill>
          <a:blip r:embed="rId2"/>
          <a:stretch>
            <a:fillRect/>
          </a:stretch>
        </p:blipFill>
        <p:spPr>
          <a:xfrm>
            <a:off x="3631940" y="2275141"/>
            <a:ext cx="5334777" cy="3924491"/>
          </a:xfrm>
          <a:prstGeom prst="rect">
            <a:avLst/>
          </a:prstGeom>
        </p:spPr>
      </p:pic>
    </p:spTree>
    <p:extLst>
      <p:ext uri="{BB962C8B-B14F-4D97-AF65-F5344CB8AC3E}">
        <p14:creationId xmlns:p14="http://schemas.microsoft.com/office/powerpoint/2010/main" val="3342370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DB30D5-F3A8-052A-82A0-B16D9ADB5292}"/>
              </a:ext>
            </a:extLst>
          </p:cNvPr>
          <p:cNvSpPr>
            <a:spLocks noGrp="1"/>
          </p:cNvSpPr>
          <p:nvPr>
            <p:ph type="title"/>
          </p:nvPr>
        </p:nvSpPr>
        <p:spPr/>
        <p:txBody>
          <a:bodyPr/>
          <a:lstStyle/>
          <a:p>
            <a:r>
              <a:rPr lang="en-US" dirty="0"/>
              <a:t>Tree traversal</a:t>
            </a:r>
            <a:endParaRPr lang="en-PK" dirty="0"/>
          </a:p>
        </p:txBody>
      </p:sp>
      <p:pic>
        <p:nvPicPr>
          <p:cNvPr id="8" name="Content Placeholder 7">
            <a:extLst>
              <a:ext uri="{FF2B5EF4-FFF2-40B4-BE49-F238E27FC236}">
                <a16:creationId xmlns:a16="http://schemas.microsoft.com/office/drawing/2014/main" id="{7324716C-1BAF-4982-95DF-5E99FAE0B415}"/>
              </a:ext>
            </a:extLst>
          </p:cNvPr>
          <p:cNvPicPr>
            <a:picLocks noGrp="1" noChangeAspect="1"/>
          </p:cNvPicPr>
          <p:nvPr>
            <p:ph sz="half" idx="1"/>
          </p:nvPr>
        </p:nvPicPr>
        <p:blipFill>
          <a:blip r:embed="rId2"/>
          <a:stretch>
            <a:fillRect/>
          </a:stretch>
        </p:blipFill>
        <p:spPr>
          <a:xfrm>
            <a:off x="1123156" y="2311400"/>
            <a:ext cx="4648200" cy="3743325"/>
          </a:xfrm>
        </p:spPr>
      </p:pic>
      <p:sp>
        <p:nvSpPr>
          <p:cNvPr id="6" name="Content Placeholder 5">
            <a:extLst>
              <a:ext uri="{FF2B5EF4-FFF2-40B4-BE49-F238E27FC236}">
                <a16:creationId xmlns:a16="http://schemas.microsoft.com/office/drawing/2014/main" id="{997BBBA4-9552-1FEF-40AE-7FAEFE0CA669}"/>
              </a:ext>
            </a:extLst>
          </p:cNvPr>
          <p:cNvSpPr>
            <a:spLocks noGrp="1"/>
          </p:cNvSpPr>
          <p:nvPr>
            <p:ph sz="half" idx="2"/>
          </p:nvPr>
        </p:nvSpPr>
        <p:spPr>
          <a:xfrm>
            <a:off x="6095999" y="2194560"/>
            <a:ext cx="5466735" cy="3977640"/>
          </a:xfrm>
        </p:spPr>
        <p:txBody>
          <a:bodyPr/>
          <a:lstStyle/>
          <a:p>
            <a:r>
              <a:rPr lang="en-US" dirty="0"/>
              <a:t>Post-order:  </a:t>
            </a:r>
            <a:r>
              <a:rPr lang="en-US" i="0" dirty="0">
                <a:solidFill>
                  <a:srgbClr val="000000"/>
                </a:solidFill>
                <a:effectLst/>
              </a:rPr>
              <a:t>D → E → B → F → G → C → A</a:t>
            </a:r>
          </a:p>
          <a:p>
            <a:r>
              <a:rPr lang="en-US" i="0" dirty="0">
                <a:solidFill>
                  <a:srgbClr val="000000"/>
                </a:solidFill>
                <a:effectLst/>
              </a:rPr>
              <a:t>Pre-order: A → B → D → E → C → F → G</a:t>
            </a:r>
          </a:p>
          <a:p>
            <a:r>
              <a:rPr lang="en-US" dirty="0">
                <a:solidFill>
                  <a:srgbClr val="000000"/>
                </a:solidFill>
              </a:rPr>
              <a:t>In-order: </a:t>
            </a:r>
            <a:r>
              <a:rPr lang="en-US" i="0" dirty="0">
                <a:solidFill>
                  <a:srgbClr val="000000"/>
                </a:solidFill>
                <a:effectLst/>
              </a:rPr>
              <a:t>D → B → E → A → F → C → G</a:t>
            </a:r>
            <a:endParaRPr lang="en-PK" dirty="0"/>
          </a:p>
        </p:txBody>
      </p:sp>
    </p:spTree>
    <p:extLst>
      <p:ext uri="{BB962C8B-B14F-4D97-AF65-F5344CB8AC3E}">
        <p14:creationId xmlns:p14="http://schemas.microsoft.com/office/powerpoint/2010/main" val="12534962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1828</TotalTime>
  <Words>863</Words>
  <Application>Microsoft Office PowerPoint</Application>
  <PresentationFormat>Widescreen</PresentationFormat>
  <Paragraphs>88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Wood Type</vt:lpstr>
      <vt:lpstr>Data Structures And Algorithms</vt:lpstr>
      <vt:lpstr>Insertion in BST</vt:lpstr>
      <vt:lpstr>Insertion in BST</vt:lpstr>
      <vt:lpstr>Tree traversal</vt:lpstr>
      <vt:lpstr>In-order Traversal</vt:lpstr>
      <vt:lpstr>Pre-order Traversal</vt:lpstr>
      <vt:lpstr>Post-order Traversal</vt:lpstr>
      <vt:lpstr>Tree traversal</vt:lpstr>
      <vt:lpstr>Tree traversal</vt:lpstr>
      <vt:lpstr>Tree Traversal</vt:lpstr>
      <vt:lpstr>Tree traversal</vt:lpstr>
      <vt:lpstr>In-order trversal</vt:lpstr>
      <vt:lpstr>Tree traversal</vt:lpstr>
      <vt:lpstr>Tree traversal</vt:lpstr>
      <vt:lpstr>Deletion in BST</vt:lpstr>
      <vt:lpstr>node to be deleted is a leaf node</vt:lpstr>
      <vt:lpstr>node to be deleted has one child</vt:lpstr>
      <vt:lpstr>node to be deleted has two children</vt:lpstr>
      <vt:lpstr>node to be deleted has two children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dc:title>
  <dc:creator>Rabia Arshad</dc:creator>
  <cp:lastModifiedBy>Rabia Arshad</cp:lastModifiedBy>
  <cp:revision>96</cp:revision>
  <dcterms:created xsi:type="dcterms:W3CDTF">2023-03-30T08:03:35Z</dcterms:created>
  <dcterms:modified xsi:type="dcterms:W3CDTF">2024-04-17T07:26:08Z</dcterms:modified>
</cp:coreProperties>
</file>