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8" r:id="rId13"/>
    <p:sldId id="267" r:id="rId14"/>
    <p:sldId id="269" r:id="rId15"/>
    <p:sldId id="271" r:id="rId16"/>
    <p:sldId id="270" r:id="rId17"/>
    <p:sldId id="272" r:id="rId18"/>
    <p:sldId id="274" r:id="rId19"/>
    <p:sldId id="275" r:id="rId20"/>
    <p:sldId id="276" r:id="rId21"/>
    <p:sldId id="277" r:id="rId22"/>
    <p:sldId id="280" r:id="rId23"/>
    <p:sldId id="279" r:id="rId24"/>
    <p:sldId id="281" r:id="rId25"/>
    <p:sldId id="282" r:id="rId26"/>
    <p:sldId id="283" r:id="rId27"/>
    <p:sldId id="284" r:id="rId28"/>
    <p:sldId id="285" r:id="rId29"/>
    <p:sldId id="286" r:id="rId30"/>
    <p:sldId id="293" r:id="rId31"/>
    <p:sldId id="287" r:id="rId32"/>
    <p:sldId id="288" r:id="rId33"/>
    <p:sldId id="289" r:id="rId34"/>
    <p:sldId id="290" r:id="rId35"/>
    <p:sldId id="291" r:id="rId36"/>
    <p:sldId id="29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8" autoAdjust="0"/>
    <p:restoredTop sz="94660"/>
  </p:normalViewPr>
  <p:slideViewPr>
    <p:cSldViewPr snapToGrid="0">
      <p:cViewPr varScale="1">
        <p:scale>
          <a:sx n="78" d="100"/>
          <a:sy n="78" d="100"/>
        </p:scale>
        <p:origin x="7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04/17/2024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909C745-7951-4150-9938-D1967C3DA508}" type="slidenum">
              <a:rPr lang="en-PK" smtClean="0"/>
              <a:t>‹#›</a:t>
            </a:fld>
            <a:endParaRPr lang="en-PK"/>
          </a:p>
        </p:txBody>
      </p:sp>
    </p:spTree>
    <p:extLst>
      <p:ext uri="{BB962C8B-B14F-4D97-AF65-F5344CB8AC3E}">
        <p14:creationId xmlns:p14="http://schemas.microsoft.com/office/powerpoint/2010/main" val="253445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04/17/2024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30818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04/17/2024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11715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04/17/2024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329517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C933BDA-80D0-4580-8013-78640B9FA4F8}" type="datetimeFigureOut">
              <a:rPr lang="en-PK" smtClean="0"/>
              <a:t>04/17/2024</a:t>
            </a:fld>
            <a:endParaRPr lang="en-PK"/>
          </a:p>
        </p:txBody>
      </p:sp>
      <p:sp>
        <p:nvSpPr>
          <p:cNvPr id="5" name="Footer Placeholder 4"/>
          <p:cNvSpPr>
            <a:spLocks noGrp="1"/>
          </p:cNvSpPr>
          <p:nvPr>
            <p:ph type="ftr" sz="quarter" idx="11"/>
          </p:nvPr>
        </p:nvSpPr>
        <p:spPr>
          <a:xfrm>
            <a:off x="2182708" y="6272784"/>
            <a:ext cx="6327648" cy="365125"/>
          </a:xfrm>
        </p:spPr>
        <p:txBody>
          <a:bodyPr/>
          <a:lstStyle/>
          <a:p>
            <a:endParaRPr lang="en-PK"/>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909C745-7951-4150-9938-D1967C3DA508}" type="slidenum">
              <a:rPr lang="en-PK" smtClean="0"/>
              <a:t>‹#›</a:t>
            </a:fld>
            <a:endParaRPr lang="en-PK"/>
          </a:p>
        </p:txBody>
      </p:sp>
    </p:spTree>
    <p:extLst>
      <p:ext uri="{BB962C8B-B14F-4D97-AF65-F5344CB8AC3E}">
        <p14:creationId xmlns:p14="http://schemas.microsoft.com/office/powerpoint/2010/main" val="153827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933BDA-80D0-4580-8013-78640B9FA4F8}" type="datetimeFigureOut">
              <a:rPr lang="en-PK" smtClean="0"/>
              <a:t>04/17/2024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31453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933BDA-80D0-4580-8013-78640B9FA4F8}" type="datetimeFigureOut">
              <a:rPr lang="en-PK" smtClean="0"/>
              <a:t>04/17/2024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152433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933BDA-80D0-4580-8013-78640B9FA4F8}" type="datetimeFigureOut">
              <a:rPr lang="en-PK" smtClean="0"/>
              <a:t>04/17/2024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302488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33BDA-80D0-4580-8013-78640B9FA4F8}" type="datetimeFigureOut">
              <a:rPr lang="en-PK" smtClean="0"/>
              <a:t>04/17/2024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142827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933BDA-80D0-4580-8013-78640B9FA4F8}" type="datetimeFigureOut">
              <a:rPr lang="en-PK" smtClean="0"/>
              <a:t>04/17/2024</a:t>
            </a:fld>
            <a:endParaRPr lang="en-PK"/>
          </a:p>
        </p:txBody>
      </p:sp>
      <p:sp>
        <p:nvSpPr>
          <p:cNvPr id="6" name="Footer Placeholder 5"/>
          <p:cNvSpPr>
            <a:spLocks noGrp="1"/>
          </p:cNvSpPr>
          <p:nvPr>
            <p:ph type="ftr" sz="quarter" idx="11"/>
          </p:nvPr>
        </p:nvSpPr>
        <p:spPr/>
        <p:txBody>
          <a:bodyPr/>
          <a:lstStyle/>
          <a:p>
            <a:endParaRPr lang="en-PK"/>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2802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933BDA-80D0-4580-8013-78640B9FA4F8}" type="datetimeFigureOut">
              <a:rPr lang="en-PK" smtClean="0"/>
              <a:t>04/17/2024</a:t>
            </a:fld>
            <a:endParaRPr lang="en-PK"/>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351858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C933BDA-80D0-4580-8013-78640B9FA4F8}" type="datetimeFigureOut">
              <a:rPr lang="en-PK" smtClean="0"/>
              <a:t>04/17/2024</a:t>
            </a:fld>
            <a:endParaRPr lang="en-PK"/>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PK"/>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909C745-7951-4150-9938-D1967C3DA508}" type="slidenum">
              <a:rPr lang="en-PK" smtClean="0"/>
              <a:t>‹#›</a:t>
            </a:fld>
            <a:endParaRPr lang="en-PK"/>
          </a:p>
        </p:txBody>
      </p:sp>
    </p:spTree>
    <p:extLst>
      <p:ext uri="{BB962C8B-B14F-4D97-AF65-F5344CB8AC3E}">
        <p14:creationId xmlns:p14="http://schemas.microsoft.com/office/powerpoint/2010/main" val="1404786337"/>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1CB-2CA7-CFDC-A3E2-473723988998}"/>
              </a:ext>
            </a:extLst>
          </p:cNvPr>
          <p:cNvSpPr>
            <a:spLocks noGrp="1"/>
          </p:cNvSpPr>
          <p:nvPr>
            <p:ph type="ctrTitle"/>
          </p:nvPr>
        </p:nvSpPr>
        <p:spPr/>
        <p:txBody>
          <a:bodyPr/>
          <a:lstStyle/>
          <a:p>
            <a:pPr algn="ctr"/>
            <a:r>
              <a:rPr lang="en-US" dirty="0"/>
              <a:t>Data Structures And Algorithms</a:t>
            </a:r>
            <a:endParaRPr lang="en-PK" dirty="0"/>
          </a:p>
        </p:txBody>
      </p:sp>
      <p:sp>
        <p:nvSpPr>
          <p:cNvPr id="3" name="Subtitle 2">
            <a:extLst>
              <a:ext uri="{FF2B5EF4-FFF2-40B4-BE49-F238E27FC236}">
                <a16:creationId xmlns:a16="http://schemas.microsoft.com/office/drawing/2014/main" id="{94386ACD-0978-1E22-1FFE-548DC52D6F13}"/>
              </a:ext>
            </a:extLst>
          </p:cNvPr>
          <p:cNvSpPr>
            <a:spLocks noGrp="1"/>
          </p:cNvSpPr>
          <p:nvPr>
            <p:ph type="subTitle" idx="1"/>
          </p:nvPr>
        </p:nvSpPr>
        <p:spPr/>
        <p:txBody>
          <a:bodyPr/>
          <a:lstStyle/>
          <a:p>
            <a:endParaRPr lang="en-PK" dirty="0"/>
          </a:p>
        </p:txBody>
      </p:sp>
    </p:spTree>
    <p:extLst>
      <p:ext uri="{BB962C8B-B14F-4D97-AF65-F5344CB8AC3E}">
        <p14:creationId xmlns:p14="http://schemas.microsoft.com/office/powerpoint/2010/main" val="395286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9EF9-5AC5-3A84-E39E-337899747083}"/>
              </a:ext>
            </a:extLst>
          </p:cNvPr>
          <p:cNvSpPr>
            <a:spLocks noGrp="1"/>
          </p:cNvSpPr>
          <p:nvPr>
            <p:ph type="title"/>
          </p:nvPr>
        </p:nvSpPr>
        <p:spPr/>
        <p:txBody>
          <a:bodyPr/>
          <a:lstStyle/>
          <a:p>
            <a:r>
              <a:rPr lang="en-US" dirty="0"/>
              <a:t>Hash function (Division Method) </a:t>
            </a: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5EC457-DA36-BE7B-0421-300BD6E83327}"/>
                  </a:ext>
                </a:extLst>
              </p:cNvPr>
              <p:cNvSpPr>
                <a:spLocks noGrp="1"/>
              </p:cNvSpPr>
              <p:nvPr>
                <p:ph idx="1"/>
              </p:nvPr>
            </p:nvSpPr>
            <p:spPr/>
            <p:txBody>
              <a:bodyPr/>
              <a:lstStyle/>
              <a:p>
                <a:r>
                  <a:rPr lang="en-US" dirty="0"/>
                  <a:t>Value to be inserted: </a:t>
                </a:r>
              </a:p>
              <a:p>
                <a:pPr marL="0" indent="0">
                  <a:buNone/>
                </a:pPr>
                <a:r>
                  <a:rPr lang="en-US" dirty="0"/>
                  <a:t>	8, 66, 9, 57, 20, </a:t>
                </a:r>
              </a:p>
              <a:p>
                <a:r>
                  <a:rPr lang="en-US" dirty="0"/>
                  <a:t>Calculate Hash Function/ hash value</a:t>
                </a:r>
              </a:p>
              <a:p>
                <a:pPr marL="0" indent="0">
                  <a:buNone/>
                </a:pPr>
                <a:r>
                  <a:rPr lang="en-US" dirty="0"/>
                  <a:t>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𝑠𝑖𝑧𝑒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𝑡𝑎𝑏𝑙𝑒</m:t>
                    </m:r>
                  </m:oMath>
                </a14:m>
                <a:endParaRPr lang="en-US" b="0" i="1" dirty="0">
                  <a:latin typeface="Cambria Math" panose="02040503050406030204" pitchFamily="18" charset="0"/>
                </a:endParaRPr>
              </a:p>
              <a:p>
                <a:pPr marL="0" indent="0">
                  <a:buNone/>
                </a:pPr>
                <a:endParaRPr lang="en-US" dirty="0"/>
              </a:p>
              <a:p>
                <a:pPr marL="0" indent="0">
                  <a:buNone/>
                </a:pPr>
                <a:endParaRPr lang="en-US" dirty="0"/>
              </a:p>
              <a:p>
                <a:pPr marL="0" indent="0">
                  <a:buNone/>
                </a:pPr>
                <a:endParaRPr lang="en-PK" dirty="0"/>
              </a:p>
            </p:txBody>
          </p:sp>
        </mc:Choice>
        <mc:Fallback xmlns="">
          <p:sp>
            <p:nvSpPr>
              <p:cNvPr id="3" name="Content Placeholder 2">
                <a:extLst>
                  <a:ext uri="{FF2B5EF4-FFF2-40B4-BE49-F238E27FC236}">
                    <a16:creationId xmlns:a16="http://schemas.microsoft.com/office/drawing/2014/main" id="{B95EC457-DA36-BE7B-0421-300BD6E83327}"/>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PK">
                    <a:noFill/>
                  </a:rPr>
                  <a:t> </a:t>
                </a:r>
              </a:p>
            </p:txBody>
          </p:sp>
        </mc:Fallback>
      </mc:AlternateContent>
      <p:graphicFrame>
        <p:nvGraphicFramePr>
          <p:cNvPr id="6" name="Table 6">
            <a:extLst>
              <a:ext uri="{FF2B5EF4-FFF2-40B4-BE49-F238E27FC236}">
                <a16:creationId xmlns:a16="http://schemas.microsoft.com/office/drawing/2014/main" id="{3FCBD2A7-9FB0-7EED-646C-B74278C17DA6}"/>
              </a:ext>
            </a:extLst>
          </p:cNvPr>
          <p:cNvGraphicFramePr>
            <a:graphicFrameLocks noGrp="1"/>
          </p:cNvGraphicFramePr>
          <p:nvPr>
            <p:extLst>
              <p:ext uri="{D42A27DB-BD31-4B8C-83A1-F6EECF244321}">
                <p14:modId xmlns:p14="http://schemas.microsoft.com/office/powerpoint/2010/main" val="4273528878"/>
              </p:ext>
            </p:extLst>
          </p:nvPr>
        </p:nvGraphicFramePr>
        <p:xfrm>
          <a:off x="1460500" y="4146804"/>
          <a:ext cx="5805710" cy="74168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880547729"/>
                    </a:ext>
                  </a:extLst>
                </a:gridCol>
                <a:gridCol w="580571">
                  <a:extLst>
                    <a:ext uri="{9D8B030D-6E8A-4147-A177-3AD203B41FA5}">
                      <a16:colId xmlns:a16="http://schemas.microsoft.com/office/drawing/2014/main" val="1914329460"/>
                    </a:ext>
                  </a:extLst>
                </a:gridCol>
                <a:gridCol w="580571">
                  <a:extLst>
                    <a:ext uri="{9D8B030D-6E8A-4147-A177-3AD203B41FA5}">
                      <a16:colId xmlns:a16="http://schemas.microsoft.com/office/drawing/2014/main" val="1267212767"/>
                    </a:ext>
                  </a:extLst>
                </a:gridCol>
                <a:gridCol w="580571">
                  <a:extLst>
                    <a:ext uri="{9D8B030D-6E8A-4147-A177-3AD203B41FA5}">
                      <a16:colId xmlns:a16="http://schemas.microsoft.com/office/drawing/2014/main" val="2570222165"/>
                    </a:ext>
                  </a:extLst>
                </a:gridCol>
                <a:gridCol w="580571">
                  <a:extLst>
                    <a:ext uri="{9D8B030D-6E8A-4147-A177-3AD203B41FA5}">
                      <a16:colId xmlns:a16="http://schemas.microsoft.com/office/drawing/2014/main" val="990762188"/>
                    </a:ext>
                  </a:extLst>
                </a:gridCol>
                <a:gridCol w="580571">
                  <a:extLst>
                    <a:ext uri="{9D8B030D-6E8A-4147-A177-3AD203B41FA5}">
                      <a16:colId xmlns:a16="http://schemas.microsoft.com/office/drawing/2014/main" val="2371596345"/>
                    </a:ext>
                  </a:extLst>
                </a:gridCol>
                <a:gridCol w="580571">
                  <a:extLst>
                    <a:ext uri="{9D8B030D-6E8A-4147-A177-3AD203B41FA5}">
                      <a16:colId xmlns:a16="http://schemas.microsoft.com/office/drawing/2014/main" val="493585961"/>
                    </a:ext>
                  </a:extLst>
                </a:gridCol>
                <a:gridCol w="580571">
                  <a:extLst>
                    <a:ext uri="{9D8B030D-6E8A-4147-A177-3AD203B41FA5}">
                      <a16:colId xmlns:a16="http://schemas.microsoft.com/office/drawing/2014/main" val="2251119442"/>
                    </a:ext>
                  </a:extLst>
                </a:gridCol>
                <a:gridCol w="580571">
                  <a:extLst>
                    <a:ext uri="{9D8B030D-6E8A-4147-A177-3AD203B41FA5}">
                      <a16:colId xmlns:a16="http://schemas.microsoft.com/office/drawing/2014/main" val="738604219"/>
                    </a:ext>
                  </a:extLst>
                </a:gridCol>
                <a:gridCol w="580571">
                  <a:extLst>
                    <a:ext uri="{9D8B030D-6E8A-4147-A177-3AD203B41FA5}">
                      <a16:colId xmlns:a16="http://schemas.microsoft.com/office/drawing/2014/main" val="2047982111"/>
                    </a:ext>
                  </a:extLst>
                </a:gridCol>
              </a:tblGrid>
              <a:tr h="370840">
                <a:tc>
                  <a:txBody>
                    <a:bodyPr/>
                    <a:lstStyle/>
                    <a:p>
                      <a:r>
                        <a:rPr lang="en-US" dirty="0"/>
                        <a:t>0</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916918028"/>
                  </a:ext>
                </a:extLst>
              </a:tr>
              <a:tr h="370840">
                <a:tc>
                  <a:txBody>
                    <a:bodyPr/>
                    <a:lstStyle/>
                    <a:p>
                      <a:r>
                        <a:rPr lang="en-US" dirty="0"/>
                        <a:t>20</a:t>
                      </a:r>
                      <a:endParaRPr lang="en-PK" dirty="0"/>
                    </a:p>
                  </a:txBody>
                  <a:tcPr/>
                </a:tc>
                <a:tc>
                  <a:txBody>
                    <a:bodyPr/>
                    <a:lstStyle/>
                    <a:p>
                      <a:endParaRPr lang="en-PK" dirty="0"/>
                    </a:p>
                  </a:txBody>
                  <a:tcPr/>
                </a:tc>
                <a:tc>
                  <a:txBody>
                    <a:bodyPr/>
                    <a:lstStyle/>
                    <a:p>
                      <a:endParaRPr lang="en-PK" dirty="0"/>
                    </a:p>
                  </a:txBody>
                  <a:tcPr/>
                </a:tc>
                <a:tc>
                  <a:txBody>
                    <a:bodyPr/>
                    <a:lstStyle/>
                    <a:p>
                      <a:endParaRPr lang="en-PK" dirty="0"/>
                    </a:p>
                  </a:txBody>
                  <a:tcPr/>
                </a:tc>
                <a:tc>
                  <a:txBody>
                    <a:bodyPr/>
                    <a:lstStyle/>
                    <a:p>
                      <a:endParaRPr lang="en-PK" dirty="0"/>
                    </a:p>
                  </a:txBody>
                  <a:tcPr/>
                </a:tc>
                <a:tc>
                  <a:txBody>
                    <a:bodyPr/>
                    <a:lstStyle/>
                    <a:p>
                      <a:endParaRPr lang="en-PK" dirty="0"/>
                    </a:p>
                  </a:txBody>
                  <a:tcPr/>
                </a:tc>
                <a:tc>
                  <a:txBody>
                    <a:bodyPr/>
                    <a:lstStyle/>
                    <a:p>
                      <a:r>
                        <a:rPr lang="en-US" dirty="0"/>
                        <a:t>66</a:t>
                      </a:r>
                      <a:endParaRPr lang="en-PK" dirty="0"/>
                    </a:p>
                  </a:txBody>
                  <a:tcPr/>
                </a:tc>
                <a:tc>
                  <a:txBody>
                    <a:bodyPr/>
                    <a:lstStyle/>
                    <a:p>
                      <a:r>
                        <a:rPr lang="en-US" dirty="0"/>
                        <a:t>57</a:t>
                      </a:r>
                      <a:endParaRPr lang="en-PK" dirty="0"/>
                    </a:p>
                  </a:txBody>
                  <a:tcPr/>
                </a:tc>
                <a:tc>
                  <a:txBody>
                    <a:bodyPr/>
                    <a:lstStyle/>
                    <a:p>
                      <a:r>
                        <a:rPr lang="en-US" dirty="0"/>
                        <a:t>8</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3577977561"/>
                  </a:ext>
                </a:extLst>
              </a:tr>
            </a:tbl>
          </a:graphicData>
        </a:graphic>
      </p:graphicFrame>
    </p:spTree>
    <p:extLst>
      <p:ext uri="{BB962C8B-B14F-4D97-AF65-F5344CB8AC3E}">
        <p14:creationId xmlns:p14="http://schemas.microsoft.com/office/powerpoint/2010/main" val="412768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9EF9-5AC5-3A84-E39E-337899747083}"/>
              </a:ext>
            </a:extLst>
          </p:cNvPr>
          <p:cNvSpPr>
            <a:spLocks noGrp="1"/>
          </p:cNvSpPr>
          <p:nvPr>
            <p:ph type="title"/>
          </p:nvPr>
        </p:nvSpPr>
        <p:spPr/>
        <p:txBody>
          <a:bodyPr/>
          <a:lstStyle/>
          <a:p>
            <a:r>
              <a:rPr lang="en-US" dirty="0"/>
              <a:t>Hash function (Division Method) </a:t>
            </a: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5EC457-DA36-BE7B-0421-300BD6E83327}"/>
                  </a:ext>
                </a:extLst>
              </p:cNvPr>
              <p:cNvSpPr>
                <a:spLocks noGrp="1"/>
              </p:cNvSpPr>
              <p:nvPr>
                <p:ph idx="1"/>
              </p:nvPr>
            </p:nvSpPr>
            <p:spPr/>
            <p:txBody>
              <a:bodyPr/>
              <a:lstStyle/>
              <a:p>
                <a:r>
                  <a:rPr lang="en-US" dirty="0"/>
                  <a:t>Value to be inserted: </a:t>
                </a:r>
              </a:p>
              <a:p>
                <a:pPr marL="0" indent="0">
                  <a:buNone/>
                </a:pPr>
                <a:r>
                  <a:rPr lang="en-US" dirty="0"/>
                  <a:t>	8, 66, 9, 57, 20, 43, 76</a:t>
                </a:r>
              </a:p>
              <a:p>
                <a:r>
                  <a:rPr lang="en-US" dirty="0"/>
                  <a:t>Calculate Hash Function/ hash value</a:t>
                </a:r>
              </a:p>
              <a:p>
                <a:pPr marL="0" indent="0">
                  <a:buNone/>
                </a:pPr>
                <a:r>
                  <a:rPr lang="en-US" dirty="0"/>
                  <a:t>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𝑠𝑖𝑧𝑒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𝑡𝑎𝑏𝑙𝑒</m:t>
                    </m:r>
                  </m:oMath>
                </a14:m>
                <a:endParaRPr lang="en-US" b="0" i="1" dirty="0">
                  <a:latin typeface="Cambria Math" panose="02040503050406030204" pitchFamily="18" charset="0"/>
                </a:endParaRPr>
              </a:p>
              <a:p>
                <a:pPr marL="0" indent="0">
                  <a:buNone/>
                </a:pPr>
                <a:endParaRPr lang="en-US" dirty="0"/>
              </a:p>
              <a:p>
                <a:pPr marL="0" indent="0">
                  <a:buNone/>
                </a:pPr>
                <a:endParaRPr lang="en-US" dirty="0"/>
              </a:p>
              <a:p>
                <a:pPr marL="0" indent="0">
                  <a:buNone/>
                </a:pPr>
                <a:endParaRPr lang="en-PK" dirty="0"/>
              </a:p>
            </p:txBody>
          </p:sp>
        </mc:Choice>
        <mc:Fallback xmlns="">
          <p:sp>
            <p:nvSpPr>
              <p:cNvPr id="3" name="Content Placeholder 2">
                <a:extLst>
                  <a:ext uri="{FF2B5EF4-FFF2-40B4-BE49-F238E27FC236}">
                    <a16:creationId xmlns:a16="http://schemas.microsoft.com/office/drawing/2014/main" id="{B95EC457-DA36-BE7B-0421-300BD6E83327}"/>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PK">
                    <a:noFill/>
                  </a:rPr>
                  <a:t> </a:t>
                </a:r>
              </a:p>
            </p:txBody>
          </p:sp>
        </mc:Fallback>
      </mc:AlternateContent>
      <p:graphicFrame>
        <p:nvGraphicFramePr>
          <p:cNvPr id="6" name="Table 6">
            <a:extLst>
              <a:ext uri="{FF2B5EF4-FFF2-40B4-BE49-F238E27FC236}">
                <a16:creationId xmlns:a16="http://schemas.microsoft.com/office/drawing/2014/main" id="{3FCBD2A7-9FB0-7EED-646C-B74278C17DA6}"/>
              </a:ext>
            </a:extLst>
          </p:cNvPr>
          <p:cNvGraphicFramePr>
            <a:graphicFrameLocks noGrp="1"/>
          </p:cNvGraphicFramePr>
          <p:nvPr>
            <p:extLst>
              <p:ext uri="{D42A27DB-BD31-4B8C-83A1-F6EECF244321}">
                <p14:modId xmlns:p14="http://schemas.microsoft.com/office/powerpoint/2010/main" val="3473224080"/>
              </p:ext>
            </p:extLst>
          </p:nvPr>
        </p:nvGraphicFramePr>
        <p:xfrm>
          <a:off x="1460500" y="4146804"/>
          <a:ext cx="5805710" cy="74168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880547729"/>
                    </a:ext>
                  </a:extLst>
                </a:gridCol>
                <a:gridCol w="580571">
                  <a:extLst>
                    <a:ext uri="{9D8B030D-6E8A-4147-A177-3AD203B41FA5}">
                      <a16:colId xmlns:a16="http://schemas.microsoft.com/office/drawing/2014/main" val="1914329460"/>
                    </a:ext>
                  </a:extLst>
                </a:gridCol>
                <a:gridCol w="580571">
                  <a:extLst>
                    <a:ext uri="{9D8B030D-6E8A-4147-A177-3AD203B41FA5}">
                      <a16:colId xmlns:a16="http://schemas.microsoft.com/office/drawing/2014/main" val="1267212767"/>
                    </a:ext>
                  </a:extLst>
                </a:gridCol>
                <a:gridCol w="580571">
                  <a:extLst>
                    <a:ext uri="{9D8B030D-6E8A-4147-A177-3AD203B41FA5}">
                      <a16:colId xmlns:a16="http://schemas.microsoft.com/office/drawing/2014/main" val="2570222165"/>
                    </a:ext>
                  </a:extLst>
                </a:gridCol>
                <a:gridCol w="580571">
                  <a:extLst>
                    <a:ext uri="{9D8B030D-6E8A-4147-A177-3AD203B41FA5}">
                      <a16:colId xmlns:a16="http://schemas.microsoft.com/office/drawing/2014/main" val="990762188"/>
                    </a:ext>
                  </a:extLst>
                </a:gridCol>
                <a:gridCol w="580571">
                  <a:extLst>
                    <a:ext uri="{9D8B030D-6E8A-4147-A177-3AD203B41FA5}">
                      <a16:colId xmlns:a16="http://schemas.microsoft.com/office/drawing/2014/main" val="2371596345"/>
                    </a:ext>
                  </a:extLst>
                </a:gridCol>
                <a:gridCol w="580571">
                  <a:extLst>
                    <a:ext uri="{9D8B030D-6E8A-4147-A177-3AD203B41FA5}">
                      <a16:colId xmlns:a16="http://schemas.microsoft.com/office/drawing/2014/main" val="493585961"/>
                    </a:ext>
                  </a:extLst>
                </a:gridCol>
                <a:gridCol w="580571">
                  <a:extLst>
                    <a:ext uri="{9D8B030D-6E8A-4147-A177-3AD203B41FA5}">
                      <a16:colId xmlns:a16="http://schemas.microsoft.com/office/drawing/2014/main" val="2251119442"/>
                    </a:ext>
                  </a:extLst>
                </a:gridCol>
                <a:gridCol w="580571">
                  <a:extLst>
                    <a:ext uri="{9D8B030D-6E8A-4147-A177-3AD203B41FA5}">
                      <a16:colId xmlns:a16="http://schemas.microsoft.com/office/drawing/2014/main" val="738604219"/>
                    </a:ext>
                  </a:extLst>
                </a:gridCol>
                <a:gridCol w="580571">
                  <a:extLst>
                    <a:ext uri="{9D8B030D-6E8A-4147-A177-3AD203B41FA5}">
                      <a16:colId xmlns:a16="http://schemas.microsoft.com/office/drawing/2014/main" val="2047982111"/>
                    </a:ext>
                  </a:extLst>
                </a:gridCol>
              </a:tblGrid>
              <a:tr h="370840">
                <a:tc>
                  <a:txBody>
                    <a:bodyPr/>
                    <a:lstStyle/>
                    <a:p>
                      <a:r>
                        <a:rPr lang="en-US" dirty="0"/>
                        <a:t>0</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916918028"/>
                  </a:ext>
                </a:extLst>
              </a:tr>
              <a:tr h="370840">
                <a:tc>
                  <a:txBody>
                    <a:bodyPr/>
                    <a:lstStyle/>
                    <a:p>
                      <a:r>
                        <a:rPr lang="en-US" dirty="0"/>
                        <a:t>20</a:t>
                      </a:r>
                      <a:endParaRPr lang="en-PK" dirty="0"/>
                    </a:p>
                  </a:txBody>
                  <a:tcPr/>
                </a:tc>
                <a:tc>
                  <a:txBody>
                    <a:bodyPr/>
                    <a:lstStyle/>
                    <a:p>
                      <a:endParaRPr lang="en-PK" dirty="0"/>
                    </a:p>
                  </a:txBody>
                  <a:tcPr/>
                </a:tc>
                <a:tc>
                  <a:txBody>
                    <a:bodyPr/>
                    <a:lstStyle/>
                    <a:p>
                      <a:endParaRPr lang="en-PK" dirty="0"/>
                    </a:p>
                  </a:txBody>
                  <a:tcPr/>
                </a:tc>
                <a:tc>
                  <a:txBody>
                    <a:bodyPr/>
                    <a:lstStyle/>
                    <a:p>
                      <a:r>
                        <a:rPr lang="en-US" dirty="0"/>
                        <a:t>3</a:t>
                      </a:r>
                      <a:endParaRPr lang="en-PK" dirty="0"/>
                    </a:p>
                  </a:txBody>
                  <a:tcPr/>
                </a:tc>
                <a:tc>
                  <a:txBody>
                    <a:bodyPr/>
                    <a:lstStyle/>
                    <a:p>
                      <a:endParaRPr lang="en-PK" dirty="0"/>
                    </a:p>
                  </a:txBody>
                  <a:tcPr/>
                </a:tc>
                <a:tc>
                  <a:txBody>
                    <a:bodyPr/>
                    <a:lstStyle/>
                    <a:p>
                      <a:endParaRPr lang="en-PK" dirty="0"/>
                    </a:p>
                  </a:txBody>
                  <a:tcPr/>
                </a:tc>
                <a:tc>
                  <a:txBody>
                    <a:bodyPr/>
                    <a:lstStyle/>
                    <a:p>
                      <a:r>
                        <a:rPr lang="en-US" dirty="0"/>
                        <a:t>66</a:t>
                      </a:r>
                      <a:endParaRPr lang="en-PK" dirty="0"/>
                    </a:p>
                  </a:txBody>
                  <a:tcPr/>
                </a:tc>
                <a:tc>
                  <a:txBody>
                    <a:bodyPr/>
                    <a:lstStyle/>
                    <a:p>
                      <a:r>
                        <a:rPr lang="en-US" dirty="0"/>
                        <a:t>57</a:t>
                      </a:r>
                      <a:endParaRPr lang="en-PK" dirty="0"/>
                    </a:p>
                  </a:txBody>
                  <a:tcPr/>
                </a:tc>
                <a:tc>
                  <a:txBody>
                    <a:bodyPr/>
                    <a:lstStyle/>
                    <a:p>
                      <a:r>
                        <a:rPr lang="en-US" dirty="0"/>
                        <a:t>8</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3577977561"/>
                  </a:ext>
                </a:extLst>
              </a:tr>
            </a:tbl>
          </a:graphicData>
        </a:graphic>
      </p:graphicFrame>
      <p:sp>
        <p:nvSpPr>
          <p:cNvPr id="5" name="Arrow: Up 4">
            <a:extLst>
              <a:ext uri="{FF2B5EF4-FFF2-40B4-BE49-F238E27FC236}">
                <a16:creationId xmlns:a16="http://schemas.microsoft.com/office/drawing/2014/main" id="{9CC3B605-A51F-D195-EDD8-4D36099E46DB}"/>
              </a:ext>
            </a:extLst>
          </p:cNvPr>
          <p:cNvSpPr/>
          <p:nvPr/>
        </p:nvSpPr>
        <p:spPr>
          <a:xfrm>
            <a:off x="5124450" y="5010150"/>
            <a:ext cx="333375" cy="9715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7" name="Oval 6">
            <a:extLst>
              <a:ext uri="{FF2B5EF4-FFF2-40B4-BE49-F238E27FC236}">
                <a16:creationId xmlns:a16="http://schemas.microsoft.com/office/drawing/2014/main" id="{40B06926-25E0-C18C-19CD-D566C01C74EC}"/>
              </a:ext>
            </a:extLst>
          </p:cNvPr>
          <p:cNvSpPr/>
          <p:nvPr/>
        </p:nvSpPr>
        <p:spPr>
          <a:xfrm>
            <a:off x="5819775" y="5010150"/>
            <a:ext cx="2533650" cy="11620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There is already some data at index 6</a:t>
            </a:r>
            <a:endParaRPr lang="en-PK" dirty="0">
              <a:solidFill>
                <a:schemeClr val="tx1"/>
              </a:solidFill>
            </a:endParaRPr>
          </a:p>
        </p:txBody>
      </p:sp>
      <p:sp>
        <p:nvSpPr>
          <p:cNvPr id="4" name="Oval 3">
            <a:extLst>
              <a:ext uri="{FF2B5EF4-FFF2-40B4-BE49-F238E27FC236}">
                <a16:creationId xmlns:a16="http://schemas.microsoft.com/office/drawing/2014/main" id="{5A252F93-9390-F20F-0DD5-3173AD875CBA}"/>
              </a:ext>
            </a:extLst>
          </p:cNvPr>
          <p:cNvSpPr/>
          <p:nvPr/>
        </p:nvSpPr>
        <p:spPr>
          <a:xfrm>
            <a:off x="8066446" y="4228486"/>
            <a:ext cx="2533650" cy="11620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is called collision</a:t>
            </a:r>
            <a:endParaRPr lang="en-PK" dirty="0">
              <a:solidFill>
                <a:schemeClr val="tx1"/>
              </a:solidFill>
            </a:endParaRPr>
          </a:p>
        </p:txBody>
      </p:sp>
    </p:spTree>
    <p:extLst>
      <p:ext uri="{BB962C8B-B14F-4D97-AF65-F5344CB8AC3E}">
        <p14:creationId xmlns:p14="http://schemas.microsoft.com/office/powerpoint/2010/main" val="154771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13ADA-D004-FF8B-35FE-1F8AC2492C63}"/>
              </a:ext>
            </a:extLst>
          </p:cNvPr>
          <p:cNvSpPr>
            <a:spLocks noGrp="1"/>
          </p:cNvSpPr>
          <p:nvPr>
            <p:ph type="title"/>
          </p:nvPr>
        </p:nvSpPr>
        <p:spPr/>
        <p:txBody>
          <a:bodyPr/>
          <a:lstStyle/>
          <a:p>
            <a:r>
              <a:rPr lang="en-US" dirty="0"/>
              <a:t>collision</a:t>
            </a:r>
            <a:endParaRPr lang="en-PK" dirty="0"/>
          </a:p>
        </p:txBody>
      </p:sp>
      <p:sp>
        <p:nvSpPr>
          <p:cNvPr id="3" name="Content Placeholder 2">
            <a:extLst>
              <a:ext uri="{FF2B5EF4-FFF2-40B4-BE49-F238E27FC236}">
                <a16:creationId xmlns:a16="http://schemas.microsoft.com/office/drawing/2014/main" id="{FE0BF659-03D7-1D92-9D0E-B3A2A71295DF}"/>
              </a:ext>
            </a:extLst>
          </p:cNvPr>
          <p:cNvSpPr>
            <a:spLocks noGrp="1"/>
          </p:cNvSpPr>
          <p:nvPr>
            <p:ph idx="1"/>
          </p:nvPr>
        </p:nvSpPr>
        <p:spPr/>
        <p:txBody>
          <a:bodyPr/>
          <a:lstStyle/>
          <a:p>
            <a:pPr algn="just"/>
            <a:r>
              <a:rPr lang="en-US" dirty="0">
                <a:solidFill>
                  <a:srgbClr val="273239"/>
                </a:solidFill>
              </a:rPr>
              <a:t>A</a:t>
            </a:r>
            <a:r>
              <a:rPr lang="en-US" b="0" i="0" dirty="0">
                <a:solidFill>
                  <a:srgbClr val="273239"/>
                </a:solidFill>
                <a:effectLst/>
              </a:rPr>
              <a:t> hash function gets us a small number for a key which is a big integer or string</a:t>
            </a:r>
          </a:p>
          <a:p>
            <a:pPr algn="just"/>
            <a:r>
              <a:rPr lang="en-US" dirty="0">
                <a:solidFill>
                  <a:srgbClr val="273239"/>
                </a:solidFill>
              </a:rPr>
              <a:t>T</a:t>
            </a:r>
            <a:r>
              <a:rPr lang="en-US" b="0" i="0" dirty="0">
                <a:solidFill>
                  <a:srgbClr val="273239"/>
                </a:solidFill>
                <a:effectLst/>
              </a:rPr>
              <a:t>here is a possibility that two keys result in the same value</a:t>
            </a:r>
          </a:p>
          <a:p>
            <a:pPr algn="just"/>
            <a:r>
              <a:rPr lang="en-US" b="0" i="0" dirty="0">
                <a:solidFill>
                  <a:srgbClr val="273239"/>
                </a:solidFill>
                <a:effectLst/>
              </a:rPr>
              <a:t>The situation where a newly inserted key maps to an already occupied slot in the hash table is called collision </a:t>
            </a:r>
          </a:p>
          <a:p>
            <a:pPr algn="just"/>
            <a:r>
              <a:rPr lang="en-US" dirty="0">
                <a:solidFill>
                  <a:srgbClr val="273239"/>
                </a:solidFill>
              </a:rPr>
              <a:t>It </a:t>
            </a:r>
            <a:r>
              <a:rPr lang="en-US" b="0" i="0" dirty="0">
                <a:solidFill>
                  <a:srgbClr val="273239"/>
                </a:solidFill>
                <a:effectLst/>
              </a:rPr>
              <a:t>must be handled using some collision handling technique</a:t>
            </a:r>
            <a:endParaRPr lang="en-PK" dirty="0"/>
          </a:p>
        </p:txBody>
      </p:sp>
    </p:spTree>
    <p:extLst>
      <p:ext uri="{BB962C8B-B14F-4D97-AF65-F5344CB8AC3E}">
        <p14:creationId xmlns:p14="http://schemas.microsoft.com/office/powerpoint/2010/main" val="845722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26C6-C642-DDD0-8B22-984D41431436}"/>
              </a:ext>
            </a:extLst>
          </p:cNvPr>
          <p:cNvSpPr>
            <a:spLocks noGrp="1"/>
          </p:cNvSpPr>
          <p:nvPr>
            <p:ph type="title"/>
          </p:nvPr>
        </p:nvSpPr>
        <p:spPr/>
        <p:txBody>
          <a:bodyPr/>
          <a:lstStyle/>
          <a:p>
            <a:r>
              <a:rPr lang="en-US" dirty="0"/>
              <a:t>Collision Resolution techniques</a:t>
            </a:r>
            <a:endParaRPr lang="en-PK" dirty="0"/>
          </a:p>
        </p:txBody>
      </p:sp>
      <p:sp>
        <p:nvSpPr>
          <p:cNvPr id="3" name="Content Placeholder 2">
            <a:extLst>
              <a:ext uri="{FF2B5EF4-FFF2-40B4-BE49-F238E27FC236}">
                <a16:creationId xmlns:a16="http://schemas.microsoft.com/office/drawing/2014/main" id="{5DB530AB-B802-95A7-25AF-EBD65B00A0D9}"/>
              </a:ext>
            </a:extLst>
          </p:cNvPr>
          <p:cNvSpPr>
            <a:spLocks noGrp="1"/>
          </p:cNvSpPr>
          <p:nvPr>
            <p:ph idx="1"/>
          </p:nvPr>
        </p:nvSpPr>
        <p:spPr/>
        <p:txBody>
          <a:bodyPr/>
          <a:lstStyle/>
          <a:p>
            <a:r>
              <a:rPr lang="en-US" sz="2400" dirty="0"/>
              <a:t>Open Hashing/ Closed Addressing</a:t>
            </a:r>
          </a:p>
          <a:p>
            <a:pPr lvl="1">
              <a:buFont typeface="Wingdings" panose="05000000000000000000" pitchFamily="2" charset="2"/>
              <a:buChar char="Ø"/>
            </a:pPr>
            <a:r>
              <a:rPr lang="en-US" sz="2000" dirty="0"/>
              <a:t>Separate Chaining</a:t>
            </a:r>
          </a:p>
          <a:p>
            <a:pPr marL="274320" lvl="1" indent="0">
              <a:buNone/>
            </a:pPr>
            <a:endParaRPr lang="en-US" sz="2000" dirty="0"/>
          </a:p>
          <a:p>
            <a:r>
              <a:rPr lang="en-US" sz="2400" dirty="0"/>
              <a:t>Closed Hashing/ Open Addressing</a:t>
            </a:r>
          </a:p>
          <a:p>
            <a:pPr lvl="1">
              <a:buFont typeface="Wingdings" panose="05000000000000000000" pitchFamily="2" charset="2"/>
              <a:buChar char="Ø"/>
            </a:pPr>
            <a:r>
              <a:rPr lang="en-US" sz="2000" dirty="0"/>
              <a:t>Linear Probing</a:t>
            </a:r>
          </a:p>
          <a:p>
            <a:pPr lvl="1">
              <a:buFont typeface="Wingdings" panose="05000000000000000000" pitchFamily="2" charset="2"/>
              <a:buChar char="Ø"/>
            </a:pPr>
            <a:r>
              <a:rPr lang="en-US" sz="2000" dirty="0"/>
              <a:t>Quadratic Probing</a:t>
            </a:r>
          </a:p>
          <a:p>
            <a:pPr lvl="1">
              <a:buFont typeface="Wingdings" panose="05000000000000000000" pitchFamily="2" charset="2"/>
              <a:buChar char="Ø"/>
            </a:pPr>
            <a:r>
              <a:rPr lang="en-US" sz="2000" dirty="0"/>
              <a:t>Double Hashing</a:t>
            </a:r>
          </a:p>
          <a:p>
            <a:endParaRPr lang="en-PK" dirty="0"/>
          </a:p>
        </p:txBody>
      </p:sp>
    </p:spTree>
    <p:extLst>
      <p:ext uri="{BB962C8B-B14F-4D97-AF65-F5344CB8AC3E}">
        <p14:creationId xmlns:p14="http://schemas.microsoft.com/office/powerpoint/2010/main" val="2031848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64D-0CA7-596C-EF99-CE26459EA829}"/>
              </a:ext>
            </a:extLst>
          </p:cNvPr>
          <p:cNvSpPr>
            <a:spLocks noGrp="1"/>
          </p:cNvSpPr>
          <p:nvPr>
            <p:ph type="title"/>
          </p:nvPr>
        </p:nvSpPr>
        <p:spPr/>
        <p:txBody>
          <a:bodyPr/>
          <a:lstStyle/>
          <a:p>
            <a:r>
              <a:rPr lang="en-US" dirty="0"/>
              <a:t>Separate chaining</a:t>
            </a:r>
            <a:endParaRPr lang="en-PK" dirty="0"/>
          </a:p>
        </p:txBody>
      </p:sp>
      <p:sp>
        <p:nvSpPr>
          <p:cNvPr id="3" name="Content Placeholder 2">
            <a:extLst>
              <a:ext uri="{FF2B5EF4-FFF2-40B4-BE49-F238E27FC236}">
                <a16:creationId xmlns:a16="http://schemas.microsoft.com/office/drawing/2014/main" id="{DF25BB9E-6B66-5A90-5BAB-165F2A319BED}"/>
              </a:ext>
            </a:extLst>
          </p:cNvPr>
          <p:cNvSpPr>
            <a:spLocks noGrp="1"/>
          </p:cNvSpPr>
          <p:nvPr>
            <p:ph idx="1"/>
          </p:nvPr>
        </p:nvSpPr>
        <p:spPr/>
        <p:txBody>
          <a:bodyPr/>
          <a:lstStyle/>
          <a:p>
            <a:pPr algn="just"/>
            <a:r>
              <a:rPr lang="en-US" dirty="0">
                <a:solidFill>
                  <a:srgbClr val="273239"/>
                </a:solidFill>
                <a:effectLst/>
              </a:rPr>
              <a:t>The idea behind separate chaining is to implement the array as a linked list called a chain</a:t>
            </a:r>
          </a:p>
          <a:p>
            <a:pPr algn="just"/>
            <a:r>
              <a:rPr lang="en-US" dirty="0">
                <a:solidFill>
                  <a:srgbClr val="273239"/>
                </a:solidFill>
                <a:effectLst/>
              </a:rPr>
              <a:t>Separate chaining is one of the most popular and commonly used techniques in order to handle collisions</a:t>
            </a:r>
          </a:p>
          <a:p>
            <a:pPr algn="just"/>
            <a:r>
              <a:rPr lang="en-US" dirty="0">
                <a:solidFill>
                  <a:srgbClr val="273239"/>
                </a:solidFill>
                <a:effectLst/>
              </a:rPr>
              <a:t>So what happens is, when multiple elements are hashed into the same slot index, then these elements are inserted into a singly-linked list which is known as a chain</a:t>
            </a:r>
          </a:p>
          <a:p>
            <a:endParaRPr lang="en-PK" dirty="0"/>
          </a:p>
        </p:txBody>
      </p:sp>
    </p:spTree>
    <p:extLst>
      <p:ext uri="{BB962C8B-B14F-4D97-AF65-F5344CB8AC3E}">
        <p14:creationId xmlns:p14="http://schemas.microsoft.com/office/powerpoint/2010/main" val="3618693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EA64D-0CA7-596C-EF99-CE26459EA829}"/>
              </a:ext>
            </a:extLst>
          </p:cNvPr>
          <p:cNvSpPr>
            <a:spLocks noGrp="1"/>
          </p:cNvSpPr>
          <p:nvPr>
            <p:ph type="title"/>
          </p:nvPr>
        </p:nvSpPr>
        <p:spPr/>
        <p:txBody>
          <a:bodyPr/>
          <a:lstStyle/>
          <a:p>
            <a:r>
              <a:rPr lang="en-US" dirty="0"/>
              <a:t>Separate chaining</a:t>
            </a:r>
            <a:endParaRPr lang="en-PK" dirty="0"/>
          </a:p>
        </p:txBody>
      </p:sp>
      <p:sp>
        <p:nvSpPr>
          <p:cNvPr id="3" name="Content Placeholder 2">
            <a:extLst>
              <a:ext uri="{FF2B5EF4-FFF2-40B4-BE49-F238E27FC236}">
                <a16:creationId xmlns:a16="http://schemas.microsoft.com/office/drawing/2014/main" id="{DF25BB9E-6B66-5A90-5BAB-165F2A319BED}"/>
              </a:ext>
            </a:extLst>
          </p:cNvPr>
          <p:cNvSpPr>
            <a:spLocks noGrp="1"/>
          </p:cNvSpPr>
          <p:nvPr>
            <p:ph idx="1"/>
          </p:nvPr>
        </p:nvSpPr>
        <p:spPr/>
        <p:txBody>
          <a:bodyPr/>
          <a:lstStyle/>
          <a:p>
            <a:pPr algn="just"/>
            <a:r>
              <a:rPr lang="en-US" dirty="0">
                <a:solidFill>
                  <a:srgbClr val="273239"/>
                </a:solidFill>
                <a:effectLst/>
              </a:rPr>
              <a:t>Let us consider a simple hash function as “key mod 7” and a sequence of keys as 50, 700, 76, 85, 92, 73, 101</a:t>
            </a:r>
            <a:endParaRPr lang="en-PK" dirty="0"/>
          </a:p>
        </p:txBody>
      </p:sp>
    </p:spTree>
    <p:extLst>
      <p:ext uri="{BB962C8B-B14F-4D97-AF65-F5344CB8AC3E}">
        <p14:creationId xmlns:p14="http://schemas.microsoft.com/office/powerpoint/2010/main" val="3047874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6195-DF15-ACFA-C31E-E9685A9EEEB7}"/>
              </a:ext>
            </a:extLst>
          </p:cNvPr>
          <p:cNvSpPr>
            <a:spLocks noGrp="1"/>
          </p:cNvSpPr>
          <p:nvPr>
            <p:ph type="title"/>
          </p:nvPr>
        </p:nvSpPr>
        <p:spPr/>
        <p:txBody>
          <a:bodyPr/>
          <a:lstStyle/>
          <a:p>
            <a:r>
              <a:rPr lang="en-US" dirty="0"/>
              <a:t>Separate chaining</a:t>
            </a:r>
            <a:endParaRPr lang="en-PK" dirty="0"/>
          </a:p>
        </p:txBody>
      </p:sp>
      <p:pic>
        <p:nvPicPr>
          <p:cNvPr id="5" name="Content Placeholder 4">
            <a:extLst>
              <a:ext uri="{FF2B5EF4-FFF2-40B4-BE49-F238E27FC236}">
                <a16:creationId xmlns:a16="http://schemas.microsoft.com/office/drawing/2014/main" id="{E3ACFACA-01FD-68A4-703E-1BC438063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6013" y="1601416"/>
            <a:ext cx="9399639" cy="5155225"/>
          </a:xfrm>
        </p:spPr>
      </p:pic>
    </p:spTree>
    <p:extLst>
      <p:ext uri="{BB962C8B-B14F-4D97-AF65-F5344CB8AC3E}">
        <p14:creationId xmlns:p14="http://schemas.microsoft.com/office/powerpoint/2010/main" val="3031440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85A9-B279-31F3-E216-4B347F2F09E6}"/>
              </a:ext>
            </a:extLst>
          </p:cNvPr>
          <p:cNvSpPr>
            <a:spLocks noGrp="1"/>
          </p:cNvSpPr>
          <p:nvPr>
            <p:ph type="title"/>
          </p:nvPr>
        </p:nvSpPr>
        <p:spPr/>
        <p:txBody>
          <a:bodyPr/>
          <a:lstStyle/>
          <a:p>
            <a:r>
              <a:rPr lang="en-US" dirty="0"/>
              <a:t>Separate chaining</a:t>
            </a:r>
            <a:endParaRPr lang="en-PK" dirty="0"/>
          </a:p>
        </p:txBody>
      </p:sp>
      <p:sp>
        <p:nvSpPr>
          <p:cNvPr id="4" name="Text Placeholder 3">
            <a:extLst>
              <a:ext uri="{FF2B5EF4-FFF2-40B4-BE49-F238E27FC236}">
                <a16:creationId xmlns:a16="http://schemas.microsoft.com/office/drawing/2014/main" id="{587C7003-D05A-752D-FAED-FB7030534F77}"/>
              </a:ext>
            </a:extLst>
          </p:cNvPr>
          <p:cNvSpPr>
            <a:spLocks noGrp="1"/>
          </p:cNvSpPr>
          <p:nvPr>
            <p:ph type="body" idx="1"/>
          </p:nvPr>
        </p:nvSpPr>
        <p:spPr/>
        <p:txBody>
          <a:bodyPr/>
          <a:lstStyle/>
          <a:p>
            <a:r>
              <a:rPr lang="en-US" dirty="0"/>
              <a:t>Advantages</a:t>
            </a:r>
            <a:endParaRPr lang="en-PK" dirty="0"/>
          </a:p>
        </p:txBody>
      </p:sp>
      <p:sp>
        <p:nvSpPr>
          <p:cNvPr id="3" name="Content Placeholder 2">
            <a:extLst>
              <a:ext uri="{FF2B5EF4-FFF2-40B4-BE49-F238E27FC236}">
                <a16:creationId xmlns:a16="http://schemas.microsoft.com/office/drawing/2014/main" id="{5C364D96-C01D-CB5D-6EC6-30757104EF20}"/>
              </a:ext>
            </a:extLst>
          </p:cNvPr>
          <p:cNvSpPr>
            <a:spLocks noGrp="1"/>
          </p:cNvSpPr>
          <p:nvPr>
            <p:ph sz="half" idx="2"/>
          </p:nvPr>
        </p:nvSpPr>
        <p:spPr/>
        <p:txBody>
          <a:bodyPr/>
          <a:lstStyle/>
          <a:p>
            <a:pPr algn="just" fontAlgn="base">
              <a:buFont typeface="Arial" panose="020B0604020202020204" pitchFamily="34" charset="0"/>
              <a:buChar char="•"/>
            </a:pPr>
            <a:r>
              <a:rPr lang="en-US" b="0" i="0" dirty="0">
                <a:solidFill>
                  <a:srgbClr val="273239"/>
                </a:solidFill>
                <a:effectLst/>
              </a:rPr>
              <a:t>Simple to implement. </a:t>
            </a:r>
          </a:p>
          <a:p>
            <a:pPr algn="just" fontAlgn="base">
              <a:buFont typeface="Arial" panose="020B0604020202020204" pitchFamily="34" charset="0"/>
              <a:buChar char="•"/>
            </a:pPr>
            <a:r>
              <a:rPr lang="en-US" b="0" i="0" dirty="0">
                <a:solidFill>
                  <a:srgbClr val="273239"/>
                </a:solidFill>
                <a:effectLst/>
              </a:rPr>
              <a:t>Hash table never fills up, we can always add more elements to the chain. </a:t>
            </a:r>
          </a:p>
          <a:p>
            <a:pPr algn="just" fontAlgn="base">
              <a:buFont typeface="Arial" panose="020B0604020202020204" pitchFamily="34" charset="0"/>
              <a:buChar char="•"/>
            </a:pPr>
            <a:r>
              <a:rPr lang="en-US" b="0" i="0" dirty="0">
                <a:solidFill>
                  <a:srgbClr val="273239"/>
                </a:solidFill>
                <a:effectLst/>
              </a:rPr>
              <a:t>Less sensitive to the hash function or load factors. </a:t>
            </a:r>
          </a:p>
          <a:p>
            <a:pPr algn="just" fontAlgn="base">
              <a:buFont typeface="Arial" panose="020B0604020202020204" pitchFamily="34" charset="0"/>
              <a:buChar char="•"/>
            </a:pPr>
            <a:r>
              <a:rPr lang="en-US" b="0" i="0" dirty="0">
                <a:solidFill>
                  <a:srgbClr val="273239"/>
                </a:solidFill>
                <a:effectLst/>
              </a:rPr>
              <a:t>It is mostly used when it is unknown how many and how frequently keys may be inserted or deleted. </a:t>
            </a:r>
          </a:p>
          <a:p>
            <a:pPr algn="just"/>
            <a:endParaRPr lang="en-PK" dirty="0"/>
          </a:p>
        </p:txBody>
      </p:sp>
      <p:sp>
        <p:nvSpPr>
          <p:cNvPr id="5" name="Text Placeholder 4">
            <a:extLst>
              <a:ext uri="{FF2B5EF4-FFF2-40B4-BE49-F238E27FC236}">
                <a16:creationId xmlns:a16="http://schemas.microsoft.com/office/drawing/2014/main" id="{71F0D5B4-2ABF-9ED9-403F-18100B7406A7}"/>
              </a:ext>
            </a:extLst>
          </p:cNvPr>
          <p:cNvSpPr>
            <a:spLocks noGrp="1"/>
          </p:cNvSpPr>
          <p:nvPr>
            <p:ph type="body" sz="quarter" idx="3"/>
          </p:nvPr>
        </p:nvSpPr>
        <p:spPr/>
        <p:txBody>
          <a:bodyPr/>
          <a:lstStyle/>
          <a:p>
            <a:r>
              <a:rPr lang="en-US" dirty="0"/>
              <a:t>Disadvantages</a:t>
            </a:r>
            <a:endParaRPr lang="en-PK" dirty="0"/>
          </a:p>
        </p:txBody>
      </p:sp>
      <p:sp>
        <p:nvSpPr>
          <p:cNvPr id="6" name="Content Placeholder 5">
            <a:extLst>
              <a:ext uri="{FF2B5EF4-FFF2-40B4-BE49-F238E27FC236}">
                <a16:creationId xmlns:a16="http://schemas.microsoft.com/office/drawing/2014/main" id="{4138A76C-07E2-3A08-81B7-177619742681}"/>
              </a:ext>
            </a:extLst>
          </p:cNvPr>
          <p:cNvSpPr>
            <a:spLocks noGrp="1"/>
          </p:cNvSpPr>
          <p:nvPr>
            <p:ph sz="quarter" idx="4"/>
          </p:nvPr>
        </p:nvSpPr>
        <p:spPr/>
        <p:txBody>
          <a:bodyPr/>
          <a:lstStyle/>
          <a:p>
            <a:pPr algn="just" fontAlgn="base">
              <a:buFont typeface="Arial" panose="020B0604020202020204" pitchFamily="34" charset="0"/>
              <a:buChar char="•"/>
            </a:pPr>
            <a:r>
              <a:rPr lang="en-US" b="0" i="0" dirty="0">
                <a:solidFill>
                  <a:srgbClr val="273239"/>
                </a:solidFill>
                <a:effectLst/>
              </a:rPr>
              <a:t>The cache performance of chaining is not good as keys are stored using a linked list. </a:t>
            </a:r>
          </a:p>
          <a:p>
            <a:pPr algn="just" fontAlgn="base">
              <a:buFont typeface="Arial" panose="020B0604020202020204" pitchFamily="34" charset="0"/>
              <a:buChar char="•"/>
            </a:pPr>
            <a:r>
              <a:rPr lang="en-US" b="0" i="0" dirty="0">
                <a:solidFill>
                  <a:srgbClr val="273239"/>
                </a:solidFill>
                <a:effectLst/>
              </a:rPr>
              <a:t>Wastage of Space (Some Parts of the hash table are never used) </a:t>
            </a:r>
          </a:p>
          <a:p>
            <a:pPr algn="just" fontAlgn="base">
              <a:buFont typeface="Arial" panose="020B0604020202020204" pitchFamily="34" charset="0"/>
              <a:buChar char="•"/>
            </a:pPr>
            <a:r>
              <a:rPr lang="en-US" b="0" i="0" dirty="0">
                <a:solidFill>
                  <a:srgbClr val="273239"/>
                </a:solidFill>
                <a:effectLst/>
              </a:rPr>
              <a:t>If the chain becomes long, then search time can become O(n) in the worst case</a:t>
            </a:r>
          </a:p>
          <a:p>
            <a:pPr algn="just" fontAlgn="base">
              <a:buFont typeface="Arial" panose="020B0604020202020204" pitchFamily="34" charset="0"/>
              <a:buChar char="•"/>
            </a:pPr>
            <a:r>
              <a:rPr lang="en-US" b="0" i="0" dirty="0">
                <a:solidFill>
                  <a:srgbClr val="273239"/>
                </a:solidFill>
                <a:effectLst/>
              </a:rPr>
              <a:t>Uses extra space for links</a:t>
            </a:r>
          </a:p>
          <a:p>
            <a:pPr algn="just"/>
            <a:endParaRPr lang="en-PK" dirty="0"/>
          </a:p>
          <a:p>
            <a:endParaRPr lang="en-PK" dirty="0"/>
          </a:p>
        </p:txBody>
      </p:sp>
    </p:spTree>
    <p:extLst>
      <p:ext uri="{BB962C8B-B14F-4D97-AF65-F5344CB8AC3E}">
        <p14:creationId xmlns:p14="http://schemas.microsoft.com/office/powerpoint/2010/main" val="3275389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20F49-D054-FECC-70CB-06DFDB501FBD}"/>
              </a:ext>
            </a:extLst>
          </p:cNvPr>
          <p:cNvSpPr>
            <a:spLocks noGrp="1"/>
          </p:cNvSpPr>
          <p:nvPr>
            <p:ph type="title"/>
          </p:nvPr>
        </p:nvSpPr>
        <p:spPr/>
        <p:txBody>
          <a:bodyPr/>
          <a:lstStyle/>
          <a:p>
            <a:r>
              <a:rPr lang="en-US" dirty="0"/>
              <a:t>Open addressing/ Closed hashing</a:t>
            </a:r>
            <a:endParaRPr lang="en-PK" dirty="0"/>
          </a:p>
        </p:txBody>
      </p:sp>
      <p:sp>
        <p:nvSpPr>
          <p:cNvPr id="3" name="Content Placeholder 2">
            <a:extLst>
              <a:ext uri="{FF2B5EF4-FFF2-40B4-BE49-F238E27FC236}">
                <a16:creationId xmlns:a16="http://schemas.microsoft.com/office/drawing/2014/main" id="{9EA14BDC-E038-B99C-00D8-DC7967639928}"/>
              </a:ext>
            </a:extLst>
          </p:cNvPr>
          <p:cNvSpPr>
            <a:spLocks noGrp="1"/>
          </p:cNvSpPr>
          <p:nvPr>
            <p:ph idx="1"/>
          </p:nvPr>
        </p:nvSpPr>
        <p:spPr/>
        <p:txBody>
          <a:bodyPr/>
          <a:lstStyle/>
          <a:p>
            <a:r>
              <a:rPr lang="en-US" dirty="0"/>
              <a:t>Linear Probing</a:t>
            </a:r>
          </a:p>
          <a:p>
            <a:r>
              <a:rPr lang="en-US" dirty="0"/>
              <a:t>Quadratic Probing</a:t>
            </a:r>
          </a:p>
          <a:p>
            <a:r>
              <a:rPr lang="en-US" dirty="0"/>
              <a:t>Double Hashing</a:t>
            </a:r>
          </a:p>
        </p:txBody>
      </p:sp>
    </p:spTree>
    <p:extLst>
      <p:ext uri="{BB962C8B-B14F-4D97-AF65-F5344CB8AC3E}">
        <p14:creationId xmlns:p14="http://schemas.microsoft.com/office/powerpoint/2010/main" val="4145568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190C-0641-269B-047C-EEC0479B1ACA}"/>
              </a:ext>
            </a:extLst>
          </p:cNvPr>
          <p:cNvSpPr>
            <a:spLocks noGrp="1"/>
          </p:cNvSpPr>
          <p:nvPr>
            <p:ph type="title"/>
          </p:nvPr>
        </p:nvSpPr>
        <p:spPr/>
        <p:txBody>
          <a:bodyPr/>
          <a:lstStyle/>
          <a:p>
            <a:r>
              <a:rPr lang="en-US" dirty="0"/>
              <a:t>Linear probing</a:t>
            </a: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17114E-487C-D298-37D6-FDF70131A38E}"/>
                  </a:ext>
                </a:extLst>
              </p:cNvPr>
              <p:cNvSpPr>
                <a:spLocks noGrp="1"/>
              </p:cNvSpPr>
              <p:nvPr>
                <p:ph idx="1"/>
              </p:nvPr>
            </p:nvSpPr>
            <p:spPr/>
            <p:txBody>
              <a:bodyPr/>
              <a:lstStyle/>
              <a:p>
                <a:pPr algn="just"/>
                <a:r>
                  <a:rPr lang="en-US" b="0" i="0" dirty="0">
                    <a:solidFill>
                      <a:srgbClr val="273239"/>
                    </a:solidFill>
                    <a:effectLst/>
                  </a:rPr>
                  <a:t>In linear probing, the hash table is searched sequentially that starts from the original location of the hash. </a:t>
                </a:r>
              </a:p>
              <a:p>
                <a:r>
                  <a:rPr lang="en-US" dirty="0"/>
                  <a:t>Calculate Hash Function/ hash value</a:t>
                </a:r>
              </a:p>
              <a:p>
                <a:pPr marL="0" indent="0">
                  <a:buNone/>
                </a:pPr>
                <a:r>
                  <a:rPr lang="en-US" dirty="0"/>
                  <a:t>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𝑠𝑖𝑧𝑒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𝑡𝑎𝑏𝑙𝑒</m:t>
                    </m:r>
                  </m:oMath>
                </a14:m>
                <a:endParaRPr lang="en-US" b="0" i="1" dirty="0"/>
              </a:p>
              <a:p>
                <a:pPr algn="just"/>
                <a:r>
                  <a:rPr lang="en-US" b="0" i="0" dirty="0">
                    <a:solidFill>
                      <a:srgbClr val="273239"/>
                    </a:solidFill>
                    <a:effectLst/>
                  </a:rPr>
                  <a:t>If in case the location that we get is already occupied, then we check for the next location. </a:t>
                </a:r>
              </a:p>
              <a:p>
                <a:r>
                  <a:rPr lang="en-US" dirty="0"/>
                  <a:t>Calculate Hash Function/ hash value again</a:t>
                </a:r>
              </a:p>
              <a:p>
                <a:pPr marL="0" indent="0">
                  <a:buNone/>
                </a:pP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 </m:t>
                    </m:r>
                    <m:r>
                      <a:rPr lang="en-US" b="0" i="1" smtClean="0">
                        <a:latin typeface="Cambria Math" panose="02040503050406030204" pitchFamily="18" charset="0"/>
                      </a:rPr>
                      <m:t>𝑠𝑖𝑧𝑒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𝑡𝑎𝑏𝑙𝑒</m:t>
                    </m:r>
                  </m:oMath>
                </a14:m>
                <a:endParaRPr lang="en-US" dirty="0"/>
              </a:p>
              <a:p>
                <a:pPr marL="0" indent="0">
                  <a:buNone/>
                </a:pPr>
                <a:endParaRPr lang="en-US" b="0" i="1" dirty="0"/>
              </a:p>
            </p:txBody>
          </p:sp>
        </mc:Choice>
        <mc:Fallback xmlns="">
          <p:sp>
            <p:nvSpPr>
              <p:cNvPr id="3" name="Content Placeholder 2">
                <a:extLst>
                  <a:ext uri="{FF2B5EF4-FFF2-40B4-BE49-F238E27FC236}">
                    <a16:creationId xmlns:a16="http://schemas.microsoft.com/office/drawing/2014/main" id="{0517114E-487C-D298-37D6-FDF70131A38E}"/>
                  </a:ext>
                </a:extLst>
              </p:cNvPr>
              <p:cNvSpPr>
                <a:spLocks noGrp="1" noRot="1" noChangeAspect="1" noMove="1" noResize="1" noEditPoints="1" noAdjustHandles="1" noChangeArrowheads="1" noChangeShapeType="1" noTextEdit="1"/>
              </p:cNvSpPr>
              <p:nvPr>
                <p:ph idx="1"/>
              </p:nvPr>
            </p:nvSpPr>
            <p:spPr>
              <a:blipFill>
                <a:blip r:embed="rId2"/>
                <a:stretch>
                  <a:fillRect l="-303" t="-1504" r="-606"/>
                </a:stretch>
              </a:blipFill>
            </p:spPr>
            <p:txBody>
              <a:bodyPr/>
              <a:lstStyle/>
              <a:p>
                <a:r>
                  <a:rPr lang="en-PK">
                    <a:noFill/>
                  </a:rPr>
                  <a:t> </a:t>
                </a:r>
              </a:p>
            </p:txBody>
          </p:sp>
        </mc:Fallback>
      </mc:AlternateContent>
    </p:spTree>
    <p:extLst>
      <p:ext uri="{BB962C8B-B14F-4D97-AF65-F5344CB8AC3E}">
        <p14:creationId xmlns:p14="http://schemas.microsoft.com/office/powerpoint/2010/main" val="3465936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5D60-0D58-E73F-A2C2-7662A17FAF98}"/>
              </a:ext>
            </a:extLst>
          </p:cNvPr>
          <p:cNvSpPr>
            <a:spLocks noGrp="1"/>
          </p:cNvSpPr>
          <p:nvPr>
            <p:ph type="title"/>
          </p:nvPr>
        </p:nvSpPr>
        <p:spPr/>
        <p:txBody>
          <a:bodyPr/>
          <a:lstStyle/>
          <a:p>
            <a:r>
              <a:rPr lang="en-US" dirty="0"/>
              <a:t>Hashing</a:t>
            </a:r>
            <a:endParaRPr lang="en-PK" dirty="0"/>
          </a:p>
        </p:txBody>
      </p:sp>
      <p:sp>
        <p:nvSpPr>
          <p:cNvPr id="3" name="Content Placeholder 2">
            <a:extLst>
              <a:ext uri="{FF2B5EF4-FFF2-40B4-BE49-F238E27FC236}">
                <a16:creationId xmlns:a16="http://schemas.microsoft.com/office/drawing/2014/main" id="{74EE4C09-AC82-A78D-CF71-6EB32CB87F3B}"/>
              </a:ext>
            </a:extLst>
          </p:cNvPr>
          <p:cNvSpPr>
            <a:spLocks noGrp="1"/>
          </p:cNvSpPr>
          <p:nvPr>
            <p:ph idx="1"/>
          </p:nvPr>
        </p:nvSpPr>
        <p:spPr/>
        <p:txBody>
          <a:bodyPr/>
          <a:lstStyle/>
          <a:p>
            <a:r>
              <a:rPr lang="en-US" b="0" i="0" dirty="0">
                <a:solidFill>
                  <a:srgbClr val="000000"/>
                </a:solidFill>
                <a:effectLst/>
              </a:rPr>
              <a:t>A technique to convert a range of key values into a range of indexes of an array</a:t>
            </a:r>
          </a:p>
          <a:p>
            <a:pPr algn="just"/>
            <a:r>
              <a:rPr lang="en-US" b="0" i="0" dirty="0">
                <a:solidFill>
                  <a:srgbClr val="231F20"/>
                </a:solidFill>
                <a:effectLst/>
              </a:rPr>
              <a:t>When it comes to data structures, hashing is a technique used to store and retrieve data in a database</a:t>
            </a:r>
          </a:p>
          <a:p>
            <a:pPr algn="just"/>
            <a:r>
              <a:rPr lang="en-US" b="0" i="0" dirty="0">
                <a:solidFill>
                  <a:srgbClr val="231F20"/>
                </a:solidFill>
                <a:effectLst/>
              </a:rPr>
              <a:t>Hashing is an efficient way to store and retrieve data in O(1), because it avoids the need for comparisons between elements</a:t>
            </a:r>
          </a:p>
          <a:p>
            <a:pPr algn="just"/>
            <a:r>
              <a:rPr lang="en-US" b="0" i="0" dirty="0">
                <a:solidFill>
                  <a:srgbClr val="231F20"/>
                </a:solidFill>
                <a:effectLst/>
              </a:rPr>
              <a:t>It also allows duplicate values to be stored in the same structure without causing collisions</a:t>
            </a:r>
          </a:p>
          <a:p>
            <a:pPr algn="just"/>
            <a:r>
              <a:rPr lang="en-US" dirty="0">
                <a:solidFill>
                  <a:srgbClr val="231F20"/>
                </a:solidFill>
              </a:rPr>
              <a:t>It is also called the mapping technique as larger values are mapped into smaller ones</a:t>
            </a:r>
            <a:endParaRPr lang="en-US" b="0" i="0" dirty="0">
              <a:solidFill>
                <a:srgbClr val="231F20"/>
              </a:solidFill>
              <a:effectLst/>
            </a:endParaRPr>
          </a:p>
          <a:p>
            <a:pPr algn="just"/>
            <a:r>
              <a:rPr lang="en-US" b="0" i="0" dirty="0">
                <a:solidFill>
                  <a:srgbClr val="231F20"/>
                </a:solidFill>
                <a:effectLst/>
              </a:rPr>
              <a:t>There are many different hashing algorithms, but they all share the same basic principle</a:t>
            </a:r>
            <a:endParaRPr lang="en-PK" dirty="0"/>
          </a:p>
        </p:txBody>
      </p:sp>
    </p:spTree>
    <p:extLst>
      <p:ext uri="{BB962C8B-B14F-4D97-AF65-F5344CB8AC3E}">
        <p14:creationId xmlns:p14="http://schemas.microsoft.com/office/powerpoint/2010/main" val="865647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74D0-1DB9-E880-5878-4ABD900929A7}"/>
              </a:ext>
            </a:extLst>
          </p:cNvPr>
          <p:cNvSpPr>
            <a:spLocks noGrp="1"/>
          </p:cNvSpPr>
          <p:nvPr>
            <p:ph type="title"/>
          </p:nvPr>
        </p:nvSpPr>
        <p:spPr/>
        <p:txBody>
          <a:bodyPr/>
          <a:lstStyle/>
          <a:p>
            <a:r>
              <a:rPr lang="en-US" dirty="0"/>
              <a:t>Linear probing</a:t>
            </a:r>
            <a:endParaRPr lang="en-PK" dirty="0"/>
          </a:p>
        </p:txBody>
      </p:sp>
      <p:pic>
        <p:nvPicPr>
          <p:cNvPr id="5" name="Content Placeholder 4">
            <a:extLst>
              <a:ext uri="{FF2B5EF4-FFF2-40B4-BE49-F238E27FC236}">
                <a16:creationId xmlns:a16="http://schemas.microsoft.com/office/drawing/2014/main" id="{1EB6D206-D89D-C4DE-2F06-D8E32D7666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2967" y="1883811"/>
            <a:ext cx="5909187" cy="4851211"/>
          </a:xfrm>
        </p:spPr>
      </p:pic>
    </p:spTree>
    <p:extLst>
      <p:ext uri="{BB962C8B-B14F-4D97-AF65-F5344CB8AC3E}">
        <p14:creationId xmlns:p14="http://schemas.microsoft.com/office/powerpoint/2010/main" val="89767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AF9C-5A68-33D2-DCC0-2804F72853E6}"/>
              </a:ext>
            </a:extLst>
          </p:cNvPr>
          <p:cNvSpPr>
            <a:spLocks noGrp="1"/>
          </p:cNvSpPr>
          <p:nvPr>
            <p:ph type="title"/>
          </p:nvPr>
        </p:nvSpPr>
        <p:spPr/>
        <p:txBody>
          <a:bodyPr/>
          <a:lstStyle/>
          <a:p>
            <a:r>
              <a:rPr lang="en-US" dirty="0"/>
              <a:t>Linear probing</a:t>
            </a:r>
            <a:endParaRPr lang="en-PK" dirty="0"/>
          </a:p>
        </p:txBody>
      </p:sp>
      <p:sp>
        <p:nvSpPr>
          <p:cNvPr id="4" name="Text Placeholder 3">
            <a:extLst>
              <a:ext uri="{FF2B5EF4-FFF2-40B4-BE49-F238E27FC236}">
                <a16:creationId xmlns:a16="http://schemas.microsoft.com/office/drawing/2014/main" id="{837E1206-CE4B-ACA1-7690-6CF2D0318C60}"/>
              </a:ext>
            </a:extLst>
          </p:cNvPr>
          <p:cNvSpPr>
            <a:spLocks noGrp="1"/>
          </p:cNvSpPr>
          <p:nvPr>
            <p:ph type="body" idx="1"/>
          </p:nvPr>
        </p:nvSpPr>
        <p:spPr/>
        <p:txBody>
          <a:bodyPr/>
          <a:lstStyle/>
          <a:p>
            <a:r>
              <a:rPr lang="en-US" dirty="0"/>
              <a:t>Advantages</a:t>
            </a:r>
            <a:endParaRPr lang="en-PK" dirty="0"/>
          </a:p>
        </p:txBody>
      </p:sp>
      <p:sp>
        <p:nvSpPr>
          <p:cNvPr id="3" name="Content Placeholder 2">
            <a:extLst>
              <a:ext uri="{FF2B5EF4-FFF2-40B4-BE49-F238E27FC236}">
                <a16:creationId xmlns:a16="http://schemas.microsoft.com/office/drawing/2014/main" id="{BBEC0F2C-0DC3-6A76-86EB-8DA1BC4BB5AA}"/>
              </a:ext>
            </a:extLst>
          </p:cNvPr>
          <p:cNvSpPr>
            <a:spLocks noGrp="1"/>
          </p:cNvSpPr>
          <p:nvPr>
            <p:ph sz="half" idx="2"/>
          </p:nvPr>
        </p:nvSpPr>
        <p:spPr/>
        <p:txBody>
          <a:bodyPr>
            <a:normAutofit fontScale="92500" lnSpcReduction="20000"/>
          </a:bodyPr>
          <a:lstStyle/>
          <a:p>
            <a:pPr algn="just"/>
            <a:r>
              <a:rPr lang="en-US" b="0" i="0" dirty="0">
                <a:solidFill>
                  <a:srgbClr val="273239"/>
                </a:solidFill>
                <a:effectLst/>
              </a:rPr>
              <a:t>Overall, linear probing is a simple and efficient method for handling collisions in hash tables</a:t>
            </a:r>
          </a:p>
          <a:p>
            <a:pPr algn="just"/>
            <a:r>
              <a:rPr lang="en-US" dirty="0">
                <a:solidFill>
                  <a:srgbClr val="273239"/>
                </a:solidFill>
              </a:rPr>
              <a:t>I</a:t>
            </a:r>
            <a:r>
              <a:rPr lang="en-US" b="0" i="0" dirty="0">
                <a:solidFill>
                  <a:srgbClr val="273239"/>
                </a:solidFill>
                <a:effectLst/>
              </a:rPr>
              <a:t>t can be used in a variety of applications that require efficient storage and retrieval of data</a:t>
            </a:r>
          </a:p>
          <a:p>
            <a:pPr algn="just"/>
            <a:r>
              <a:rPr lang="en-US" dirty="0">
                <a:solidFill>
                  <a:srgbClr val="273239"/>
                </a:solidFill>
              </a:rPr>
              <a:t>No extra space is wasted</a:t>
            </a:r>
            <a:endParaRPr lang="en-PK" dirty="0"/>
          </a:p>
        </p:txBody>
      </p:sp>
      <p:sp>
        <p:nvSpPr>
          <p:cNvPr id="5" name="Text Placeholder 4">
            <a:extLst>
              <a:ext uri="{FF2B5EF4-FFF2-40B4-BE49-F238E27FC236}">
                <a16:creationId xmlns:a16="http://schemas.microsoft.com/office/drawing/2014/main" id="{E396D726-5DFE-5216-BE2A-4B9AE6EB896C}"/>
              </a:ext>
            </a:extLst>
          </p:cNvPr>
          <p:cNvSpPr>
            <a:spLocks noGrp="1"/>
          </p:cNvSpPr>
          <p:nvPr>
            <p:ph type="body" sz="quarter" idx="3"/>
          </p:nvPr>
        </p:nvSpPr>
        <p:spPr/>
        <p:txBody>
          <a:bodyPr/>
          <a:lstStyle/>
          <a:p>
            <a:r>
              <a:rPr lang="en-US" dirty="0"/>
              <a:t>Disadvantages</a:t>
            </a:r>
            <a:endParaRPr lang="en-PK" dirty="0"/>
          </a:p>
        </p:txBody>
      </p:sp>
      <p:sp>
        <p:nvSpPr>
          <p:cNvPr id="6" name="Content Placeholder 5">
            <a:extLst>
              <a:ext uri="{FF2B5EF4-FFF2-40B4-BE49-F238E27FC236}">
                <a16:creationId xmlns:a16="http://schemas.microsoft.com/office/drawing/2014/main" id="{00B6FBB4-D2E3-84F0-2CDD-E34892D560BD}"/>
              </a:ext>
            </a:extLst>
          </p:cNvPr>
          <p:cNvSpPr>
            <a:spLocks noGrp="1"/>
          </p:cNvSpPr>
          <p:nvPr>
            <p:ph sz="quarter" idx="4"/>
          </p:nvPr>
        </p:nvSpPr>
        <p:spPr/>
        <p:txBody>
          <a:bodyPr>
            <a:normAutofit fontScale="92500" lnSpcReduction="20000"/>
          </a:bodyPr>
          <a:lstStyle/>
          <a:p>
            <a:pPr algn="just"/>
            <a:r>
              <a:rPr lang="en-US" b="0" i="0" dirty="0">
                <a:solidFill>
                  <a:srgbClr val="273239"/>
                </a:solidFill>
                <a:effectLst/>
              </a:rPr>
              <a:t>Searching time is O(n)</a:t>
            </a:r>
          </a:p>
          <a:p>
            <a:pPr algn="just"/>
            <a:r>
              <a:rPr lang="en-US" dirty="0"/>
              <a:t>Two main challenges for linear probing are:</a:t>
            </a:r>
          </a:p>
          <a:p>
            <a:pPr lvl="1" algn="just" fontAlgn="base">
              <a:buFont typeface="Wingdings" panose="05000000000000000000" pitchFamily="2" charset="2"/>
              <a:buChar char="Ø"/>
            </a:pPr>
            <a:r>
              <a:rPr lang="en-US" sz="2000" b="1" i="0" dirty="0">
                <a:solidFill>
                  <a:srgbClr val="273239"/>
                </a:solidFill>
                <a:effectLst/>
              </a:rPr>
              <a:t>Primary Clustering:</a:t>
            </a:r>
            <a:r>
              <a:rPr lang="en-US" sz="2000" b="0" i="0" dirty="0">
                <a:solidFill>
                  <a:srgbClr val="273239"/>
                </a:solidFill>
                <a:effectLst/>
              </a:rPr>
              <a:t> One of the problems with linear probing is Primary clustering, many consecutive elements form groups and it starts taking time to find a free slot or to search for an element. </a:t>
            </a:r>
            <a:r>
              <a:rPr lang="en-US" sz="2000" b="1" i="1" dirty="0">
                <a:solidFill>
                  <a:srgbClr val="273239"/>
                </a:solidFill>
                <a:effectLst/>
              </a:rPr>
              <a:t> </a:t>
            </a:r>
            <a:endParaRPr lang="en-US" sz="2000" b="0" i="0" dirty="0">
              <a:solidFill>
                <a:srgbClr val="273239"/>
              </a:solidFill>
              <a:effectLst/>
            </a:endParaRPr>
          </a:p>
          <a:p>
            <a:pPr lvl="1" algn="just" fontAlgn="base">
              <a:buFont typeface="Wingdings" panose="05000000000000000000" pitchFamily="2" charset="2"/>
              <a:buChar char="Ø"/>
            </a:pPr>
            <a:r>
              <a:rPr lang="en-US" sz="2000" b="1" i="0" dirty="0">
                <a:solidFill>
                  <a:srgbClr val="273239"/>
                </a:solidFill>
                <a:effectLst/>
              </a:rPr>
              <a:t>Secondary Clustering</a:t>
            </a:r>
            <a:r>
              <a:rPr lang="en-US" sz="2000" b="1" i="1" dirty="0">
                <a:solidFill>
                  <a:srgbClr val="273239"/>
                </a:solidFill>
                <a:effectLst/>
              </a:rPr>
              <a:t>: </a:t>
            </a:r>
            <a:r>
              <a:rPr lang="en-US" sz="2000" b="0" i="0" dirty="0">
                <a:solidFill>
                  <a:srgbClr val="273239"/>
                </a:solidFill>
                <a:effectLst/>
              </a:rPr>
              <a:t>Secondary clustering is less severe, two records only have the same collision chain (Probe Sequence) if their initial position is the same.</a:t>
            </a:r>
          </a:p>
          <a:p>
            <a:endParaRPr lang="en-PK" dirty="0"/>
          </a:p>
        </p:txBody>
      </p:sp>
    </p:spTree>
    <p:extLst>
      <p:ext uri="{BB962C8B-B14F-4D97-AF65-F5344CB8AC3E}">
        <p14:creationId xmlns:p14="http://schemas.microsoft.com/office/powerpoint/2010/main" val="3591282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6D841-B7E5-88CE-45ED-8A41B046BED7}"/>
              </a:ext>
            </a:extLst>
          </p:cNvPr>
          <p:cNvSpPr>
            <a:spLocks noGrp="1"/>
          </p:cNvSpPr>
          <p:nvPr>
            <p:ph type="title"/>
          </p:nvPr>
        </p:nvSpPr>
        <p:spPr/>
        <p:txBody>
          <a:bodyPr/>
          <a:lstStyle/>
          <a:p>
            <a:r>
              <a:rPr lang="en-US" dirty="0"/>
              <a:t>Quadratic probing</a:t>
            </a: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B4AD53-B53C-73CC-8897-4A0A8EA03804}"/>
                  </a:ext>
                </a:extLst>
              </p:cNvPr>
              <p:cNvSpPr>
                <a:spLocks noGrp="1"/>
              </p:cNvSpPr>
              <p:nvPr>
                <p:ph idx="1"/>
              </p:nvPr>
            </p:nvSpPr>
            <p:spPr/>
            <p:txBody>
              <a:bodyPr/>
              <a:lstStyle/>
              <a:p>
                <a:pPr algn="just"/>
                <a:r>
                  <a:rPr lang="en-US" b="0" i="0" dirty="0">
                    <a:solidFill>
                      <a:srgbClr val="273239"/>
                    </a:solidFill>
                    <a:effectLst/>
                  </a:rPr>
                  <a:t>If you observe carefully, then you will understand that the interval between probes will increase proportionally to the hash value. </a:t>
                </a:r>
              </a:p>
              <a:p>
                <a:pPr algn="just"/>
                <a:r>
                  <a:rPr lang="en-US" b="0" i="0" dirty="0">
                    <a:solidFill>
                      <a:srgbClr val="273239"/>
                    </a:solidFill>
                    <a:effectLst/>
                  </a:rPr>
                  <a:t>Quadratic probing is a method with the help of which we can solve the problem of clustering that was discussed before.  </a:t>
                </a:r>
              </a:p>
              <a:p>
                <a:pPr algn="just"/>
                <a:r>
                  <a:rPr lang="en-US" b="0" i="0" dirty="0">
                    <a:solidFill>
                      <a:srgbClr val="273239"/>
                    </a:solidFill>
                    <a:effectLst/>
                  </a:rPr>
                  <a:t>This method is also known as the </a:t>
                </a:r>
                <a:r>
                  <a:rPr lang="en-US" b="1" i="0" dirty="0">
                    <a:solidFill>
                      <a:srgbClr val="273239"/>
                    </a:solidFill>
                    <a:effectLst/>
                  </a:rPr>
                  <a:t>mid-square</a:t>
                </a:r>
                <a:r>
                  <a:rPr lang="en-US" b="0" i="0" dirty="0">
                    <a:solidFill>
                      <a:srgbClr val="273239"/>
                    </a:solidFill>
                    <a:effectLst/>
                  </a:rPr>
                  <a:t> method. </a:t>
                </a:r>
              </a:p>
              <a:p>
                <a:pPr algn="just"/>
                <a:r>
                  <a:rPr lang="en-US" b="0" i="0" dirty="0">
                    <a:solidFill>
                      <a:srgbClr val="273239"/>
                    </a:solidFill>
                    <a:effectLst/>
                  </a:rPr>
                  <a:t>In this method, we look for the </a:t>
                </a:r>
                <a14:m>
                  <m:oMath xmlns:m="http://schemas.openxmlformats.org/officeDocument/2006/math">
                    <m:sSup>
                      <m:sSupPr>
                        <m:ctrlPr>
                          <a:rPr lang="en-US" b="0" i="1" smtClean="0">
                            <a:solidFill>
                              <a:srgbClr val="273239"/>
                            </a:solidFill>
                            <a:effectLst/>
                            <a:latin typeface="Cambria Math" panose="02040503050406030204" pitchFamily="18" charset="0"/>
                          </a:rPr>
                        </m:ctrlPr>
                      </m:sSupPr>
                      <m:e>
                        <m:r>
                          <a:rPr lang="en-US" b="0" i="1" smtClean="0">
                            <a:solidFill>
                              <a:srgbClr val="273239"/>
                            </a:solidFill>
                            <a:effectLst/>
                            <a:latin typeface="Cambria Math" panose="02040503050406030204" pitchFamily="18" charset="0"/>
                          </a:rPr>
                          <m:t>𝑖</m:t>
                        </m:r>
                      </m:e>
                      <m:sup>
                        <m:r>
                          <a:rPr lang="en-US" b="0" i="1" smtClean="0">
                            <a:solidFill>
                              <a:srgbClr val="273239"/>
                            </a:solidFill>
                            <a:effectLst/>
                            <a:latin typeface="Cambria Math" panose="02040503050406030204" pitchFamily="18" charset="0"/>
                          </a:rPr>
                          <m:t>2</m:t>
                        </m:r>
                      </m:sup>
                    </m:sSup>
                  </m:oMath>
                </a14:m>
                <a:r>
                  <a:rPr lang="en-US" b="0" i="0" dirty="0">
                    <a:solidFill>
                      <a:srgbClr val="273239"/>
                    </a:solidFill>
                    <a:effectLst/>
                  </a:rPr>
                  <a:t>th slot in the </a:t>
                </a:r>
                <a:r>
                  <a:rPr lang="en-US" dirty="0">
                    <a:solidFill>
                      <a:srgbClr val="273239"/>
                    </a:solidFill>
                  </a:rPr>
                  <a:t> </a:t>
                </a:r>
                <a14:m>
                  <m:oMath xmlns:m="http://schemas.openxmlformats.org/officeDocument/2006/math">
                    <m:r>
                      <a:rPr lang="en-US" b="0" i="1" smtClean="0">
                        <a:solidFill>
                          <a:srgbClr val="273239"/>
                        </a:solidFill>
                        <a:latin typeface="Cambria Math" panose="02040503050406030204" pitchFamily="18" charset="0"/>
                      </a:rPr>
                      <m:t>𝑖</m:t>
                    </m:r>
                  </m:oMath>
                </a14:m>
                <a:r>
                  <a:rPr lang="en-US" dirty="0">
                    <a:solidFill>
                      <a:srgbClr val="273239"/>
                    </a:solidFill>
                  </a:rPr>
                  <a:t>th</a:t>
                </a:r>
                <a:r>
                  <a:rPr lang="en-US" b="0" i="0" dirty="0">
                    <a:solidFill>
                      <a:srgbClr val="273239"/>
                    </a:solidFill>
                    <a:effectLst/>
                  </a:rPr>
                  <a:t> iteration. </a:t>
                </a:r>
              </a:p>
              <a:p>
                <a:pPr algn="just"/>
                <a:r>
                  <a:rPr lang="en-US" b="0" i="0" dirty="0">
                    <a:solidFill>
                      <a:srgbClr val="273239"/>
                    </a:solidFill>
                    <a:effectLst/>
                  </a:rPr>
                  <a:t>We always start from the original hash location. </a:t>
                </a:r>
              </a:p>
              <a:p>
                <a:pPr algn="just"/>
                <a:r>
                  <a:rPr lang="en-US" b="0" i="0" dirty="0">
                    <a:solidFill>
                      <a:srgbClr val="273239"/>
                    </a:solidFill>
                    <a:effectLst/>
                  </a:rPr>
                  <a:t>If only the location is occupied then we check the other slots.</a:t>
                </a:r>
                <a:endParaRPr lang="en-PK" dirty="0"/>
              </a:p>
            </p:txBody>
          </p:sp>
        </mc:Choice>
        <mc:Fallback xmlns="">
          <p:sp>
            <p:nvSpPr>
              <p:cNvPr id="3" name="Content Placeholder 2">
                <a:extLst>
                  <a:ext uri="{FF2B5EF4-FFF2-40B4-BE49-F238E27FC236}">
                    <a16:creationId xmlns:a16="http://schemas.microsoft.com/office/drawing/2014/main" id="{68B4AD53-B53C-73CC-8897-4A0A8EA03804}"/>
                  </a:ext>
                </a:extLst>
              </p:cNvPr>
              <p:cNvSpPr>
                <a:spLocks noGrp="1" noRot="1" noChangeAspect="1" noMove="1" noResize="1" noEditPoints="1" noAdjustHandles="1" noChangeArrowheads="1" noChangeShapeType="1" noTextEdit="1"/>
              </p:cNvSpPr>
              <p:nvPr>
                <p:ph idx="1"/>
              </p:nvPr>
            </p:nvSpPr>
            <p:spPr>
              <a:blipFill>
                <a:blip r:embed="rId2"/>
                <a:stretch>
                  <a:fillRect l="-303" t="-1504" r="-606"/>
                </a:stretch>
              </a:blipFill>
            </p:spPr>
            <p:txBody>
              <a:bodyPr/>
              <a:lstStyle/>
              <a:p>
                <a:r>
                  <a:rPr lang="en-PK">
                    <a:noFill/>
                  </a:rPr>
                  <a:t> </a:t>
                </a:r>
              </a:p>
            </p:txBody>
          </p:sp>
        </mc:Fallback>
      </mc:AlternateContent>
    </p:spTree>
    <p:extLst>
      <p:ext uri="{BB962C8B-B14F-4D97-AF65-F5344CB8AC3E}">
        <p14:creationId xmlns:p14="http://schemas.microsoft.com/office/powerpoint/2010/main" val="2956619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2190C-0641-269B-047C-EEC0479B1ACA}"/>
              </a:ext>
            </a:extLst>
          </p:cNvPr>
          <p:cNvSpPr>
            <a:spLocks noGrp="1"/>
          </p:cNvSpPr>
          <p:nvPr>
            <p:ph type="title"/>
          </p:nvPr>
        </p:nvSpPr>
        <p:spPr/>
        <p:txBody>
          <a:bodyPr/>
          <a:lstStyle/>
          <a:p>
            <a:r>
              <a:rPr lang="en-US" dirty="0"/>
              <a:t>quadratic probing</a:t>
            </a: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17114E-487C-D298-37D6-FDF70131A38E}"/>
                  </a:ext>
                </a:extLst>
              </p:cNvPr>
              <p:cNvSpPr>
                <a:spLocks noGrp="1"/>
              </p:cNvSpPr>
              <p:nvPr>
                <p:ph idx="1"/>
              </p:nvPr>
            </p:nvSpPr>
            <p:spPr/>
            <p:txBody>
              <a:bodyPr/>
              <a:lstStyle/>
              <a:p>
                <a:pPr algn="just"/>
                <a:r>
                  <a:rPr lang="en-US" b="0" i="0" dirty="0">
                    <a:solidFill>
                      <a:srgbClr val="273239"/>
                    </a:solidFill>
                    <a:effectLst/>
                  </a:rPr>
                  <a:t>In quadratic probing, the hash table is searched sequentially that starts from the original location of the hash. </a:t>
                </a:r>
              </a:p>
              <a:p>
                <a:r>
                  <a:rPr lang="en-US" dirty="0"/>
                  <a:t>Calculate Hash Function/ hash value</a:t>
                </a:r>
              </a:p>
              <a:p>
                <a:pPr marL="0" indent="0">
                  <a:buNone/>
                </a:pPr>
                <a:r>
                  <a:rPr lang="en-US" dirty="0"/>
                  <a:t>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𝑠𝑖𝑧𝑒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𝑡𝑎𝑏𝑙𝑒</m:t>
                    </m:r>
                  </m:oMath>
                </a14:m>
                <a:endParaRPr lang="en-US" b="0" i="1" dirty="0"/>
              </a:p>
              <a:p>
                <a:pPr algn="just"/>
                <a:r>
                  <a:rPr lang="en-US" b="0" i="0" dirty="0">
                    <a:solidFill>
                      <a:srgbClr val="273239"/>
                    </a:solidFill>
                    <a:effectLst/>
                  </a:rPr>
                  <a:t>If in case the location that we get is already occupied, then we check for the next location. </a:t>
                </a:r>
              </a:p>
              <a:p>
                <a:r>
                  <a:rPr lang="en-US" dirty="0"/>
                  <a:t>Calculate Hash Function/ hash value again</a:t>
                </a:r>
              </a:p>
              <a:p>
                <a:pPr marL="0" indent="0">
                  <a:buNone/>
                </a:pP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2</m:t>
                        </m:r>
                      </m:sup>
                    </m:sSup>
                    <m:r>
                      <a:rPr lang="en-US" b="0" i="1" smtClean="0">
                        <a:latin typeface="Cambria Math" panose="02040503050406030204" pitchFamily="18" charset="0"/>
                      </a:rPr>
                      <m:t>) % </m:t>
                    </m:r>
                    <m:r>
                      <a:rPr lang="en-US" b="0" i="1" smtClean="0">
                        <a:latin typeface="Cambria Math" panose="02040503050406030204" pitchFamily="18" charset="0"/>
                      </a:rPr>
                      <m:t>𝑠𝑖𝑧𝑒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𝑡𝑎𝑏𝑙𝑒</m:t>
                    </m:r>
                  </m:oMath>
                </a14:m>
                <a:endParaRPr lang="en-US" dirty="0"/>
              </a:p>
              <a:p>
                <a:pPr marL="0" indent="0">
                  <a:buNone/>
                </a:pPr>
                <a:endParaRPr lang="en-US" b="0" i="1" dirty="0"/>
              </a:p>
            </p:txBody>
          </p:sp>
        </mc:Choice>
        <mc:Fallback xmlns="">
          <p:sp>
            <p:nvSpPr>
              <p:cNvPr id="3" name="Content Placeholder 2">
                <a:extLst>
                  <a:ext uri="{FF2B5EF4-FFF2-40B4-BE49-F238E27FC236}">
                    <a16:creationId xmlns:a16="http://schemas.microsoft.com/office/drawing/2014/main" id="{0517114E-487C-D298-37D6-FDF70131A38E}"/>
                  </a:ext>
                </a:extLst>
              </p:cNvPr>
              <p:cNvSpPr>
                <a:spLocks noGrp="1" noRot="1" noChangeAspect="1" noMove="1" noResize="1" noEditPoints="1" noAdjustHandles="1" noChangeArrowheads="1" noChangeShapeType="1" noTextEdit="1"/>
              </p:cNvSpPr>
              <p:nvPr>
                <p:ph idx="1"/>
              </p:nvPr>
            </p:nvSpPr>
            <p:spPr>
              <a:blipFill>
                <a:blip r:embed="rId2"/>
                <a:stretch>
                  <a:fillRect l="-303" t="-1504" r="-606"/>
                </a:stretch>
              </a:blipFill>
            </p:spPr>
            <p:txBody>
              <a:bodyPr/>
              <a:lstStyle/>
              <a:p>
                <a:r>
                  <a:rPr lang="en-PK">
                    <a:noFill/>
                  </a:rPr>
                  <a:t> </a:t>
                </a:r>
              </a:p>
            </p:txBody>
          </p:sp>
        </mc:Fallback>
      </mc:AlternateContent>
    </p:spTree>
    <p:extLst>
      <p:ext uri="{BB962C8B-B14F-4D97-AF65-F5344CB8AC3E}">
        <p14:creationId xmlns:p14="http://schemas.microsoft.com/office/powerpoint/2010/main" val="3028334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1A03BA-42A8-282B-3770-87D6900F20A7}"/>
              </a:ext>
            </a:extLst>
          </p:cNvPr>
          <p:cNvSpPr>
            <a:spLocks noGrp="1"/>
          </p:cNvSpPr>
          <p:nvPr>
            <p:ph type="title"/>
          </p:nvPr>
        </p:nvSpPr>
        <p:spPr/>
        <p:txBody>
          <a:bodyPr/>
          <a:lstStyle/>
          <a:p>
            <a:r>
              <a:rPr lang="en-US" dirty="0"/>
              <a:t>Quadratic probing</a:t>
            </a:r>
            <a:endParaRPr lang="en-PK" dirty="0"/>
          </a:p>
        </p:txBody>
      </p:sp>
      <p:sp>
        <p:nvSpPr>
          <p:cNvPr id="5" name="Content Placeholder 4">
            <a:extLst>
              <a:ext uri="{FF2B5EF4-FFF2-40B4-BE49-F238E27FC236}">
                <a16:creationId xmlns:a16="http://schemas.microsoft.com/office/drawing/2014/main" id="{00A32C43-D102-E8F8-3D87-5FE97981D1A0}"/>
              </a:ext>
            </a:extLst>
          </p:cNvPr>
          <p:cNvSpPr>
            <a:spLocks noGrp="1"/>
          </p:cNvSpPr>
          <p:nvPr>
            <p:ph sz="half" idx="1"/>
          </p:nvPr>
        </p:nvSpPr>
        <p:spPr/>
        <p:txBody>
          <a:bodyPr/>
          <a:lstStyle/>
          <a:p>
            <a:pPr algn="just" fontAlgn="base"/>
            <a:r>
              <a:rPr lang="en-US" b="0" i="0" dirty="0">
                <a:solidFill>
                  <a:srgbClr val="273239"/>
                </a:solidFill>
                <a:effectLst/>
              </a:rPr>
              <a:t>Let us consider table Size = 7, hash function as Hash(x) = x % 7 </a:t>
            </a:r>
          </a:p>
          <a:p>
            <a:pPr algn="just" fontAlgn="base"/>
            <a:r>
              <a:rPr lang="en-US" b="0" i="0" dirty="0">
                <a:solidFill>
                  <a:srgbClr val="273239"/>
                </a:solidFill>
                <a:effectLst/>
              </a:rPr>
              <a:t>Collision resolution strategy to be f(</a:t>
            </a:r>
            <a:r>
              <a:rPr lang="en-US" b="0" i="0" dirty="0" err="1">
                <a:solidFill>
                  <a:srgbClr val="273239"/>
                </a:solidFill>
                <a:effectLst/>
              </a:rPr>
              <a:t>i</a:t>
            </a:r>
            <a:r>
              <a:rPr lang="en-US" b="0" i="0" dirty="0">
                <a:solidFill>
                  <a:srgbClr val="273239"/>
                </a:solidFill>
                <a:effectLst/>
              </a:rPr>
              <a:t>) = i</a:t>
            </a:r>
            <a:r>
              <a:rPr lang="en-US" b="0" i="0" baseline="30000" dirty="0">
                <a:solidFill>
                  <a:srgbClr val="273239"/>
                </a:solidFill>
                <a:effectLst/>
              </a:rPr>
              <a:t>2 </a:t>
            </a:r>
            <a:r>
              <a:rPr lang="en-US" b="0" i="0" dirty="0">
                <a:solidFill>
                  <a:srgbClr val="273239"/>
                </a:solidFill>
                <a:effectLst/>
              </a:rPr>
              <a:t>. Insert = 22, 30, and 50.</a:t>
            </a:r>
          </a:p>
          <a:p>
            <a:pPr algn="just" fontAlgn="base">
              <a:buFont typeface="Arial" panose="020B0604020202020204" pitchFamily="34" charset="0"/>
              <a:buChar char="•"/>
            </a:pPr>
            <a:r>
              <a:rPr lang="en-US" b="1" i="0" dirty="0">
                <a:solidFill>
                  <a:srgbClr val="273239"/>
                </a:solidFill>
                <a:effectLst/>
              </a:rPr>
              <a:t>Step 1:</a:t>
            </a:r>
            <a:r>
              <a:rPr lang="en-US" b="0" i="0" dirty="0">
                <a:solidFill>
                  <a:srgbClr val="273239"/>
                </a:solidFill>
                <a:effectLst/>
              </a:rPr>
              <a:t> Create a table of size 7.</a:t>
            </a:r>
          </a:p>
          <a:p>
            <a:pPr algn="just"/>
            <a:endParaRPr lang="en-PK" dirty="0"/>
          </a:p>
        </p:txBody>
      </p:sp>
      <p:pic>
        <p:nvPicPr>
          <p:cNvPr id="8" name="Content Placeholder 7">
            <a:extLst>
              <a:ext uri="{FF2B5EF4-FFF2-40B4-BE49-F238E27FC236}">
                <a16:creationId xmlns:a16="http://schemas.microsoft.com/office/drawing/2014/main" id="{38C8DAFC-2CA3-BE2B-D502-BE01D6D0E67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736681" y="2463800"/>
            <a:ext cx="2009775" cy="3438525"/>
          </a:xfrm>
        </p:spPr>
      </p:pic>
    </p:spTree>
    <p:extLst>
      <p:ext uri="{BB962C8B-B14F-4D97-AF65-F5344CB8AC3E}">
        <p14:creationId xmlns:p14="http://schemas.microsoft.com/office/powerpoint/2010/main" val="1116225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1A03BA-42A8-282B-3770-87D6900F20A7}"/>
              </a:ext>
            </a:extLst>
          </p:cNvPr>
          <p:cNvSpPr>
            <a:spLocks noGrp="1"/>
          </p:cNvSpPr>
          <p:nvPr>
            <p:ph type="title"/>
          </p:nvPr>
        </p:nvSpPr>
        <p:spPr/>
        <p:txBody>
          <a:bodyPr/>
          <a:lstStyle/>
          <a:p>
            <a:r>
              <a:rPr lang="en-US" dirty="0"/>
              <a:t>Quadratic probing</a:t>
            </a:r>
            <a:endParaRPr lang="en-PK" dirty="0"/>
          </a:p>
        </p:txBody>
      </p:sp>
      <p:sp>
        <p:nvSpPr>
          <p:cNvPr id="5" name="Content Placeholder 4">
            <a:extLst>
              <a:ext uri="{FF2B5EF4-FFF2-40B4-BE49-F238E27FC236}">
                <a16:creationId xmlns:a16="http://schemas.microsoft.com/office/drawing/2014/main" id="{00A32C43-D102-E8F8-3D87-5FE97981D1A0}"/>
              </a:ext>
            </a:extLst>
          </p:cNvPr>
          <p:cNvSpPr>
            <a:spLocks noGrp="1"/>
          </p:cNvSpPr>
          <p:nvPr>
            <p:ph sz="half" idx="1"/>
          </p:nvPr>
        </p:nvSpPr>
        <p:spPr/>
        <p:txBody>
          <a:bodyPr/>
          <a:lstStyle/>
          <a:p>
            <a:pPr algn="just" fontAlgn="base">
              <a:buFont typeface="Arial" panose="020B0604020202020204" pitchFamily="34" charset="0"/>
              <a:buChar char="•"/>
            </a:pPr>
            <a:r>
              <a:rPr lang="en-US" b="0" i="0" dirty="0">
                <a:solidFill>
                  <a:srgbClr val="273239"/>
                </a:solidFill>
                <a:effectLst/>
              </a:rPr>
              <a:t>Hash(22) = 22 % 7 = 1, Since the cell at index 1 is empty, we can easily insert 22 at slot 1.</a:t>
            </a:r>
          </a:p>
          <a:p>
            <a:pPr algn="just" fontAlgn="base">
              <a:buFont typeface="Arial" panose="020B0604020202020204" pitchFamily="34" charset="0"/>
              <a:buChar char="•"/>
            </a:pPr>
            <a:r>
              <a:rPr lang="en-US" b="0" i="0" dirty="0">
                <a:solidFill>
                  <a:srgbClr val="273239"/>
                </a:solidFill>
                <a:effectLst/>
              </a:rPr>
              <a:t>Hash(30) = 30 % 7 = 2, Since the cell at index 2 is empty, we can easily insert 30 at slot 2. </a:t>
            </a:r>
          </a:p>
          <a:p>
            <a:pPr marL="0" indent="0" algn="just" fontAlgn="base">
              <a:buNone/>
            </a:pPr>
            <a:endParaRPr lang="en-US" b="0" i="0" dirty="0">
              <a:solidFill>
                <a:srgbClr val="273239"/>
              </a:solidFill>
              <a:effectLst/>
            </a:endParaRPr>
          </a:p>
          <a:p>
            <a:pPr algn="just"/>
            <a:endParaRPr lang="en-PK" dirty="0"/>
          </a:p>
        </p:txBody>
      </p:sp>
      <p:pic>
        <p:nvPicPr>
          <p:cNvPr id="7" name="Content Placeholder 6">
            <a:extLst>
              <a:ext uri="{FF2B5EF4-FFF2-40B4-BE49-F238E27FC236}">
                <a16:creationId xmlns:a16="http://schemas.microsoft.com/office/drawing/2014/main" id="{A792EA08-4CFB-183A-D78D-DBB04DBE178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64288" y="1651819"/>
            <a:ext cx="5060796" cy="4352123"/>
          </a:xfrm>
        </p:spPr>
      </p:pic>
    </p:spTree>
    <p:extLst>
      <p:ext uri="{BB962C8B-B14F-4D97-AF65-F5344CB8AC3E}">
        <p14:creationId xmlns:p14="http://schemas.microsoft.com/office/powerpoint/2010/main" val="775137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1A03BA-42A8-282B-3770-87D6900F20A7}"/>
              </a:ext>
            </a:extLst>
          </p:cNvPr>
          <p:cNvSpPr>
            <a:spLocks noGrp="1"/>
          </p:cNvSpPr>
          <p:nvPr>
            <p:ph type="title"/>
          </p:nvPr>
        </p:nvSpPr>
        <p:spPr/>
        <p:txBody>
          <a:bodyPr/>
          <a:lstStyle/>
          <a:p>
            <a:r>
              <a:rPr lang="en-US" dirty="0"/>
              <a:t>Quadratic probing</a:t>
            </a:r>
            <a:endParaRPr lang="en-PK" dirty="0"/>
          </a:p>
        </p:txBody>
      </p:sp>
      <p:sp>
        <p:nvSpPr>
          <p:cNvPr id="5" name="Content Placeholder 4">
            <a:extLst>
              <a:ext uri="{FF2B5EF4-FFF2-40B4-BE49-F238E27FC236}">
                <a16:creationId xmlns:a16="http://schemas.microsoft.com/office/drawing/2014/main" id="{00A32C43-D102-E8F8-3D87-5FE97981D1A0}"/>
              </a:ext>
            </a:extLst>
          </p:cNvPr>
          <p:cNvSpPr>
            <a:spLocks noGrp="1"/>
          </p:cNvSpPr>
          <p:nvPr>
            <p:ph sz="half" idx="1"/>
          </p:nvPr>
        </p:nvSpPr>
        <p:spPr/>
        <p:txBody>
          <a:bodyPr/>
          <a:lstStyle/>
          <a:p>
            <a:pPr algn="just" fontAlgn="base">
              <a:buFont typeface="Arial" panose="020B0604020202020204" pitchFamily="34" charset="0"/>
              <a:buChar char="•"/>
            </a:pPr>
            <a:r>
              <a:rPr lang="en-US" b="0" i="0" dirty="0">
                <a:solidFill>
                  <a:srgbClr val="273239"/>
                </a:solidFill>
                <a:effectLst/>
              </a:rPr>
              <a:t>Hash(50) = 50 % 7 = 1 </a:t>
            </a:r>
          </a:p>
          <a:p>
            <a:pPr algn="just" fontAlgn="base">
              <a:buFont typeface="Arial" panose="020B0604020202020204" pitchFamily="34" charset="0"/>
              <a:buChar char="•"/>
            </a:pPr>
            <a:r>
              <a:rPr lang="en-US" b="0" i="0" dirty="0">
                <a:solidFill>
                  <a:srgbClr val="273239"/>
                </a:solidFill>
                <a:effectLst/>
              </a:rPr>
              <a:t>In our hash table slot 1 is already occupied. So, we will search for slot 1+1</a:t>
            </a:r>
            <a:r>
              <a:rPr lang="en-US" b="0" i="0" baseline="30000" dirty="0">
                <a:solidFill>
                  <a:srgbClr val="273239"/>
                </a:solidFill>
                <a:effectLst/>
              </a:rPr>
              <a:t>2</a:t>
            </a:r>
            <a:r>
              <a:rPr lang="en-US" b="0" i="0" dirty="0">
                <a:solidFill>
                  <a:srgbClr val="273239"/>
                </a:solidFill>
                <a:effectLst/>
              </a:rPr>
              <a:t>, i.e. 1+1 = 2, </a:t>
            </a:r>
          </a:p>
          <a:p>
            <a:pPr algn="just" fontAlgn="base">
              <a:buFont typeface="Arial" panose="020B0604020202020204" pitchFamily="34" charset="0"/>
              <a:buChar char="•"/>
            </a:pPr>
            <a:r>
              <a:rPr lang="en-US" b="0" i="0" dirty="0">
                <a:solidFill>
                  <a:srgbClr val="273239"/>
                </a:solidFill>
                <a:effectLst/>
              </a:rPr>
              <a:t>Again slot 2 is found occupied, so we will search for cell 1+2</a:t>
            </a:r>
            <a:r>
              <a:rPr lang="en-US" b="0" i="0" baseline="30000" dirty="0">
                <a:solidFill>
                  <a:srgbClr val="273239"/>
                </a:solidFill>
                <a:effectLst/>
              </a:rPr>
              <a:t>2</a:t>
            </a:r>
            <a:r>
              <a:rPr lang="en-US" b="0" i="0" dirty="0">
                <a:solidFill>
                  <a:srgbClr val="273239"/>
                </a:solidFill>
                <a:effectLst/>
              </a:rPr>
              <a:t>, i.e.1+4 = 5, </a:t>
            </a:r>
          </a:p>
          <a:p>
            <a:pPr algn="just" fontAlgn="base">
              <a:buFont typeface="Arial" panose="020B0604020202020204" pitchFamily="34" charset="0"/>
              <a:buChar char="•"/>
            </a:pPr>
            <a:r>
              <a:rPr lang="en-US" b="0" i="0" dirty="0">
                <a:solidFill>
                  <a:srgbClr val="273239"/>
                </a:solidFill>
                <a:effectLst/>
              </a:rPr>
              <a:t>Now, cell 5 is not occupied so we will place 50 in slot 5.</a:t>
            </a:r>
          </a:p>
          <a:p>
            <a:pPr marL="0" indent="0" algn="just" fontAlgn="base">
              <a:buNone/>
            </a:pPr>
            <a:endParaRPr lang="en-US" b="0" i="0" dirty="0">
              <a:solidFill>
                <a:srgbClr val="273239"/>
              </a:solidFill>
              <a:effectLst/>
            </a:endParaRPr>
          </a:p>
          <a:p>
            <a:pPr algn="just"/>
            <a:endParaRPr lang="en-PK" dirty="0"/>
          </a:p>
        </p:txBody>
      </p:sp>
      <p:pic>
        <p:nvPicPr>
          <p:cNvPr id="8" name="Content Placeholder 7">
            <a:extLst>
              <a:ext uri="{FF2B5EF4-FFF2-40B4-BE49-F238E27FC236}">
                <a16:creationId xmlns:a16="http://schemas.microsoft.com/office/drawing/2014/main" id="{AD530E9F-94C9-A6D9-C2E3-2572F005754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22269" y="1317523"/>
            <a:ext cx="4506170" cy="5067783"/>
          </a:xfrm>
        </p:spPr>
      </p:pic>
    </p:spTree>
    <p:extLst>
      <p:ext uri="{BB962C8B-B14F-4D97-AF65-F5344CB8AC3E}">
        <p14:creationId xmlns:p14="http://schemas.microsoft.com/office/powerpoint/2010/main" val="1986083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C1AE-969A-7728-F1BC-D43743029971}"/>
              </a:ext>
            </a:extLst>
          </p:cNvPr>
          <p:cNvSpPr>
            <a:spLocks noGrp="1"/>
          </p:cNvSpPr>
          <p:nvPr>
            <p:ph type="title"/>
          </p:nvPr>
        </p:nvSpPr>
        <p:spPr/>
        <p:txBody>
          <a:bodyPr/>
          <a:lstStyle/>
          <a:p>
            <a:r>
              <a:rPr lang="en-US" dirty="0"/>
              <a:t>Quadratic probing</a:t>
            </a:r>
            <a:endParaRPr lang="en-PK" dirty="0"/>
          </a:p>
        </p:txBody>
      </p:sp>
      <p:sp>
        <p:nvSpPr>
          <p:cNvPr id="5" name="Text Placeholder 4">
            <a:extLst>
              <a:ext uri="{FF2B5EF4-FFF2-40B4-BE49-F238E27FC236}">
                <a16:creationId xmlns:a16="http://schemas.microsoft.com/office/drawing/2014/main" id="{B693DA25-80EF-B628-9F94-AB6AD5414D50}"/>
              </a:ext>
            </a:extLst>
          </p:cNvPr>
          <p:cNvSpPr>
            <a:spLocks noGrp="1"/>
          </p:cNvSpPr>
          <p:nvPr>
            <p:ph type="body" idx="1"/>
          </p:nvPr>
        </p:nvSpPr>
        <p:spPr/>
        <p:txBody>
          <a:bodyPr/>
          <a:lstStyle/>
          <a:p>
            <a:r>
              <a:rPr lang="en-US" dirty="0"/>
              <a:t>Advantages</a:t>
            </a:r>
            <a:endParaRPr lang="en-PK" dirty="0"/>
          </a:p>
        </p:txBody>
      </p:sp>
      <p:sp>
        <p:nvSpPr>
          <p:cNvPr id="6" name="Content Placeholder 5">
            <a:extLst>
              <a:ext uri="{FF2B5EF4-FFF2-40B4-BE49-F238E27FC236}">
                <a16:creationId xmlns:a16="http://schemas.microsoft.com/office/drawing/2014/main" id="{2DD1197F-25EA-58FF-8AA9-94FB6D1091A1}"/>
              </a:ext>
            </a:extLst>
          </p:cNvPr>
          <p:cNvSpPr>
            <a:spLocks noGrp="1"/>
          </p:cNvSpPr>
          <p:nvPr>
            <p:ph sz="half" idx="2"/>
          </p:nvPr>
        </p:nvSpPr>
        <p:spPr/>
        <p:txBody>
          <a:bodyPr/>
          <a:lstStyle/>
          <a:p>
            <a:r>
              <a:rPr lang="en-US" dirty="0"/>
              <a:t>No extra space is wasted</a:t>
            </a:r>
          </a:p>
          <a:p>
            <a:r>
              <a:rPr lang="en-US" dirty="0"/>
              <a:t>Primary clustering issue is resolved</a:t>
            </a:r>
            <a:endParaRPr lang="en-PK" dirty="0"/>
          </a:p>
        </p:txBody>
      </p:sp>
      <p:sp>
        <p:nvSpPr>
          <p:cNvPr id="7" name="Text Placeholder 6">
            <a:extLst>
              <a:ext uri="{FF2B5EF4-FFF2-40B4-BE49-F238E27FC236}">
                <a16:creationId xmlns:a16="http://schemas.microsoft.com/office/drawing/2014/main" id="{E72463FD-EFD5-ECD9-EF1E-6D66AFFA0F1C}"/>
              </a:ext>
            </a:extLst>
          </p:cNvPr>
          <p:cNvSpPr>
            <a:spLocks noGrp="1"/>
          </p:cNvSpPr>
          <p:nvPr>
            <p:ph type="body" sz="quarter" idx="3"/>
          </p:nvPr>
        </p:nvSpPr>
        <p:spPr/>
        <p:txBody>
          <a:bodyPr/>
          <a:lstStyle/>
          <a:p>
            <a:r>
              <a:rPr lang="en-US" dirty="0"/>
              <a:t>Disadvantages</a:t>
            </a:r>
            <a:endParaRPr lang="en-PK" dirty="0"/>
          </a:p>
        </p:txBody>
      </p:sp>
      <p:sp>
        <p:nvSpPr>
          <p:cNvPr id="8" name="Content Placeholder 7">
            <a:extLst>
              <a:ext uri="{FF2B5EF4-FFF2-40B4-BE49-F238E27FC236}">
                <a16:creationId xmlns:a16="http://schemas.microsoft.com/office/drawing/2014/main" id="{84A8EA5C-503F-6FC7-7342-D033F33AD295}"/>
              </a:ext>
            </a:extLst>
          </p:cNvPr>
          <p:cNvSpPr>
            <a:spLocks noGrp="1"/>
          </p:cNvSpPr>
          <p:nvPr>
            <p:ph sz="quarter" idx="4"/>
          </p:nvPr>
        </p:nvSpPr>
        <p:spPr/>
        <p:txBody>
          <a:bodyPr/>
          <a:lstStyle/>
          <a:p>
            <a:r>
              <a:rPr lang="en-US" dirty="0"/>
              <a:t>Secondary clustering issue </a:t>
            </a:r>
          </a:p>
          <a:p>
            <a:r>
              <a:rPr lang="en-US" dirty="0"/>
              <a:t>Search time is O(n)</a:t>
            </a:r>
          </a:p>
          <a:p>
            <a:r>
              <a:rPr lang="en-US" dirty="0"/>
              <a:t>No guarantee of finding any slot</a:t>
            </a:r>
            <a:endParaRPr lang="en-PK" dirty="0"/>
          </a:p>
        </p:txBody>
      </p:sp>
    </p:spTree>
    <p:extLst>
      <p:ext uri="{BB962C8B-B14F-4D97-AF65-F5344CB8AC3E}">
        <p14:creationId xmlns:p14="http://schemas.microsoft.com/office/powerpoint/2010/main" val="1774737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A033BE-BDD4-7C5A-B52F-F4E22D4002EB}"/>
              </a:ext>
            </a:extLst>
          </p:cNvPr>
          <p:cNvSpPr>
            <a:spLocks noGrp="1"/>
          </p:cNvSpPr>
          <p:nvPr>
            <p:ph type="title"/>
          </p:nvPr>
        </p:nvSpPr>
        <p:spPr/>
        <p:txBody>
          <a:bodyPr/>
          <a:lstStyle/>
          <a:p>
            <a:r>
              <a:rPr lang="en-US" dirty="0"/>
              <a:t>Double hashing</a:t>
            </a:r>
            <a:endParaRPr lang="en-PK" dirty="0"/>
          </a:p>
        </p:txBody>
      </p:sp>
      <p:sp>
        <p:nvSpPr>
          <p:cNvPr id="8" name="Content Placeholder 7">
            <a:extLst>
              <a:ext uri="{FF2B5EF4-FFF2-40B4-BE49-F238E27FC236}">
                <a16:creationId xmlns:a16="http://schemas.microsoft.com/office/drawing/2014/main" id="{30F9CFDC-F51B-4053-6F41-D48491FB918F}"/>
              </a:ext>
            </a:extLst>
          </p:cNvPr>
          <p:cNvSpPr>
            <a:spLocks noGrp="1"/>
          </p:cNvSpPr>
          <p:nvPr>
            <p:ph idx="1"/>
          </p:nvPr>
        </p:nvSpPr>
        <p:spPr/>
        <p:txBody>
          <a:bodyPr/>
          <a:lstStyle/>
          <a:p>
            <a:pPr algn="just"/>
            <a:r>
              <a:rPr lang="en-US" b="0" i="0" dirty="0">
                <a:solidFill>
                  <a:srgbClr val="273239"/>
                </a:solidFill>
                <a:effectLst/>
              </a:rPr>
              <a:t>The intervals that lie between probes are computed by another hash function.</a:t>
            </a:r>
          </a:p>
          <a:p>
            <a:pPr algn="just"/>
            <a:r>
              <a:rPr lang="en-US" b="0" i="0" dirty="0">
                <a:solidFill>
                  <a:srgbClr val="273239"/>
                </a:solidFill>
                <a:effectLst/>
              </a:rPr>
              <a:t>Double hashing is a technique that reduces clustering in an optimized way. </a:t>
            </a:r>
          </a:p>
          <a:p>
            <a:pPr algn="just"/>
            <a:r>
              <a:rPr lang="en-US" b="0" i="0" dirty="0">
                <a:solidFill>
                  <a:srgbClr val="273239"/>
                </a:solidFill>
                <a:effectLst/>
              </a:rPr>
              <a:t>In this technique, the increments for the probing sequence are computed by using another hash function. </a:t>
            </a:r>
          </a:p>
          <a:p>
            <a:pPr algn="just"/>
            <a:r>
              <a:rPr lang="en-US" b="0" i="0" dirty="0">
                <a:solidFill>
                  <a:srgbClr val="273239"/>
                </a:solidFill>
                <a:effectLst/>
              </a:rPr>
              <a:t>We use another hash function hash2(x) and look for the </a:t>
            </a:r>
            <a:r>
              <a:rPr lang="en-US" b="0" i="0" dirty="0" err="1">
                <a:solidFill>
                  <a:srgbClr val="273239"/>
                </a:solidFill>
                <a:effectLst/>
              </a:rPr>
              <a:t>i</a:t>
            </a:r>
            <a:r>
              <a:rPr lang="en-US" b="0" i="0" dirty="0">
                <a:solidFill>
                  <a:srgbClr val="273239"/>
                </a:solidFill>
                <a:effectLst/>
              </a:rPr>
              <a:t>*hash2(x) slot in the </a:t>
            </a:r>
            <a:r>
              <a:rPr lang="en-US" b="1" i="0" dirty="0" err="1">
                <a:solidFill>
                  <a:srgbClr val="273239"/>
                </a:solidFill>
                <a:effectLst/>
              </a:rPr>
              <a:t>i</a:t>
            </a:r>
            <a:r>
              <a:rPr lang="en-US" b="1" i="0" baseline="30000" dirty="0" err="1">
                <a:solidFill>
                  <a:srgbClr val="273239"/>
                </a:solidFill>
                <a:effectLst/>
              </a:rPr>
              <a:t>th</a:t>
            </a:r>
            <a:r>
              <a:rPr lang="en-US" b="0" i="0" dirty="0">
                <a:solidFill>
                  <a:srgbClr val="273239"/>
                </a:solidFill>
                <a:effectLst/>
              </a:rPr>
              <a:t> rotation. </a:t>
            </a:r>
          </a:p>
          <a:p>
            <a:pPr algn="just"/>
            <a:endParaRPr lang="en-PK" dirty="0"/>
          </a:p>
        </p:txBody>
      </p:sp>
    </p:spTree>
    <p:extLst>
      <p:ext uri="{BB962C8B-B14F-4D97-AF65-F5344CB8AC3E}">
        <p14:creationId xmlns:p14="http://schemas.microsoft.com/office/powerpoint/2010/main" val="995382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0C21-8F8F-6384-8631-E05D47A39B51}"/>
              </a:ext>
            </a:extLst>
          </p:cNvPr>
          <p:cNvSpPr>
            <a:spLocks noGrp="1"/>
          </p:cNvSpPr>
          <p:nvPr>
            <p:ph type="title"/>
          </p:nvPr>
        </p:nvSpPr>
        <p:spPr/>
        <p:txBody>
          <a:bodyPr/>
          <a:lstStyle/>
          <a:p>
            <a:r>
              <a:rPr lang="en-US" dirty="0"/>
              <a:t>Double hashing</a:t>
            </a: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961B0E-1C91-7095-DB44-779B4CA6B9FE}"/>
                  </a:ext>
                </a:extLst>
              </p:cNvPr>
              <p:cNvSpPr>
                <a:spLocks noGrp="1"/>
              </p:cNvSpPr>
              <p:nvPr>
                <p:ph idx="1"/>
              </p:nvPr>
            </p:nvSpPr>
            <p:spPr/>
            <p:txBody>
              <a:bodyPr/>
              <a:lstStyle/>
              <a:p>
                <a:r>
                  <a:rPr lang="en-US" dirty="0"/>
                  <a:t>Calculate Hash Function/ hash value</a:t>
                </a:r>
              </a:p>
              <a:p>
                <a:pPr marL="0" indent="0">
                  <a:buNone/>
                </a:pPr>
                <a:r>
                  <a:rPr lang="en-US" dirty="0"/>
                  <a:t>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1</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𝑠𝑖𝑧𝑒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𝑡𝑎𝑏𝑙𝑒</m:t>
                    </m:r>
                  </m:oMath>
                </a14:m>
                <a:endParaRPr lang="en-US" b="0" i="1" dirty="0"/>
              </a:p>
              <a:p>
                <a:pPr algn="just"/>
                <a:r>
                  <a:rPr lang="en-US" b="0" i="0" dirty="0">
                    <a:solidFill>
                      <a:srgbClr val="273239"/>
                    </a:solidFill>
                    <a:effectLst/>
                  </a:rPr>
                  <a:t>If in case the location that we get is already occupied, then we check for the next location. </a:t>
                </a:r>
              </a:p>
              <a:p>
                <a:r>
                  <a:rPr lang="en-US" dirty="0"/>
                  <a:t>Calculate Hash Function/ hash value again</a:t>
                </a:r>
              </a:p>
              <a:p>
                <a:pPr marL="0" indent="0">
                  <a:buNone/>
                </a:pP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i="1">
                        <a:latin typeface="Cambria Math" panose="02040503050406030204" pitchFamily="18" charset="0"/>
                      </a:rPr>
                      <m:t>h</m:t>
                    </m:r>
                    <m:r>
                      <a:rPr lang="en-US" b="0" i="1" smtClean="0">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𝑠𝑖𝑧𝑒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𝑡𝑎𝑏𝑙𝑒</m:t>
                    </m:r>
                  </m:oMath>
                </a14:m>
                <a:endParaRPr lang="en-US" dirty="0"/>
              </a:p>
              <a:p>
                <a:pPr marL="0" indent="0">
                  <a:buNone/>
                </a:pPr>
                <a:r>
                  <a:rPr lang="en-US" dirty="0"/>
                  <a:t>where, </a:t>
                </a:r>
              </a:p>
              <a:p>
                <a:endParaRPr lang="en-PK" dirty="0"/>
              </a:p>
            </p:txBody>
          </p:sp>
        </mc:Choice>
        <mc:Fallback xmlns="">
          <p:sp>
            <p:nvSpPr>
              <p:cNvPr id="3" name="Content Placeholder 2">
                <a:extLst>
                  <a:ext uri="{FF2B5EF4-FFF2-40B4-BE49-F238E27FC236}">
                    <a16:creationId xmlns:a16="http://schemas.microsoft.com/office/drawing/2014/main" id="{1A961B0E-1C91-7095-DB44-779B4CA6B9FE}"/>
                  </a:ext>
                </a:extLst>
              </p:cNvPr>
              <p:cNvSpPr>
                <a:spLocks noGrp="1" noRot="1" noChangeAspect="1" noMove="1" noResize="1" noEditPoints="1" noAdjustHandles="1" noChangeArrowheads="1" noChangeShapeType="1" noTextEdit="1"/>
              </p:cNvSpPr>
              <p:nvPr>
                <p:ph idx="1"/>
              </p:nvPr>
            </p:nvSpPr>
            <p:spPr>
              <a:blipFill>
                <a:blip r:embed="rId2"/>
                <a:stretch>
                  <a:fillRect l="-667" t="-1504" r="-606"/>
                </a:stretch>
              </a:blipFill>
            </p:spPr>
            <p:txBody>
              <a:bodyPr/>
              <a:lstStyle/>
              <a:p>
                <a:r>
                  <a:rPr lang="en-PK">
                    <a:noFill/>
                  </a:rPr>
                  <a:t> </a:t>
                </a:r>
              </a:p>
            </p:txBody>
          </p:sp>
        </mc:Fallback>
      </mc:AlternateContent>
    </p:spTree>
    <p:extLst>
      <p:ext uri="{BB962C8B-B14F-4D97-AF65-F5344CB8AC3E}">
        <p14:creationId xmlns:p14="http://schemas.microsoft.com/office/powerpoint/2010/main" val="535695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9034D-C06D-CE2C-D940-A9F5B585E77E}"/>
              </a:ext>
            </a:extLst>
          </p:cNvPr>
          <p:cNvSpPr>
            <a:spLocks noGrp="1"/>
          </p:cNvSpPr>
          <p:nvPr>
            <p:ph type="title"/>
          </p:nvPr>
        </p:nvSpPr>
        <p:spPr/>
        <p:txBody>
          <a:bodyPr/>
          <a:lstStyle/>
          <a:p>
            <a:r>
              <a:rPr lang="en-US" dirty="0"/>
              <a:t>Basic terminologies</a:t>
            </a:r>
            <a:endParaRPr lang="en-PK" dirty="0"/>
          </a:p>
        </p:txBody>
      </p:sp>
      <p:sp>
        <p:nvSpPr>
          <p:cNvPr id="3" name="Content Placeholder 2">
            <a:extLst>
              <a:ext uri="{FF2B5EF4-FFF2-40B4-BE49-F238E27FC236}">
                <a16:creationId xmlns:a16="http://schemas.microsoft.com/office/drawing/2014/main" id="{D690B3A4-C1C4-11E2-ECB5-E95B5B000DFF}"/>
              </a:ext>
            </a:extLst>
          </p:cNvPr>
          <p:cNvSpPr>
            <a:spLocks noGrp="1"/>
          </p:cNvSpPr>
          <p:nvPr>
            <p:ph idx="1"/>
          </p:nvPr>
        </p:nvSpPr>
        <p:spPr/>
        <p:txBody>
          <a:bodyPr/>
          <a:lstStyle/>
          <a:p>
            <a:r>
              <a:rPr lang="en-US" dirty="0"/>
              <a:t>Search Keys</a:t>
            </a:r>
          </a:p>
          <a:p>
            <a:r>
              <a:rPr lang="en-US" dirty="0"/>
              <a:t>Hash Tables</a:t>
            </a:r>
          </a:p>
          <a:p>
            <a:r>
              <a:rPr lang="en-US" dirty="0"/>
              <a:t>Hash Functions</a:t>
            </a:r>
            <a:endParaRPr lang="en-PK" dirty="0"/>
          </a:p>
        </p:txBody>
      </p:sp>
    </p:spTree>
    <p:extLst>
      <p:ext uri="{BB962C8B-B14F-4D97-AF65-F5344CB8AC3E}">
        <p14:creationId xmlns:p14="http://schemas.microsoft.com/office/powerpoint/2010/main" val="2299438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0C21-8F8F-6384-8631-E05D47A39B51}"/>
              </a:ext>
            </a:extLst>
          </p:cNvPr>
          <p:cNvSpPr>
            <a:spLocks noGrp="1"/>
          </p:cNvSpPr>
          <p:nvPr>
            <p:ph type="title"/>
          </p:nvPr>
        </p:nvSpPr>
        <p:spPr/>
        <p:txBody>
          <a:bodyPr/>
          <a:lstStyle/>
          <a:p>
            <a:r>
              <a:rPr lang="en-US" dirty="0"/>
              <a:t>Double hashing</a:t>
            </a: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961B0E-1C91-7095-DB44-779B4CA6B9FE}"/>
                  </a:ext>
                </a:extLst>
              </p:cNvPr>
              <p:cNvSpPr>
                <a:spLocks noGrp="1"/>
              </p:cNvSpPr>
              <p:nvPr>
                <p:ph idx="1"/>
              </p:nvPr>
            </p:nvSpPr>
            <p:spPr/>
            <p:txBody>
              <a:bodyPr>
                <a:normAutofit/>
              </a:bodyPr>
              <a:lstStyle/>
              <a:p>
                <a:pPr>
                  <a:lnSpc>
                    <a:spcPct val="100000"/>
                  </a:lnSpc>
                  <a:spcBef>
                    <a:spcPts val="0"/>
                  </a:spcBef>
                </a:pPr>
                <a:r>
                  <a:rPr lang="en-US" dirty="0"/>
                  <a:t>If size of table is any prime number,</a:t>
                </a:r>
              </a:p>
              <a:p>
                <a:pPr marL="0" indent="0">
                  <a:lnSpc>
                    <a:spcPct val="100000"/>
                  </a:lnSpc>
                  <a:spcBef>
                    <a:spcPts val="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=1+(</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𝑠𝑖𝑧𝑒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𝑡𝑎𝑏𝑙𝑒</m:t>
                      </m:r>
                      <m:r>
                        <a:rPr lang="en-US" b="0" i="1" smtClean="0">
                          <a:latin typeface="Cambria Math" panose="02040503050406030204" pitchFamily="18" charset="0"/>
                        </a:rPr>
                        <m:t>−2))</m:t>
                      </m:r>
                    </m:oMath>
                  </m:oMathPara>
                </a14:m>
                <a:endParaRPr lang="en-US" dirty="0"/>
              </a:p>
              <a:p>
                <a:r>
                  <a:rPr lang="en-US" dirty="0"/>
                  <a:t>If size of table is not prime number, then you must select the prime number smaller than the size of table.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𝑅</m:t>
                      </m:r>
                    </m:oMath>
                  </m:oMathPara>
                </a14:m>
                <a:endParaRPr lang="en-US" b="0" dirty="0"/>
              </a:p>
              <a:p>
                <a:pPr marL="0" indent="0">
                  <a:buNone/>
                </a:pPr>
                <a:r>
                  <a:rPr lang="en-US" b="0"/>
                  <a:t>where </a:t>
                </a:r>
                <a14:m>
                  <m:oMath xmlns:m="http://schemas.openxmlformats.org/officeDocument/2006/math">
                    <m:r>
                      <a:rPr lang="en-US" b="0" i="1" smtClean="0">
                        <a:latin typeface="Cambria Math" panose="02040503050406030204" pitchFamily="18" charset="0"/>
                      </a:rPr>
                      <m:t>𝑅</m:t>
                    </m:r>
                  </m:oMath>
                </a14:m>
                <a:r>
                  <a:rPr lang="en-US" b="0" dirty="0"/>
                  <a:t> is any prime number smaller than the size of table.</a:t>
                </a:r>
              </a:p>
              <a:p>
                <a:r>
                  <a:rPr lang="en-US" dirty="0"/>
                  <a:t>For example, if the size of table is 13 then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=1+(</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(13−2))</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=1+(</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(11))</m:t>
                      </m:r>
                    </m:oMath>
                  </m:oMathPara>
                </a14:m>
                <a:endParaRPr lang="en-US" dirty="0"/>
              </a:p>
              <a:p>
                <a:r>
                  <a:rPr lang="en-US" dirty="0"/>
                  <a:t>For example, if the size of table is 10 then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2</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b="0" i="1" smtClean="0">
                          <a:latin typeface="Cambria Math" panose="02040503050406030204" pitchFamily="18" charset="0"/>
                        </a:rPr>
                        <m:t>7</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𝑚𝑜𝑑</m:t>
                      </m:r>
                      <m:r>
                        <a:rPr lang="en-US" i="1">
                          <a:latin typeface="Cambria Math" panose="02040503050406030204" pitchFamily="18" charset="0"/>
                        </a:rPr>
                        <m:t> 7</m:t>
                      </m:r>
                    </m:oMath>
                  </m:oMathPara>
                </a14:m>
                <a:endParaRPr lang="en-US" dirty="0"/>
              </a:p>
              <a:p>
                <a:pPr marL="0" indent="0">
                  <a:buNone/>
                </a:pPr>
                <a:endParaRPr lang="en-US" dirty="0"/>
              </a:p>
              <a:p>
                <a:pPr marL="0" indent="0">
                  <a:buNone/>
                </a:pPr>
                <a:endParaRPr lang="en-US" dirty="0"/>
              </a:p>
              <a:p>
                <a:endParaRPr lang="en-US" b="0" dirty="0"/>
              </a:p>
              <a:p>
                <a:pPr marL="0" indent="0">
                  <a:buNone/>
                </a:pPr>
                <a:endParaRPr lang="en-US" b="0" dirty="0"/>
              </a:p>
              <a:p>
                <a:endParaRPr lang="en-US" dirty="0"/>
              </a:p>
              <a:p>
                <a:pPr marL="0" indent="0">
                  <a:buNone/>
                </a:pPr>
                <a:endParaRPr lang="en-US" dirty="0"/>
              </a:p>
              <a:p>
                <a:endParaRPr lang="en-PK" dirty="0"/>
              </a:p>
            </p:txBody>
          </p:sp>
        </mc:Choice>
        <mc:Fallback xmlns="">
          <p:sp>
            <p:nvSpPr>
              <p:cNvPr id="3" name="Content Placeholder 2">
                <a:extLst>
                  <a:ext uri="{FF2B5EF4-FFF2-40B4-BE49-F238E27FC236}">
                    <a16:creationId xmlns:a16="http://schemas.microsoft.com/office/drawing/2014/main" id="{1A961B0E-1C91-7095-DB44-779B4CA6B9FE}"/>
                  </a:ext>
                </a:extLst>
              </p:cNvPr>
              <p:cNvSpPr>
                <a:spLocks noGrp="1" noRot="1" noChangeAspect="1" noMove="1" noResize="1" noEditPoints="1" noAdjustHandles="1" noChangeArrowheads="1" noChangeShapeType="1" noTextEdit="1"/>
              </p:cNvSpPr>
              <p:nvPr>
                <p:ph idx="1"/>
              </p:nvPr>
            </p:nvSpPr>
            <p:spPr>
              <a:blipFill>
                <a:blip r:embed="rId2"/>
                <a:stretch>
                  <a:fillRect l="-667" t="-752" r="-727"/>
                </a:stretch>
              </a:blipFill>
            </p:spPr>
            <p:txBody>
              <a:bodyPr/>
              <a:lstStyle/>
              <a:p>
                <a:r>
                  <a:rPr lang="en-PK">
                    <a:noFill/>
                  </a:rPr>
                  <a:t> </a:t>
                </a:r>
              </a:p>
            </p:txBody>
          </p:sp>
        </mc:Fallback>
      </mc:AlternateContent>
    </p:spTree>
    <p:extLst>
      <p:ext uri="{BB962C8B-B14F-4D97-AF65-F5344CB8AC3E}">
        <p14:creationId xmlns:p14="http://schemas.microsoft.com/office/powerpoint/2010/main" val="2975331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9008-A399-FFBD-1452-36A9978BEA46}"/>
              </a:ext>
            </a:extLst>
          </p:cNvPr>
          <p:cNvSpPr>
            <a:spLocks noGrp="1"/>
          </p:cNvSpPr>
          <p:nvPr>
            <p:ph type="title"/>
          </p:nvPr>
        </p:nvSpPr>
        <p:spPr/>
        <p:txBody>
          <a:bodyPr/>
          <a:lstStyle/>
          <a:p>
            <a:r>
              <a:rPr lang="en-US" dirty="0"/>
              <a:t>Double hashing</a:t>
            </a:r>
            <a:endParaRPr lang="en-PK" dirty="0"/>
          </a:p>
        </p:txBody>
      </p:sp>
      <p:sp>
        <p:nvSpPr>
          <p:cNvPr id="4" name="Content Placeholder 3">
            <a:extLst>
              <a:ext uri="{FF2B5EF4-FFF2-40B4-BE49-F238E27FC236}">
                <a16:creationId xmlns:a16="http://schemas.microsoft.com/office/drawing/2014/main" id="{1A531661-903B-E17A-0918-4C2CE20CBFFA}"/>
              </a:ext>
            </a:extLst>
          </p:cNvPr>
          <p:cNvSpPr>
            <a:spLocks noGrp="1"/>
          </p:cNvSpPr>
          <p:nvPr>
            <p:ph sz="half" idx="1"/>
          </p:nvPr>
        </p:nvSpPr>
        <p:spPr/>
        <p:txBody>
          <a:bodyPr/>
          <a:lstStyle/>
          <a:p>
            <a:pPr algn="just"/>
            <a:r>
              <a:rPr lang="en-US" i="0" dirty="0">
                <a:solidFill>
                  <a:srgbClr val="273239"/>
                </a:solidFill>
                <a:effectLst/>
              </a:rPr>
              <a:t>Insert the keys 27, 43, 692, 72 into the Hash Table of size 7.</a:t>
            </a:r>
          </a:p>
          <a:p>
            <a:pPr algn="just"/>
            <a:r>
              <a:rPr lang="en-US" dirty="0">
                <a:solidFill>
                  <a:srgbClr val="273239"/>
                </a:solidFill>
              </a:rPr>
              <a:t>F</a:t>
            </a:r>
            <a:r>
              <a:rPr lang="en-US" i="0" dirty="0">
                <a:solidFill>
                  <a:srgbClr val="273239"/>
                </a:solidFill>
                <a:effectLst/>
              </a:rPr>
              <a:t>irst hash-function is h1​(x) = x mod 7</a:t>
            </a:r>
            <a:endParaRPr lang="en-US" dirty="0">
              <a:solidFill>
                <a:srgbClr val="273239"/>
              </a:solidFill>
            </a:endParaRPr>
          </a:p>
          <a:p>
            <a:pPr algn="just"/>
            <a:r>
              <a:rPr lang="en-US" i="0" dirty="0">
                <a:solidFill>
                  <a:srgbClr val="273239"/>
                </a:solidFill>
                <a:effectLst/>
              </a:rPr>
              <a:t>Second hash-function is h2(x) = 1 + (x mod 5)</a:t>
            </a:r>
          </a:p>
          <a:p>
            <a:pPr algn="just"/>
            <a:r>
              <a:rPr lang="en-US" dirty="0">
                <a:solidFill>
                  <a:srgbClr val="273239"/>
                </a:solidFill>
              </a:rPr>
              <a:t>Insert 27</a:t>
            </a:r>
            <a:endParaRPr lang="en-PK" dirty="0"/>
          </a:p>
        </p:txBody>
      </p:sp>
      <p:pic>
        <p:nvPicPr>
          <p:cNvPr id="7" name="Content Placeholder 6">
            <a:extLst>
              <a:ext uri="{FF2B5EF4-FFF2-40B4-BE49-F238E27FC236}">
                <a16:creationId xmlns:a16="http://schemas.microsoft.com/office/drawing/2014/main" id="{CFD68A80-F544-220F-1001-7F5EF44BBA5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27143" y="827299"/>
            <a:ext cx="2716391" cy="5032164"/>
          </a:xfrm>
        </p:spPr>
      </p:pic>
    </p:spTree>
    <p:extLst>
      <p:ext uri="{BB962C8B-B14F-4D97-AF65-F5344CB8AC3E}">
        <p14:creationId xmlns:p14="http://schemas.microsoft.com/office/powerpoint/2010/main" val="1476965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9008-A399-FFBD-1452-36A9978BEA46}"/>
              </a:ext>
            </a:extLst>
          </p:cNvPr>
          <p:cNvSpPr>
            <a:spLocks noGrp="1"/>
          </p:cNvSpPr>
          <p:nvPr>
            <p:ph type="title"/>
          </p:nvPr>
        </p:nvSpPr>
        <p:spPr/>
        <p:txBody>
          <a:bodyPr/>
          <a:lstStyle/>
          <a:p>
            <a:r>
              <a:rPr lang="en-US" dirty="0"/>
              <a:t>Double hashing</a:t>
            </a:r>
            <a:endParaRPr lang="en-PK" dirty="0"/>
          </a:p>
        </p:txBody>
      </p:sp>
      <p:sp>
        <p:nvSpPr>
          <p:cNvPr id="4" name="Content Placeholder 3">
            <a:extLst>
              <a:ext uri="{FF2B5EF4-FFF2-40B4-BE49-F238E27FC236}">
                <a16:creationId xmlns:a16="http://schemas.microsoft.com/office/drawing/2014/main" id="{1A531661-903B-E17A-0918-4C2CE20CBFFA}"/>
              </a:ext>
            </a:extLst>
          </p:cNvPr>
          <p:cNvSpPr>
            <a:spLocks noGrp="1"/>
          </p:cNvSpPr>
          <p:nvPr>
            <p:ph sz="half" idx="1"/>
          </p:nvPr>
        </p:nvSpPr>
        <p:spPr/>
        <p:txBody>
          <a:bodyPr/>
          <a:lstStyle/>
          <a:p>
            <a:pPr algn="just"/>
            <a:r>
              <a:rPr lang="en-US" i="0" dirty="0">
                <a:solidFill>
                  <a:srgbClr val="273239"/>
                </a:solidFill>
                <a:effectLst/>
              </a:rPr>
              <a:t>Insert 43 as the desired location is empty</a:t>
            </a:r>
            <a:endParaRPr lang="en-PK" dirty="0"/>
          </a:p>
        </p:txBody>
      </p:sp>
      <p:pic>
        <p:nvPicPr>
          <p:cNvPr id="8" name="Content Placeholder 7">
            <a:extLst>
              <a:ext uri="{FF2B5EF4-FFF2-40B4-BE49-F238E27FC236}">
                <a16:creationId xmlns:a16="http://schemas.microsoft.com/office/drawing/2014/main" id="{5DD55864-79A0-687C-005A-DE3BFC9AC8D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27144" y="1612490"/>
            <a:ext cx="2814714" cy="4246972"/>
          </a:xfrm>
        </p:spPr>
      </p:pic>
    </p:spTree>
    <p:extLst>
      <p:ext uri="{BB962C8B-B14F-4D97-AF65-F5344CB8AC3E}">
        <p14:creationId xmlns:p14="http://schemas.microsoft.com/office/powerpoint/2010/main" val="1785681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9008-A399-FFBD-1452-36A9978BEA46}"/>
              </a:ext>
            </a:extLst>
          </p:cNvPr>
          <p:cNvSpPr>
            <a:spLocks noGrp="1"/>
          </p:cNvSpPr>
          <p:nvPr>
            <p:ph type="title"/>
          </p:nvPr>
        </p:nvSpPr>
        <p:spPr/>
        <p:txBody>
          <a:bodyPr/>
          <a:lstStyle/>
          <a:p>
            <a:r>
              <a:rPr lang="en-US" dirty="0"/>
              <a:t>Double hashing</a:t>
            </a:r>
            <a:endParaRPr lang="en-PK" dirty="0"/>
          </a:p>
        </p:txBody>
      </p:sp>
      <p:sp>
        <p:nvSpPr>
          <p:cNvPr id="4" name="Content Placeholder 3">
            <a:extLst>
              <a:ext uri="{FF2B5EF4-FFF2-40B4-BE49-F238E27FC236}">
                <a16:creationId xmlns:a16="http://schemas.microsoft.com/office/drawing/2014/main" id="{1A531661-903B-E17A-0918-4C2CE20CBFFA}"/>
              </a:ext>
            </a:extLst>
          </p:cNvPr>
          <p:cNvSpPr>
            <a:spLocks noGrp="1"/>
          </p:cNvSpPr>
          <p:nvPr>
            <p:ph sz="half" idx="1"/>
          </p:nvPr>
        </p:nvSpPr>
        <p:spPr/>
        <p:txBody>
          <a:bodyPr/>
          <a:lstStyle/>
          <a:p>
            <a:pPr algn="just" fontAlgn="base">
              <a:buFont typeface="Arial" panose="020B0604020202020204" pitchFamily="34" charset="0"/>
              <a:buChar char="•"/>
            </a:pPr>
            <a:r>
              <a:rPr lang="en-US" b="0" i="0" dirty="0">
                <a:solidFill>
                  <a:srgbClr val="273239"/>
                </a:solidFill>
                <a:effectLst/>
              </a:rPr>
              <a:t>Insert 692</a:t>
            </a:r>
          </a:p>
          <a:p>
            <a:pPr algn="just" fontAlgn="base">
              <a:buFont typeface="Arial" panose="020B0604020202020204" pitchFamily="34" charset="0"/>
              <a:buChar char="•"/>
            </a:pPr>
            <a:r>
              <a:rPr lang="en-US" b="0" i="0" dirty="0">
                <a:solidFill>
                  <a:srgbClr val="273239"/>
                </a:solidFill>
                <a:effectLst/>
              </a:rPr>
              <a:t>692 % 7 = 6, but location 6 is already being occupied and this is a collision</a:t>
            </a:r>
          </a:p>
          <a:p>
            <a:pPr algn="just" fontAlgn="base">
              <a:buFont typeface="Arial" panose="020B0604020202020204" pitchFamily="34" charset="0"/>
              <a:buChar char="•"/>
            </a:pPr>
            <a:r>
              <a:rPr lang="en-US" b="0" i="0" dirty="0">
                <a:solidFill>
                  <a:srgbClr val="273239"/>
                </a:solidFill>
                <a:effectLst/>
              </a:rPr>
              <a:t>So we need to resolve this collision using double hashing.</a:t>
            </a:r>
          </a:p>
        </p:txBody>
      </p:sp>
      <p:pic>
        <p:nvPicPr>
          <p:cNvPr id="7" name="Content Placeholder 6">
            <a:extLst>
              <a:ext uri="{FF2B5EF4-FFF2-40B4-BE49-F238E27FC236}">
                <a16:creationId xmlns:a16="http://schemas.microsoft.com/office/drawing/2014/main" id="{B1AE32A3-9A08-4E40-619C-3E1F8CB5DBE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27143" y="1329554"/>
            <a:ext cx="3011359" cy="4529908"/>
          </a:xfrm>
        </p:spPr>
      </p:pic>
    </p:spTree>
    <p:extLst>
      <p:ext uri="{BB962C8B-B14F-4D97-AF65-F5344CB8AC3E}">
        <p14:creationId xmlns:p14="http://schemas.microsoft.com/office/powerpoint/2010/main" val="3330697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F9008-A399-FFBD-1452-36A9978BEA46}"/>
              </a:ext>
            </a:extLst>
          </p:cNvPr>
          <p:cNvSpPr>
            <a:spLocks noGrp="1"/>
          </p:cNvSpPr>
          <p:nvPr>
            <p:ph type="title"/>
          </p:nvPr>
        </p:nvSpPr>
        <p:spPr/>
        <p:txBody>
          <a:bodyPr/>
          <a:lstStyle/>
          <a:p>
            <a:r>
              <a:rPr lang="en-US" dirty="0"/>
              <a:t>Double hashing</a:t>
            </a:r>
            <a:endParaRPr lang="en-PK" dirty="0"/>
          </a:p>
        </p:txBody>
      </p:sp>
      <p:sp>
        <p:nvSpPr>
          <p:cNvPr id="4" name="Content Placeholder 3">
            <a:extLst>
              <a:ext uri="{FF2B5EF4-FFF2-40B4-BE49-F238E27FC236}">
                <a16:creationId xmlns:a16="http://schemas.microsoft.com/office/drawing/2014/main" id="{1A531661-903B-E17A-0918-4C2CE20CBFFA}"/>
              </a:ext>
            </a:extLst>
          </p:cNvPr>
          <p:cNvSpPr>
            <a:spLocks noGrp="1"/>
          </p:cNvSpPr>
          <p:nvPr>
            <p:ph sz="half" idx="1"/>
          </p:nvPr>
        </p:nvSpPr>
        <p:spPr/>
        <p:txBody>
          <a:bodyPr/>
          <a:lstStyle/>
          <a:p>
            <a:pPr algn="just" fontAlgn="base">
              <a:buFont typeface="Arial" panose="020B0604020202020204" pitchFamily="34" charset="0"/>
              <a:buChar char="•"/>
            </a:pPr>
            <a:r>
              <a:rPr lang="en-US" b="0" i="0" dirty="0">
                <a:solidFill>
                  <a:srgbClr val="273239"/>
                </a:solidFill>
                <a:effectLst/>
              </a:rPr>
              <a:t>Insert 72</a:t>
            </a:r>
          </a:p>
          <a:p>
            <a:pPr algn="just" fontAlgn="base">
              <a:buFont typeface="Arial" panose="020B0604020202020204" pitchFamily="34" charset="0"/>
              <a:buChar char="•"/>
            </a:pPr>
            <a:r>
              <a:rPr lang="en-US" dirty="0">
                <a:solidFill>
                  <a:srgbClr val="273239"/>
                </a:solidFill>
              </a:rPr>
              <a:t>7</a:t>
            </a:r>
            <a:r>
              <a:rPr lang="en-US" b="0" i="0" dirty="0">
                <a:solidFill>
                  <a:srgbClr val="273239"/>
                </a:solidFill>
                <a:effectLst/>
              </a:rPr>
              <a:t>2 % 7 = 2, but location 2 is already being occupied and this is a collision</a:t>
            </a:r>
          </a:p>
          <a:p>
            <a:pPr algn="just" fontAlgn="base">
              <a:buFont typeface="Arial" panose="020B0604020202020204" pitchFamily="34" charset="0"/>
              <a:buChar char="•"/>
            </a:pPr>
            <a:r>
              <a:rPr lang="en-US" b="0" i="0" dirty="0">
                <a:solidFill>
                  <a:srgbClr val="273239"/>
                </a:solidFill>
                <a:effectLst/>
              </a:rPr>
              <a:t>So we need to resolve this collision using double hashing.</a:t>
            </a:r>
          </a:p>
        </p:txBody>
      </p:sp>
      <p:pic>
        <p:nvPicPr>
          <p:cNvPr id="8" name="Content Placeholder 7">
            <a:extLst>
              <a:ext uri="{FF2B5EF4-FFF2-40B4-BE49-F238E27FC236}">
                <a16:creationId xmlns:a16="http://schemas.microsoft.com/office/drawing/2014/main" id="{E28BF48F-2EC1-27B1-700E-D31F9AB7CEF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627144" y="1445342"/>
            <a:ext cx="3031024" cy="4414120"/>
          </a:xfrm>
        </p:spPr>
      </p:pic>
    </p:spTree>
    <p:extLst>
      <p:ext uri="{BB962C8B-B14F-4D97-AF65-F5344CB8AC3E}">
        <p14:creationId xmlns:p14="http://schemas.microsoft.com/office/powerpoint/2010/main" val="2912962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F82579F-3635-1B62-EE39-915C1449CB11}"/>
              </a:ext>
            </a:extLst>
          </p:cNvPr>
          <p:cNvSpPr>
            <a:spLocks noGrp="1"/>
          </p:cNvSpPr>
          <p:nvPr>
            <p:ph type="title"/>
          </p:nvPr>
        </p:nvSpPr>
        <p:spPr/>
        <p:txBody>
          <a:bodyPr/>
          <a:lstStyle/>
          <a:p>
            <a:r>
              <a:rPr lang="en-US" dirty="0"/>
              <a:t>Double Hashing</a:t>
            </a:r>
            <a:endParaRPr lang="en-PK" dirty="0"/>
          </a:p>
        </p:txBody>
      </p:sp>
      <p:sp>
        <p:nvSpPr>
          <p:cNvPr id="6" name="Text Placeholder 5">
            <a:extLst>
              <a:ext uri="{FF2B5EF4-FFF2-40B4-BE49-F238E27FC236}">
                <a16:creationId xmlns:a16="http://schemas.microsoft.com/office/drawing/2014/main" id="{AC7009DD-FB49-09C5-FC60-D03ED8334F09}"/>
              </a:ext>
            </a:extLst>
          </p:cNvPr>
          <p:cNvSpPr>
            <a:spLocks noGrp="1"/>
          </p:cNvSpPr>
          <p:nvPr>
            <p:ph type="body" idx="1"/>
          </p:nvPr>
        </p:nvSpPr>
        <p:spPr/>
        <p:txBody>
          <a:bodyPr/>
          <a:lstStyle/>
          <a:p>
            <a:r>
              <a:rPr lang="en-US" dirty="0"/>
              <a:t>Advantages</a:t>
            </a:r>
            <a:endParaRPr lang="en-PK" dirty="0"/>
          </a:p>
        </p:txBody>
      </p:sp>
      <p:sp>
        <p:nvSpPr>
          <p:cNvPr id="7" name="Content Placeholder 6">
            <a:extLst>
              <a:ext uri="{FF2B5EF4-FFF2-40B4-BE49-F238E27FC236}">
                <a16:creationId xmlns:a16="http://schemas.microsoft.com/office/drawing/2014/main" id="{F613EAD3-B144-8475-DB78-8F6CADA1B220}"/>
              </a:ext>
            </a:extLst>
          </p:cNvPr>
          <p:cNvSpPr>
            <a:spLocks noGrp="1"/>
          </p:cNvSpPr>
          <p:nvPr>
            <p:ph sz="half" idx="2"/>
          </p:nvPr>
        </p:nvSpPr>
        <p:spPr/>
        <p:txBody>
          <a:bodyPr>
            <a:normAutofit/>
          </a:bodyPr>
          <a:lstStyle/>
          <a:p>
            <a:r>
              <a:rPr lang="en-US" dirty="0"/>
              <a:t>No extra space is wasted</a:t>
            </a:r>
          </a:p>
          <a:p>
            <a:r>
              <a:rPr lang="en-US" dirty="0"/>
              <a:t>No primary clustering</a:t>
            </a:r>
          </a:p>
          <a:p>
            <a:r>
              <a:rPr lang="en-US" dirty="0"/>
              <a:t>No secondary clustering</a:t>
            </a:r>
          </a:p>
          <a:p>
            <a:pPr algn="just">
              <a:buFont typeface="Arial" panose="020B0604020202020204" pitchFamily="34" charset="0"/>
              <a:buChar char="•"/>
            </a:pPr>
            <a:r>
              <a:rPr lang="en-US" b="0" i="0" dirty="0">
                <a:effectLst/>
              </a:rPr>
              <a:t>Double hashing is useful if an application requires a smaller hash table since it effectively finds a free slot.</a:t>
            </a:r>
          </a:p>
          <a:p>
            <a:pPr algn="just">
              <a:buFont typeface="Arial" panose="020B0604020202020204" pitchFamily="34" charset="0"/>
              <a:buChar char="•"/>
            </a:pPr>
            <a:r>
              <a:rPr lang="en-US" b="0" i="0" dirty="0">
                <a:solidFill>
                  <a:srgbClr val="000000"/>
                </a:solidFill>
                <a:effectLst/>
              </a:rPr>
              <a:t>It produces a uniform distribution of records throughout a hash table.</a:t>
            </a:r>
          </a:p>
          <a:p>
            <a:pPr algn="just">
              <a:buFont typeface="Arial" panose="020B0604020202020204" pitchFamily="34" charset="0"/>
              <a:buChar char="•"/>
            </a:pPr>
            <a:endParaRPr lang="en-US" b="0" i="0" dirty="0">
              <a:effectLst/>
            </a:endParaRPr>
          </a:p>
          <a:p>
            <a:pPr marL="0" indent="0" algn="just">
              <a:buNone/>
            </a:pPr>
            <a:endParaRPr lang="en-US" b="0" i="0" dirty="0">
              <a:effectLst/>
            </a:endParaRPr>
          </a:p>
          <a:p>
            <a:endParaRPr lang="en-PK" dirty="0"/>
          </a:p>
        </p:txBody>
      </p:sp>
      <p:sp>
        <p:nvSpPr>
          <p:cNvPr id="8" name="Text Placeholder 7">
            <a:extLst>
              <a:ext uri="{FF2B5EF4-FFF2-40B4-BE49-F238E27FC236}">
                <a16:creationId xmlns:a16="http://schemas.microsoft.com/office/drawing/2014/main" id="{96A40E0F-B93C-D9D7-F1C4-0CDE58583615}"/>
              </a:ext>
            </a:extLst>
          </p:cNvPr>
          <p:cNvSpPr>
            <a:spLocks noGrp="1"/>
          </p:cNvSpPr>
          <p:nvPr>
            <p:ph type="body" sz="quarter" idx="3"/>
          </p:nvPr>
        </p:nvSpPr>
        <p:spPr/>
        <p:txBody>
          <a:bodyPr/>
          <a:lstStyle/>
          <a:p>
            <a:r>
              <a:rPr lang="en-US" dirty="0"/>
              <a:t>Disadvantages</a:t>
            </a:r>
            <a:endParaRPr lang="en-PK" dirty="0"/>
          </a:p>
        </p:txBody>
      </p:sp>
      <p:sp>
        <p:nvSpPr>
          <p:cNvPr id="9" name="Content Placeholder 8">
            <a:extLst>
              <a:ext uri="{FF2B5EF4-FFF2-40B4-BE49-F238E27FC236}">
                <a16:creationId xmlns:a16="http://schemas.microsoft.com/office/drawing/2014/main" id="{59D97241-E1DD-E1E5-69A4-732E5FE83702}"/>
              </a:ext>
            </a:extLst>
          </p:cNvPr>
          <p:cNvSpPr>
            <a:spLocks noGrp="1"/>
          </p:cNvSpPr>
          <p:nvPr>
            <p:ph sz="quarter" idx="4"/>
          </p:nvPr>
        </p:nvSpPr>
        <p:spPr/>
        <p:txBody>
          <a:bodyPr>
            <a:normAutofit/>
          </a:bodyPr>
          <a:lstStyle/>
          <a:p>
            <a:r>
              <a:rPr lang="en-US" dirty="0"/>
              <a:t>O(n) </a:t>
            </a:r>
            <a:r>
              <a:rPr lang="en-US"/>
              <a:t>time complexity</a:t>
            </a:r>
            <a:endParaRPr lang="en-PK"/>
          </a:p>
        </p:txBody>
      </p:sp>
    </p:spTree>
    <p:extLst>
      <p:ext uri="{BB962C8B-B14F-4D97-AF65-F5344CB8AC3E}">
        <p14:creationId xmlns:p14="http://schemas.microsoft.com/office/powerpoint/2010/main" val="195289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9823F7-6398-5051-BBDA-168ABAA476EC}"/>
              </a:ext>
            </a:extLst>
          </p:cNvPr>
          <p:cNvSpPr>
            <a:spLocks noGrp="1"/>
          </p:cNvSpPr>
          <p:nvPr>
            <p:ph type="title"/>
          </p:nvPr>
        </p:nvSpPr>
        <p:spPr/>
        <p:txBody>
          <a:bodyPr/>
          <a:lstStyle/>
          <a:p>
            <a:r>
              <a:rPr lang="en-US" dirty="0"/>
              <a:t>Double Hashing: Example</a:t>
            </a:r>
            <a:endParaRPr lang="en-PK" dirty="0"/>
          </a:p>
        </p:txBody>
      </p:sp>
      <p:sp>
        <p:nvSpPr>
          <p:cNvPr id="8" name="Content Placeholder 7">
            <a:extLst>
              <a:ext uri="{FF2B5EF4-FFF2-40B4-BE49-F238E27FC236}">
                <a16:creationId xmlns:a16="http://schemas.microsoft.com/office/drawing/2014/main" id="{9A128BAB-7402-DE6B-D9D9-326FADFB9DBF}"/>
              </a:ext>
            </a:extLst>
          </p:cNvPr>
          <p:cNvSpPr>
            <a:spLocks noGrp="1"/>
          </p:cNvSpPr>
          <p:nvPr>
            <p:ph idx="1"/>
          </p:nvPr>
        </p:nvSpPr>
        <p:spPr/>
        <p:txBody>
          <a:bodyPr/>
          <a:lstStyle/>
          <a:p>
            <a:pPr algn="just"/>
            <a:r>
              <a:rPr lang="en-US" dirty="0"/>
              <a:t>Suppose there are six students in the Data Structures class and their IDs are 115, 153, 586, 206, 985, and 111, respectively. We want to store each student’s data in this order. Suppose HT is of the size 19.</a:t>
            </a:r>
          </a:p>
          <a:p>
            <a:pPr algn="just"/>
            <a:r>
              <a:rPr lang="en-US" dirty="0"/>
              <a:t>How will the data is stored in HT using Double Hashing</a:t>
            </a:r>
            <a:endParaRPr lang="en-PK" dirty="0"/>
          </a:p>
        </p:txBody>
      </p:sp>
    </p:spTree>
    <p:extLst>
      <p:ext uri="{BB962C8B-B14F-4D97-AF65-F5344CB8AC3E}">
        <p14:creationId xmlns:p14="http://schemas.microsoft.com/office/powerpoint/2010/main" val="2106394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D3602-17CC-3B91-633A-376BA8AFDF70}"/>
              </a:ext>
            </a:extLst>
          </p:cNvPr>
          <p:cNvSpPr>
            <a:spLocks noGrp="1"/>
          </p:cNvSpPr>
          <p:nvPr>
            <p:ph type="title"/>
          </p:nvPr>
        </p:nvSpPr>
        <p:spPr/>
        <p:txBody>
          <a:bodyPr/>
          <a:lstStyle/>
          <a:p>
            <a:r>
              <a:rPr lang="en-US" dirty="0"/>
              <a:t>Hash tables</a:t>
            </a:r>
            <a:endParaRPr lang="en-PK" dirty="0"/>
          </a:p>
        </p:txBody>
      </p:sp>
      <p:sp>
        <p:nvSpPr>
          <p:cNvPr id="3" name="Content Placeholder 2">
            <a:extLst>
              <a:ext uri="{FF2B5EF4-FFF2-40B4-BE49-F238E27FC236}">
                <a16:creationId xmlns:a16="http://schemas.microsoft.com/office/drawing/2014/main" id="{E0B8FA5D-98DF-CD70-DC91-D5E23DBEB3C0}"/>
              </a:ext>
            </a:extLst>
          </p:cNvPr>
          <p:cNvSpPr>
            <a:spLocks noGrp="1"/>
          </p:cNvSpPr>
          <p:nvPr>
            <p:ph idx="1"/>
          </p:nvPr>
        </p:nvSpPr>
        <p:spPr/>
        <p:txBody>
          <a:bodyPr/>
          <a:lstStyle/>
          <a:p>
            <a:pPr algn="just"/>
            <a:r>
              <a:rPr lang="en-US" b="0" i="0" dirty="0">
                <a:solidFill>
                  <a:srgbClr val="231F20"/>
                </a:solidFill>
                <a:effectLst/>
                <a:ea typeface="Open Sans" panose="020B0606030504020204" pitchFamily="34" charset="0"/>
                <a:cs typeface="Open Sans" panose="020B0606030504020204" pitchFamily="34" charset="0"/>
              </a:rPr>
              <a:t>The hash table is an associative data structure that stores data as associated keys</a:t>
            </a:r>
          </a:p>
          <a:p>
            <a:pPr algn="just"/>
            <a:r>
              <a:rPr lang="en-US" b="0" i="0" dirty="0">
                <a:solidFill>
                  <a:srgbClr val="231F20"/>
                </a:solidFill>
                <a:effectLst/>
                <a:ea typeface="Open Sans" panose="020B0606030504020204" pitchFamily="34" charset="0"/>
                <a:cs typeface="Open Sans" panose="020B0606030504020204" pitchFamily="34" charset="0"/>
              </a:rPr>
              <a:t>An array format is used to store hash table data, where each value is assigned its unique index</a:t>
            </a:r>
          </a:p>
          <a:p>
            <a:pPr algn="just"/>
            <a:r>
              <a:rPr lang="en-US" b="0" i="0" dirty="0">
                <a:solidFill>
                  <a:srgbClr val="231F20"/>
                </a:solidFill>
                <a:effectLst/>
                <a:ea typeface="Open Sans" panose="020B0606030504020204" pitchFamily="34" charset="0"/>
                <a:cs typeface="Open Sans" panose="020B0606030504020204" pitchFamily="34" charset="0"/>
              </a:rPr>
              <a:t>By knowing the index of the desired data, we can access it very quickly</a:t>
            </a:r>
          </a:p>
          <a:p>
            <a:pPr algn="just"/>
            <a:r>
              <a:rPr lang="en-US" b="0" i="0" dirty="0">
                <a:solidFill>
                  <a:srgbClr val="231F20"/>
                </a:solidFill>
                <a:effectLst/>
                <a:ea typeface="Open Sans" panose="020B0606030504020204" pitchFamily="34" charset="0"/>
                <a:cs typeface="Open Sans" panose="020B0606030504020204" pitchFamily="34" charset="0"/>
              </a:rPr>
              <a:t>As a result, inserting and searching data is very fast, regardless of data size</a:t>
            </a:r>
          </a:p>
          <a:p>
            <a:pPr algn="just"/>
            <a:r>
              <a:rPr lang="en-US" b="0" i="0" dirty="0">
                <a:solidFill>
                  <a:srgbClr val="231F20"/>
                </a:solidFill>
                <a:effectLst/>
                <a:ea typeface="Open Sans" panose="020B0606030504020204" pitchFamily="34" charset="0"/>
                <a:cs typeface="Open Sans" panose="020B0606030504020204" pitchFamily="34" charset="0"/>
              </a:rPr>
              <a:t>In a Hash Table, elements are stored in an array, and an index is generated using hashing techniques in a data structure</a:t>
            </a:r>
          </a:p>
          <a:p>
            <a:pPr algn="just"/>
            <a:endParaRPr lang="en-PK" dirty="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4244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5519-6099-17DC-7514-1C0869687E37}"/>
              </a:ext>
            </a:extLst>
          </p:cNvPr>
          <p:cNvSpPr>
            <a:spLocks noGrp="1"/>
          </p:cNvSpPr>
          <p:nvPr>
            <p:ph type="title"/>
          </p:nvPr>
        </p:nvSpPr>
        <p:spPr/>
        <p:txBody>
          <a:bodyPr/>
          <a:lstStyle/>
          <a:p>
            <a:r>
              <a:rPr lang="en-US" dirty="0"/>
              <a:t>Hash tables</a:t>
            </a:r>
            <a:endParaRPr lang="en-PK" dirty="0"/>
          </a:p>
        </p:txBody>
      </p:sp>
      <p:sp>
        <p:nvSpPr>
          <p:cNvPr id="3" name="Content Placeholder 2">
            <a:extLst>
              <a:ext uri="{FF2B5EF4-FFF2-40B4-BE49-F238E27FC236}">
                <a16:creationId xmlns:a16="http://schemas.microsoft.com/office/drawing/2014/main" id="{D605BA06-8885-4B4C-9CD8-9A75BE444358}"/>
              </a:ext>
            </a:extLst>
          </p:cNvPr>
          <p:cNvSpPr>
            <a:spLocks noGrp="1"/>
          </p:cNvSpPr>
          <p:nvPr>
            <p:ph idx="1"/>
          </p:nvPr>
        </p:nvSpPr>
        <p:spPr/>
        <p:txBody>
          <a:bodyPr/>
          <a:lstStyle/>
          <a:p>
            <a:r>
              <a:rPr lang="en-US" dirty="0"/>
              <a:t>Hash table is basically an array</a:t>
            </a:r>
          </a:p>
          <a:p>
            <a:r>
              <a:rPr lang="en-US" dirty="0"/>
              <a:t>However, in hash table whenever data is inserted, deleted or searched it does not require scanning the whole data</a:t>
            </a:r>
          </a:p>
          <a:p>
            <a:r>
              <a:rPr lang="en-US" dirty="0"/>
              <a:t>Hash table insert, delete and search a value with the help of hash function</a:t>
            </a:r>
          </a:p>
          <a:p>
            <a:pPr algn="l"/>
            <a:r>
              <a:rPr lang="en-US" b="0" i="0" dirty="0">
                <a:effectLst/>
              </a:rPr>
              <a:t>The Hash table data structure stores elements in key-value pairs where</a:t>
            </a:r>
          </a:p>
          <a:p>
            <a:pPr lvl="1">
              <a:buFont typeface="Wingdings" panose="05000000000000000000" pitchFamily="2" charset="2"/>
              <a:buChar char="Ø"/>
            </a:pPr>
            <a:r>
              <a:rPr lang="en-US" i="0" dirty="0">
                <a:effectLst/>
              </a:rPr>
              <a:t>Key- unique integer that is used for indexing the values</a:t>
            </a:r>
          </a:p>
          <a:p>
            <a:pPr lvl="1">
              <a:buFont typeface="Wingdings" panose="05000000000000000000" pitchFamily="2" charset="2"/>
              <a:buChar char="Ø"/>
            </a:pPr>
            <a:r>
              <a:rPr lang="en-US" i="0" dirty="0">
                <a:effectLst/>
              </a:rPr>
              <a:t>Value - </a:t>
            </a:r>
            <a:r>
              <a:rPr lang="en-US" b="0" i="0" dirty="0">
                <a:effectLst/>
              </a:rPr>
              <a:t>data that are associated with keys.</a:t>
            </a:r>
          </a:p>
          <a:p>
            <a:pPr marL="0" indent="0">
              <a:buNone/>
            </a:pPr>
            <a:endParaRPr lang="en-PK" dirty="0"/>
          </a:p>
        </p:txBody>
      </p:sp>
    </p:spTree>
    <p:extLst>
      <p:ext uri="{BB962C8B-B14F-4D97-AF65-F5344CB8AC3E}">
        <p14:creationId xmlns:p14="http://schemas.microsoft.com/office/powerpoint/2010/main" val="335849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2C85-1E07-29FD-A050-CBB2FCBB7F16}"/>
              </a:ext>
            </a:extLst>
          </p:cNvPr>
          <p:cNvSpPr>
            <a:spLocks noGrp="1"/>
          </p:cNvSpPr>
          <p:nvPr>
            <p:ph type="title"/>
          </p:nvPr>
        </p:nvSpPr>
        <p:spPr/>
        <p:txBody>
          <a:bodyPr/>
          <a:lstStyle/>
          <a:p>
            <a:r>
              <a:rPr lang="en-US" dirty="0"/>
              <a:t>Hash Function</a:t>
            </a:r>
            <a:endParaRPr lang="en-PK" dirty="0"/>
          </a:p>
        </p:txBody>
      </p:sp>
      <p:sp>
        <p:nvSpPr>
          <p:cNvPr id="3" name="Content Placeholder 2">
            <a:extLst>
              <a:ext uri="{FF2B5EF4-FFF2-40B4-BE49-F238E27FC236}">
                <a16:creationId xmlns:a16="http://schemas.microsoft.com/office/drawing/2014/main" id="{B475EB75-015C-DED2-13C6-2380C4F3F24F}"/>
              </a:ext>
            </a:extLst>
          </p:cNvPr>
          <p:cNvSpPr>
            <a:spLocks noGrp="1"/>
          </p:cNvSpPr>
          <p:nvPr>
            <p:ph idx="1"/>
          </p:nvPr>
        </p:nvSpPr>
        <p:spPr/>
        <p:txBody>
          <a:bodyPr>
            <a:normAutofit lnSpcReduction="10000"/>
          </a:bodyPr>
          <a:lstStyle/>
          <a:p>
            <a:pPr marL="0" indent="0" algn="just">
              <a:buNone/>
            </a:pPr>
            <a:r>
              <a:rPr lang="en-US" dirty="0"/>
              <a:t>Several hash functions are described in the literature. Here we describe some of the commonly used hash functions:</a:t>
            </a:r>
          </a:p>
          <a:p>
            <a:pPr algn="just"/>
            <a:r>
              <a:rPr lang="en-US" b="1" dirty="0"/>
              <a:t>Mid-Square:</a:t>
            </a:r>
            <a:r>
              <a:rPr lang="en-US" dirty="0"/>
              <a:t> In this method, the hash function, h, is computed by squaring the identifier, and then using the appropriate number of bits from the middle of the square to obtain the bucket address. Because the middle bits of a square usually depend on all the characters, it is expected that different keys will yield different hash addresses with high probability, even if some of the characters are the same.</a:t>
            </a:r>
          </a:p>
          <a:p>
            <a:pPr algn="just"/>
            <a:r>
              <a:rPr lang="en-US" b="1" dirty="0"/>
              <a:t>Folding: </a:t>
            </a:r>
            <a:r>
              <a:rPr lang="en-US" dirty="0"/>
              <a:t>In folding, the key X is partitioned into parts such that all the parts, except possibly the last parts, are of equal length. The parts are then added, in some convenient way, to obtain the hash address. </a:t>
            </a:r>
          </a:p>
          <a:p>
            <a:pPr algn="just"/>
            <a:r>
              <a:rPr lang="en-US" b="1" dirty="0"/>
              <a:t>Division (Modular arithmetic): </a:t>
            </a:r>
            <a:r>
              <a:rPr lang="en-US" dirty="0"/>
              <a:t>In this method, the key X is converted into an integer. This integer is then divided by the size of the hash table to get the remainder, giving the address of X in HT. </a:t>
            </a:r>
            <a:endParaRPr lang="en-PK" dirty="0"/>
          </a:p>
        </p:txBody>
      </p:sp>
    </p:spTree>
    <p:extLst>
      <p:ext uri="{BB962C8B-B14F-4D97-AF65-F5344CB8AC3E}">
        <p14:creationId xmlns:p14="http://schemas.microsoft.com/office/powerpoint/2010/main" val="82975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9EF9-5AC5-3A84-E39E-337899747083}"/>
              </a:ext>
            </a:extLst>
          </p:cNvPr>
          <p:cNvSpPr>
            <a:spLocks noGrp="1"/>
          </p:cNvSpPr>
          <p:nvPr>
            <p:ph type="title"/>
          </p:nvPr>
        </p:nvSpPr>
        <p:spPr/>
        <p:txBody>
          <a:bodyPr/>
          <a:lstStyle/>
          <a:p>
            <a:r>
              <a:rPr lang="en-US" dirty="0"/>
              <a:t>Hash function </a:t>
            </a: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5EC457-DA36-BE7B-0421-300BD6E83327}"/>
                  </a:ext>
                </a:extLst>
              </p:cNvPr>
              <p:cNvSpPr>
                <a:spLocks noGrp="1"/>
              </p:cNvSpPr>
              <p:nvPr>
                <p:ph idx="1"/>
              </p:nvPr>
            </p:nvSpPr>
            <p:spPr/>
            <p:txBody>
              <a:bodyPr/>
              <a:lstStyle/>
              <a:p>
                <a:r>
                  <a:rPr lang="en-US" dirty="0"/>
                  <a:t>Value to be inserted: </a:t>
                </a:r>
              </a:p>
              <a:p>
                <a:pPr marL="0" indent="0">
                  <a:buNone/>
                </a:pPr>
                <a:r>
                  <a:rPr lang="en-US" dirty="0"/>
                  <a:t>	8, 2,10, 0, 11, </a:t>
                </a:r>
              </a:p>
              <a:p>
                <a:r>
                  <a:rPr lang="en-US" dirty="0"/>
                  <a:t>Calculate Hash Function/ hash value</a:t>
                </a:r>
              </a:p>
              <a:p>
                <a:pPr marL="0" indent="0">
                  <a:buNone/>
                </a:pPr>
                <a:r>
                  <a:rPr lang="en-US" dirty="0"/>
                  <a:t>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b="0" i="1" dirty="0">
                  <a:latin typeface="Cambria Math" panose="02040503050406030204" pitchFamily="18" charset="0"/>
                </a:endParaRPr>
              </a:p>
              <a:p>
                <a:pPr marL="0" indent="0">
                  <a:buNone/>
                </a:pPr>
                <a:endParaRPr lang="en-US" dirty="0"/>
              </a:p>
              <a:p>
                <a:pPr marL="0" indent="0">
                  <a:buNone/>
                </a:pPr>
                <a:endParaRPr lang="en-US" dirty="0"/>
              </a:p>
              <a:p>
                <a:pPr marL="0" indent="0">
                  <a:buNone/>
                </a:pPr>
                <a:endParaRPr lang="en-PK" dirty="0"/>
              </a:p>
            </p:txBody>
          </p:sp>
        </mc:Choice>
        <mc:Fallback xmlns="">
          <p:sp>
            <p:nvSpPr>
              <p:cNvPr id="3" name="Content Placeholder 2">
                <a:extLst>
                  <a:ext uri="{FF2B5EF4-FFF2-40B4-BE49-F238E27FC236}">
                    <a16:creationId xmlns:a16="http://schemas.microsoft.com/office/drawing/2014/main" id="{B95EC457-DA36-BE7B-0421-300BD6E83327}"/>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PK">
                    <a:noFill/>
                  </a:rPr>
                  <a:t> </a:t>
                </a:r>
              </a:p>
            </p:txBody>
          </p:sp>
        </mc:Fallback>
      </mc:AlternateContent>
      <p:graphicFrame>
        <p:nvGraphicFramePr>
          <p:cNvPr id="6" name="Table 6">
            <a:extLst>
              <a:ext uri="{FF2B5EF4-FFF2-40B4-BE49-F238E27FC236}">
                <a16:creationId xmlns:a16="http://schemas.microsoft.com/office/drawing/2014/main" id="{3FCBD2A7-9FB0-7EED-646C-B74278C17DA6}"/>
              </a:ext>
            </a:extLst>
          </p:cNvPr>
          <p:cNvGraphicFramePr>
            <a:graphicFrameLocks noGrp="1"/>
          </p:cNvGraphicFramePr>
          <p:nvPr>
            <p:extLst>
              <p:ext uri="{D42A27DB-BD31-4B8C-83A1-F6EECF244321}">
                <p14:modId xmlns:p14="http://schemas.microsoft.com/office/powerpoint/2010/main" val="4044319319"/>
              </p:ext>
            </p:extLst>
          </p:nvPr>
        </p:nvGraphicFramePr>
        <p:xfrm>
          <a:off x="1460500" y="4146804"/>
          <a:ext cx="8127994" cy="74168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880547729"/>
                    </a:ext>
                  </a:extLst>
                </a:gridCol>
                <a:gridCol w="580571">
                  <a:extLst>
                    <a:ext uri="{9D8B030D-6E8A-4147-A177-3AD203B41FA5}">
                      <a16:colId xmlns:a16="http://schemas.microsoft.com/office/drawing/2014/main" val="1914329460"/>
                    </a:ext>
                  </a:extLst>
                </a:gridCol>
                <a:gridCol w="580571">
                  <a:extLst>
                    <a:ext uri="{9D8B030D-6E8A-4147-A177-3AD203B41FA5}">
                      <a16:colId xmlns:a16="http://schemas.microsoft.com/office/drawing/2014/main" val="1267212767"/>
                    </a:ext>
                  </a:extLst>
                </a:gridCol>
                <a:gridCol w="580571">
                  <a:extLst>
                    <a:ext uri="{9D8B030D-6E8A-4147-A177-3AD203B41FA5}">
                      <a16:colId xmlns:a16="http://schemas.microsoft.com/office/drawing/2014/main" val="2570222165"/>
                    </a:ext>
                  </a:extLst>
                </a:gridCol>
                <a:gridCol w="580571">
                  <a:extLst>
                    <a:ext uri="{9D8B030D-6E8A-4147-A177-3AD203B41FA5}">
                      <a16:colId xmlns:a16="http://schemas.microsoft.com/office/drawing/2014/main" val="990762188"/>
                    </a:ext>
                  </a:extLst>
                </a:gridCol>
                <a:gridCol w="580571">
                  <a:extLst>
                    <a:ext uri="{9D8B030D-6E8A-4147-A177-3AD203B41FA5}">
                      <a16:colId xmlns:a16="http://schemas.microsoft.com/office/drawing/2014/main" val="2371596345"/>
                    </a:ext>
                  </a:extLst>
                </a:gridCol>
                <a:gridCol w="580571">
                  <a:extLst>
                    <a:ext uri="{9D8B030D-6E8A-4147-A177-3AD203B41FA5}">
                      <a16:colId xmlns:a16="http://schemas.microsoft.com/office/drawing/2014/main" val="493585961"/>
                    </a:ext>
                  </a:extLst>
                </a:gridCol>
                <a:gridCol w="580571">
                  <a:extLst>
                    <a:ext uri="{9D8B030D-6E8A-4147-A177-3AD203B41FA5}">
                      <a16:colId xmlns:a16="http://schemas.microsoft.com/office/drawing/2014/main" val="2251119442"/>
                    </a:ext>
                  </a:extLst>
                </a:gridCol>
                <a:gridCol w="580571">
                  <a:extLst>
                    <a:ext uri="{9D8B030D-6E8A-4147-A177-3AD203B41FA5}">
                      <a16:colId xmlns:a16="http://schemas.microsoft.com/office/drawing/2014/main" val="738604219"/>
                    </a:ext>
                  </a:extLst>
                </a:gridCol>
                <a:gridCol w="580571">
                  <a:extLst>
                    <a:ext uri="{9D8B030D-6E8A-4147-A177-3AD203B41FA5}">
                      <a16:colId xmlns:a16="http://schemas.microsoft.com/office/drawing/2014/main" val="2047982111"/>
                    </a:ext>
                  </a:extLst>
                </a:gridCol>
                <a:gridCol w="580571">
                  <a:extLst>
                    <a:ext uri="{9D8B030D-6E8A-4147-A177-3AD203B41FA5}">
                      <a16:colId xmlns:a16="http://schemas.microsoft.com/office/drawing/2014/main" val="4267354839"/>
                    </a:ext>
                  </a:extLst>
                </a:gridCol>
                <a:gridCol w="580571">
                  <a:extLst>
                    <a:ext uri="{9D8B030D-6E8A-4147-A177-3AD203B41FA5}">
                      <a16:colId xmlns:a16="http://schemas.microsoft.com/office/drawing/2014/main" val="4253286478"/>
                    </a:ext>
                  </a:extLst>
                </a:gridCol>
                <a:gridCol w="580571">
                  <a:extLst>
                    <a:ext uri="{9D8B030D-6E8A-4147-A177-3AD203B41FA5}">
                      <a16:colId xmlns:a16="http://schemas.microsoft.com/office/drawing/2014/main" val="2979865954"/>
                    </a:ext>
                  </a:extLst>
                </a:gridCol>
                <a:gridCol w="580571">
                  <a:extLst>
                    <a:ext uri="{9D8B030D-6E8A-4147-A177-3AD203B41FA5}">
                      <a16:colId xmlns:a16="http://schemas.microsoft.com/office/drawing/2014/main" val="448908867"/>
                    </a:ext>
                  </a:extLst>
                </a:gridCol>
              </a:tblGrid>
              <a:tr h="370840">
                <a:tc>
                  <a:txBody>
                    <a:bodyPr/>
                    <a:lstStyle/>
                    <a:p>
                      <a:r>
                        <a:rPr lang="en-US" dirty="0"/>
                        <a:t>0</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tc>
                  <a:txBody>
                    <a:bodyPr/>
                    <a:lstStyle/>
                    <a:p>
                      <a:r>
                        <a:rPr lang="en-US" dirty="0"/>
                        <a:t>9</a:t>
                      </a:r>
                      <a:endParaRPr lang="en-PK" dirty="0"/>
                    </a:p>
                  </a:txBody>
                  <a:tcPr/>
                </a:tc>
                <a:tc>
                  <a:txBody>
                    <a:bodyPr/>
                    <a:lstStyle/>
                    <a:p>
                      <a:r>
                        <a:rPr lang="en-US" dirty="0"/>
                        <a:t>10</a:t>
                      </a:r>
                      <a:endParaRPr lang="en-PK" dirty="0"/>
                    </a:p>
                  </a:txBody>
                  <a:tcPr/>
                </a:tc>
                <a:tc>
                  <a:txBody>
                    <a:bodyPr/>
                    <a:lstStyle/>
                    <a:p>
                      <a:r>
                        <a:rPr lang="en-US" dirty="0"/>
                        <a:t>11</a:t>
                      </a:r>
                      <a:endParaRPr lang="en-PK" dirty="0"/>
                    </a:p>
                  </a:txBody>
                  <a:tcPr/>
                </a:tc>
                <a:tc>
                  <a:txBody>
                    <a:bodyPr/>
                    <a:lstStyle/>
                    <a:p>
                      <a:r>
                        <a:rPr lang="en-US" dirty="0"/>
                        <a:t>12</a:t>
                      </a:r>
                      <a:endParaRPr lang="en-PK" dirty="0"/>
                    </a:p>
                  </a:txBody>
                  <a:tcPr/>
                </a:tc>
                <a:tc>
                  <a:txBody>
                    <a:bodyPr/>
                    <a:lstStyle/>
                    <a:p>
                      <a:r>
                        <a:rPr lang="en-US" dirty="0"/>
                        <a:t>13</a:t>
                      </a:r>
                      <a:endParaRPr lang="en-PK" dirty="0"/>
                    </a:p>
                  </a:txBody>
                  <a:tcPr/>
                </a:tc>
                <a:extLst>
                  <a:ext uri="{0D108BD9-81ED-4DB2-BD59-A6C34878D82A}">
                    <a16:rowId xmlns:a16="http://schemas.microsoft.com/office/drawing/2014/main" val="2916918028"/>
                  </a:ext>
                </a:extLst>
              </a:tr>
              <a:tr h="370840">
                <a:tc>
                  <a:txBody>
                    <a:bodyPr/>
                    <a:lstStyle/>
                    <a:p>
                      <a:r>
                        <a:rPr lang="en-US" dirty="0"/>
                        <a:t>0</a:t>
                      </a:r>
                      <a:endParaRPr lang="en-PK" dirty="0"/>
                    </a:p>
                  </a:txBody>
                  <a:tcPr/>
                </a:tc>
                <a:tc>
                  <a:txBody>
                    <a:bodyPr/>
                    <a:lstStyle/>
                    <a:p>
                      <a:endParaRPr lang="en-PK" dirty="0"/>
                    </a:p>
                  </a:txBody>
                  <a:tcPr/>
                </a:tc>
                <a:tc>
                  <a:txBody>
                    <a:bodyPr/>
                    <a:lstStyle/>
                    <a:p>
                      <a:r>
                        <a:rPr lang="en-US" dirty="0"/>
                        <a:t>2</a:t>
                      </a:r>
                      <a:endParaRPr lang="en-PK" dirty="0"/>
                    </a:p>
                  </a:txBody>
                  <a:tcPr/>
                </a:tc>
                <a:tc>
                  <a:txBody>
                    <a:bodyPr/>
                    <a:lstStyle/>
                    <a:p>
                      <a:endParaRPr lang="en-PK"/>
                    </a:p>
                  </a:txBody>
                  <a:tcPr/>
                </a:tc>
                <a:tc>
                  <a:txBody>
                    <a:bodyPr/>
                    <a:lstStyle/>
                    <a:p>
                      <a:endParaRPr lang="en-PK" dirty="0"/>
                    </a:p>
                  </a:txBody>
                  <a:tcPr/>
                </a:tc>
                <a:tc>
                  <a:txBody>
                    <a:bodyPr/>
                    <a:lstStyle/>
                    <a:p>
                      <a:endParaRPr lang="en-PK" dirty="0"/>
                    </a:p>
                  </a:txBody>
                  <a:tcPr/>
                </a:tc>
                <a:tc>
                  <a:txBody>
                    <a:bodyPr/>
                    <a:lstStyle/>
                    <a:p>
                      <a:endParaRPr lang="en-PK" dirty="0"/>
                    </a:p>
                  </a:txBody>
                  <a:tcPr/>
                </a:tc>
                <a:tc>
                  <a:txBody>
                    <a:bodyPr/>
                    <a:lstStyle/>
                    <a:p>
                      <a:endParaRPr lang="en-PK" dirty="0"/>
                    </a:p>
                  </a:txBody>
                  <a:tcPr/>
                </a:tc>
                <a:tc>
                  <a:txBody>
                    <a:bodyPr/>
                    <a:lstStyle/>
                    <a:p>
                      <a:r>
                        <a:rPr lang="en-US" dirty="0"/>
                        <a:t>8</a:t>
                      </a:r>
                      <a:endParaRPr lang="en-PK" dirty="0"/>
                    </a:p>
                  </a:txBody>
                  <a:tcPr/>
                </a:tc>
                <a:tc>
                  <a:txBody>
                    <a:bodyPr/>
                    <a:lstStyle/>
                    <a:p>
                      <a:endParaRPr lang="en-PK" dirty="0"/>
                    </a:p>
                  </a:txBody>
                  <a:tcPr/>
                </a:tc>
                <a:tc>
                  <a:txBody>
                    <a:bodyPr/>
                    <a:lstStyle/>
                    <a:p>
                      <a:r>
                        <a:rPr lang="en-US" dirty="0"/>
                        <a:t>10</a:t>
                      </a:r>
                      <a:endParaRPr lang="en-PK" dirty="0"/>
                    </a:p>
                  </a:txBody>
                  <a:tcPr/>
                </a:tc>
                <a:tc>
                  <a:txBody>
                    <a:bodyPr/>
                    <a:lstStyle/>
                    <a:p>
                      <a:r>
                        <a:rPr lang="en-US" dirty="0"/>
                        <a:t>11</a:t>
                      </a:r>
                      <a:endParaRPr lang="en-PK" dirty="0"/>
                    </a:p>
                  </a:txBody>
                  <a:tcPr/>
                </a:tc>
                <a:tc>
                  <a:txBody>
                    <a:bodyPr/>
                    <a:lstStyle/>
                    <a:p>
                      <a:endParaRPr lang="en-PK" dirty="0"/>
                    </a:p>
                  </a:txBody>
                  <a:tcPr/>
                </a:tc>
                <a:tc>
                  <a:txBody>
                    <a:bodyPr/>
                    <a:lstStyle/>
                    <a:p>
                      <a:endParaRPr lang="en-PK" dirty="0"/>
                    </a:p>
                  </a:txBody>
                  <a:tcPr/>
                </a:tc>
                <a:extLst>
                  <a:ext uri="{0D108BD9-81ED-4DB2-BD59-A6C34878D82A}">
                    <a16:rowId xmlns:a16="http://schemas.microsoft.com/office/drawing/2014/main" val="3577977561"/>
                  </a:ext>
                </a:extLst>
              </a:tr>
            </a:tbl>
          </a:graphicData>
        </a:graphic>
      </p:graphicFrame>
    </p:spTree>
    <p:extLst>
      <p:ext uri="{BB962C8B-B14F-4D97-AF65-F5344CB8AC3E}">
        <p14:creationId xmlns:p14="http://schemas.microsoft.com/office/powerpoint/2010/main" val="253287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9EF9-5AC5-3A84-E39E-337899747083}"/>
              </a:ext>
            </a:extLst>
          </p:cNvPr>
          <p:cNvSpPr>
            <a:spLocks noGrp="1"/>
          </p:cNvSpPr>
          <p:nvPr>
            <p:ph type="title"/>
          </p:nvPr>
        </p:nvSpPr>
        <p:spPr/>
        <p:txBody>
          <a:bodyPr/>
          <a:lstStyle/>
          <a:p>
            <a:r>
              <a:rPr lang="en-US" dirty="0"/>
              <a:t>Hash function </a:t>
            </a:r>
            <a:endParaRPr lang="en-PK" dirty="0"/>
          </a:p>
        </p:txBody>
      </p:sp>
      <p:sp>
        <p:nvSpPr>
          <p:cNvPr id="4" name="Oval 3">
            <a:extLst>
              <a:ext uri="{FF2B5EF4-FFF2-40B4-BE49-F238E27FC236}">
                <a16:creationId xmlns:a16="http://schemas.microsoft.com/office/drawing/2014/main" id="{7E61BEA9-D14D-930E-B0E8-C4122E5BFB80}"/>
              </a:ext>
            </a:extLst>
          </p:cNvPr>
          <p:cNvSpPr/>
          <p:nvPr/>
        </p:nvSpPr>
        <p:spPr>
          <a:xfrm>
            <a:off x="3495675" y="2495550"/>
            <a:ext cx="619125" cy="4857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5EC457-DA36-BE7B-0421-300BD6E83327}"/>
                  </a:ext>
                </a:extLst>
              </p:cNvPr>
              <p:cNvSpPr>
                <a:spLocks noGrp="1"/>
              </p:cNvSpPr>
              <p:nvPr>
                <p:ph idx="1"/>
              </p:nvPr>
            </p:nvSpPr>
            <p:spPr/>
            <p:txBody>
              <a:bodyPr/>
              <a:lstStyle/>
              <a:p>
                <a:r>
                  <a:rPr lang="en-US" dirty="0"/>
                  <a:t>Value to be inserted: </a:t>
                </a:r>
              </a:p>
              <a:p>
                <a:pPr marL="0" indent="0">
                  <a:buNone/>
                </a:pPr>
                <a:r>
                  <a:rPr lang="en-US" dirty="0"/>
                  <a:t>	8, 2,10, 0, 11, 25</a:t>
                </a:r>
              </a:p>
              <a:p>
                <a:r>
                  <a:rPr lang="en-US" dirty="0"/>
                  <a:t>Calculate Hash Function/ hash value</a:t>
                </a:r>
              </a:p>
              <a:p>
                <a:pPr marL="0" indent="0">
                  <a:buNone/>
                </a:pPr>
                <a:r>
                  <a:rPr lang="en-US" dirty="0"/>
                  <a:t>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b="0" i="1" dirty="0">
                  <a:latin typeface="Cambria Math" panose="02040503050406030204" pitchFamily="18" charset="0"/>
                </a:endParaRPr>
              </a:p>
              <a:p>
                <a:pPr marL="0" indent="0">
                  <a:buNone/>
                </a:pPr>
                <a:endParaRPr lang="en-US" dirty="0"/>
              </a:p>
              <a:p>
                <a:pPr marL="0" indent="0">
                  <a:buNone/>
                </a:pPr>
                <a:endParaRPr lang="en-US" dirty="0"/>
              </a:p>
              <a:p>
                <a:pPr marL="0" indent="0">
                  <a:buNone/>
                </a:pPr>
                <a:endParaRPr lang="en-PK" dirty="0"/>
              </a:p>
            </p:txBody>
          </p:sp>
        </mc:Choice>
        <mc:Fallback xmlns="">
          <p:sp>
            <p:nvSpPr>
              <p:cNvPr id="3" name="Content Placeholder 2">
                <a:extLst>
                  <a:ext uri="{FF2B5EF4-FFF2-40B4-BE49-F238E27FC236}">
                    <a16:creationId xmlns:a16="http://schemas.microsoft.com/office/drawing/2014/main" id="{B95EC457-DA36-BE7B-0421-300BD6E83327}"/>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PK">
                    <a:noFill/>
                  </a:rPr>
                  <a:t> </a:t>
                </a:r>
              </a:p>
            </p:txBody>
          </p:sp>
        </mc:Fallback>
      </mc:AlternateContent>
      <p:graphicFrame>
        <p:nvGraphicFramePr>
          <p:cNvPr id="6" name="Table 6">
            <a:extLst>
              <a:ext uri="{FF2B5EF4-FFF2-40B4-BE49-F238E27FC236}">
                <a16:creationId xmlns:a16="http://schemas.microsoft.com/office/drawing/2014/main" id="{3FCBD2A7-9FB0-7EED-646C-B74278C17DA6}"/>
              </a:ext>
            </a:extLst>
          </p:cNvPr>
          <p:cNvGraphicFramePr>
            <a:graphicFrameLocks noGrp="1"/>
          </p:cNvGraphicFramePr>
          <p:nvPr/>
        </p:nvGraphicFramePr>
        <p:xfrm>
          <a:off x="1460500" y="4146804"/>
          <a:ext cx="8127994" cy="74168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880547729"/>
                    </a:ext>
                  </a:extLst>
                </a:gridCol>
                <a:gridCol w="580571">
                  <a:extLst>
                    <a:ext uri="{9D8B030D-6E8A-4147-A177-3AD203B41FA5}">
                      <a16:colId xmlns:a16="http://schemas.microsoft.com/office/drawing/2014/main" val="1914329460"/>
                    </a:ext>
                  </a:extLst>
                </a:gridCol>
                <a:gridCol w="580571">
                  <a:extLst>
                    <a:ext uri="{9D8B030D-6E8A-4147-A177-3AD203B41FA5}">
                      <a16:colId xmlns:a16="http://schemas.microsoft.com/office/drawing/2014/main" val="1267212767"/>
                    </a:ext>
                  </a:extLst>
                </a:gridCol>
                <a:gridCol w="580571">
                  <a:extLst>
                    <a:ext uri="{9D8B030D-6E8A-4147-A177-3AD203B41FA5}">
                      <a16:colId xmlns:a16="http://schemas.microsoft.com/office/drawing/2014/main" val="2570222165"/>
                    </a:ext>
                  </a:extLst>
                </a:gridCol>
                <a:gridCol w="580571">
                  <a:extLst>
                    <a:ext uri="{9D8B030D-6E8A-4147-A177-3AD203B41FA5}">
                      <a16:colId xmlns:a16="http://schemas.microsoft.com/office/drawing/2014/main" val="990762188"/>
                    </a:ext>
                  </a:extLst>
                </a:gridCol>
                <a:gridCol w="580571">
                  <a:extLst>
                    <a:ext uri="{9D8B030D-6E8A-4147-A177-3AD203B41FA5}">
                      <a16:colId xmlns:a16="http://schemas.microsoft.com/office/drawing/2014/main" val="2371596345"/>
                    </a:ext>
                  </a:extLst>
                </a:gridCol>
                <a:gridCol w="580571">
                  <a:extLst>
                    <a:ext uri="{9D8B030D-6E8A-4147-A177-3AD203B41FA5}">
                      <a16:colId xmlns:a16="http://schemas.microsoft.com/office/drawing/2014/main" val="493585961"/>
                    </a:ext>
                  </a:extLst>
                </a:gridCol>
                <a:gridCol w="580571">
                  <a:extLst>
                    <a:ext uri="{9D8B030D-6E8A-4147-A177-3AD203B41FA5}">
                      <a16:colId xmlns:a16="http://schemas.microsoft.com/office/drawing/2014/main" val="2251119442"/>
                    </a:ext>
                  </a:extLst>
                </a:gridCol>
                <a:gridCol w="580571">
                  <a:extLst>
                    <a:ext uri="{9D8B030D-6E8A-4147-A177-3AD203B41FA5}">
                      <a16:colId xmlns:a16="http://schemas.microsoft.com/office/drawing/2014/main" val="738604219"/>
                    </a:ext>
                  </a:extLst>
                </a:gridCol>
                <a:gridCol w="580571">
                  <a:extLst>
                    <a:ext uri="{9D8B030D-6E8A-4147-A177-3AD203B41FA5}">
                      <a16:colId xmlns:a16="http://schemas.microsoft.com/office/drawing/2014/main" val="2047982111"/>
                    </a:ext>
                  </a:extLst>
                </a:gridCol>
                <a:gridCol w="580571">
                  <a:extLst>
                    <a:ext uri="{9D8B030D-6E8A-4147-A177-3AD203B41FA5}">
                      <a16:colId xmlns:a16="http://schemas.microsoft.com/office/drawing/2014/main" val="4267354839"/>
                    </a:ext>
                  </a:extLst>
                </a:gridCol>
                <a:gridCol w="580571">
                  <a:extLst>
                    <a:ext uri="{9D8B030D-6E8A-4147-A177-3AD203B41FA5}">
                      <a16:colId xmlns:a16="http://schemas.microsoft.com/office/drawing/2014/main" val="4253286478"/>
                    </a:ext>
                  </a:extLst>
                </a:gridCol>
                <a:gridCol w="580571">
                  <a:extLst>
                    <a:ext uri="{9D8B030D-6E8A-4147-A177-3AD203B41FA5}">
                      <a16:colId xmlns:a16="http://schemas.microsoft.com/office/drawing/2014/main" val="2979865954"/>
                    </a:ext>
                  </a:extLst>
                </a:gridCol>
                <a:gridCol w="580571">
                  <a:extLst>
                    <a:ext uri="{9D8B030D-6E8A-4147-A177-3AD203B41FA5}">
                      <a16:colId xmlns:a16="http://schemas.microsoft.com/office/drawing/2014/main" val="448908867"/>
                    </a:ext>
                  </a:extLst>
                </a:gridCol>
              </a:tblGrid>
              <a:tr h="370840">
                <a:tc>
                  <a:txBody>
                    <a:bodyPr/>
                    <a:lstStyle/>
                    <a:p>
                      <a:r>
                        <a:rPr lang="en-US" dirty="0"/>
                        <a:t>0</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tc>
                  <a:txBody>
                    <a:bodyPr/>
                    <a:lstStyle/>
                    <a:p>
                      <a:r>
                        <a:rPr lang="en-US" dirty="0"/>
                        <a:t>9</a:t>
                      </a:r>
                      <a:endParaRPr lang="en-PK" dirty="0"/>
                    </a:p>
                  </a:txBody>
                  <a:tcPr/>
                </a:tc>
                <a:tc>
                  <a:txBody>
                    <a:bodyPr/>
                    <a:lstStyle/>
                    <a:p>
                      <a:r>
                        <a:rPr lang="en-US" dirty="0"/>
                        <a:t>10</a:t>
                      </a:r>
                      <a:endParaRPr lang="en-PK" dirty="0"/>
                    </a:p>
                  </a:txBody>
                  <a:tcPr/>
                </a:tc>
                <a:tc>
                  <a:txBody>
                    <a:bodyPr/>
                    <a:lstStyle/>
                    <a:p>
                      <a:r>
                        <a:rPr lang="en-US" dirty="0"/>
                        <a:t>11</a:t>
                      </a:r>
                      <a:endParaRPr lang="en-PK" dirty="0"/>
                    </a:p>
                  </a:txBody>
                  <a:tcPr/>
                </a:tc>
                <a:tc>
                  <a:txBody>
                    <a:bodyPr/>
                    <a:lstStyle/>
                    <a:p>
                      <a:r>
                        <a:rPr lang="en-US" dirty="0"/>
                        <a:t>12</a:t>
                      </a:r>
                      <a:endParaRPr lang="en-PK" dirty="0"/>
                    </a:p>
                  </a:txBody>
                  <a:tcPr/>
                </a:tc>
                <a:tc>
                  <a:txBody>
                    <a:bodyPr/>
                    <a:lstStyle/>
                    <a:p>
                      <a:r>
                        <a:rPr lang="en-US" dirty="0"/>
                        <a:t>13</a:t>
                      </a:r>
                      <a:endParaRPr lang="en-PK" dirty="0"/>
                    </a:p>
                  </a:txBody>
                  <a:tcPr/>
                </a:tc>
                <a:extLst>
                  <a:ext uri="{0D108BD9-81ED-4DB2-BD59-A6C34878D82A}">
                    <a16:rowId xmlns:a16="http://schemas.microsoft.com/office/drawing/2014/main" val="2916918028"/>
                  </a:ext>
                </a:extLst>
              </a:tr>
              <a:tr h="370840">
                <a:tc>
                  <a:txBody>
                    <a:bodyPr/>
                    <a:lstStyle/>
                    <a:p>
                      <a:r>
                        <a:rPr lang="en-US" dirty="0"/>
                        <a:t>0</a:t>
                      </a:r>
                      <a:endParaRPr lang="en-PK" dirty="0"/>
                    </a:p>
                  </a:txBody>
                  <a:tcPr/>
                </a:tc>
                <a:tc>
                  <a:txBody>
                    <a:bodyPr/>
                    <a:lstStyle/>
                    <a:p>
                      <a:endParaRPr lang="en-PK" dirty="0"/>
                    </a:p>
                  </a:txBody>
                  <a:tcPr/>
                </a:tc>
                <a:tc>
                  <a:txBody>
                    <a:bodyPr/>
                    <a:lstStyle/>
                    <a:p>
                      <a:r>
                        <a:rPr lang="en-US" dirty="0"/>
                        <a:t>2</a:t>
                      </a:r>
                      <a:endParaRPr lang="en-PK" dirty="0"/>
                    </a:p>
                  </a:txBody>
                  <a:tcPr/>
                </a:tc>
                <a:tc>
                  <a:txBody>
                    <a:bodyPr/>
                    <a:lstStyle/>
                    <a:p>
                      <a:endParaRPr lang="en-PK"/>
                    </a:p>
                  </a:txBody>
                  <a:tcPr/>
                </a:tc>
                <a:tc>
                  <a:txBody>
                    <a:bodyPr/>
                    <a:lstStyle/>
                    <a:p>
                      <a:endParaRPr lang="en-PK" dirty="0"/>
                    </a:p>
                  </a:txBody>
                  <a:tcPr/>
                </a:tc>
                <a:tc>
                  <a:txBody>
                    <a:bodyPr/>
                    <a:lstStyle/>
                    <a:p>
                      <a:endParaRPr lang="en-PK" dirty="0"/>
                    </a:p>
                  </a:txBody>
                  <a:tcPr/>
                </a:tc>
                <a:tc>
                  <a:txBody>
                    <a:bodyPr/>
                    <a:lstStyle/>
                    <a:p>
                      <a:endParaRPr lang="en-PK" dirty="0"/>
                    </a:p>
                  </a:txBody>
                  <a:tcPr/>
                </a:tc>
                <a:tc>
                  <a:txBody>
                    <a:bodyPr/>
                    <a:lstStyle/>
                    <a:p>
                      <a:endParaRPr lang="en-PK" dirty="0"/>
                    </a:p>
                  </a:txBody>
                  <a:tcPr/>
                </a:tc>
                <a:tc>
                  <a:txBody>
                    <a:bodyPr/>
                    <a:lstStyle/>
                    <a:p>
                      <a:r>
                        <a:rPr lang="en-US" dirty="0"/>
                        <a:t>8</a:t>
                      </a:r>
                      <a:endParaRPr lang="en-PK" dirty="0"/>
                    </a:p>
                  </a:txBody>
                  <a:tcPr/>
                </a:tc>
                <a:tc>
                  <a:txBody>
                    <a:bodyPr/>
                    <a:lstStyle/>
                    <a:p>
                      <a:endParaRPr lang="en-PK" dirty="0"/>
                    </a:p>
                  </a:txBody>
                  <a:tcPr/>
                </a:tc>
                <a:tc>
                  <a:txBody>
                    <a:bodyPr/>
                    <a:lstStyle/>
                    <a:p>
                      <a:r>
                        <a:rPr lang="en-US" dirty="0"/>
                        <a:t>10</a:t>
                      </a:r>
                      <a:endParaRPr lang="en-PK" dirty="0"/>
                    </a:p>
                  </a:txBody>
                  <a:tcPr/>
                </a:tc>
                <a:tc>
                  <a:txBody>
                    <a:bodyPr/>
                    <a:lstStyle/>
                    <a:p>
                      <a:r>
                        <a:rPr lang="en-US" dirty="0"/>
                        <a:t>11</a:t>
                      </a:r>
                      <a:endParaRPr lang="en-PK" dirty="0"/>
                    </a:p>
                  </a:txBody>
                  <a:tcPr/>
                </a:tc>
                <a:tc>
                  <a:txBody>
                    <a:bodyPr/>
                    <a:lstStyle/>
                    <a:p>
                      <a:endParaRPr lang="en-PK" dirty="0"/>
                    </a:p>
                  </a:txBody>
                  <a:tcPr/>
                </a:tc>
                <a:tc>
                  <a:txBody>
                    <a:bodyPr/>
                    <a:lstStyle/>
                    <a:p>
                      <a:endParaRPr lang="en-PK" dirty="0"/>
                    </a:p>
                  </a:txBody>
                  <a:tcPr/>
                </a:tc>
                <a:extLst>
                  <a:ext uri="{0D108BD9-81ED-4DB2-BD59-A6C34878D82A}">
                    <a16:rowId xmlns:a16="http://schemas.microsoft.com/office/drawing/2014/main" val="3577977561"/>
                  </a:ext>
                </a:extLst>
              </a:tr>
            </a:tbl>
          </a:graphicData>
        </a:graphic>
      </p:graphicFrame>
      <p:sp>
        <p:nvSpPr>
          <p:cNvPr id="9" name="Arrow: Down 8">
            <a:extLst>
              <a:ext uri="{FF2B5EF4-FFF2-40B4-BE49-F238E27FC236}">
                <a16:creationId xmlns:a16="http://schemas.microsoft.com/office/drawing/2014/main" id="{C1D4A7B1-965B-9302-AE8F-F49C8013F657}"/>
              </a:ext>
            </a:extLst>
          </p:cNvPr>
          <p:cNvSpPr/>
          <p:nvPr/>
        </p:nvSpPr>
        <p:spPr>
          <a:xfrm rot="3774541">
            <a:off x="4483258" y="1821229"/>
            <a:ext cx="619125" cy="11637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108646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9EF9-5AC5-3A84-E39E-337899747083}"/>
              </a:ext>
            </a:extLst>
          </p:cNvPr>
          <p:cNvSpPr>
            <a:spLocks noGrp="1"/>
          </p:cNvSpPr>
          <p:nvPr>
            <p:ph type="title"/>
          </p:nvPr>
        </p:nvSpPr>
        <p:spPr/>
        <p:txBody>
          <a:bodyPr/>
          <a:lstStyle/>
          <a:p>
            <a:r>
              <a:rPr lang="en-US" dirty="0"/>
              <a:t>Hash function (Division Method) </a:t>
            </a:r>
            <a:endParaRPr lang="en-PK"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5EC457-DA36-BE7B-0421-300BD6E83327}"/>
                  </a:ext>
                </a:extLst>
              </p:cNvPr>
              <p:cNvSpPr>
                <a:spLocks noGrp="1"/>
              </p:cNvSpPr>
              <p:nvPr>
                <p:ph idx="1"/>
              </p:nvPr>
            </p:nvSpPr>
            <p:spPr/>
            <p:txBody>
              <a:bodyPr/>
              <a:lstStyle/>
              <a:p>
                <a:r>
                  <a:rPr lang="en-US" dirty="0"/>
                  <a:t>Value to be inserted: </a:t>
                </a:r>
              </a:p>
              <a:p>
                <a:pPr marL="0" indent="0">
                  <a:buNone/>
                </a:pPr>
                <a:r>
                  <a:rPr lang="en-US" dirty="0"/>
                  <a:t>	24, 52, 91, 67, 48, 83 </a:t>
                </a:r>
              </a:p>
              <a:p>
                <a:r>
                  <a:rPr lang="en-US" dirty="0"/>
                  <a:t>Calculate Hash Function/ hash value</a:t>
                </a:r>
              </a:p>
              <a:p>
                <a:pPr marL="0" indent="0">
                  <a:buNone/>
                </a:pPr>
                <a:r>
                  <a:rPr lang="en-US" dirty="0"/>
                  <a:t>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𝑠𝑖𝑧𝑒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𝑡𝑎𝑏𝑙𝑒</m:t>
                    </m:r>
                  </m:oMath>
                </a14:m>
                <a:endParaRPr lang="en-US" b="0" i="1" dirty="0">
                  <a:latin typeface="Cambria Math" panose="02040503050406030204" pitchFamily="18" charset="0"/>
                </a:endParaRPr>
              </a:p>
              <a:p>
                <a:pPr marL="0" indent="0">
                  <a:buNone/>
                </a:pPr>
                <a:endParaRPr lang="en-US" dirty="0"/>
              </a:p>
              <a:p>
                <a:pPr marL="0" indent="0">
                  <a:buNone/>
                </a:pPr>
                <a:endParaRPr lang="en-US" dirty="0"/>
              </a:p>
              <a:p>
                <a:pPr marL="0" indent="0">
                  <a:buNone/>
                </a:pPr>
                <a:endParaRPr lang="en-PK" dirty="0"/>
              </a:p>
            </p:txBody>
          </p:sp>
        </mc:Choice>
        <mc:Fallback xmlns="">
          <p:sp>
            <p:nvSpPr>
              <p:cNvPr id="3" name="Content Placeholder 2">
                <a:extLst>
                  <a:ext uri="{FF2B5EF4-FFF2-40B4-BE49-F238E27FC236}">
                    <a16:creationId xmlns:a16="http://schemas.microsoft.com/office/drawing/2014/main" id="{B95EC457-DA36-BE7B-0421-300BD6E83327}"/>
                  </a:ext>
                </a:extLst>
              </p:cNvPr>
              <p:cNvSpPr>
                <a:spLocks noGrp="1" noRot="1" noChangeAspect="1" noMove="1" noResize="1" noEditPoints="1" noAdjustHandles="1" noChangeArrowheads="1" noChangeShapeType="1" noTextEdit="1"/>
              </p:cNvSpPr>
              <p:nvPr>
                <p:ph idx="1"/>
              </p:nvPr>
            </p:nvSpPr>
            <p:spPr>
              <a:blipFill>
                <a:blip r:embed="rId2"/>
                <a:stretch>
                  <a:fillRect l="-303" t="-1504"/>
                </a:stretch>
              </a:blipFill>
            </p:spPr>
            <p:txBody>
              <a:bodyPr/>
              <a:lstStyle/>
              <a:p>
                <a:r>
                  <a:rPr lang="en-PK">
                    <a:noFill/>
                  </a:rPr>
                  <a:t> </a:t>
                </a:r>
              </a:p>
            </p:txBody>
          </p:sp>
        </mc:Fallback>
      </mc:AlternateContent>
      <p:graphicFrame>
        <p:nvGraphicFramePr>
          <p:cNvPr id="6" name="Table 6">
            <a:extLst>
              <a:ext uri="{FF2B5EF4-FFF2-40B4-BE49-F238E27FC236}">
                <a16:creationId xmlns:a16="http://schemas.microsoft.com/office/drawing/2014/main" id="{3FCBD2A7-9FB0-7EED-646C-B74278C17DA6}"/>
              </a:ext>
            </a:extLst>
          </p:cNvPr>
          <p:cNvGraphicFramePr>
            <a:graphicFrameLocks noGrp="1"/>
          </p:cNvGraphicFramePr>
          <p:nvPr>
            <p:extLst>
              <p:ext uri="{D42A27DB-BD31-4B8C-83A1-F6EECF244321}">
                <p14:modId xmlns:p14="http://schemas.microsoft.com/office/powerpoint/2010/main" val="1162024048"/>
              </p:ext>
            </p:extLst>
          </p:nvPr>
        </p:nvGraphicFramePr>
        <p:xfrm>
          <a:off x="1460500" y="4146804"/>
          <a:ext cx="5805710" cy="741680"/>
        </p:xfrm>
        <a:graphic>
          <a:graphicData uri="http://schemas.openxmlformats.org/drawingml/2006/table">
            <a:tbl>
              <a:tblPr firstRow="1" bandRow="1">
                <a:tableStyleId>{5C22544A-7EE6-4342-B048-85BDC9FD1C3A}</a:tableStyleId>
              </a:tblPr>
              <a:tblGrid>
                <a:gridCol w="580571">
                  <a:extLst>
                    <a:ext uri="{9D8B030D-6E8A-4147-A177-3AD203B41FA5}">
                      <a16:colId xmlns:a16="http://schemas.microsoft.com/office/drawing/2014/main" val="880547729"/>
                    </a:ext>
                  </a:extLst>
                </a:gridCol>
                <a:gridCol w="580571">
                  <a:extLst>
                    <a:ext uri="{9D8B030D-6E8A-4147-A177-3AD203B41FA5}">
                      <a16:colId xmlns:a16="http://schemas.microsoft.com/office/drawing/2014/main" val="1914329460"/>
                    </a:ext>
                  </a:extLst>
                </a:gridCol>
                <a:gridCol w="580571">
                  <a:extLst>
                    <a:ext uri="{9D8B030D-6E8A-4147-A177-3AD203B41FA5}">
                      <a16:colId xmlns:a16="http://schemas.microsoft.com/office/drawing/2014/main" val="1267212767"/>
                    </a:ext>
                  </a:extLst>
                </a:gridCol>
                <a:gridCol w="580571">
                  <a:extLst>
                    <a:ext uri="{9D8B030D-6E8A-4147-A177-3AD203B41FA5}">
                      <a16:colId xmlns:a16="http://schemas.microsoft.com/office/drawing/2014/main" val="2570222165"/>
                    </a:ext>
                  </a:extLst>
                </a:gridCol>
                <a:gridCol w="580571">
                  <a:extLst>
                    <a:ext uri="{9D8B030D-6E8A-4147-A177-3AD203B41FA5}">
                      <a16:colId xmlns:a16="http://schemas.microsoft.com/office/drawing/2014/main" val="990762188"/>
                    </a:ext>
                  </a:extLst>
                </a:gridCol>
                <a:gridCol w="580571">
                  <a:extLst>
                    <a:ext uri="{9D8B030D-6E8A-4147-A177-3AD203B41FA5}">
                      <a16:colId xmlns:a16="http://schemas.microsoft.com/office/drawing/2014/main" val="2371596345"/>
                    </a:ext>
                  </a:extLst>
                </a:gridCol>
                <a:gridCol w="580571">
                  <a:extLst>
                    <a:ext uri="{9D8B030D-6E8A-4147-A177-3AD203B41FA5}">
                      <a16:colId xmlns:a16="http://schemas.microsoft.com/office/drawing/2014/main" val="493585961"/>
                    </a:ext>
                  </a:extLst>
                </a:gridCol>
                <a:gridCol w="580571">
                  <a:extLst>
                    <a:ext uri="{9D8B030D-6E8A-4147-A177-3AD203B41FA5}">
                      <a16:colId xmlns:a16="http://schemas.microsoft.com/office/drawing/2014/main" val="2251119442"/>
                    </a:ext>
                  </a:extLst>
                </a:gridCol>
                <a:gridCol w="580571">
                  <a:extLst>
                    <a:ext uri="{9D8B030D-6E8A-4147-A177-3AD203B41FA5}">
                      <a16:colId xmlns:a16="http://schemas.microsoft.com/office/drawing/2014/main" val="738604219"/>
                    </a:ext>
                  </a:extLst>
                </a:gridCol>
                <a:gridCol w="580571">
                  <a:extLst>
                    <a:ext uri="{9D8B030D-6E8A-4147-A177-3AD203B41FA5}">
                      <a16:colId xmlns:a16="http://schemas.microsoft.com/office/drawing/2014/main" val="2047982111"/>
                    </a:ext>
                  </a:extLst>
                </a:gridCol>
              </a:tblGrid>
              <a:tr h="370840">
                <a:tc>
                  <a:txBody>
                    <a:bodyPr/>
                    <a:lstStyle/>
                    <a:p>
                      <a:r>
                        <a:rPr lang="en-US" dirty="0"/>
                        <a:t>0</a:t>
                      </a:r>
                      <a:endParaRPr lang="en-PK" dirty="0"/>
                    </a:p>
                  </a:txBody>
                  <a:tcPr/>
                </a:tc>
                <a:tc>
                  <a:txBody>
                    <a:bodyPr/>
                    <a:lstStyle/>
                    <a:p>
                      <a:r>
                        <a:rPr lang="en-US" dirty="0"/>
                        <a:t>1</a:t>
                      </a:r>
                      <a:endParaRPr lang="en-PK" dirty="0"/>
                    </a:p>
                  </a:txBody>
                  <a:tcPr/>
                </a:tc>
                <a:tc>
                  <a:txBody>
                    <a:bodyPr/>
                    <a:lstStyle/>
                    <a:p>
                      <a:r>
                        <a:rPr lang="en-US" dirty="0"/>
                        <a:t>2</a:t>
                      </a:r>
                      <a:endParaRPr lang="en-PK" dirty="0"/>
                    </a:p>
                  </a:txBody>
                  <a:tcPr/>
                </a:tc>
                <a:tc>
                  <a:txBody>
                    <a:bodyPr/>
                    <a:lstStyle/>
                    <a:p>
                      <a:r>
                        <a:rPr lang="en-US" dirty="0"/>
                        <a:t>3</a:t>
                      </a:r>
                      <a:endParaRPr lang="en-PK" dirty="0"/>
                    </a:p>
                  </a:txBody>
                  <a:tcPr/>
                </a:tc>
                <a:tc>
                  <a:txBody>
                    <a:bodyPr/>
                    <a:lstStyle/>
                    <a:p>
                      <a:r>
                        <a:rPr lang="en-US" dirty="0"/>
                        <a:t>4</a:t>
                      </a:r>
                      <a:endParaRPr lang="en-PK" dirty="0"/>
                    </a:p>
                  </a:txBody>
                  <a:tcPr/>
                </a:tc>
                <a:tc>
                  <a:txBody>
                    <a:bodyPr/>
                    <a:lstStyle/>
                    <a:p>
                      <a:r>
                        <a:rPr lang="en-US" dirty="0"/>
                        <a:t>5</a:t>
                      </a:r>
                      <a:endParaRPr lang="en-PK" dirty="0"/>
                    </a:p>
                  </a:txBody>
                  <a:tcPr/>
                </a:tc>
                <a:tc>
                  <a:txBody>
                    <a:bodyPr/>
                    <a:lstStyle/>
                    <a:p>
                      <a:r>
                        <a:rPr lang="en-US" dirty="0"/>
                        <a:t>6</a:t>
                      </a:r>
                      <a:endParaRPr lang="en-PK" dirty="0"/>
                    </a:p>
                  </a:txBody>
                  <a:tcPr/>
                </a:tc>
                <a:tc>
                  <a:txBody>
                    <a:bodyPr/>
                    <a:lstStyle/>
                    <a:p>
                      <a:r>
                        <a:rPr lang="en-US" dirty="0"/>
                        <a:t>7</a:t>
                      </a:r>
                      <a:endParaRPr lang="en-PK" dirty="0"/>
                    </a:p>
                  </a:txBody>
                  <a:tcPr/>
                </a:tc>
                <a:tc>
                  <a:txBody>
                    <a:bodyPr/>
                    <a:lstStyle/>
                    <a:p>
                      <a:r>
                        <a:rPr lang="en-US" dirty="0"/>
                        <a:t>8</a:t>
                      </a:r>
                      <a:endParaRPr lang="en-PK" dirty="0"/>
                    </a:p>
                  </a:txBody>
                  <a:tcPr/>
                </a:tc>
                <a:tc>
                  <a:txBody>
                    <a:bodyPr/>
                    <a:lstStyle/>
                    <a:p>
                      <a:r>
                        <a:rPr lang="en-US" dirty="0"/>
                        <a:t>9</a:t>
                      </a:r>
                      <a:endParaRPr lang="en-PK" dirty="0"/>
                    </a:p>
                  </a:txBody>
                  <a:tcPr/>
                </a:tc>
                <a:extLst>
                  <a:ext uri="{0D108BD9-81ED-4DB2-BD59-A6C34878D82A}">
                    <a16:rowId xmlns:a16="http://schemas.microsoft.com/office/drawing/2014/main" val="2916918028"/>
                  </a:ext>
                </a:extLst>
              </a:tr>
              <a:tr h="370840">
                <a:tc>
                  <a:txBody>
                    <a:bodyPr/>
                    <a:lstStyle/>
                    <a:p>
                      <a:endParaRPr lang="en-PK" dirty="0"/>
                    </a:p>
                  </a:txBody>
                  <a:tcPr/>
                </a:tc>
                <a:tc>
                  <a:txBody>
                    <a:bodyPr/>
                    <a:lstStyle/>
                    <a:p>
                      <a:r>
                        <a:rPr lang="en-US" dirty="0"/>
                        <a:t>91</a:t>
                      </a:r>
                      <a:endParaRPr lang="en-PK" dirty="0"/>
                    </a:p>
                  </a:txBody>
                  <a:tcPr/>
                </a:tc>
                <a:tc>
                  <a:txBody>
                    <a:bodyPr/>
                    <a:lstStyle/>
                    <a:p>
                      <a:r>
                        <a:rPr lang="en-US" dirty="0"/>
                        <a:t>52</a:t>
                      </a:r>
                      <a:endParaRPr lang="en-PK" dirty="0"/>
                    </a:p>
                  </a:txBody>
                  <a:tcPr/>
                </a:tc>
                <a:tc>
                  <a:txBody>
                    <a:bodyPr/>
                    <a:lstStyle/>
                    <a:p>
                      <a:r>
                        <a:rPr lang="en-US" dirty="0"/>
                        <a:t>83</a:t>
                      </a:r>
                      <a:endParaRPr lang="en-PK" dirty="0"/>
                    </a:p>
                  </a:txBody>
                  <a:tcPr/>
                </a:tc>
                <a:tc>
                  <a:txBody>
                    <a:bodyPr/>
                    <a:lstStyle/>
                    <a:p>
                      <a:r>
                        <a:rPr lang="en-US" dirty="0"/>
                        <a:t>24</a:t>
                      </a:r>
                      <a:endParaRPr lang="en-PK" dirty="0"/>
                    </a:p>
                  </a:txBody>
                  <a:tcPr/>
                </a:tc>
                <a:tc>
                  <a:txBody>
                    <a:bodyPr/>
                    <a:lstStyle/>
                    <a:p>
                      <a:endParaRPr lang="en-PK" dirty="0"/>
                    </a:p>
                  </a:txBody>
                  <a:tcPr/>
                </a:tc>
                <a:tc>
                  <a:txBody>
                    <a:bodyPr/>
                    <a:lstStyle/>
                    <a:p>
                      <a:endParaRPr lang="en-PK" dirty="0"/>
                    </a:p>
                  </a:txBody>
                  <a:tcPr/>
                </a:tc>
                <a:tc>
                  <a:txBody>
                    <a:bodyPr/>
                    <a:lstStyle/>
                    <a:p>
                      <a:r>
                        <a:rPr lang="en-US" dirty="0"/>
                        <a:t>67</a:t>
                      </a:r>
                      <a:endParaRPr lang="en-PK" dirty="0"/>
                    </a:p>
                  </a:txBody>
                  <a:tcPr/>
                </a:tc>
                <a:tc>
                  <a:txBody>
                    <a:bodyPr/>
                    <a:lstStyle/>
                    <a:p>
                      <a:r>
                        <a:rPr lang="en-US" dirty="0"/>
                        <a:t>48</a:t>
                      </a:r>
                      <a:endParaRPr lang="en-PK" dirty="0"/>
                    </a:p>
                  </a:txBody>
                  <a:tcPr/>
                </a:tc>
                <a:tc>
                  <a:txBody>
                    <a:bodyPr/>
                    <a:lstStyle/>
                    <a:p>
                      <a:endParaRPr lang="en-PK" dirty="0"/>
                    </a:p>
                  </a:txBody>
                  <a:tcPr/>
                </a:tc>
                <a:extLst>
                  <a:ext uri="{0D108BD9-81ED-4DB2-BD59-A6C34878D82A}">
                    <a16:rowId xmlns:a16="http://schemas.microsoft.com/office/drawing/2014/main" val="3577977561"/>
                  </a:ext>
                </a:extLst>
              </a:tr>
            </a:tbl>
          </a:graphicData>
        </a:graphic>
      </p:graphicFrame>
    </p:spTree>
    <p:extLst>
      <p:ext uri="{BB962C8B-B14F-4D97-AF65-F5344CB8AC3E}">
        <p14:creationId xmlns:p14="http://schemas.microsoft.com/office/powerpoint/2010/main" val="676945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1107</TotalTime>
  <Words>2132</Words>
  <Application>Microsoft Office PowerPoint</Application>
  <PresentationFormat>Widescreen</PresentationFormat>
  <Paragraphs>290</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Wood Type</vt:lpstr>
      <vt:lpstr>Data Structures And Algorithms</vt:lpstr>
      <vt:lpstr>Hashing</vt:lpstr>
      <vt:lpstr>Basic terminologies</vt:lpstr>
      <vt:lpstr>Hash tables</vt:lpstr>
      <vt:lpstr>Hash tables</vt:lpstr>
      <vt:lpstr>Hash Function</vt:lpstr>
      <vt:lpstr>Hash function </vt:lpstr>
      <vt:lpstr>Hash function </vt:lpstr>
      <vt:lpstr>Hash function (Division Method) </vt:lpstr>
      <vt:lpstr>Hash function (Division Method) </vt:lpstr>
      <vt:lpstr>Hash function (Division Method) </vt:lpstr>
      <vt:lpstr>collision</vt:lpstr>
      <vt:lpstr>Collision Resolution techniques</vt:lpstr>
      <vt:lpstr>Separate chaining</vt:lpstr>
      <vt:lpstr>Separate chaining</vt:lpstr>
      <vt:lpstr>Separate chaining</vt:lpstr>
      <vt:lpstr>Separate chaining</vt:lpstr>
      <vt:lpstr>Open addressing/ Closed hashing</vt:lpstr>
      <vt:lpstr>Linear probing</vt:lpstr>
      <vt:lpstr>Linear probing</vt:lpstr>
      <vt:lpstr>Linear probing</vt:lpstr>
      <vt:lpstr>Quadratic probing</vt:lpstr>
      <vt:lpstr>quadratic probing</vt:lpstr>
      <vt:lpstr>Quadratic probing</vt:lpstr>
      <vt:lpstr>Quadratic probing</vt:lpstr>
      <vt:lpstr>Quadratic probing</vt:lpstr>
      <vt:lpstr>Quadratic probing</vt:lpstr>
      <vt:lpstr>Double hashing</vt:lpstr>
      <vt:lpstr>Double hashing</vt:lpstr>
      <vt:lpstr>Double hashing</vt:lpstr>
      <vt:lpstr>Double hashing</vt:lpstr>
      <vt:lpstr>Double hashing</vt:lpstr>
      <vt:lpstr>Double hashing</vt:lpstr>
      <vt:lpstr>Double hashing</vt:lpstr>
      <vt:lpstr>Double Hashing</vt:lpstr>
      <vt:lpstr>Double Hashing: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Rabia Arshad</dc:creator>
  <cp:lastModifiedBy>Rabia Arshad</cp:lastModifiedBy>
  <cp:revision>169</cp:revision>
  <dcterms:created xsi:type="dcterms:W3CDTF">2023-03-30T08:03:35Z</dcterms:created>
  <dcterms:modified xsi:type="dcterms:W3CDTF">2024-04-17T07:26:23Z</dcterms:modified>
</cp:coreProperties>
</file>