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0" r:id="rId6"/>
    <p:sldId id="276" r:id="rId7"/>
    <p:sldId id="261" r:id="rId8"/>
    <p:sldId id="262" r:id="rId9"/>
    <p:sldId id="263" r:id="rId10"/>
    <p:sldId id="264" r:id="rId11"/>
    <p:sldId id="265" r:id="rId12"/>
    <p:sldId id="266" r:id="rId13"/>
    <p:sldId id="277" r:id="rId14"/>
    <p:sldId id="267" r:id="rId15"/>
    <p:sldId id="278" r:id="rId16"/>
    <p:sldId id="279" r:id="rId17"/>
    <p:sldId id="280" r:id="rId18"/>
    <p:sldId id="281" r:id="rId19"/>
    <p:sldId id="282" r:id="rId20"/>
    <p:sldId id="268" r:id="rId21"/>
    <p:sldId id="269" r:id="rId22"/>
    <p:sldId id="270" r:id="rId23"/>
    <p:sldId id="271" r:id="rId24"/>
    <p:sldId id="272" r:id="rId25"/>
    <p:sldId id="273" r:id="rId26"/>
    <p:sldId id="274" r:id="rId27"/>
    <p:sldId id="27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p:cViewPr varScale="1">
        <p:scale>
          <a:sx n="83" d="100"/>
          <a:sy n="83" d="100"/>
        </p:scale>
        <p:origin x="66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06/23/2025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909C745-7951-4150-9938-D1967C3DA508}" type="slidenum">
              <a:rPr lang="en-PK" smtClean="0"/>
              <a:t>‹#›</a:t>
            </a:fld>
            <a:endParaRPr lang="en-PK"/>
          </a:p>
        </p:txBody>
      </p:sp>
    </p:spTree>
    <p:extLst>
      <p:ext uri="{BB962C8B-B14F-4D97-AF65-F5344CB8AC3E}">
        <p14:creationId xmlns:p14="http://schemas.microsoft.com/office/powerpoint/2010/main" val="253445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06/23/2025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30818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06/23/2025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11715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06/23/2025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32951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C933BDA-80D0-4580-8013-78640B9FA4F8}" type="datetimeFigureOut">
              <a:rPr lang="en-PK" smtClean="0"/>
              <a:t>06/23/2025</a:t>
            </a:fld>
            <a:endParaRPr lang="en-PK"/>
          </a:p>
        </p:txBody>
      </p:sp>
      <p:sp>
        <p:nvSpPr>
          <p:cNvPr id="5" name="Footer Placeholder 4"/>
          <p:cNvSpPr>
            <a:spLocks noGrp="1"/>
          </p:cNvSpPr>
          <p:nvPr>
            <p:ph type="ftr" sz="quarter" idx="11"/>
          </p:nvPr>
        </p:nvSpPr>
        <p:spPr>
          <a:xfrm>
            <a:off x="2182708" y="6272784"/>
            <a:ext cx="6327648" cy="365125"/>
          </a:xfrm>
        </p:spPr>
        <p:txBody>
          <a:bodyPr/>
          <a:lstStyle/>
          <a:p>
            <a:endParaRPr lang="en-PK"/>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909C745-7951-4150-9938-D1967C3DA508}" type="slidenum">
              <a:rPr lang="en-PK" smtClean="0"/>
              <a:t>‹#›</a:t>
            </a:fld>
            <a:endParaRPr lang="en-PK"/>
          </a:p>
        </p:txBody>
      </p:sp>
    </p:spTree>
    <p:extLst>
      <p:ext uri="{BB962C8B-B14F-4D97-AF65-F5344CB8AC3E}">
        <p14:creationId xmlns:p14="http://schemas.microsoft.com/office/powerpoint/2010/main" val="153827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933BDA-80D0-4580-8013-78640B9FA4F8}" type="datetimeFigureOut">
              <a:rPr lang="en-PK" smtClean="0"/>
              <a:t>06/23/2025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31453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933BDA-80D0-4580-8013-78640B9FA4F8}" type="datetimeFigureOut">
              <a:rPr lang="en-PK" smtClean="0"/>
              <a:t>06/23/2025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152433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933BDA-80D0-4580-8013-78640B9FA4F8}" type="datetimeFigureOut">
              <a:rPr lang="en-PK" smtClean="0"/>
              <a:t>06/23/2025</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302488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33BDA-80D0-4580-8013-78640B9FA4F8}" type="datetimeFigureOut">
              <a:rPr lang="en-PK" smtClean="0"/>
              <a:t>06/23/2025</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142827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33BDA-80D0-4580-8013-78640B9FA4F8}" type="datetimeFigureOut">
              <a:rPr lang="en-PK" smtClean="0"/>
              <a:t>06/23/2025</a:t>
            </a:fld>
            <a:endParaRPr lang="en-PK"/>
          </a:p>
        </p:txBody>
      </p:sp>
      <p:sp>
        <p:nvSpPr>
          <p:cNvPr id="6" name="Footer Placeholder 5"/>
          <p:cNvSpPr>
            <a:spLocks noGrp="1"/>
          </p:cNvSpPr>
          <p:nvPr>
            <p:ph type="ftr" sz="quarter" idx="11"/>
          </p:nvPr>
        </p:nvSpPr>
        <p:spPr/>
        <p:txBody>
          <a:bodyPr/>
          <a:lstStyle/>
          <a:p>
            <a:endParaRPr lang="en-PK"/>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2802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33BDA-80D0-4580-8013-78640B9FA4F8}" type="datetimeFigureOut">
              <a:rPr lang="en-PK" smtClean="0"/>
              <a:t>06/23/2025</a:t>
            </a:fld>
            <a:endParaRPr lang="en-PK"/>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351858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C933BDA-80D0-4580-8013-78640B9FA4F8}" type="datetimeFigureOut">
              <a:rPr lang="en-PK" smtClean="0"/>
              <a:t>06/23/2025</a:t>
            </a:fld>
            <a:endParaRPr lang="en-PK"/>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PK"/>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909C745-7951-4150-9938-D1967C3DA508}" type="slidenum">
              <a:rPr lang="en-PK" smtClean="0"/>
              <a:t>‹#›</a:t>
            </a:fld>
            <a:endParaRPr lang="en-PK"/>
          </a:p>
        </p:txBody>
      </p:sp>
    </p:spTree>
    <p:extLst>
      <p:ext uri="{BB962C8B-B14F-4D97-AF65-F5344CB8AC3E}">
        <p14:creationId xmlns:p14="http://schemas.microsoft.com/office/powerpoint/2010/main" val="1404786337"/>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1CB-2CA7-CFDC-A3E2-473723988998}"/>
              </a:ext>
            </a:extLst>
          </p:cNvPr>
          <p:cNvSpPr>
            <a:spLocks noGrp="1"/>
          </p:cNvSpPr>
          <p:nvPr>
            <p:ph type="ctrTitle"/>
          </p:nvPr>
        </p:nvSpPr>
        <p:spPr/>
        <p:txBody>
          <a:bodyPr/>
          <a:lstStyle/>
          <a:p>
            <a:pPr algn="ctr"/>
            <a:r>
              <a:rPr lang="en-US" dirty="0"/>
              <a:t>Data Structures And Algorithms</a:t>
            </a:r>
            <a:endParaRPr lang="en-PK" dirty="0"/>
          </a:p>
        </p:txBody>
      </p:sp>
      <p:sp>
        <p:nvSpPr>
          <p:cNvPr id="3" name="Subtitle 2">
            <a:extLst>
              <a:ext uri="{FF2B5EF4-FFF2-40B4-BE49-F238E27FC236}">
                <a16:creationId xmlns:a16="http://schemas.microsoft.com/office/drawing/2014/main" id="{94386ACD-0978-1E22-1FFE-548DC52D6F13}"/>
              </a:ext>
            </a:extLst>
          </p:cNvPr>
          <p:cNvSpPr>
            <a:spLocks noGrp="1"/>
          </p:cNvSpPr>
          <p:nvPr>
            <p:ph type="subTitle" idx="1"/>
          </p:nvPr>
        </p:nvSpPr>
        <p:spPr/>
        <p:txBody>
          <a:bodyPr/>
          <a:lstStyle/>
          <a:p>
            <a:endParaRPr lang="en-PK" dirty="0"/>
          </a:p>
        </p:txBody>
      </p:sp>
    </p:spTree>
    <p:extLst>
      <p:ext uri="{BB962C8B-B14F-4D97-AF65-F5344CB8AC3E}">
        <p14:creationId xmlns:p14="http://schemas.microsoft.com/office/powerpoint/2010/main" val="395286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C650-F6A6-12B3-A1C8-9AF67366B4BE}"/>
              </a:ext>
            </a:extLst>
          </p:cNvPr>
          <p:cNvSpPr>
            <a:spLocks noGrp="1"/>
          </p:cNvSpPr>
          <p:nvPr>
            <p:ph type="title"/>
          </p:nvPr>
        </p:nvSpPr>
        <p:spPr/>
        <p:txBody>
          <a:bodyPr/>
          <a:lstStyle/>
          <a:p>
            <a:r>
              <a:rPr lang="en-US" dirty="0"/>
              <a:t>Heap construction (one by one)</a:t>
            </a:r>
            <a:endParaRPr lang="en-PK" dirty="0"/>
          </a:p>
        </p:txBody>
      </p:sp>
      <p:sp>
        <p:nvSpPr>
          <p:cNvPr id="3" name="Content Placeholder 2">
            <a:extLst>
              <a:ext uri="{FF2B5EF4-FFF2-40B4-BE49-F238E27FC236}">
                <a16:creationId xmlns:a16="http://schemas.microsoft.com/office/drawing/2014/main" id="{46065A4E-3907-B6D8-3C04-9EC47F89CE6C}"/>
              </a:ext>
            </a:extLst>
          </p:cNvPr>
          <p:cNvSpPr>
            <a:spLocks noGrp="1"/>
          </p:cNvSpPr>
          <p:nvPr>
            <p:ph idx="1"/>
          </p:nvPr>
        </p:nvSpPr>
        <p:spPr/>
        <p:txBody>
          <a:bodyPr/>
          <a:lstStyle/>
          <a:p>
            <a:r>
              <a:rPr lang="en-US" dirty="0"/>
              <a:t>In this method, a heap tree is constructed according to the following points:</a:t>
            </a:r>
          </a:p>
          <a:p>
            <a:pPr lvl="1">
              <a:lnSpc>
                <a:spcPct val="150000"/>
              </a:lnSpc>
              <a:buFont typeface="Wingdings" panose="05000000000000000000" pitchFamily="2" charset="2"/>
              <a:buChar char="Ø"/>
            </a:pPr>
            <a:r>
              <a:rPr lang="en-US" dirty="0"/>
              <a:t>Insert the root node</a:t>
            </a:r>
          </a:p>
          <a:p>
            <a:pPr lvl="1">
              <a:lnSpc>
                <a:spcPct val="150000"/>
              </a:lnSpc>
              <a:buFont typeface="Wingdings" panose="05000000000000000000" pitchFamily="2" charset="2"/>
              <a:buChar char="Ø"/>
            </a:pPr>
            <a:r>
              <a:rPr lang="en-US" dirty="0"/>
              <a:t>Insert the next key as left child. After insertion compare it with its parent node</a:t>
            </a:r>
          </a:p>
          <a:p>
            <a:pPr lvl="1">
              <a:lnSpc>
                <a:spcPct val="150000"/>
              </a:lnSpc>
              <a:buFont typeface="Wingdings" panose="05000000000000000000" pitchFamily="2" charset="2"/>
              <a:buChar char="Ø"/>
            </a:pPr>
            <a:r>
              <a:rPr lang="en-US" dirty="0"/>
              <a:t>If value of parent node is greater than/ less than the value of left child then swap those</a:t>
            </a:r>
          </a:p>
          <a:p>
            <a:pPr lvl="1">
              <a:lnSpc>
                <a:spcPct val="150000"/>
              </a:lnSpc>
              <a:buFont typeface="Wingdings" panose="05000000000000000000" pitchFamily="2" charset="2"/>
              <a:buChar char="Ø"/>
            </a:pPr>
            <a:r>
              <a:rPr lang="en-US" dirty="0"/>
              <a:t>Insert the next key as right child. After insertion compare it with its parent node</a:t>
            </a:r>
          </a:p>
          <a:p>
            <a:pPr lvl="1">
              <a:lnSpc>
                <a:spcPct val="150000"/>
              </a:lnSpc>
              <a:buFont typeface="Wingdings" panose="05000000000000000000" pitchFamily="2" charset="2"/>
              <a:buChar char="Ø"/>
            </a:pPr>
            <a:r>
              <a:rPr lang="en-US" dirty="0"/>
              <a:t>If value of parent node is greater than/ less than the value of right child then swap those</a:t>
            </a:r>
          </a:p>
          <a:p>
            <a:pPr lvl="1">
              <a:lnSpc>
                <a:spcPct val="150000"/>
              </a:lnSpc>
              <a:buFont typeface="Wingdings" panose="05000000000000000000" pitchFamily="2" charset="2"/>
              <a:buChar char="Ø"/>
            </a:pPr>
            <a:endParaRPr lang="en-US" dirty="0"/>
          </a:p>
          <a:p>
            <a:pPr lvl="1">
              <a:lnSpc>
                <a:spcPct val="150000"/>
              </a:lnSpc>
              <a:buFont typeface="Wingdings" panose="05000000000000000000" pitchFamily="2" charset="2"/>
              <a:buChar char="Ø"/>
            </a:pPr>
            <a:endParaRPr lang="en-PK" dirty="0"/>
          </a:p>
        </p:txBody>
      </p:sp>
    </p:spTree>
    <p:extLst>
      <p:ext uri="{BB962C8B-B14F-4D97-AF65-F5344CB8AC3E}">
        <p14:creationId xmlns:p14="http://schemas.microsoft.com/office/powerpoint/2010/main" val="3107975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C650-F6A6-12B3-A1C8-9AF67366B4BE}"/>
              </a:ext>
            </a:extLst>
          </p:cNvPr>
          <p:cNvSpPr>
            <a:spLocks noGrp="1"/>
          </p:cNvSpPr>
          <p:nvPr>
            <p:ph type="title"/>
          </p:nvPr>
        </p:nvSpPr>
        <p:spPr/>
        <p:txBody>
          <a:bodyPr/>
          <a:lstStyle/>
          <a:p>
            <a:r>
              <a:rPr lang="en-US" dirty="0"/>
              <a:t>Heap construction (one by one)</a:t>
            </a:r>
            <a:endParaRPr lang="en-PK" dirty="0"/>
          </a:p>
        </p:txBody>
      </p:sp>
      <p:sp>
        <p:nvSpPr>
          <p:cNvPr id="3" name="Content Placeholder 2">
            <a:extLst>
              <a:ext uri="{FF2B5EF4-FFF2-40B4-BE49-F238E27FC236}">
                <a16:creationId xmlns:a16="http://schemas.microsoft.com/office/drawing/2014/main" id="{46065A4E-3907-B6D8-3C04-9EC47F89CE6C}"/>
              </a:ext>
            </a:extLst>
          </p:cNvPr>
          <p:cNvSpPr>
            <a:spLocks noGrp="1"/>
          </p:cNvSpPr>
          <p:nvPr>
            <p:ph idx="1"/>
          </p:nvPr>
        </p:nvSpPr>
        <p:spPr/>
        <p:txBody>
          <a:bodyPr/>
          <a:lstStyle/>
          <a:p>
            <a:r>
              <a:rPr lang="en-US" dirty="0"/>
              <a:t>Insert key one by one in empty space takes O(1)</a:t>
            </a:r>
          </a:p>
          <a:p>
            <a:r>
              <a:rPr lang="en-US" dirty="0"/>
              <a:t>To insert a key into already constructed heap takes O(log n) in worst case</a:t>
            </a:r>
          </a:p>
          <a:p>
            <a:r>
              <a:rPr lang="en-US" dirty="0"/>
              <a:t>It takes log n comparisons and log n swapping</a:t>
            </a:r>
          </a:p>
          <a:p>
            <a:r>
              <a:rPr lang="en-US" dirty="0"/>
              <a:t>If there are n elements total then it would be O(n log n)</a:t>
            </a:r>
          </a:p>
          <a:p>
            <a:endParaRPr lang="en-US" dirty="0"/>
          </a:p>
          <a:p>
            <a:pPr lvl="1">
              <a:lnSpc>
                <a:spcPct val="150000"/>
              </a:lnSpc>
              <a:buFont typeface="Wingdings" panose="05000000000000000000" pitchFamily="2" charset="2"/>
              <a:buChar char="Ø"/>
            </a:pPr>
            <a:endParaRPr lang="en-US" dirty="0"/>
          </a:p>
          <a:p>
            <a:pPr lvl="1">
              <a:lnSpc>
                <a:spcPct val="150000"/>
              </a:lnSpc>
              <a:buFont typeface="Wingdings" panose="05000000000000000000" pitchFamily="2" charset="2"/>
              <a:buChar char="Ø"/>
            </a:pPr>
            <a:endParaRPr lang="en-PK" dirty="0"/>
          </a:p>
        </p:txBody>
      </p:sp>
    </p:spTree>
    <p:extLst>
      <p:ext uri="{BB962C8B-B14F-4D97-AF65-F5344CB8AC3E}">
        <p14:creationId xmlns:p14="http://schemas.microsoft.com/office/powerpoint/2010/main" val="56545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F15C-DB94-E87E-55D1-1952EF3386FF}"/>
              </a:ext>
            </a:extLst>
          </p:cNvPr>
          <p:cNvSpPr>
            <a:spLocks noGrp="1"/>
          </p:cNvSpPr>
          <p:nvPr>
            <p:ph type="title"/>
          </p:nvPr>
        </p:nvSpPr>
        <p:spPr/>
        <p:txBody>
          <a:bodyPr/>
          <a:lstStyle/>
          <a:p>
            <a:r>
              <a:rPr lang="en-US" dirty="0"/>
              <a:t>Heap construction (one by one)</a:t>
            </a:r>
            <a:endParaRPr lang="en-PK" dirty="0"/>
          </a:p>
        </p:txBody>
      </p:sp>
      <p:sp>
        <p:nvSpPr>
          <p:cNvPr id="3" name="Content Placeholder 2">
            <a:extLst>
              <a:ext uri="{FF2B5EF4-FFF2-40B4-BE49-F238E27FC236}">
                <a16:creationId xmlns:a16="http://schemas.microsoft.com/office/drawing/2014/main" id="{0A9E2151-2C35-2133-CFDD-E69276572BEF}"/>
              </a:ext>
            </a:extLst>
          </p:cNvPr>
          <p:cNvSpPr>
            <a:spLocks noGrp="1"/>
          </p:cNvSpPr>
          <p:nvPr>
            <p:ph idx="1"/>
          </p:nvPr>
        </p:nvSpPr>
        <p:spPr/>
        <p:txBody>
          <a:bodyPr/>
          <a:lstStyle/>
          <a:p>
            <a:r>
              <a:rPr lang="en-US" dirty="0"/>
              <a:t>14, 24, 12, 11, 25, 8, 35</a:t>
            </a:r>
            <a:endParaRPr lang="en-PK" dirty="0"/>
          </a:p>
        </p:txBody>
      </p:sp>
    </p:spTree>
    <p:extLst>
      <p:ext uri="{BB962C8B-B14F-4D97-AF65-F5344CB8AC3E}">
        <p14:creationId xmlns:p14="http://schemas.microsoft.com/office/powerpoint/2010/main" val="48231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21BB-CBF7-94DF-79F3-E93FC35105A3}"/>
              </a:ext>
            </a:extLst>
          </p:cNvPr>
          <p:cNvSpPr>
            <a:spLocks noGrp="1"/>
          </p:cNvSpPr>
          <p:nvPr>
            <p:ph type="title"/>
          </p:nvPr>
        </p:nvSpPr>
        <p:spPr/>
        <p:txBody>
          <a:bodyPr/>
          <a:lstStyle/>
          <a:p>
            <a:r>
              <a:rPr lang="en-US" dirty="0"/>
              <a:t>Array representation of above Heap</a:t>
            </a:r>
          </a:p>
        </p:txBody>
      </p:sp>
      <p:sp>
        <p:nvSpPr>
          <p:cNvPr id="3" name="Content Placeholder 2">
            <a:extLst>
              <a:ext uri="{FF2B5EF4-FFF2-40B4-BE49-F238E27FC236}">
                <a16:creationId xmlns:a16="http://schemas.microsoft.com/office/drawing/2014/main" id="{3DBC133A-B62C-F294-25B6-25B6FFBBAE45}"/>
              </a:ext>
            </a:extLst>
          </p:cNvPr>
          <p:cNvSpPr>
            <a:spLocks noGrp="1"/>
          </p:cNvSpPr>
          <p:nvPr>
            <p:ph idx="1"/>
          </p:nvPr>
        </p:nvSpPr>
        <p:spPr/>
        <p:txBody>
          <a:bodyPr/>
          <a:lstStyle/>
          <a:p>
            <a:r>
              <a:rPr lang="en-US" dirty="0"/>
              <a:t>[35, 24, 25, 11, 14, 8, 12]</a:t>
            </a:r>
          </a:p>
        </p:txBody>
      </p:sp>
    </p:spTree>
    <p:extLst>
      <p:ext uri="{BB962C8B-B14F-4D97-AF65-F5344CB8AC3E}">
        <p14:creationId xmlns:p14="http://schemas.microsoft.com/office/powerpoint/2010/main" val="3149781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F15C-DB94-E87E-55D1-1952EF3386FF}"/>
              </a:ext>
            </a:extLst>
          </p:cNvPr>
          <p:cNvSpPr>
            <a:spLocks noGrp="1"/>
          </p:cNvSpPr>
          <p:nvPr>
            <p:ph type="title"/>
          </p:nvPr>
        </p:nvSpPr>
        <p:spPr/>
        <p:txBody>
          <a:bodyPr/>
          <a:lstStyle/>
          <a:p>
            <a:r>
              <a:rPr lang="en-US" dirty="0"/>
              <a:t>Heap construction (</a:t>
            </a:r>
            <a:r>
              <a:rPr lang="en-US" dirty="0" err="1"/>
              <a:t>Heapify</a:t>
            </a:r>
            <a:r>
              <a:rPr lang="en-US" dirty="0"/>
              <a:t>)</a:t>
            </a:r>
            <a:endParaRPr lang="en-PK" dirty="0"/>
          </a:p>
        </p:txBody>
      </p:sp>
      <p:sp>
        <p:nvSpPr>
          <p:cNvPr id="3" name="Content Placeholder 2">
            <a:extLst>
              <a:ext uri="{FF2B5EF4-FFF2-40B4-BE49-F238E27FC236}">
                <a16:creationId xmlns:a16="http://schemas.microsoft.com/office/drawing/2014/main" id="{0A9E2151-2C35-2133-CFDD-E69276572BEF}"/>
              </a:ext>
            </a:extLst>
          </p:cNvPr>
          <p:cNvSpPr>
            <a:spLocks noGrp="1"/>
          </p:cNvSpPr>
          <p:nvPr>
            <p:ph idx="1"/>
          </p:nvPr>
        </p:nvSpPr>
        <p:spPr/>
        <p:txBody>
          <a:bodyPr/>
          <a:lstStyle/>
          <a:p>
            <a:r>
              <a:rPr lang="en-US" dirty="0"/>
              <a:t>145, 40, 25, 65, 12, 48, 18, 1, 100, 27, 7, 3, 45, 9, 30</a:t>
            </a:r>
          </a:p>
          <a:p>
            <a:endParaRPr lang="en-US" dirty="0"/>
          </a:p>
          <a:p>
            <a:endParaRPr lang="en-US" dirty="0"/>
          </a:p>
          <a:p>
            <a:r>
              <a:rPr lang="en-US" dirty="0"/>
              <a:t>We’ll use bottom-up heapify, starting from the last parent node:</a:t>
            </a:r>
          </a:p>
          <a:p>
            <a:r>
              <a:rPr lang="en-US" dirty="0"/>
              <a:t>Last parent index = (n - 2) / 2 = (15 - 2)/2 = 6</a:t>
            </a:r>
          </a:p>
          <a:p>
            <a:r>
              <a:rPr lang="en-US" dirty="0"/>
              <a:t>Apply heapify() from index 6 to 0.</a:t>
            </a:r>
            <a:endParaRPr lang="en-PK" dirty="0"/>
          </a:p>
        </p:txBody>
      </p:sp>
    </p:spTree>
    <p:extLst>
      <p:ext uri="{BB962C8B-B14F-4D97-AF65-F5344CB8AC3E}">
        <p14:creationId xmlns:p14="http://schemas.microsoft.com/office/powerpoint/2010/main" val="407656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0C8B-A424-6285-6782-895DE900829C}"/>
              </a:ext>
            </a:extLst>
          </p:cNvPr>
          <p:cNvSpPr>
            <a:spLocks noGrp="1"/>
          </p:cNvSpPr>
          <p:nvPr>
            <p:ph type="title"/>
          </p:nvPr>
        </p:nvSpPr>
        <p:spPr/>
        <p:txBody>
          <a:bodyPr/>
          <a:lstStyle/>
          <a:p>
            <a:r>
              <a:rPr lang="en-US" dirty="0"/>
              <a:t>1</a:t>
            </a:r>
            <a:r>
              <a:rPr lang="en-US" baseline="30000" dirty="0"/>
              <a:t>st</a:t>
            </a:r>
            <a:r>
              <a:rPr lang="en-US" dirty="0"/>
              <a:t> step</a:t>
            </a:r>
          </a:p>
        </p:txBody>
      </p:sp>
      <p:sp>
        <p:nvSpPr>
          <p:cNvPr id="3" name="Content Placeholder 2">
            <a:extLst>
              <a:ext uri="{FF2B5EF4-FFF2-40B4-BE49-F238E27FC236}">
                <a16:creationId xmlns:a16="http://schemas.microsoft.com/office/drawing/2014/main" id="{18E49C2B-F635-40B3-585F-C35F0AFEDC39}"/>
              </a:ext>
            </a:extLst>
          </p:cNvPr>
          <p:cNvSpPr>
            <a:spLocks noGrp="1"/>
          </p:cNvSpPr>
          <p:nvPr>
            <p:ph idx="1"/>
          </p:nvPr>
        </p:nvSpPr>
        <p:spPr/>
        <p:txBody>
          <a:bodyPr/>
          <a:lstStyle/>
          <a:p>
            <a:r>
              <a:rPr lang="en-US" dirty="0"/>
              <a:t>Heapify at index 6: 18</a:t>
            </a:r>
          </a:p>
          <a:p>
            <a:r>
              <a:rPr lang="en-US" dirty="0"/>
              <a:t>Children: index 13 (9) and 14 (30)</a:t>
            </a:r>
          </a:p>
          <a:p>
            <a:r>
              <a:rPr lang="en-US" dirty="0"/>
              <a:t>Max child = 30 → 30 &gt; 18 → swap</a:t>
            </a:r>
          </a:p>
        </p:txBody>
      </p:sp>
    </p:spTree>
    <p:extLst>
      <p:ext uri="{BB962C8B-B14F-4D97-AF65-F5344CB8AC3E}">
        <p14:creationId xmlns:p14="http://schemas.microsoft.com/office/powerpoint/2010/main" val="3578857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466E-8C35-70B0-1BD5-0778187E2D35}"/>
              </a:ext>
            </a:extLst>
          </p:cNvPr>
          <p:cNvSpPr>
            <a:spLocks noGrp="1"/>
          </p:cNvSpPr>
          <p:nvPr>
            <p:ph type="title"/>
          </p:nvPr>
        </p:nvSpPr>
        <p:spPr/>
        <p:txBody>
          <a:bodyPr/>
          <a:lstStyle/>
          <a:p>
            <a:r>
              <a:rPr lang="en-US" dirty="0"/>
              <a:t>2</a:t>
            </a:r>
            <a:r>
              <a:rPr lang="en-US" baseline="30000" dirty="0"/>
              <a:t>nd</a:t>
            </a:r>
            <a:r>
              <a:rPr lang="en-US" dirty="0"/>
              <a:t> step</a:t>
            </a:r>
          </a:p>
        </p:txBody>
      </p:sp>
      <p:sp>
        <p:nvSpPr>
          <p:cNvPr id="3" name="Content Placeholder 2">
            <a:extLst>
              <a:ext uri="{FF2B5EF4-FFF2-40B4-BE49-F238E27FC236}">
                <a16:creationId xmlns:a16="http://schemas.microsoft.com/office/drawing/2014/main" id="{A632F9A4-E259-4804-AA29-7543A3E964EC}"/>
              </a:ext>
            </a:extLst>
          </p:cNvPr>
          <p:cNvSpPr>
            <a:spLocks noGrp="1"/>
          </p:cNvSpPr>
          <p:nvPr>
            <p:ph idx="1"/>
          </p:nvPr>
        </p:nvSpPr>
        <p:spPr/>
        <p:txBody>
          <a:bodyPr/>
          <a:lstStyle/>
          <a:p>
            <a:r>
              <a:rPr lang="en-US" dirty="0"/>
              <a:t>Heapify at index 5: 48</a:t>
            </a:r>
          </a:p>
          <a:p>
            <a:r>
              <a:rPr lang="en-US" dirty="0"/>
              <a:t>Children: index 11 (3) and 12 (45)</a:t>
            </a:r>
          </a:p>
          <a:p>
            <a:r>
              <a:rPr lang="en-US" dirty="0"/>
              <a:t>Max child = 45 → 45 &lt; 48 → no change</a:t>
            </a:r>
          </a:p>
        </p:txBody>
      </p:sp>
    </p:spTree>
    <p:extLst>
      <p:ext uri="{BB962C8B-B14F-4D97-AF65-F5344CB8AC3E}">
        <p14:creationId xmlns:p14="http://schemas.microsoft.com/office/powerpoint/2010/main" val="2823637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150D-B541-8126-22C5-338BB4BA5CE5}"/>
              </a:ext>
            </a:extLst>
          </p:cNvPr>
          <p:cNvSpPr>
            <a:spLocks noGrp="1"/>
          </p:cNvSpPr>
          <p:nvPr>
            <p:ph type="title"/>
          </p:nvPr>
        </p:nvSpPr>
        <p:spPr/>
        <p:txBody>
          <a:bodyPr/>
          <a:lstStyle/>
          <a:p>
            <a:r>
              <a:rPr lang="en-US" dirty="0"/>
              <a:t>3</a:t>
            </a:r>
            <a:r>
              <a:rPr lang="en-US" baseline="30000" dirty="0"/>
              <a:t>rd</a:t>
            </a:r>
            <a:r>
              <a:rPr lang="en-US" dirty="0"/>
              <a:t> step</a:t>
            </a:r>
          </a:p>
        </p:txBody>
      </p:sp>
      <p:sp>
        <p:nvSpPr>
          <p:cNvPr id="3" name="Content Placeholder 2">
            <a:extLst>
              <a:ext uri="{FF2B5EF4-FFF2-40B4-BE49-F238E27FC236}">
                <a16:creationId xmlns:a16="http://schemas.microsoft.com/office/drawing/2014/main" id="{8EA693EE-73B1-6B1A-603B-180001E0A933}"/>
              </a:ext>
            </a:extLst>
          </p:cNvPr>
          <p:cNvSpPr>
            <a:spLocks noGrp="1"/>
          </p:cNvSpPr>
          <p:nvPr>
            <p:ph idx="1"/>
          </p:nvPr>
        </p:nvSpPr>
        <p:spPr/>
        <p:txBody>
          <a:bodyPr/>
          <a:lstStyle/>
          <a:p>
            <a:r>
              <a:rPr lang="en-US" dirty="0"/>
              <a:t>Heapify at index 4: 12</a:t>
            </a:r>
          </a:p>
          <a:p>
            <a:r>
              <a:rPr lang="en-US" dirty="0"/>
              <a:t>Children: index 9 (27) and 10 (7)</a:t>
            </a:r>
          </a:p>
          <a:p>
            <a:r>
              <a:rPr lang="en-US" dirty="0"/>
              <a:t>Max child = 27 → 27 &gt; 12 → swap</a:t>
            </a:r>
          </a:p>
        </p:txBody>
      </p:sp>
    </p:spTree>
    <p:extLst>
      <p:ext uri="{BB962C8B-B14F-4D97-AF65-F5344CB8AC3E}">
        <p14:creationId xmlns:p14="http://schemas.microsoft.com/office/powerpoint/2010/main" val="297637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6877-ADBF-828B-4D10-9D38D8FC0932}"/>
              </a:ext>
            </a:extLst>
          </p:cNvPr>
          <p:cNvSpPr>
            <a:spLocks noGrp="1"/>
          </p:cNvSpPr>
          <p:nvPr>
            <p:ph type="title"/>
          </p:nvPr>
        </p:nvSpPr>
        <p:spPr/>
        <p:txBody>
          <a:bodyPr/>
          <a:lstStyle/>
          <a:p>
            <a:r>
              <a:rPr lang="en-US" dirty="0"/>
              <a:t>4</a:t>
            </a:r>
            <a:r>
              <a:rPr lang="en-US" baseline="30000" dirty="0"/>
              <a:t>th</a:t>
            </a:r>
            <a:r>
              <a:rPr lang="en-US" dirty="0"/>
              <a:t> step</a:t>
            </a:r>
          </a:p>
        </p:txBody>
      </p:sp>
      <p:sp>
        <p:nvSpPr>
          <p:cNvPr id="3" name="Content Placeholder 2">
            <a:extLst>
              <a:ext uri="{FF2B5EF4-FFF2-40B4-BE49-F238E27FC236}">
                <a16:creationId xmlns:a16="http://schemas.microsoft.com/office/drawing/2014/main" id="{DBBAB22E-7B6B-4003-B470-0B3CE59AAAA3}"/>
              </a:ext>
            </a:extLst>
          </p:cNvPr>
          <p:cNvSpPr>
            <a:spLocks noGrp="1"/>
          </p:cNvSpPr>
          <p:nvPr>
            <p:ph idx="1"/>
          </p:nvPr>
        </p:nvSpPr>
        <p:spPr/>
        <p:txBody>
          <a:bodyPr/>
          <a:lstStyle/>
          <a:p>
            <a:r>
              <a:rPr lang="en-US" dirty="0"/>
              <a:t>Heapify at index 3: 65</a:t>
            </a:r>
          </a:p>
          <a:p>
            <a:r>
              <a:rPr lang="en-US" dirty="0"/>
              <a:t>Children: index 7 (1) and 8 (100)</a:t>
            </a:r>
          </a:p>
          <a:p>
            <a:r>
              <a:rPr lang="en-US" dirty="0"/>
              <a:t>Max child = 100 → 100 &gt; 65 → swap</a:t>
            </a:r>
          </a:p>
        </p:txBody>
      </p:sp>
    </p:spTree>
    <p:extLst>
      <p:ext uri="{BB962C8B-B14F-4D97-AF65-F5344CB8AC3E}">
        <p14:creationId xmlns:p14="http://schemas.microsoft.com/office/powerpoint/2010/main" val="4011777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6CD8-7D52-86A3-1B7D-C3766D098009}"/>
              </a:ext>
            </a:extLst>
          </p:cNvPr>
          <p:cNvSpPr>
            <a:spLocks noGrp="1"/>
          </p:cNvSpPr>
          <p:nvPr>
            <p:ph type="title"/>
          </p:nvPr>
        </p:nvSpPr>
        <p:spPr/>
        <p:txBody>
          <a:bodyPr/>
          <a:lstStyle/>
          <a:p>
            <a:r>
              <a:rPr lang="en-US" dirty="0"/>
              <a:t>Final heap</a:t>
            </a:r>
          </a:p>
        </p:txBody>
      </p:sp>
      <p:sp>
        <p:nvSpPr>
          <p:cNvPr id="3" name="Content Placeholder 2">
            <a:extLst>
              <a:ext uri="{FF2B5EF4-FFF2-40B4-BE49-F238E27FC236}">
                <a16:creationId xmlns:a16="http://schemas.microsoft.com/office/drawing/2014/main" id="{EDF5713C-4673-DC9D-B4ED-944D41735BB3}"/>
              </a:ext>
            </a:extLst>
          </p:cNvPr>
          <p:cNvSpPr>
            <a:spLocks noGrp="1"/>
          </p:cNvSpPr>
          <p:nvPr>
            <p:ph idx="1"/>
          </p:nvPr>
        </p:nvSpPr>
        <p:spPr/>
        <p:txBody>
          <a:bodyPr/>
          <a:lstStyle/>
          <a:p>
            <a:r>
              <a:rPr lang="en-US"/>
              <a:t>[145, 100, 48, 65, 27, 45, 30, 1, 40, 12, 7, 3, 25, 9, 18]</a:t>
            </a:r>
          </a:p>
        </p:txBody>
      </p:sp>
    </p:spTree>
    <p:extLst>
      <p:ext uri="{BB962C8B-B14F-4D97-AF65-F5344CB8AC3E}">
        <p14:creationId xmlns:p14="http://schemas.microsoft.com/office/powerpoint/2010/main" val="322719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4CF0-AC59-586B-83FD-05D2E7346168}"/>
              </a:ext>
            </a:extLst>
          </p:cNvPr>
          <p:cNvSpPr>
            <a:spLocks noGrp="1"/>
          </p:cNvSpPr>
          <p:nvPr>
            <p:ph type="title"/>
          </p:nvPr>
        </p:nvSpPr>
        <p:spPr/>
        <p:txBody>
          <a:bodyPr/>
          <a:lstStyle/>
          <a:p>
            <a:r>
              <a:rPr lang="en-US" dirty="0"/>
              <a:t>Heap</a:t>
            </a:r>
            <a:endParaRPr lang="en-PK" dirty="0"/>
          </a:p>
        </p:txBody>
      </p:sp>
      <p:sp>
        <p:nvSpPr>
          <p:cNvPr id="3" name="Content Placeholder 2">
            <a:extLst>
              <a:ext uri="{FF2B5EF4-FFF2-40B4-BE49-F238E27FC236}">
                <a16:creationId xmlns:a16="http://schemas.microsoft.com/office/drawing/2014/main" id="{EF20E5F3-3AAC-9BBC-3A5A-AB727970C287}"/>
              </a:ext>
            </a:extLst>
          </p:cNvPr>
          <p:cNvSpPr>
            <a:spLocks noGrp="1"/>
          </p:cNvSpPr>
          <p:nvPr>
            <p:ph sz="half" idx="1"/>
          </p:nvPr>
        </p:nvSpPr>
        <p:spPr/>
        <p:txBody>
          <a:bodyPr/>
          <a:lstStyle/>
          <a:p>
            <a:r>
              <a:rPr lang="en-US" dirty="0"/>
              <a:t>Heap is a tree based data structure</a:t>
            </a:r>
          </a:p>
          <a:p>
            <a:r>
              <a:rPr lang="en-US" dirty="0"/>
              <a:t>It follows the following properties:</a:t>
            </a:r>
          </a:p>
          <a:p>
            <a:pPr lvl="1">
              <a:buFont typeface="Wingdings" panose="05000000000000000000" pitchFamily="2" charset="2"/>
              <a:buChar char="Ø"/>
            </a:pPr>
            <a:r>
              <a:rPr lang="en-US" dirty="0"/>
              <a:t>Structural Property</a:t>
            </a:r>
          </a:p>
          <a:p>
            <a:pPr lvl="1">
              <a:buFont typeface="Wingdings" panose="05000000000000000000" pitchFamily="2" charset="2"/>
              <a:buChar char="Ø"/>
            </a:pPr>
            <a:r>
              <a:rPr lang="en-US" dirty="0"/>
              <a:t>Ordering Property</a:t>
            </a:r>
          </a:p>
        </p:txBody>
      </p:sp>
      <p:pic>
        <p:nvPicPr>
          <p:cNvPr id="6" name="Content Placeholder 5">
            <a:extLst>
              <a:ext uri="{FF2B5EF4-FFF2-40B4-BE49-F238E27FC236}">
                <a16:creationId xmlns:a16="http://schemas.microsoft.com/office/drawing/2014/main" id="{98A2171E-FA14-F997-1418-0525D996F4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5999" y="2194560"/>
            <a:ext cx="5544803" cy="3321337"/>
          </a:xfrm>
        </p:spPr>
      </p:pic>
    </p:spTree>
    <p:extLst>
      <p:ext uri="{BB962C8B-B14F-4D97-AF65-F5344CB8AC3E}">
        <p14:creationId xmlns:p14="http://schemas.microsoft.com/office/powerpoint/2010/main" val="3004548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A55C-FCBF-111B-F8E6-FA55D4729017}"/>
              </a:ext>
            </a:extLst>
          </p:cNvPr>
          <p:cNvSpPr>
            <a:spLocks noGrp="1"/>
          </p:cNvSpPr>
          <p:nvPr>
            <p:ph type="title"/>
          </p:nvPr>
        </p:nvSpPr>
        <p:spPr/>
        <p:txBody>
          <a:bodyPr/>
          <a:lstStyle/>
          <a:p>
            <a:r>
              <a:rPr lang="en-US" dirty="0"/>
              <a:t>deletion of an element</a:t>
            </a:r>
            <a:endParaRPr lang="en-PK" dirty="0"/>
          </a:p>
        </p:txBody>
      </p:sp>
      <p:sp>
        <p:nvSpPr>
          <p:cNvPr id="3" name="Content Placeholder 2">
            <a:extLst>
              <a:ext uri="{FF2B5EF4-FFF2-40B4-BE49-F238E27FC236}">
                <a16:creationId xmlns:a16="http://schemas.microsoft.com/office/drawing/2014/main" id="{B2152B8E-5725-51C5-F8A3-EC99EBD8E6BE}"/>
              </a:ext>
            </a:extLst>
          </p:cNvPr>
          <p:cNvSpPr>
            <a:spLocks noGrp="1"/>
          </p:cNvSpPr>
          <p:nvPr>
            <p:ph idx="1"/>
          </p:nvPr>
        </p:nvSpPr>
        <p:spPr/>
        <p:txBody>
          <a:bodyPr>
            <a:normAutofit lnSpcReduction="10000"/>
          </a:bodyPr>
          <a:lstStyle/>
          <a:p>
            <a:pPr algn="just"/>
            <a:r>
              <a:rPr lang="en-US" dirty="0"/>
              <a:t>Deleting an element in heap tree is not simple</a:t>
            </a:r>
          </a:p>
          <a:p>
            <a:pPr algn="just"/>
            <a:r>
              <a:rPr lang="en-US" dirty="0"/>
              <a:t>You cannot delete an element directly from heap tree except that it is rightmost leaf element </a:t>
            </a:r>
          </a:p>
          <a:p>
            <a:pPr algn="just"/>
            <a:r>
              <a:rPr lang="en-US" b="0" i="0" dirty="0">
                <a:solidFill>
                  <a:srgbClr val="273239"/>
                </a:solidFill>
                <a:effectLst/>
              </a:rPr>
              <a:t>Since deleting an element at any intermediary position in the heap can be costly, so we can simply replace the element to be deleted by the last element and delete the last element of the Heap</a:t>
            </a:r>
          </a:p>
          <a:p>
            <a:pPr algn="just" fontAlgn="base"/>
            <a:r>
              <a:rPr lang="en-US" b="0" i="0" dirty="0">
                <a:solidFill>
                  <a:srgbClr val="273239"/>
                </a:solidFill>
                <a:effectLst/>
              </a:rPr>
              <a:t>Replace the root or element to be deleted by the last element</a:t>
            </a:r>
          </a:p>
          <a:p>
            <a:pPr algn="just" fontAlgn="base"/>
            <a:r>
              <a:rPr lang="en-US" b="0" i="0" dirty="0">
                <a:solidFill>
                  <a:srgbClr val="273239"/>
                </a:solidFill>
                <a:effectLst/>
              </a:rPr>
              <a:t>Delete the last element from the Heap</a:t>
            </a:r>
          </a:p>
          <a:p>
            <a:pPr algn="just" fontAlgn="base"/>
            <a:r>
              <a:rPr lang="en-US" b="0" i="0" dirty="0">
                <a:solidFill>
                  <a:srgbClr val="273239"/>
                </a:solidFill>
                <a:effectLst/>
              </a:rPr>
              <a:t>Since, the last element is now placed at the position of the root node. So, it may not follow the heap property. Therefore, </a:t>
            </a:r>
            <a:r>
              <a:rPr lang="en-US" b="1" i="0" dirty="0" err="1">
                <a:solidFill>
                  <a:srgbClr val="273239"/>
                </a:solidFill>
                <a:effectLst/>
              </a:rPr>
              <a:t>heapify</a:t>
            </a:r>
            <a:r>
              <a:rPr lang="en-US" b="1" i="0" dirty="0">
                <a:solidFill>
                  <a:srgbClr val="273239"/>
                </a:solidFill>
                <a:effectLst/>
              </a:rPr>
              <a:t> </a:t>
            </a:r>
            <a:r>
              <a:rPr lang="en-US" b="0" i="0" dirty="0">
                <a:solidFill>
                  <a:srgbClr val="273239"/>
                </a:solidFill>
                <a:effectLst/>
              </a:rPr>
              <a:t>the last node placed at the position of root</a:t>
            </a:r>
          </a:p>
          <a:p>
            <a:pPr algn="just" fontAlgn="base"/>
            <a:r>
              <a:rPr lang="en-US" b="0" i="0" dirty="0">
                <a:solidFill>
                  <a:srgbClr val="273239"/>
                </a:solidFill>
                <a:effectLst/>
              </a:rPr>
              <a:t>Time complexity is O(log n) where n is no of elements in the heap</a:t>
            </a:r>
          </a:p>
        </p:txBody>
      </p:sp>
    </p:spTree>
    <p:extLst>
      <p:ext uri="{BB962C8B-B14F-4D97-AF65-F5344CB8AC3E}">
        <p14:creationId xmlns:p14="http://schemas.microsoft.com/office/powerpoint/2010/main" val="210450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0740-EEBF-3BD1-EF73-641A1016F101}"/>
              </a:ext>
            </a:extLst>
          </p:cNvPr>
          <p:cNvSpPr>
            <a:spLocks noGrp="1"/>
          </p:cNvSpPr>
          <p:nvPr>
            <p:ph type="title"/>
          </p:nvPr>
        </p:nvSpPr>
        <p:spPr/>
        <p:txBody>
          <a:bodyPr/>
          <a:lstStyle/>
          <a:p>
            <a:r>
              <a:rPr lang="en-US" dirty="0"/>
              <a:t>Heap sort</a:t>
            </a:r>
            <a:endParaRPr lang="en-PK" dirty="0"/>
          </a:p>
        </p:txBody>
      </p:sp>
      <p:sp>
        <p:nvSpPr>
          <p:cNvPr id="3" name="Content Placeholder 2">
            <a:extLst>
              <a:ext uri="{FF2B5EF4-FFF2-40B4-BE49-F238E27FC236}">
                <a16:creationId xmlns:a16="http://schemas.microsoft.com/office/drawing/2014/main" id="{BB626E96-003B-CA56-1EAA-FDAD996554ED}"/>
              </a:ext>
            </a:extLst>
          </p:cNvPr>
          <p:cNvSpPr>
            <a:spLocks noGrp="1"/>
          </p:cNvSpPr>
          <p:nvPr>
            <p:ph idx="1"/>
          </p:nvPr>
        </p:nvSpPr>
        <p:spPr/>
        <p:txBody>
          <a:bodyPr/>
          <a:lstStyle/>
          <a:p>
            <a:pPr algn="just"/>
            <a:r>
              <a:rPr lang="en-US" dirty="0">
                <a:solidFill>
                  <a:srgbClr val="273239"/>
                </a:solidFill>
                <a:effectLst/>
              </a:rPr>
              <a:t>Heap sort is a comparison-based sorting technique based on </a:t>
            </a:r>
            <a:r>
              <a:rPr lang="en-US" dirty="0">
                <a:effectLst/>
              </a:rPr>
              <a:t>binary heap </a:t>
            </a:r>
            <a:r>
              <a:rPr lang="en-US" dirty="0">
                <a:solidFill>
                  <a:srgbClr val="273239"/>
                </a:solidFill>
                <a:effectLst/>
              </a:rPr>
              <a:t>data structure. </a:t>
            </a:r>
          </a:p>
          <a:p>
            <a:pPr algn="just"/>
            <a:r>
              <a:rPr lang="en-US" dirty="0">
                <a:solidFill>
                  <a:srgbClr val="273239"/>
                </a:solidFill>
                <a:effectLst/>
              </a:rPr>
              <a:t>It is similar to the </a:t>
            </a:r>
            <a:r>
              <a:rPr lang="en-US" dirty="0">
                <a:effectLst/>
              </a:rPr>
              <a:t>selection sort </a:t>
            </a:r>
            <a:r>
              <a:rPr lang="en-US" dirty="0">
                <a:solidFill>
                  <a:srgbClr val="273239"/>
                </a:solidFill>
                <a:effectLst/>
              </a:rPr>
              <a:t>where we first find the minimum element and place the minimum element at the beginning. Repeat the same process for the remaining elements.</a:t>
            </a:r>
          </a:p>
          <a:p>
            <a:pPr algn="just"/>
            <a:r>
              <a:rPr lang="en-US" b="0" dirty="0">
                <a:solidFill>
                  <a:srgbClr val="273239"/>
                </a:solidFill>
                <a:effectLst/>
              </a:rPr>
              <a:t>In case of max heap:</a:t>
            </a:r>
          </a:p>
          <a:p>
            <a:pPr lvl="1" algn="just">
              <a:buFont typeface="Wingdings" panose="05000000000000000000" pitchFamily="2" charset="2"/>
              <a:buChar char="Ø"/>
            </a:pPr>
            <a:r>
              <a:rPr lang="en-US" dirty="0">
                <a:solidFill>
                  <a:srgbClr val="273239"/>
                </a:solidFill>
              </a:rPr>
              <a:t>O</a:t>
            </a:r>
            <a:r>
              <a:rPr lang="en-US" b="0" dirty="0">
                <a:solidFill>
                  <a:srgbClr val="273239"/>
                </a:solidFill>
                <a:effectLst/>
              </a:rPr>
              <a:t>ne by one delete the root node of the Max-heap and replace it with the last node in the heap and then </a:t>
            </a:r>
            <a:r>
              <a:rPr lang="en-US" b="0" dirty="0" err="1">
                <a:solidFill>
                  <a:srgbClr val="273239"/>
                </a:solidFill>
                <a:effectLst/>
              </a:rPr>
              <a:t>heapify</a:t>
            </a:r>
            <a:r>
              <a:rPr lang="en-US" b="0" dirty="0">
                <a:solidFill>
                  <a:srgbClr val="273239"/>
                </a:solidFill>
                <a:effectLst/>
              </a:rPr>
              <a:t> the root of the heap. </a:t>
            </a:r>
          </a:p>
          <a:p>
            <a:pPr algn="just"/>
            <a:r>
              <a:rPr lang="en-US" b="0" dirty="0">
                <a:solidFill>
                  <a:srgbClr val="273239"/>
                </a:solidFill>
                <a:effectLst/>
              </a:rPr>
              <a:t>In case of min heap:</a:t>
            </a:r>
          </a:p>
          <a:p>
            <a:pPr lvl="1" algn="just">
              <a:buFont typeface="Wingdings" panose="05000000000000000000" pitchFamily="2" charset="2"/>
              <a:buChar char="Ø"/>
            </a:pPr>
            <a:r>
              <a:rPr lang="en-US" dirty="0">
                <a:solidFill>
                  <a:srgbClr val="273239"/>
                </a:solidFill>
              </a:rPr>
              <a:t>O</a:t>
            </a:r>
            <a:r>
              <a:rPr lang="en-US" b="0" dirty="0">
                <a:solidFill>
                  <a:srgbClr val="273239"/>
                </a:solidFill>
                <a:effectLst/>
              </a:rPr>
              <a:t>ne by one delete the root node of the Min-heap and replace it with the </a:t>
            </a:r>
            <a:r>
              <a:rPr lang="en-US" dirty="0">
                <a:solidFill>
                  <a:srgbClr val="273239"/>
                </a:solidFill>
              </a:rPr>
              <a:t>first</a:t>
            </a:r>
            <a:r>
              <a:rPr lang="en-US" b="0" dirty="0">
                <a:solidFill>
                  <a:srgbClr val="273239"/>
                </a:solidFill>
                <a:effectLst/>
              </a:rPr>
              <a:t> node in the </a:t>
            </a:r>
            <a:r>
              <a:rPr lang="en-US" dirty="0">
                <a:solidFill>
                  <a:srgbClr val="273239"/>
                </a:solidFill>
                <a:effectLst/>
              </a:rPr>
              <a:t>heap and then </a:t>
            </a:r>
            <a:r>
              <a:rPr lang="en-US" dirty="0" err="1">
                <a:solidFill>
                  <a:srgbClr val="273239"/>
                </a:solidFill>
                <a:effectLst/>
              </a:rPr>
              <a:t>heapify</a:t>
            </a:r>
            <a:r>
              <a:rPr lang="en-US" dirty="0">
                <a:solidFill>
                  <a:srgbClr val="273239"/>
                </a:solidFill>
                <a:effectLst/>
              </a:rPr>
              <a:t> the root of the heap. </a:t>
            </a:r>
          </a:p>
          <a:p>
            <a:pPr algn="just"/>
            <a:r>
              <a:rPr lang="pt-BR" i="0" dirty="0">
                <a:solidFill>
                  <a:srgbClr val="273239"/>
                </a:solidFill>
                <a:effectLst/>
              </a:rPr>
              <a:t>Time Complexity: O(n log n) </a:t>
            </a:r>
            <a:r>
              <a:rPr lang="pt-BR" i="0" dirty="0">
                <a:solidFill>
                  <a:srgbClr val="273239"/>
                </a:solidFill>
                <a:effectLst/>
                <a:sym typeface="Wingdings" panose="05000000000000000000" pitchFamily="2" charset="2"/>
              </a:rPr>
              <a:t> O(n) + O(n log n)</a:t>
            </a:r>
            <a:endParaRPr lang="en-US" dirty="0">
              <a:solidFill>
                <a:srgbClr val="273239"/>
              </a:solidFill>
              <a:effectLst/>
            </a:endParaRPr>
          </a:p>
          <a:p>
            <a:pPr algn="just"/>
            <a:endParaRPr lang="en-US" b="0" dirty="0">
              <a:solidFill>
                <a:srgbClr val="273239"/>
              </a:solidFill>
              <a:effectLst/>
            </a:endParaRPr>
          </a:p>
          <a:p>
            <a:pPr algn="just"/>
            <a:endParaRPr lang="en-PK" dirty="0"/>
          </a:p>
        </p:txBody>
      </p:sp>
    </p:spTree>
    <p:extLst>
      <p:ext uri="{BB962C8B-B14F-4D97-AF65-F5344CB8AC3E}">
        <p14:creationId xmlns:p14="http://schemas.microsoft.com/office/powerpoint/2010/main" val="2635945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823D-FE1C-29FC-D783-606887F03374}"/>
              </a:ext>
            </a:extLst>
          </p:cNvPr>
          <p:cNvSpPr>
            <a:spLocks noGrp="1"/>
          </p:cNvSpPr>
          <p:nvPr>
            <p:ph type="title"/>
          </p:nvPr>
        </p:nvSpPr>
        <p:spPr/>
        <p:txBody>
          <a:bodyPr/>
          <a:lstStyle/>
          <a:p>
            <a:r>
              <a:rPr lang="en-US" dirty="0"/>
              <a:t>Example: Heap sort</a:t>
            </a:r>
            <a:endParaRPr lang="en-PK" dirty="0"/>
          </a:p>
        </p:txBody>
      </p:sp>
      <p:pic>
        <p:nvPicPr>
          <p:cNvPr id="5" name="Content Placeholder 4">
            <a:extLst>
              <a:ext uri="{FF2B5EF4-FFF2-40B4-BE49-F238E27FC236}">
                <a16:creationId xmlns:a16="http://schemas.microsoft.com/office/drawing/2014/main" id="{880267CD-F2E3-B3EA-3AEE-966F0C1FE3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281" y="2120900"/>
            <a:ext cx="8619787" cy="4051300"/>
          </a:xfrm>
        </p:spPr>
      </p:pic>
    </p:spTree>
    <p:extLst>
      <p:ext uri="{BB962C8B-B14F-4D97-AF65-F5344CB8AC3E}">
        <p14:creationId xmlns:p14="http://schemas.microsoft.com/office/powerpoint/2010/main" val="870631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823D-FE1C-29FC-D783-606887F03374}"/>
              </a:ext>
            </a:extLst>
          </p:cNvPr>
          <p:cNvSpPr>
            <a:spLocks noGrp="1"/>
          </p:cNvSpPr>
          <p:nvPr>
            <p:ph type="title"/>
          </p:nvPr>
        </p:nvSpPr>
        <p:spPr/>
        <p:txBody>
          <a:bodyPr/>
          <a:lstStyle/>
          <a:p>
            <a:r>
              <a:rPr lang="en-US" dirty="0"/>
              <a:t>Example: Heap sort</a:t>
            </a:r>
            <a:endParaRPr lang="en-PK" dirty="0"/>
          </a:p>
        </p:txBody>
      </p:sp>
      <p:pic>
        <p:nvPicPr>
          <p:cNvPr id="7" name="Content Placeholder 6">
            <a:extLst>
              <a:ext uri="{FF2B5EF4-FFF2-40B4-BE49-F238E27FC236}">
                <a16:creationId xmlns:a16="http://schemas.microsoft.com/office/drawing/2014/main" id="{0F09F305-2837-E025-D144-900704A54F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281" y="2120900"/>
            <a:ext cx="8619787" cy="4051300"/>
          </a:xfrm>
        </p:spPr>
      </p:pic>
    </p:spTree>
    <p:extLst>
      <p:ext uri="{BB962C8B-B14F-4D97-AF65-F5344CB8AC3E}">
        <p14:creationId xmlns:p14="http://schemas.microsoft.com/office/powerpoint/2010/main" val="621075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823D-FE1C-29FC-D783-606887F03374}"/>
              </a:ext>
            </a:extLst>
          </p:cNvPr>
          <p:cNvSpPr>
            <a:spLocks noGrp="1"/>
          </p:cNvSpPr>
          <p:nvPr>
            <p:ph type="title"/>
          </p:nvPr>
        </p:nvSpPr>
        <p:spPr/>
        <p:txBody>
          <a:bodyPr/>
          <a:lstStyle/>
          <a:p>
            <a:r>
              <a:rPr lang="en-US" dirty="0"/>
              <a:t>Example: Heap sort</a:t>
            </a:r>
            <a:endParaRPr lang="en-PK" dirty="0"/>
          </a:p>
        </p:txBody>
      </p:sp>
      <p:pic>
        <p:nvPicPr>
          <p:cNvPr id="6" name="Content Placeholder 5">
            <a:extLst>
              <a:ext uri="{FF2B5EF4-FFF2-40B4-BE49-F238E27FC236}">
                <a16:creationId xmlns:a16="http://schemas.microsoft.com/office/drawing/2014/main" id="{53E6AF93-9502-F1F4-F6AC-69DB1E9113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281" y="2120900"/>
            <a:ext cx="8619787" cy="4051300"/>
          </a:xfrm>
        </p:spPr>
      </p:pic>
    </p:spTree>
    <p:extLst>
      <p:ext uri="{BB962C8B-B14F-4D97-AF65-F5344CB8AC3E}">
        <p14:creationId xmlns:p14="http://schemas.microsoft.com/office/powerpoint/2010/main" val="3072876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0408-ECF7-D24B-C3BC-713CE679E5CC}"/>
              </a:ext>
            </a:extLst>
          </p:cNvPr>
          <p:cNvSpPr>
            <a:spLocks noGrp="1"/>
          </p:cNvSpPr>
          <p:nvPr>
            <p:ph type="title"/>
          </p:nvPr>
        </p:nvSpPr>
        <p:spPr/>
        <p:txBody>
          <a:bodyPr/>
          <a:lstStyle/>
          <a:p>
            <a:r>
              <a:rPr lang="en-US" dirty="0"/>
              <a:t>Example: Heap sort</a:t>
            </a:r>
            <a:endParaRPr lang="en-PK" dirty="0"/>
          </a:p>
        </p:txBody>
      </p:sp>
      <p:pic>
        <p:nvPicPr>
          <p:cNvPr id="7" name="Content Placeholder 6">
            <a:extLst>
              <a:ext uri="{FF2B5EF4-FFF2-40B4-BE49-F238E27FC236}">
                <a16:creationId xmlns:a16="http://schemas.microsoft.com/office/drawing/2014/main" id="{3DDE598D-CBAB-7330-E78A-B908A656D1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281" y="2120900"/>
            <a:ext cx="8619787" cy="4051300"/>
          </a:xfrm>
        </p:spPr>
      </p:pic>
    </p:spTree>
    <p:extLst>
      <p:ext uri="{BB962C8B-B14F-4D97-AF65-F5344CB8AC3E}">
        <p14:creationId xmlns:p14="http://schemas.microsoft.com/office/powerpoint/2010/main" val="778331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0408-ECF7-D24B-C3BC-713CE679E5CC}"/>
              </a:ext>
            </a:extLst>
          </p:cNvPr>
          <p:cNvSpPr>
            <a:spLocks noGrp="1"/>
          </p:cNvSpPr>
          <p:nvPr>
            <p:ph type="title"/>
          </p:nvPr>
        </p:nvSpPr>
        <p:spPr/>
        <p:txBody>
          <a:bodyPr/>
          <a:lstStyle/>
          <a:p>
            <a:r>
              <a:rPr lang="en-US" dirty="0"/>
              <a:t>Example: Heap sort</a:t>
            </a:r>
            <a:endParaRPr lang="en-PK" dirty="0"/>
          </a:p>
        </p:txBody>
      </p:sp>
      <p:pic>
        <p:nvPicPr>
          <p:cNvPr id="6" name="Content Placeholder 5">
            <a:extLst>
              <a:ext uri="{FF2B5EF4-FFF2-40B4-BE49-F238E27FC236}">
                <a16:creationId xmlns:a16="http://schemas.microsoft.com/office/drawing/2014/main" id="{B7B1E39E-2F78-AA75-B7F2-3030AD432E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281" y="2120900"/>
            <a:ext cx="8619787" cy="4051300"/>
          </a:xfrm>
        </p:spPr>
      </p:pic>
    </p:spTree>
    <p:extLst>
      <p:ext uri="{BB962C8B-B14F-4D97-AF65-F5344CB8AC3E}">
        <p14:creationId xmlns:p14="http://schemas.microsoft.com/office/powerpoint/2010/main" val="358328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0408-ECF7-D24B-C3BC-713CE679E5CC}"/>
              </a:ext>
            </a:extLst>
          </p:cNvPr>
          <p:cNvSpPr>
            <a:spLocks noGrp="1"/>
          </p:cNvSpPr>
          <p:nvPr>
            <p:ph type="title"/>
          </p:nvPr>
        </p:nvSpPr>
        <p:spPr/>
        <p:txBody>
          <a:bodyPr/>
          <a:lstStyle/>
          <a:p>
            <a:r>
              <a:rPr lang="en-US" dirty="0"/>
              <a:t>Example: Heap sort</a:t>
            </a:r>
            <a:endParaRPr lang="en-PK" dirty="0"/>
          </a:p>
        </p:txBody>
      </p:sp>
      <p:pic>
        <p:nvPicPr>
          <p:cNvPr id="7" name="Content Placeholder 6">
            <a:extLst>
              <a:ext uri="{FF2B5EF4-FFF2-40B4-BE49-F238E27FC236}">
                <a16:creationId xmlns:a16="http://schemas.microsoft.com/office/drawing/2014/main" id="{3651865A-0E2F-340E-1EDA-5EB788EC9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281" y="2120900"/>
            <a:ext cx="8619787" cy="4051300"/>
          </a:xfrm>
        </p:spPr>
      </p:pic>
    </p:spTree>
    <p:extLst>
      <p:ext uri="{BB962C8B-B14F-4D97-AF65-F5344CB8AC3E}">
        <p14:creationId xmlns:p14="http://schemas.microsoft.com/office/powerpoint/2010/main" val="3437387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22ED-3996-59F4-CE2B-3CEBDCCF374A}"/>
              </a:ext>
            </a:extLst>
          </p:cNvPr>
          <p:cNvSpPr>
            <a:spLocks noGrp="1"/>
          </p:cNvSpPr>
          <p:nvPr>
            <p:ph type="title"/>
          </p:nvPr>
        </p:nvSpPr>
        <p:spPr/>
        <p:txBody>
          <a:bodyPr/>
          <a:lstStyle/>
          <a:p>
            <a:r>
              <a:rPr lang="en-US" dirty="0"/>
              <a:t>Structural property of heap</a:t>
            </a:r>
            <a:endParaRPr lang="en-PK" dirty="0"/>
          </a:p>
        </p:txBody>
      </p:sp>
      <p:sp>
        <p:nvSpPr>
          <p:cNvPr id="3" name="Content Placeholder 2">
            <a:extLst>
              <a:ext uri="{FF2B5EF4-FFF2-40B4-BE49-F238E27FC236}">
                <a16:creationId xmlns:a16="http://schemas.microsoft.com/office/drawing/2014/main" id="{FD1128DC-D8B9-20EA-E411-6DFE10F7032E}"/>
              </a:ext>
            </a:extLst>
          </p:cNvPr>
          <p:cNvSpPr>
            <a:spLocks noGrp="1"/>
          </p:cNvSpPr>
          <p:nvPr>
            <p:ph sz="half" idx="1"/>
          </p:nvPr>
        </p:nvSpPr>
        <p:spPr/>
        <p:txBody>
          <a:bodyPr>
            <a:normAutofit lnSpcReduction="10000"/>
          </a:bodyPr>
          <a:lstStyle/>
          <a:p>
            <a:pPr algn="just"/>
            <a:r>
              <a:rPr lang="en-US" dirty="0"/>
              <a:t>Structural property of heap says that the tree must be a complete binary tree.</a:t>
            </a:r>
          </a:p>
          <a:p>
            <a:pPr algn="just"/>
            <a:r>
              <a:rPr lang="en-US" dirty="0"/>
              <a:t>A complete binary tree is a binary tree in which </a:t>
            </a:r>
            <a:r>
              <a:rPr lang="en-US" b="0" i="0" dirty="0">
                <a:effectLst/>
              </a:rPr>
              <a:t>all the levels of binary tree is completely filled except possibly the last level, which is filled from left side.</a:t>
            </a:r>
          </a:p>
          <a:p>
            <a:pPr algn="just"/>
            <a:r>
              <a:rPr lang="en-US" b="0" i="0" dirty="0">
                <a:solidFill>
                  <a:srgbClr val="0E101A"/>
                </a:solidFill>
                <a:effectLst/>
              </a:rPr>
              <a:t>All the levels should be filled except for the last one. The last level may or may not be filled.</a:t>
            </a:r>
            <a:br>
              <a:rPr lang="en-US" b="0" i="0" dirty="0">
                <a:solidFill>
                  <a:srgbClr val="616161"/>
                </a:solidFill>
                <a:effectLst/>
              </a:rPr>
            </a:br>
            <a:r>
              <a:rPr lang="en-US" b="0" i="0" dirty="0">
                <a:solidFill>
                  <a:srgbClr val="616161"/>
                </a:solidFill>
                <a:effectLst/>
              </a:rPr>
              <a:t> </a:t>
            </a:r>
          </a:p>
          <a:p>
            <a:pPr algn="just"/>
            <a:r>
              <a:rPr lang="en-US" b="0" i="0" dirty="0">
                <a:solidFill>
                  <a:srgbClr val="0E101A"/>
                </a:solidFill>
                <a:effectLst/>
              </a:rPr>
              <a:t>All the nodes should be filled from left to right. </a:t>
            </a:r>
            <a:endParaRPr lang="en-US" b="0" i="0" dirty="0">
              <a:solidFill>
                <a:srgbClr val="616161"/>
              </a:solidFill>
              <a:effectLst/>
            </a:endParaRPr>
          </a:p>
          <a:p>
            <a:pPr marL="0" indent="0" algn="just">
              <a:buNone/>
            </a:pPr>
            <a:endParaRPr lang="en-PK" dirty="0"/>
          </a:p>
        </p:txBody>
      </p:sp>
      <p:pic>
        <p:nvPicPr>
          <p:cNvPr id="10" name="Content Placeholder 9">
            <a:extLst>
              <a:ext uri="{FF2B5EF4-FFF2-40B4-BE49-F238E27FC236}">
                <a16:creationId xmlns:a16="http://schemas.microsoft.com/office/drawing/2014/main" id="{70634E47-93FF-5637-26DB-CD7F6422BD9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12819" y="2595715"/>
            <a:ext cx="3630484" cy="2863853"/>
          </a:xfrm>
        </p:spPr>
      </p:pic>
    </p:spTree>
    <p:extLst>
      <p:ext uri="{BB962C8B-B14F-4D97-AF65-F5344CB8AC3E}">
        <p14:creationId xmlns:p14="http://schemas.microsoft.com/office/powerpoint/2010/main" val="41588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C603-5C43-C26B-843E-0F27C39DBA25}"/>
              </a:ext>
            </a:extLst>
          </p:cNvPr>
          <p:cNvSpPr>
            <a:spLocks noGrp="1"/>
          </p:cNvSpPr>
          <p:nvPr>
            <p:ph type="title"/>
          </p:nvPr>
        </p:nvSpPr>
        <p:spPr/>
        <p:txBody>
          <a:bodyPr/>
          <a:lstStyle/>
          <a:p>
            <a:r>
              <a:rPr lang="en-US" dirty="0"/>
              <a:t>Complete binary tree</a:t>
            </a:r>
            <a:endParaRPr lang="en-PK" dirty="0"/>
          </a:p>
        </p:txBody>
      </p:sp>
      <p:graphicFrame>
        <p:nvGraphicFramePr>
          <p:cNvPr id="8" name="Table 8">
            <a:extLst>
              <a:ext uri="{FF2B5EF4-FFF2-40B4-BE49-F238E27FC236}">
                <a16:creationId xmlns:a16="http://schemas.microsoft.com/office/drawing/2014/main" id="{BDA2D951-6C8E-0B7E-E450-C3BA2ABE3F48}"/>
              </a:ext>
            </a:extLst>
          </p:cNvPr>
          <p:cNvGraphicFramePr>
            <a:graphicFrameLocks noGrp="1"/>
          </p:cNvGraphicFramePr>
          <p:nvPr>
            <p:ph idx="1"/>
            <p:extLst>
              <p:ext uri="{D42A27DB-BD31-4B8C-83A1-F6EECF244321}">
                <p14:modId xmlns:p14="http://schemas.microsoft.com/office/powerpoint/2010/main" val="1521091509"/>
              </p:ext>
            </p:extLst>
          </p:nvPr>
        </p:nvGraphicFramePr>
        <p:xfrm>
          <a:off x="1069975" y="2120898"/>
          <a:ext cx="10058400" cy="4737102"/>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465001119"/>
                    </a:ext>
                  </a:extLst>
                </a:gridCol>
                <a:gridCol w="5029200">
                  <a:extLst>
                    <a:ext uri="{9D8B030D-6E8A-4147-A177-3AD203B41FA5}">
                      <a16:colId xmlns:a16="http://schemas.microsoft.com/office/drawing/2014/main" val="1951693804"/>
                    </a:ext>
                  </a:extLst>
                </a:gridCol>
              </a:tblGrid>
              <a:tr h="2368551">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2113580"/>
                  </a:ext>
                </a:extLst>
              </a:tr>
              <a:tr h="2368551">
                <a:tc>
                  <a:txBody>
                    <a:bodyPr/>
                    <a:lstStyle/>
                    <a:p>
                      <a:endParaRPr lang="en-PK" dirty="0"/>
                    </a:p>
                  </a:txBody>
                  <a:tcPr/>
                </a:tc>
                <a:tc>
                  <a:txBody>
                    <a:bodyPr/>
                    <a:lstStyle/>
                    <a:p>
                      <a:endParaRPr lang="en-PK" dirty="0"/>
                    </a:p>
                  </a:txBody>
                  <a:tcPr/>
                </a:tc>
                <a:extLst>
                  <a:ext uri="{0D108BD9-81ED-4DB2-BD59-A6C34878D82A}">
                    <a16:rowId xmlns:a16="http://schemas.microsoft.com/office/drawing/2014/main" val="1960085889"/>
                  </a:ext>
                </a:extLst>
              </a:tr>
            </a:tbl>
          </a:graphicData>
        </a:graphic>
      </p:graphicFrame>
      <p:pic>
        <p:nvPicPr>
          <p:cNvPr id="12" name="Picture 11">
            <a:extLst>
              <a:ext uri="{FF2B5EF4-FFF2-40B4-BE49-F238E27FC236}">
                <a16:creationId xmlns:a16="http://schemas.microsoft.com/office/drawing/2014/main" id="{9944BB31-3473-6365-1CBB-FBDD3BA01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744" y="4399551"/>
            <a:ext cx="3343532" cy="2362763"/>
          </a:xfrm>
          <a:prstGeom prst="rect">
            <a:avLst/>
          </a:prstGeom>
        </p:spPr>
      </p:pic>
      <p:pic>
        <p:nvPicPr>
          <p:cNvPr id="14" name="Picture 13">
            <a:extLst>
              <a:ext uri="{FF2B5EF4-FFF2-40B4-BE49-F238E27FC236}">
                <a16:creationId xmlns:a16="http://schemas.microsoft.com/office/drawing/2014/main" id="{6175F3C9-0BC9-229F-EB6B-8D3B1675E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935" y="1994589"/>
            <a:ext cx="3417162" cy="2414794"/>
          </a:xfrm>
          <a:prstGeom prst="rect">
            <a:avLst/>
          </a:prstGeom>
        </p:spPr>
      </p:pic>
      <p:pic>
        <p:nvPicPr>
          <p:cNvPr id="16" name="Picture 15">
            <a:extLst>
              <a:ext uri="{FF2B5EF4-FFF2-40B4-BE49-F238E27FC236}">
                <a16:creationId xmlns:a16="http://schemas.microsoft.com/office/drawing/2014/main" id="{8DDFB501-2457-F384-6BEA-6C552A9947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0725" y="4572000"/>
            <a:ext cx="3078350" cy="2414795"/>
          </a:xfrm>
          <a:prstGeom prst="rect">
            <a:avLst/>
          </a:prstGeom>
        </p:spPr>
      </p:pic>
      <p:pic>
        <p:nvPicPr>
          <p:cNvPr id="18" name="Picture 17">
            <a:extLst>
              <a:ext uri="{FF2B5EF4-FFF2-40B4-BE49-F238E27FC236}">
                <a16:creationId xmlns:a16="http://schemas.microsoft.com/office/drawing/2014/main" id="{C4DB8F6E-B18E-EC17-1CFB-15C3C970BC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5012" y="2093976"/>
            <a:ext cx="2928995" cy="2414794"/>
          </a:xfrm>
          <a:prstGeom prst="rect">
            <a:avLst/>
          </a:prstGeom>
        </p:spPr>
      </p:pic>
    </p:spTree>
    <p:extLst>
      <p:ext uri="{BB962C8B-B14F-4D97-AF65-F5344CB8AC3E}">
        <p14:creationId xmlns:p14="http://schemas.microsoft.com/office/powerpoint/2010/main" val="285351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E43EA-AE33-D9AF-B33C-37CF4D260F80}"/>
              </a:ext>
            </a:extLst>
          </p:cNvPr>
          <p:cNvSpPr>
            <a:spLocks noGrp="1"/>
          </p:cNvSpPr>
          <p:nvPr>
            <p:ph type="title"/>
          </p:nvPr>
        </p:nvSpPr>
        <p:spPr/>
        <p:txBody>
          <a:bodyPr/>
          <a:lstStyle/>
          <a:p>
            <a:r>
              <a:rPr lang="en-US" dirty="0"/>
              <a:t>Ordering property of heap</a:t>
            </a:r>
            <a:endParaRPr lang="en-PK" dirty="0"/>
          </a:p>
        </p:txBody>
      </p:sp>
      <p:sp>
        <p:nvSpPr>
          <p:cNvPr id="3" name="Content Placeholder 2">
            <a:extLst>
              <a:ext uri="{FF2B5EF4-FFF2-40B4-BE49-F238E27FC236}">
                <a16:creationId xmlns:a16="http://schemas.microsoft.com/office/drawing/2014/main" id="{C6AA10E0-24F9-A7E8-B100-DE65034A5D69}"/>
              </a:ext>
            </a:extLst>
          </p:cNvPr>
          <p:cNvSpPr>
            <a:spLocks noGrp="1"/>
          </p:cNvSpPr>
          <p:nvPr>
            <p:ph idx="1"/>
          </p:nvPr>
        </p:nvSpPr>
        <p:spPr/>
        <p:txBody>
          <a:bodyPr/>
          <a:lstStyle/>
          <a:p>
            <a:r>
              <a:rPr lang="en-US" sz="2800" b="0" i="0" dirty="0">
                <a:solidFill>
                  <a:srgbClr val="273239"/>
                </a:solidFill>
                <a:effectLst/>
              </a:rPr>
              <a:t>Generally, heaps are of two orders/ types.</a:t>
            </a:r>
          </a:p>
          <a:p>
            <a:pPr lvl="1">
              <a:lnSpc>
                <a:spcPct val="150000"/>
              </a:lnSpc>
              <a:spcBef>
                <a:spcPts val="0"/>
              </a:spcBef>
              <a:spcAft>
                <a:spcPts val="0"/>
              </a:spcAft>
              <a:buFont typeface="Wingdings" panose="05000000000000000000" pitchFamily="2" charset="2"/>
              <a:buChar char="Ø"/>
            </a:pPr>
            <a:r>
              <a:rPr lang="en-US" sz="2400" dirty="0">
                <a:solidFill>
                  <a:srgbClr val="273239"/>
                </a:solidFill>
              </a:rPr>
              <a:t>Min Heap</a:t>
            </a:r>
          </a:p>
          <a:p>
            <a:pPr lvl="1">
              <a:lnSpc>
                <a:spcPct val="150000"/>
              </a:lnSpc>
              <a:spcBef>
                <a:spcPts val="0"/>
              </a:spcBef>
              <a:spcAft>
                <a:spcPts val="0"/>
              </a:spcAft>
              <a:buFont typeface="Wingdings" panose="05000000000000000000" pitchFamily="2" charset="2"/>
              <a:buChar char="Ø"/>
            </a:pPr>
            <a:r>
              <a:rPr lang="en-US" sz="2400" dirty="0">
                <a:solidFill>
                  <a:srgbClr val="273239"/>
                </a:solidFill>
              </a:rPr>
              <a:t>Max Heap</a:t>
            </a:r>
            <a:endParaRPr lang="en-PK" dirty="0"/>
          </a:p>
        </p:txBody>
      </p:sp>
    </p:spTree>
    <p:extLst>
      <p:ext uri="{BB962C8B-B14F-4D97-AF65-F5344CB8AC3E}">
        <p14:creationId xmlns:p14="http://schemas.microsoft.com/office/powerpoint/2010/main" val="29014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82AE-E4E2-EDCF-A507-5D7D487D270B}"/>
              </a:ext>
            </a:extLst>
          </p:cNvPr>
          <p:cNvSpPr>
            <a:spLocks noGrp="1"/>
          </p:cNvSpPr>
          <p:nvPr>
            <p:ph type="title"/>
          </p:nvPr>
        </p:nvSpPr>
        <p:spPr/>
        <p:txBody>
          <a:bodyPr/>
          <a:lstStyle/>
          <a:p>
            <a:r>
              <a:rPr lang="en-US" dirty="0"/>
              <a:t>Array Based </a:t>
            </a:r>
            <a:r>
              <a:rPr lang="en-US" dirty="0" err="1"/>
              <a:t>implementatiion</a:t>
            </a:r>
            <a:endParaRPr lang="en-US" dirty="0"/>
          </a:p>
        </p:txBody>
      </p:sp>
      <p:sp>
        <p:nvSpPr>
          <p:cNvPr id="3" name="Content Placeholder 2">
            <a:extLst>
              <a:ext uri="{FF2B5EF4-FFF2-40B4-BE49-F238E27FC236}">
                <a16:creationId xmlns:a16="http://schemas.microsoft.com/office/drawing/2014/main" id="{D8E55646-B0C1-B188-2D68-89C7E2F32DF2}"/>
              </a:ext>
            </a:extLst>
          </p:cNvPr>
          <p:cNvSpPr>
            <a:spLocks noGrp="1"/>
          </p:cNvSpPr>
          <p:nvPr>
            <p:ph idx="1"/>
          </p:nvPr>
        </p:nvSpPr>
        <p:spPr/>
        <p:txBody>
          <a:bodyPr/>
          <a:lstStyle/>
          <a:p>
            <a:r>
              <a:rPr lang="en-US" dirty="0"/>
              <a:t>Array-based representation of a binary heap, where for a node at index i:</a:t>
            </a:r>
          </a:p>
          <a:p>
            <a:r>
              <a:rPr lang="en-US" dirty="0"/>
              <a:t>Left child is at 2i + 1</a:t>
            </a:r>
          </a:p>
          <a:p>
            <a:r>
              <a:rPr lang="en-US" dirty="0"/>
              <a:t>Right child is at 2i + 2</a:t>
            </a:r>
          </a:p>
          <a:p>
            <a:r>
              <a:rPr lang="en-US" dirty="0"/>
              <a:t>Parent is at (</a:t>
            </a:r>
            <a:r>
              <a:rPr lang="en-US" dirty="0" err="1"/>
              <a:t>i</a:t>
            </a:r>
            <a:r>
              <a:rPr lang="en-US" dirty="0"/>
              <a:t> - 1) / 2 (integer division)</a:t>
            </a:r>
          </a:p>
        </p:txBody>
      </p:sp>
    </p:spTree>
    <p:extLst>
      <p:ext uri="{BB962C8B-B14F-4D97-AF65-F5344CB8AC3E}">
        <p14:creationId xmlns:p14="http://schemas.microsoft.com/office/powerpoint/2010/main" val="261348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B09B-3DAB-06E6-8561-D0F81CE91FB6}"/>
              </a:ext>
            </a:extLst>
          </p:cNvPr>
          <p:cNvSpPr>
            <a:spLocks noGrp="1"/>
          </p:cNvSpPr>
          <p:nvPr>
            <p:ph type="title"/>
          </p:nvPr>
        </p:nvSpPr>
        <p:spPr/>
        <p:txBody>
          <a:bodyPr/>
          <a:lstStyle/>
          <a:p>
            <a:r>
              <a:rPr lang="en-US" dirty="0"/>
              <a:t>Max heap</a:t>
            </a:r>
            <a:endParaRPr lang="en-PK" dirty="0"/>
          </a:p>
        </p:txBody>
      </p:sp>
      <p:sp>
        <p:nvSpPr>
          <p:cNvPr id="3" name="Content Placeholder 2">
            <a:extLst>
              <a:ext uri="{FF2B5EF4-FFF2-40B4-BE49-F238E27FC236}">
                <a16:creationId xmlns:a16="http://schemas.microsoft.com/office/drawing/2014/main" id="{DAFA9B7B-6A67-089E-7A78-9BC1292C24F5}"/>
              </a:ext>
            </a:extLst>
          </p:cNvPr>
          <p:cNvSpPr>
            <a:spLocks noGrp="1"/>
          </p:cNvSpPr>
          <p:nvPr>
            <p:ph idx="1"/>
          </p:nvPr>
        </p:nvSpPr>
        <p:spPr/>
        <p:txBody>
          <a:bodyPr/>
          <a:lstStyle/>
          <a:p>
            <a:pPr algn="just"/>
            <a:r>
              <a:rPr lang="en-US" b="0" i="0" dirty="0">
                <a:solidFill>
                  <a:srgbClr val="273239"/>
                </a:solidFill>
                <a:effectLst/>
              </a:rPr>
              <a:t>In this heap, the value of the root node must be the greatest among all its child nodes and the same thing must be done for its left and right sub-tree also.</a:t>
            </a:r>
          </a:p>
          <a:p>
            <a:pPr marL="0" indent="0" algn="just">
              <a:buNone/>
            </a:pPr>
            <a:endParaRPr lang="en-PK" dirty="0"/>
          </a:p>
        </p:txBody>
      </p:sp>
      <p:pic>
        <p:nvPicPr>
          <p:cNvPr id="5" name="Picture 4">
            <a:extLst>
              <a:ext uri="{FF2B5EF4-FFF2-40B4-BE49-F238E27FC236}">
                <a16:creationId xmlns:a16="http://schemas.microsoft.com/office/drawing/2014/main" id="{45EC16DF-6BE7-F183-D84D-A710A8D66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642" y="3020890"/>
            <a:ext cx="3149762" cy="2743341"/>
          </a:xfrm>
          <a:prstGeom prst="rect">
            <a:avLst/>
          </a:prstGeom>
        </p:spPr>
      </p:pic>
    </p:spTree>
    <p:extLst>
      <p:ext uri="{BB962C8B-B14F-4D97-AF65-F5344CB8AC3E}">
        <p14:creationId xmlns:p14="http://schemas.microsoft.com/office/powerpoint/2010/main" val="119663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B09B-3DAB-06E6-8561-D0F81CE91FB6}"/>
              </a:ext>
            </a:extLst>
          </p:cNvPr>
          <p:cNvSpPr>
            <a:spLocks noGrp="1"/>
          </p:cNvSpPr>
          <p:nvPr>
            <p:ph type="title"/>
          </p:nvPr>
        </p:nvSpPr>
        <p:spPr/>
        <p:txBody>
          <a:bodyPr/>
          <a:lstStyle/>
          <a:p>
            <a:r>
              <a:rPr lang="en-US" dirty="0"/>
              <a:t>Min heap</a:t>
            </a:r>
            <a:endParaRPr lang="en-PK" dirty="0"/>
          </a:p>
        </p:txBody>
      </p:sp>
      <p:sp>
        <p:nvSpPr>
          <p:cNvPr id="3" name="Content Placeholder 2">
            <a:extLst>
              <a:ext uri="{FF2B5EF4-FFF2-40B4-BE49-F238E27FC236}">
                <a16:creationId xmlns:a16="http://schemas.microsoft.com/office/drawing/2014/main" id="{DAFA9B7B-6A67-089E-7A78-9BC1292C24F5}"/>
              </a:ext>
            </a:extLst>
          </p:cNvPr>
          <p:cNvSpPr>
            <a:spLocks noGrp="1"/>
          </p:cNvSpPr>
          <p:nvPr>
            <p:ph idx="1"/>
          </p:nvPr>
        </p:nvSpPr>
        <p:spPr/>
        <p:txBody>
          <a:bodyPr/>
          <a:lstStyle/>
          <a:p>
            <a:pPr algn="just"/>
            <a:r>
              <a:rPr lang="en-US" b="0" i="0" dirty="0">
                <a:solidFill>
                  <a:srgbClr val="273239"/>
                </a:solidFill>
                <a:effectLst/>
              </a:rPr>
              <a:t>In this heap, the value of the root node must be the smallest among all its child nodes and the same thing must be done for its left and right sub-tree also.</a:t>
            </a:r>
          </a:p>
          <a:p>
            <a:pPr marL="0" indent="0" algn="just">
              <a:buNone/>
            </a:pPr>
            <a:endParaRPr lang="en-US" b="0" i="0" dirty="0">
              <a:solidFill>
                <a:srgbClr val="273239"/>
              </a:solidFill>
              <a:effectLst/>
            </a:endParaRPr>
          </a:p>
          <a:p>
            <a:pPr marL="0" indent="0" algn="just">
              <a:buNone/>
            </a:pPr>
            <a:endParaRPr lang="en-PK" dirty="0"/>
          </a:p>
        </p:txBody>
      </p:sp>
      <p:pic>
        <p:nvPicPr>
          <p:cNvPr id="6" name="Picture 5">
            <a:extLst>
              <a:ext uri="{FF2B5EF4-FFF2-40B4-BE49-F238E27FC236}">
                <a16:creationId xmlns:a16="http://schemas.microsoft.com/office/drawing/2014/main" id="{37DF7373-19C6-04C9-E027-A01E41AC0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119" y="2912735"/>
            <a:ext cx="3149762" cy="2743341"/>
          </a:xfrm>
          <a:prstGeom prst="rect">
            <a:avLst/>
          </a:prstGeom>
        </p:spPr>
      </p:pic>
    </p:spTree>
    <p:extLst>
      <p:ext uri="{BB962C8B-B14F-4D97-AF65-F5344CB8AC3E}">
        <p14:creationId xmlns:p14="http://schemas.microsoft.com/office/powerpoint/2010/main" val="127320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A8B5-46FB-0169-48FF-AA0A904FB041}"/>
              </a:ext>
            </a:extLst>
          </p:cNvPr>
          <p:cNvSpPr>
            <a:spLocks noGrp="1"/>
          </p:cNvSpPr>
          <p:nvPr>
            <p:ph type="title"/>
          </p:nvPr>
        </p:nvSpPr>
        <p:spPr/>
        <p:txBody>
          <a:bodyPr/>
          <a:lstStyle/>
          <a:p>
            <a:r>
              <a:rPr lang="en-US" dirty="0"/>
              <a:t>Heap tree Construction </a:t>
            </a:r>
            <a:endParaRPr lang="en-PK" dirty="0"/>
          </a:p>
        </p:txBody>
      </p:sp>
      <p:sp>
        <p:nvSpPr>
          <p:cNvPr id="3" name="Content Placeholder 2">
            <a:extLst>
              <a:ext uri="{FF2B5EF4-FFF2-40B4-BE49-F238E27FC236}">
                <a16:creationId xmlns:a16="http://schemas.microsoft.com/office/drawing/2014/main" id="{702AAD5D-E04E-C625-2C5C-60982564C8FC}"/>
              </a:ext>
            </a:extLst>
          </p:cNvPr>
          <p:cNvSpPr>
            <a:spLocks noGrp="1"/>
          </p:cNvSpPr>
          <p:nvPr>
            <p:ph idx="1"/>
          </p:nvPr>
        </p:nvSpPr>
        <p:spPr/>
        <p:txBody>
          <a:bodyPr/>
          <a:lstStyle/>
          <a:p>
            <a:r>
              <a:rPr lang="en-US" dirty="0"/>
              <a:t>There can be two ways to create a heap tree:</a:t>
            </a:r>
          </a:p>
          <a:p>
            <a:pPr marL="0" indent="0">
              <a:buNone/>
            </a:pPr>
            <a:r>
              <a:rPr lang="en-US" dirty="0"/>
              <a:t>	1. Insert each key one by one</a:t>
            </a:r>
          </a:p>
          <a:p>
            <a:pPr lvl="4">
              <a:buFont typeface="Wingdings" panose="05000000000000000000" pitchFamily="2" charset="2"/>
              <a:buChar char="Ø"/>
            </a:pPr>
            <a:r>
              <a:rPr lang="en-US" dirty="0"/>
              <a:t>Time complexity is O(n log n)</a:t>
            </a:r>
          </a:p>
          <a:p>
            <a:pPr marL="0" indent="0">
              <a:buNone/>
            </a:pPr>
            <a:r>
              <a:rPr lang="en-US" dirty="0"/>
              <a:t>	2. </a:t>
            </a:r>
            <a:r>
              <a:rPr lang="en-US" dirty="0" err="1"/>
              <a:t>Heapify</a:t>
            </a:r>
            <a:r>
              <a:rPr lang="en-US" dirty="0"/>
              <a:t> Method</a:t>
            </a:r>
          </a:p>
          <a:p>
            <a:pPr lvl="4">
              <a:buFont typeface="Wingdings" panose="05000000000000000000" pitchFamily="2" charset="2"/>
              <a:buChar char="Ø"/>
            </a:pPr>
            <a:r>
              <a:rPr lang="en-US" dirty="0"/>
              <a:t>Time complexity is O(n)</a:t>
            </a:r>
          </a:p>
          <a:p>
            <a:pPr lvl="4">
              <a:buFont typeface="Wingdings" panose="05000000000000000000" pitchFamily="2" charset="2"/>
              <a:buChar char="Ø"/>
            </a:pPr>
            <a:endParaRPr lang="en-PK" dirty="0"/>
          </a:p>
        </p:txBody>
      </p:sp>
    </p:spTree>
    <p:extLst>
      <p:ext uri="{BB962C8B-B14F-4D97-AF65-F5344CB8AC3E}">
        <p14:creationId xmlns:p14="http://schemas.microsoft.com/office/powerpoint/2010/main" val="3147441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1303</TotalTime>
  <Words>1021</Words>
  <Application>Microsoft Office PowerPoint</Application>
  <PresentationFormat>Widescreen</PresentationFormat>
  <Paragraphs>95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Rockwell</vt:lpstr>
      <vt:lpstr>Rockwell Condensed</vt:lpstr>
      <vt:lpstr>Wingdings</vt:lpstr>
      <vt:lpstr>Wood Type</vt:lpstr>
      <vt:lpstr>Data Structures And Algorithms</vt:lpstr>
      <vt:lpstr>Heap</vt:lpstr>
      <vt:lpstr>Structural property of heap</vt:lpstr>
      <vt:lpstr>Complete binary tree</vt:lpstr>
      <vt:lpstr>Ordering property of heap</vt:lpstr>
      <vt:lpstr>Array Based implementatiion</vt:lpstr>
      <vt:lpstr>Max heap</vt:lpstr>
      <vt:lpstr>Min heap</vt:lpstr>
      <vt:lpstr>Heap tree Construction </vt:lpstr>
      <vt:lpstr>Heap construction (one by one)</vt:lpstr>
      <vt:lpstr>Heap construction (one by one)</vt:lpstr>
      <vt:lpstr>Heap construction (one by one)</vt:lpstr>
      <vt:lpstr>Array representation of above Heap</vt:lpstr>
      <vt:lpstr>Heap construction (Heapify)</vt:lpstr>
      <vt:lpstr>1st step</vt:lpstr>
      <vt:lpstr>2nd step</vt:lpstr>
      <vt:lpstr>3rd step</vt:lpstr>
      <vt:lpstr>4th step</vt:lpstr>
      <vt:lpstr>Final heap</vt:lpstr>
      <vt:lpstr>deletion of an element</vt:lpstr>
      <vt:lpstr>Heap sort</vt:lpstr>
      <vt:lpstr>Example: Heap sort</vt:lpstr>
      <vt:lpstr>Example: Heap sort</vt:lpstr>
      <vt:lpstr>Example: Heap sort</vt:lpstr>
      <vt:lpstr>Example: Heap sort</vt:lpstr>
      <vt:lpstr>Example: Heap sort</vt:lpstr>
      <vt:lpstr>Example: Heap sort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Rabia Arshad</dc:creator>
  <cp:lastModifiedBy>Afifa Hameed</cp:lastModifiedBy>
  <cp:revision>222</cp:revision>
  <dcterms:created xsi:type="dcterms:W3CDTF">2023-03-30T08:03:35Z</dcterms:created>
  <dcterms:modified xsi:type="dcterms:W3CDTF">2025-06-23T03:09:58Z</dcterms:modified>
</cp:coreProperties>
</file>