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6" r:id="rId11"/>
    <p:sldId id="317" r:id="rId12"/>
    <p:sldId id="318" r:id="rId13"/>
    <p:sldId id="319"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varScale="1">
        <p:scale>
          <a:sx n="109" d="100"/>
          <a:sy n="109"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D:\housing-price-data-04042019.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housing-price-data-04042019%20(2).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'housing-price-data-04042019'!$I$24:$J$24</c:f>
                <c:numCache>
                  <c:formatCode>General</c:formatCode>
                  <c:ptCount val="2"/>
                  <c:pt idx="0">
                    <c:v>60930.392910000002</c:v>
                  </c:pt>
                  <c:pt idx="1">
                    <c:v>171483.95619999999</c:v>
                  </c:pt>
                </c:numCache>
              </c:numRef>
            </c:plus>
            <c:minus>
              <c:numRef>
                <c:f>'housing-price-data-04042019'!$I$23:$J$23</c:f>
                <c:numCache>
                  <c:formatCode>General</c:formatCode>
                  <c:ptCount val="2"/>
                  <c:pt idx="0">
                    <c:v>33855.561869999998</c:v>
                  </c:pt>
                  <c:pt idx="1">
                    <c:v>171483.95619999999</c:v>
                  </c:pt>
                </c:numCache>
              </c:numRef>
            </c:minus>
            <c:spPr>
              <a:noFill/>
              <a:ln w="9525" cap="flat" cmpd="sng" algn="ctr">
                <a:solidFill>
                  <a:schemeClr val="tx1">
                    <a:lumMod val="65000"/>
                    <a:lumOff val="35000"/>
                  </a:schemeClr>
                </a:solidFill>
                <a:round/>
              </a:ln>
              <a:effectLst/>
            </c:spPr>
          </c:errBars>
          <c:cat>
            <c:strRef>
              <c:f>'housing-price-data-04042019'!$I$6:$J$6</c:f>
              <c:strCache>
                <c:ptCount val="2"/>
                <c:pt idx="0">
                  <c:v>Hip Roof Style</c:v>
                </c:pt>
                <c:pt idx="1">
                  <c:v>Gable Roof Style</c:v>
                </c:pt>
              </c:strCache>
            </c:strRef>
          </c:cat>
          <c:val>
            <c:numRef>
              <c:f>'housing-price-data-04042019'!$I$7:$J$7</c:f>
              <c:numCache>
                <c:formatCode>_("$"* #,##0_);_("$"* \(#,##0\);_("$"* "-"??_);_(@_)</c:formatCode>
                <c:ptCount val="2"/>
                <c:pt idx="0">
                  <c:v>218876.93</c:v>
                </c:pt>
                <c:pt idx="1">
                  <c:v>171483.96</c:v>
                </c:pt>
              </c:numCache>
            </c:numRef>
          </c:val>
          <c:extLst>
            <c:ext xmlns:c16="http://schemas.microsoft.com/office/drawing/2014/chart" uri="{C3380CC4-5D6E-409C-BE32-E72D297353CC}">
              <c16:uniqueId val="{00000000-5991-4E2E-9284-F2F7268262E5}"/>
            </c:ext>
          </c:extLst>
        </c:ser>
        <c:dLbls>
          <c:showLegendKey val="0"/>
          <c:showVal val="0"/>
          <c:showCatName val="0"/>
          <c:showSerName val="0"/>
          <c:showPercent val="0"/>
          <c:showBubbleSize val="0"/>
        </c:dLbls>
        <c:gapWidth val="219"/>
        <c:overlap val="-27"/>
        <c:axId val="1807036047"/>
        <c:axId val="1807036879"/>
      </c:barChart>
      <c:catAx>
        <c:axId val="1807036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036879"/>
        <c:crosses val="autoZero"/>
        <c:auto val="1"/>
        <c:lblAlgn val="ctr"/>
        <c:lblOffset val="100"/>
        <c:noMultiLvlLbl val="0"/>
      </c:catAx>
      <c:valAx>
        <c:axId val="180703687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0360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Sheet1!$N$13:$O$13</c:f>
                <c:numCache>
                  <c:formatCode>General</c:formatCode>
                  <c:ptCount val="2"/>
                  <c:pt idx="0">
                    <c:v>5131.4320274046395</c:v>
                  </c:pt>
                  <c:pt idx="1">
                    <c:v>4127.9792008896738</c:v>
                  </c:pt>
                </c:numCache>
              </c:numRef>
            </c:plus>
            <c:minus>
              <c:numRef>
                <c:f>Sheet1!$N$14:$O$14</c:f>
                <c:numCache>
                  <c:formatCode>General</c:formatCode>
                  <c:ptCount val="2"/>
                  <c:pt idx="0">
                    <c:v>5131.4320274046395</c:v>
                  </c:pt>
                  <c:pt idx="1">
                    <c:v>4127.9792008896738</c:v>
                  </c:pt>
                </c:numCache>
              </c:numRef>
            </c:minus>
            <c:spPr>
              <a:noFill/>
              <a:ln w="9525" cap="flat" cmpd="sng" algn="ctr">
                <a:solidFill>
                  <a:schemeClr val="tx1">
                    <a:lumMod val="65000"/>
                    <a:lumOff val="35000"/>
                  </a:schemeClr>
                </a:solidFill>
                <a:round/>
              </a:ln>
              <a:effectLst/>
            </c:spPr>
          </c:errBars>
          <c:cat>
            <c:strRef>
              <c:f>Sheet1!$I$7:$J$7</c:f>
              <c:strCache>
                <c:ptCount val="2"/>
                <c:pt idx="0">
                  <c:v>Attatched</c:v>
                </c:pt>
                <c:pt idx="1">
                  <c:v>Detached</c:v>
                </c:pt>
              </c:strCache>
            </c:strRef>
          </c:cat>
          <c:val>
            <c:numRef>
              <c:f>Sheet1!$I$8:$J$8</c:f>
              <c:numCache>
                <c:formatCode>General</c:formatCode>
                <c:ptCount val="2"/>
                <c:pt idx="0">
                  <c:v>202892.65632183908</c:v>
                </c:pt>
                <c:pt idx="1">
                  <c:v>134091.16279069768</c:v>
                </c:pt>
              </c:numCache>
            </c:numRef>
          </c:val>
          <c:extLst>
            <c:ext xmlns:c16="http://schemas.microsoft.com/office/drawing/2014/chart" uri="{C3380CC4-5D6E-409C-BE32-E72D297353CC}">
              <c16:uniqueId val="{00000000-723B-460C-9C96-C846565481F5}"/>
            </c:ext>
          </c:extLst>
        </c:ser>
        <c:dLbls>
          <c:showLegendKey val="0"/>
          <c:showVal val="0"/>
          <c:showCatName val="0"/>
          <c:showSerName val="0"/>
          <c:showPercent val="0"/>
          <c:showBubbleSize val="0"/>
        </c:dLbls>
        <c:gapWidth val="219"/>
        <c:overlap val="-27"/>
        <c:axId val="1967411823"/>
        <c:axId val="1967416399"/>
      </c:barChart>
      <c:catAx>
        <c:axId val="196741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416399"/>
        <c:crosses val="autoZero"/>
        <c:auto val="1"/>
        <c:lblAlgn val="ctr"/>
        <c:lblOffset val="100"/>
        <c:noMultiLvlLbl val="0"/>
      </c:catAx>
      <c:valAx>
        <c:axId val="196741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411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latin typeface="Avenir Next LT Pro" panose="020B0504020202020204" pitchFamily="34" charset="0"/>
              </a:rPr>
              <a:t>Housing market analysis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latin typeface="Avenir Next LT Pro Light" panose="020B0304020202020204" pitchFamily="34" charset="0"/>
              </a:rPr>
              <a:t>Areej Haq</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1FFF-DB1B-446F-BD74-D68BD7709683}"/>
              </a:ext>
            </a:extLst>
          </p:cNvPr>
          <p:cNvSpPr>
            <a:spLocks noGrp="1"/>
          </p:cNvSpPr>
          <p:nvPr>
            <p:ph type="ctrTitle"/>
          </p:nvPr>
        </p:nvSpPr>
        <p:spPr/>
        <p:txBody>
          <a:bodyPr/>
          <a:lstStyle/>
          <a:p>
            <a:r>
              <a:rPr lang="en-US" dirty="0">
                <a:latin typeface="Avenir Next LT Pro" panose="020B0504020202020204" pitchFamily="34" charset="0"/>
              </a:rPr>
              <a:t>Q&amp;A</a:t>
            </a:r>
          </a:p>
        </p:txBody>
      </p:sp>
    </p:spTree>
    <p:extLst>
      <p:ext uri="{BB962C8B-B14F-4D97-AF65-F5344CB8AC3E}">
        <p14:creationId xmlns:p14="http://schemas.microsoft.com/office/powerpoint/2010/main" val="164088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868-5C51-4B19-BD59-1AE6158CE953}"/>
              </a:ext>
            </a:extLst>
          </p:cNvPr>
          <p:cNvSpPr>
            <a:spLocks noGrp="1"/>
          </p:cNvSpPr>
          <p:nvPr>
            <p:ph type="ctrTitle"/>
          </p:nvPr>
        </p:nvSpPr>
        <p:spPr/>
        <p:txBody>
          <a:bodyPr/>
          <a:lstStyle/>
          <a:p>
            <a:r>
              <a:rPr lang="en-US" dirty="0">
                <a:latin typeface="Avenir Next LT Pro" panose="020B0504020202020204" pitchFamily="34" charset="0"/>
              </a:rPr>
              <a:t>Thank You</a:t>
            </a:r>
          </a:p>
        </p:txBody>
      </p:sp>
      <p:sp>
        <p:nvSpPr>
          <p:cNvPr id="3" name="Subtitle 2">
            <a:extLst>
              <a:ext uri="{FF2B5EF4-FFF2-40B4-BE49-F238E27FC236}">
                <a16:creationId xmlns:a16="http://schemas.microsoft.com/office/drawing/2014/main" id="{46788A71-50D2-4A94-8FC8-A894189881DE}"/>
              </a:ext>
            </a:extLst>
          </p:cNvPr>
          <p:cNvSpPr>
            <a:spLocks noGrp="1"/>
          </p:cNvSpPr>
          <p:nvPr>
            <p:ph type="subTitle" idx="1"/>
          </p:nvPr>
        </p:nvSpPr>
        <p:spPr/>
        <p:txBody>
          <a:bodyPr/>
          <a:lstStyle/>
          <a:p>
            <a:r>
              <a:rPr lang="en-US" dirty="0">
                <a:latin typeface="Avenir Next LT Pro Light" panose="020B0304020202020204" pitchFamily="34" charset="0"/>
              </a:rPr>
              <a:t>Areej.haq@gmail.com</a:t>
            </a:r>
          </a:p>
        </p:txBody>
      </p:sp>
    </p:spTree>
    <p:extLst>
      <p:ext uri="{BB962C8B-B14F-4D97-AF65-F5344CB8AC3E}">
        <p14:creationId xmlns:p14="http://schemas.microsoft.com/office/powerpoint/2010/main" val="51221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latin typeface="Avenir Next LT Pro" panose="020B0504020202020204" pitchFamily="34" charset="0"/>
              </a:rPr>
              <a:t>Overview and Problem Statement</a:t>
            </a:r>
          </a:p>
        </p:txBody>
      </p:sp>
      <p:sp>
        <p:nvSpPr>
          <p:cNvPr id="4" name="Content Placeholder 3">
            <a:extLst>
              <a:ext uri="{FF2B5EF4-FFF2-40B4-BE49-F238E27FC236}">
                <a16:creationId xmlns:a16="http://schemas.microsoft.com/office/drawing/2014/main" id="{7470DD95-B3D3-43F5-A42C-01F2F9C9113E}"/>
              </a:ext>
            </a:extLst>
          </p:cNvPr>
          <p:cNvSpPr>
            <a:spLocks noGrp="1"/>
          </p:cNvSpPr>
          <p:nvPr>
            <p:ph idx="1"/>
          </p:nvPr>
        </p:nvSpPr>
        <p:spPr/>
        <p:txBody>
          <a:bodyPr/>
          <a:lstStyle/>
          <a:p>
            <a:pPr>
              <a:lnSpc>
                <a:spcPct val="300000"/>
              </a:lnSpc>
            </a:pPr>
            <a:r>
              <a:rPr lang="en-US" dirty="0">
                <a:latin typeface="Avenir Next LT Pro Light" panose="020B0304020202020204" pitchFamily="34" charset="0"/>
              </a:rPr>
              <a:t>How do we allocate dollars earmarked for investments into mortgage bank securities.</a:t>
            </a:r>
          </a:p>
          <a:p>
            <a:pPr>
              <a:lnSpc>
                <a:spcPct val="300000"/>
              </a:lnSpc>
            </a:pPr>
            <a:r>
              <a:rPr lang="en-US" dirty="0">
                <a:latin typeface="Avenir Next LT Pro Light" panose="020B0304020202020204" pitchFamily="34" charset="0"/>
              </a:rPr>
              <a:t>What are the factors that drive up home prices?</a:t>
            </a:r>
          </a:p>
          <a:p>
            <a:pPr>
              <a:lnSpc>
                <a:spcPct val="300000"/>
              </a:lnSpc>
            </a:pPr>
            <a:r>
              <a:rPr lang="en-US" dirty="0">
                <a:latin typeface="Avenir Next LT Pro Light" panose="020B0304020202020204" pitchFamily="34" charset="0"/>
              </a:rPr>
              <a:t>What factors investors need to consider before investing in real estate?</a:t>
            </a:r>
          </a:p>
        </p:txBody>
      </p:sp>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847A-A453-4D5A-9179-AA94B65DB31A}"/>
              </a:ext>
            </a:extLst>
          </p:cNvPr>
          <p:cNvSpPr>
            <a:spLocks noGrp="1"/>
          </p:cNvSpPr>
          <p:nvPr>
            <p:ph type="title"/>
          </p:nvPr>
        </p:nvSpPr>
        <p:spPr/>
        <p:txBody>
          <a:bodyPr/>
          <a:lstStyle/>
          <a:p>
            <a:pPr algn="ctr"/>
            <a:r>
              <a:rPr lang="en-US" dirty="0">
                <a:latin typeface="Avenir Next LT Pro" panose="020B0504020202020204" pitchFamily="34" charset="0"/>
              </a:rPr>
              <a:t>Hypotheses </a:t>
            </a:r>
          </a:p>
        </p:txBody>
      </p:sp>
      <p:sp>
        <p:nvSpPr>
          <p:cNvPr id="3" name="Content Placeholder 2">
            <a:extLst>
              <a:ext uri="{FF2B5EF4-FFF2-40B4-BE49-F238E27FC236}">
                <a16:creationId xmlns:a16="http://schemas.microsoft.com/office/drawing/2014/main" id="{ACF32F1B-77A1-4BA6-9E5B-FDD22F612D6E}"/>
              </a:ext>
            </a:extLst>
          </p:cNvPr>
          <p:cNvSpPr>
            <a:spLocks noGrp="1"/>
          </p:cNvSpPr>
          <p:nvPr>
            <p:ph idx="1"/>
          </p:nvPr>
        </p:nvSpPr>
        <p:spPr/>
        <p:txBody>
          <a:bodyPr/>
          <a:lstStyle/>
          <a:p>
            <a:pPr>
              <a:lnSpc>
                <a:spcPct val="300000"/>
              </a:lnSpc>
            </a:pPr>
            <a:r>
              <a:rPr lang="en-US" dirty="0">
                <a:latin typeface="Avenir Next LT Pro Light" panose="020B0304020202020204" pitchFamily="34" charset="0"/>
              </a:rPr>
              <a:t>I hypothesized that in the area some of the biggest driving factors would be:</a:t>
            </a:r>
          </a:p>
          <a:p>
            <a:pPr lvl="1">
              <a:lnSpc>
                <a:spcPct val="300000"/>
              </a:lnSpc>
            </a:pPr>
            <a:r>
              <a:rPr lang="en-US" dirty="0">
                <a:latin typeface="Avenir Next LT Pro Light" panose="020B0304020202020204" pitchFamily="34" charset="0"/>
              </a:rPr>
              <a:t>Roofing styles (Gable styles and Hip styles)</a:t>
            </a:r>
          </a:p>
          <a:p>
            <a:pPr lvl="1">
              <a:lnSpc>
                <a:spcPct val="300000"/>
              </a:lnSpc>
            </a:pPr>
            <a:r>
              <a:rPr lang="en-US" dirty="0">
                <a:latin typeface="Avenir Next LT Pro Light" panose="020B0304020202020204" pitchFamily="34" charset="0"/>
              </a:rPr>
              <a:t>Houses have attached garages versus detached garages.</a:t>
            </a:r>
          </a:p>
        </p:txBody>
      </p:sp>
    </p:spTree>
    <p:extLst>
      <p:ext uri="{BB962C8B-B14F-4D97-AF65-F5344CB8AC3E}">
        <p14:creationId xmlns:p14="http://schemas.microsoft.com/office/powerpoint/2010/main" val="209831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D218-1443-47C2-BED1-1EC60E8F2E49}"/>
              </a:ext>
            </a:extLst>
          </p:cNvPr>
          <p:cNvSpPr>
            <a:spLocks noGrp="1"/>
          </p:cNvSpPr>
          <p:nvPr>
            <p:ph type="title"/>
          </p:nvPr>
        </p:nvSpPr>
        <p:spPr/>
        <p:txBody>
          <a:bodyPr/>
          <a:lstStyle/>
          <a:p>
            <a:pPr algn="ctr"/>
            <a:r>
              <a:rPr lang="en-US" dirty="0">
                <a:latin typeface="Avenir Next LT Pro" panose="020B0504020202020204" pitchFamily="34" charset="0"/>
              </a:rPr>
              <a:t>The Data</a:t>
            </a:r>
          </a:p>
        </p:txBody>
      </p:sp>
      <p:sp>
        <p:nvSpPr>
          <p:cNvPr id="3" name="Content Placeholder 2">
            <a:extLst>
              <a:ext uri="{FF2B5EF4-FFF2-40B4-BE49-F238E27FC236}">
                <a16:creationId xmlns:a16="http://schemas.microsoft.com/office/drawing/2014/main" id="{454776E8-DD36-4916-BC5E-2F5EF98A984B}"/>
              </a:ext>
            </a:extLst>
          </p:cNvPr>
          <p:cNvSpPr>
            <a:spLocks noGrp="1"/>
          </p:cNvSpPr>
          <p:nvPr>
            <p:ph idx="1"/>
          </p:nvPr>
        </p:nvSpPr>
        <p:spPr>
          <a:xfrm>
            <a:off x="1064796" y="2103120"/>
            <a:ext cx="5031204" cy="3849624"/>
          </a:xfrm>
        </p:spPr>
        <p:txBody>
          <a:bodyPr>
            <a:normAutofit/>
          </a:bodyPr>
          <a:lstStyle/>
          <a:p>
            <a:pPr>
              <a:lnSpc>
                <a:spcPct val="200000"/>
              </a:lnSpc>
            </a:pPr>
            <a:r>
              <a:rPr lang="en-US" dirty="0">
                <a:latin typeface="Avenir Next LT Pro Light" panose="020B0304020202020204" pitchFamily="34" charset="0"/>
              </a:rPr>
              <a:t>For this analysis, the sample of data was taken between 2006-2010 in Ames, Iowa of 1460 houses from the Ames City Assessor’s Office. This data set was found on Kaggle (https://www.kaggle.com/c/house-prices-advanced-regression-techniques/data). </a:t>
            </a:r>
          </a:p>
          <a:p>
            <a:pPr>
              <a:lnSpc>
                <a:spcPct val="200000"/>
              </a:lnSpc>
            </a:pPr>
            <a:r>
              <a:rPr lang="en-US" dirty="0">
                <a:latin typeface="Avenir Next LT Pro Light" panose="020B0304020202020204" pitchFamily="34" charset="0"/>
              </a:rPr>
              <a:t>There were 82 columns in the data set, with an approximately even distribution between categorical and numerical data.</a:t>
            </a:r>
          </a:p>
        </p:txBody>
      </p:sp>
      <p:pic>
        <p:nvPicPr>
          <p:cNvPr id="5" name="Picture 4" descr="A picture containing rain, nature&#10;&#10;Description automatically generated">
            <a:extLst>
              <a:ext uri="{FF2B5EF4-FFF2-40B4-BE49-F238E27FC236}">
                <a16:creationId xmlns:a16="http://schemas.microsoft.com/office/drawing/2014/main" id="{BCE2CA24-C3D9-4E61-8B6C-3860A9E14E74}"/>
              </a:ext>
            </a:extLst>
          </p:cNvPr>
          <p:cNvPicPr>
            <a:picLocks noChangeAspect="1"/>
          </p:cNvPicPr>
          <p:nvPr/>
        </p:nvPicPr>
        <p:blipFill>
          <a:blip r:embed="rId2"/>
          <a:stretch>
            <a:fillRect/>
          </a:stretch>
        </p:blipFill>
        <p:spPr>
          <a:xfrm>
            <a:off x="6286501" y="2103120"/>
            <a:ext cx="5390454" cy="3849624"/>
          </a:xfrm>
          <a:prstGeom prst="rect">
            <a:avLst/>
          </a:prstGeom>
        </p:spPr>
      </p:pic>
    </p:spTree>
    <p:extLst>
      <p:ext uri="{BB962C8B-B14F-4D97-AF65-F5344CB8AC3E}">
        <p14:creationId xmlns:p14="http://schemas.microsoft.com/office/powerpoint/2010/main" val="309213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7DD9-D632-4C04-9C20-6EC3C34843CF}"/>
              </a:ext>
            </a:extLst>
          </p:cNvPr>
          <p:cNvSpPr>
            <a:spLocks noGrp="1"/>
          </p:cNvSpPr>
          <p:nvPr>
            <p:ph type="title"/>
          </p:nvPr>
        </p:nvSpPr>
        <p:spPr/>
        <p:txBody>
          <a:bodyPr/>
          <a:lstStyle/>
          <a:p>
            <a:pPr algn="ctr"/>
            <a:r>
              <a:rPr lang="en-US" dirty="0">
                <a:latin typeface="Avenir Next LT Pro" panose="020B0504020202020204" pitchFamily="34" charset="0"/>
              </a:rPr>
              <a:t>Methods</a:t>
            </a:r>
          </a:p>
        </p:txBody>
      </p:sp>
      <p:sp>
        <p:nvSpPr>
          <p:cNvPr id="3" name="Content Placeholder 2">
            <a:extLst>
              <a:ext uri="{FF2B5EF4-FFF2-40B4-BE49-F238E27FC236}">
                <a16:creationId xmlns:a16="http://schemas.microsoft.com/office/drawing/2014/main" id="{7114BEB9-7865-423B-A587-21B566A500EF}"/>
              </a:ext>
            </a:extLst>
          </p:cNvPr>
          <p:cNvSpPr>
            <a:spLocks noGrp="1"/>
          </p:cNvSpPr>
          <p:nvPr>
            <p:ph idx="1"/>
          </p:nvPr>
        </p:nvSpPr>
        <p:spPr/>
        <p:txBody>
          <a:bodyPr/>
          <a:lstStyle/>
          <a:p>
            <a:pPr>
              <a:lnSpc>
                <a:spcPct val="200000"/>
              </a:lnSpc>
            </a:pPr>
            <a:r>
              <a:rPr lang="en-US" dirty="0">
                <a:latin typeface="Avenir Next LT Pro Light" panose="020B0304020202020204" pitchFamily="34" charset="0"/>
              </a:rPr>
              <a:t>2 PivotTables to filter and group by roof type and if there is central air available. </a:t>
            </a:r>
          </a:p>
          <a:p>
            <a:pPr>
              <a:lnSpc>
                <a:spcPct val="200000"/>
              </a:lnSpc>
            </a:pPr>
            <a:endParaRPr lang="en-US" dirty="0">
              <a:latin typeface="Avenir Next LT Pro Light" panose="020B0304020202020204" pitchFamily="34" charset="0"/>
            </a:endParaRPr>
          </a:p>
          <a:p>
            <a:pPr>
              <a:lnSpc>
                <a:spcPct val="200000"/>
              </a:lnSpc>
            </a:pPr>
            <a:r>
              <a:rPr lang="en-US" dirty="0">
                <a:latin typeface="Avenir Next LT Pro Light" panose="020B0304020202020204" pitchFamily="34" charset="0"/>
              </a:rPr>
              <a:t>Ran Statistical Excel Analysis </a:t>
            </a:r>
            <a:r>
              <a:rPr lang="en-US" dirty="0" err="1">
                <a:latin typeface="Avenir Next LT Pro Light" panose="020B0304020202020204" pitchFamily="34" charset="0"/>
              </a:rPr>
              <a:t>ToolPak</a:t>
            </a:r>
            <a:r>
              <a:rPr lang="en-US" dirty="0">
                <a:latin typeface="Avenir Next LT Pro Light" panose="020B0304020202020204" pitchFamily="34" charset="0"/>
              </a:rPr>
              <a:t> Descriptive two-sample test to analyze frequency of data distribution. </a:t>
            </a:r>
          </a:p>
          <a:p>
            <a:pPr>
              <a:lnSpc>
                <a:spcPct val="200000"/>
              </a:lnSpc>
            </a:pPr>
            <a:endParaRPr lang="en-US" dirty="0">
              <a:latin typeface="Avenir Next LT Pro Light" panose="020B0304020202020204" pitchFamily="34" charset="0"/>
            </a:endParaRPr>
          </a:p>
          <a:p>
            <a:pPr>
              <a:lnSpc>
                <a:spcPct val="200000"/>
              </a:lnSpc>
            </a:pPr>
            <a:r>
              <a:rPr lang="en-US" dirty="0">
                <a:latin typeface="Avenir Next LT Pro Light" panose="020B0304020202020204" pitchFamily="34" charset="0"/>
              </a:rPr>
              <a:t>Created a chart visualization. </a:t>
            </a:r>
          </a:p>
        </p:txBody>
      </p:sp>
    </p:spTree>
    <p:extLst>
      <p:ext uri="{BB962C8B-B14F-4D97-AF65-F5344CB8AC3E}">
        <p14:creationId xmlns:p14="http://schemas.microsoft.com/office/powerpoint/2010/main" val="42228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F42-B002-493A-A8B0-575A0B488BE6}"/>
              </a:ext>
            </a:extLst>
          </p:cNvPr>
          <p:cNvSpPr>
            <a:spLocks noGrp="1"/>
          </p:cNvSpPr>
          <p:nvPr>
            <p:ph type="title"/>
          </p:nvPr>
        </p:nvSpPr>
        <p:spPr/>
        <p:txBody>
          <a:bodyPr/>
          <a:lstStyle/>
          <a:p>
            <a:pPr algn="ctr"/>
            <a:r>
              <a:rPr lang="en-US" dirty="0">
                <a:latin typeface="Avenir Next LT Pro" panose="020B0504020202020204" pitchFamily="34" charset="0"/>
              </a:rPr>
              <a:t>Methods Explained</a:t>
            </a:r>
          </a:p>
        </p:txBody>
      </p:sp>
      <p:sp>
        <p:nvSpPr>
          <p:cNvPr id="3" name="Content Placeholder 2">
            <a:extLst>
              <a:ext uri="{FF2B5EF4-FFF2-40B4-BE49-F238E27FC236}">
                <a16:creationId xmlns:a16="http://schemas.microsoft.com/office/drawing/2014/main" id="{B6883326-9234-48FF-818D-E1974E5DF3FB}"/>
              </a:ext>
            </a:extLst>
          </p:cNvPr>
          <p:cNvSpPr>
            <a:spLocks noGrp="1"/>
          </p:cNvSpPr>
          <p:nvPr>
            <p:ph sz="half" idx="1"/>
          </p:nvPr>
        </p:nvSpPr>
        <p:spPr>
          <a:xfrm>
            <a:off x="1066799" y="2193356"/>
            <a:ext cx="4663440" cy="3749040"/>
          </a:xfrm>
        </p:spPr>
        <p:txBody>
          <a:bodyPr/>
          <a:lstStyle/>
          <a:p>
            <a:pPr lvl="1">
              <a:lnSpc>
                <a:spcPct val="200000"/>
              </a:lnSpc>
            </a:pPr>
            <a:r>
              <a:rPr lang="en-US" dirty="0">
                <a:latin typeface="Avenir Next LT Pro Light" panose="020B0304020202020204" pitchFamily="34" charset="0"/>
              </a:rPr>
              <a:t>Correlation and Regression: </a:t>
            </a:r>
          </a:p>
          <a:p>
            <a:pPr lvl="4">
              <a:lnSpc>
                <a:spcPct val="200000"/>
              </a:lnSpc>
            </a:pPr>
            <a:r>
              <a:rPr lang="en-US" dirty="0">
                <a:latin typeface="Avenir Next LT Pro Light" panose="020B0304020202020204" pitchFamily="34" charset="0"/>
              </a:rPr>
              <a:t>Due to limitations of the dataset and tools used, it was deemed too labor intensive to consider every variable exhaustively, since converting categorical variables to numerical data for use in correlation and regression is inefficient in Excel.</a:t>
            </a:r>
            <a:endParaRPr lang="en-US" sz="1400" dirty="0">
              <a:latin typeface="Avenir Next LT Pro Light" panose="020B0304020202020204" pitchFamily="34" charset="0"/>
            </a:endParaRPr>
          </a:p>
          <a:p>
            <a:pPr lvl="2"/>
            <a:endParaRPr lang="en-US" dirty="0">
              <a:latin typeface="Avenir Next LT Pro Light" panose="020B0304020202020204" pitchFamily="34" charset="0"/>
            </a:endParaRPr>
          </a:p>
        </p:txBody>
      </p:sp>
      <p:sp>
        <p:nvSpPr>
          <p:cNvPr id="4" name="Content Placeholder 3">
            <a:extLst>
              <a:ext uri="{FF2B5EF4-FFF2-40B4-BE49-F238E27FC236}">
                <a16:creationId xmlns:a16="http://schemas.microsoft.com/office/drawing/2014/main" id="{40100BE1-BD0A-4862-B7B5-6EB0DDCCB933}"/>
              </a:ext>
            </a:extLst>
          </p:cNvPr>
          <p:cNvSpPr>
            <a:spLocks noGrp="1"/>
          </p:cNvSpPr>
          <p:nvPr>
            <p:ph sz="half" idx="2"/>
          </p:nvPr>
        </p:nvSpPr>
        <p:spPr>
          <a:xfrm>
            <a:off x="6461761" y="2014194"/>
            <a:ext cx="4663440" cy="3749040"/>
          </a:xfrm>
        </p:spPr>
        <p:txBody>
          <a:bodyPr>
            <a:normAutofit/>
          </a:bodyPr>
          <a:lstStyle/>
          <a:p>
            <a:pPr>
              <a:lnSpc>
                <a:spcPct val="300000"/>
              </a:lnSpc>
            </a:pPr>
            <a:r>
              <a:rPr lang="en-US" sz="1600" dirty="0">
                <a:latin typeface="Avenir Next LT Pro Light" panose="020B0304020202020204" pitchFamily="34" charset="0"/>
              </a:rPr>
              <a:t>T-tests:</a:t>
            </a:r>
            <a:r>
              <a:rPr lang="en-US" sz="1400" dirty="0">
                <a:latin typeface="Avenir Next LT Pro Light" panose="020B0304020202020204" pitchFamily="34" charset="0"/>
              </a:rPr>
              <a:t> </a:t>
            </a:r>
          </a:p>
          <a:p>
            <a:pPr lvl="1">
              <a:lnSpc>
                <a:spcPct val="300000"/>
              </a:lnSpc>
            </a:pPr>
            <a:r>
              <a:rPr lang="en-US" sz="1400" dirty="0">
                <a:latin typeface="Avenir Next LT Pro Light" panose="020B0304020202020204" pitchFamily="34" charset="0"/>
              </a:rPr>
              <a:t>Picked out a handful of categorical variables based on research and conducted Student’s T-tests to test the significance of their effects on home prices.</a:t>
            </a:r>
          </a:p>
        </p:txBody>
      </p:sp>
    </p:spTree>
    <p:extLst>
      <p:ext uri="{BB962C8B-B14F-4D97-AF65-F5344CB8AC3E}">
        <p14:creationId xmlns:p14="http://schemas.microsoft.com/office/powerpoint/2010/main" val="338919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7D1AC-16B8-46C8-923A-9BDAF496B4D8}"/>
              </a:ext>
            </a:extLst>
          </p:cNvPr>
          <p:cNvSpPr>
            <a:spLocks noGrp="1"/>
          </p:cNvSpPr>
          <p:nvPr>
            <p:ph type="title"/>
          </p:nvPr>
        </p:nvSpPr>
        <p:spPr>
          <a:xfrm>
            <a:off x="868680" y="642593"/>
            <a:ext cx="6281928" cy="1744183"/>
          </a:xfrm>
        </p:spPr>
        <p:txBody>
          <a:bodyPr>
            <a:normAutofit/>
          </a:bodyPr>
          <a:lstStyle/>
          <a:p>
            <a:r>
              <a:rPr lang="en-US" dirty="0">
                <a:latin typeface="Avenir Next LT Pro" panose="020B0504020202020204" pitchFamily="34" charset="0"/>
              </a:rPr>
              <a:t>Roof style Type </a:t>
            </a:r>
          </a:p>
        </p:txBody>
      </p:sp>
      <p:sp>
        <p:nvSpPr>
          <p:cNvPr id="3" name="Content Placeholder 2">
            <a:extLst>
              <a:ext uri="{FF2B5EF4-FFF2-40B4-BE49-F238E27FC236}">
                <a16:creationId xmlns:a16="http://schemas.microsoft.com/office/drawing/2014/main" id="{DAEB5E23-F1F9-4858-843C-A6286A32D1B1}"/>
              </a:ext>
            </a:extLst>
          </p:cNvPr>
          <p:cNvSpPr>
            <a:spLocks noGrp="1"/>
          </p:cNvSpPr>
          <p:nvPr>
            <p:ph idx="1"/>
          </p:nvPr>
        </p:nvSpPr>
        <p:spPr>
          <a:xfrm>
            <a:off x="868680" y="2386584"/>
            <a:ext cx="6281928" cy="3648456"/>
          </a:xfrm>
        </p:spPr>
        <p:txBody>
          <a:bodyPr>
            <a:normAutofit/>
          </a:bodyPr>
          <a:lstStyle/>
          <a:p>
            <a:pPr>
              <a:lnSpc>
                <a:spcPct val="300000"/>
              </a:lnSpc>
            </a:pPr>
            <a:r>
              <a:rPr lang="en-US" dirty="0">
                <a:latin typeface="Avenir Next LT Pro Light" panose="020B0304020202020204" pitchFamily="34" charset="0"/>
              </a:rPr>
              <a:t>Gable roof style vs Hip roof style </a:t>
            </a:r>
          </a:p>
          <a:p>
            <a:pPr>
              <a:lnSpc>
                <a:spcPct val="300000"/>
              </a:lnSpc>
            </a:pPr>
            <a:r>
              <a:rPr lang="en-US" dirty="0">
                <a:latin typeface="Avenir Next LT Pro Light" panose="020B0304020202020204" pitchFamily="34" charset="0"/>
              </a:rPr>
              <a:t>The difference is significant at the &lt;.05 level. With 95% confidence, the average sale prices for houses with Hip roofs is between $33K and $60K higher compared to houses with the Gable roof style.</a:t>
            </a:r>
          </a:p>
          <a:p>
            <a:pPr>
              <a:lnSpc>
                <a:spcPct val="300000"/>
              </a:lnSpc>
            </a:pPr>
            <a:r>
              <a:rPr lang="en-US" i="0" dirty="0">
                <a:effectLst/>
                <a:latin typeface="Avenir Next LT Pro Light" panose="020B0304020202020204" pitchFamily="34" charset="0"/>
              </a:rPr>
              <a:t>✅ Recommended</a:t>
            </a:r>
          </a:p>
          <a:p>
            <a:endParaRPr lang="en-US" dirty="0">
              <a:latin typeface="Avenir Next LT Pro Light" panose="020B0304020202020204" pitchFamily="34" charset="0"/>
            </a:endParaRPr>
          </a:p>
        </p:txBody>
      </p:sp>
      <p:graphicFrame>
        <p:nvGraphicFramePr>
          <p:cNvPr id="4" name="Chart 3">
            <a:extLst>
              <a:ext uri="{FF2B5EF4-FFF2-40B4-BE49-F238E27FC236}">
                <a16:creationId xmlns:a16="http://schemas.microsoft.com/office/drawing/2014/main" id="{9F5A736D-4947-4C6D-AF4C-5C68FF0ECA55}"/>
              </a:ext>
            </a:extLst>
          </p:cNvPr>
          <p:cNvGraphicFramePr>
            <a:graphicFrameLocks/>
          </p:cNvGraphicFramePr>
          <p:nvPr>
            <p:extLst>
              <p:ext uri="{D42A27DB-BD31-4B8C-83A1-F6EECF244321}">
                <p14:modId xmlns:p14="http://schemas.microsoft.com/office/powerpoint/2010/main" val="607424029"/>
              </p:ext>
            </p:extLst>
          </p:nvPr>
        </p:nvGraphicFramePr>
        <p:xfrm>
          <a:off x="8316242" y="882398"/>
          <a:ext cx="3322121" cy="5094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205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CB3F1-A206-43A6-AED9-D95DEFFEB33E}"/>
              </a:ext>
            </a:extLst>
          </p:cNvPr>
          <p:cNvSpPr>
            <a:spLocks noGrp="1"/>
          </p:cNvSpPr>
          <p:nvPr>
            <p:ph type="title"/>
          </p:nvPr>
        </p:nvSpPr>
        <p:spPr>
          <a:xfrm>
            <a:off x="868680" y="642593"/>
            <a:ext cx="6281928" cy="1744183"/>
          </a:xfrm>
        </p:spPr>
        <p:txBody>
          <a:bodyPr>
            <a:normAutofit/>
          </a:bodyPr>
          <a:lstStyle/>
          <a:p>
            <a:r>
              <a:rPr lang="en-US" dirty="0">
                <a:latin typeface="Avenir Next LT Pro" panose="020B0504020202020204" pitchFamily="34" charset="0"/>
              </a:rPr>
              <a:t>Garage Types</a:t>
            </a:r>
          </a:p>
        </p:txBody>
      </p:sp>
      <p:sp>
        <p:nvSpPr>
          <p:cNvPr id="3" name="Content Placeholder 2">
            <a:extLst>
              <a:ext uri="{FF2B5EF4-FFF2-40B4-BE49-F238E27FC236}">
                <a16:creationId xmlns:a16="http://schemas.microsoft.com/office/drawing/2014/main" id="{58D73F9C-F6D8-4402-9799-D71F6DB7CE6B}"/>
              </a:ext>
            </a:extLst>
          </p:cNvPr>
          <p:cNvSpPr>
            <a:spLocks noGrp="1"/>
          </p:cNvSpPr>
          <p:nvPr>
            <p:ph idx="1"/>
          </p:nvPr>
        </p:nvSpPr>
        <p:spPr>
          <a:xfrm>
            <a:off x="868680" y="2386584"/>
            <a:ext cx="6281928" cy="3648456"/>
          </a:xfrm>
        </p:spPr>
        <p:txBody>
          <a:bodyPr>
            <a:normAutofit/>
          </a:bodyPr>
          <a:lstStyle/>
          <a:p>
            <a:pPr>
              <a:lnSpc>
                <a:spcPct val="300000"/>
              </a:lnSpc>
            </a:pPr>
            <a:r>
              <a:rPr lang="en-US" dirty="0">
                <a:latin typeface="Avenir Next LT Pro Light" panose="020B0304020202020204" pitchFamily="34" charset="0"/>
              </a:rPr>
              <a:t>Houses with attached garages vs. detached garages.</a:t>
            </a:r>
          </a:p>
          <a:p>
            <a:pPr>
              <a:lnSpc>
                <a:spcPct val="300000"/>
              </a:lnSpc>
            </a:pPr>
            <a:r>
              <a:rPr lang="en-US" dirty="0">
                <a:latin typeface="Avenir Next LT Pro Light" panose="020B0304020202020204" pitchFamily="34" charset="0"/>
              </a:rPr>
              <a:t>The difference is significant at the &lt;.05 level.</a:t>
            </a:r>
          </a:p>
          <a:p>
            <a:pPr>
              <a:lnSpc>
                <a:spcPct val="300000"/>
              </a:lnSpc>
            </a:pPr>
            <a:r>
              <a:rPr lang="en-US" dirty="0">
                <a:latin typeface="Avenir Next LT Pro Light" panose="020B0304020202020204" pitchFamily="34" charset="0"/>
              </a:rPr>
              <a:t>With 95% confidence, the difference with attached garages is between - $ 4360843.5 and $4498446.49 higher compared to detached garages.  </a:t>
            </a:r>
          </a:p>
          <a:p>
            <a:pPr>
              <a:lnSpc>
                <a:spcPct val="300000"/>
              </a:lnSpc>
            </a:pPr>
            <a:r>
              <a:rPr lang="en-US" i="0" dirty="0">
                <a:effectLst/>
                <a:latin typeface="Avenir Next LT Pro Light" panose="020B0304020202020204" pitchFamily="34" charset="0"/>
              </a:rPr>
              <a:t>✅ Recommended</a:t>
            </a:r>
          </a:p>
        </p:txBody>
      </p:sp>
      <p:graphicFrame>
        <p:nvGraphicFramePr>
          <p:cNvPr id="12" name="Chart 11">
            <a:extLst>
              <a:ext uri="{FF2B5EF4-FFF2-40B4-BE49-F238E27FC236}">
                <a16:creationId xmlns:a16="http://schemas.microsoft.com/office/drawing/2014/main" id="{1A26A213-9E5C-48DA-B252-5490D0ADA563}"/>
              </a:ext>
            </a:extLst>
          </p:cNvPr>
          <p:cNvGraphicFramePr>
            <a:graphicFrameLocks/>
          </p:cNvGraphicFramePr>
          <p:nvPr>
            <p:extLst>
              <p:ext uri="{D42A27DB-BD31-4B8C-83A1-F6EECF244321}">
                <p14:modId xmlns:p14="http://schemas.microsoft.com/office/powerpoint/2010/main" val="1804284221"/>
              </p:ext>
            </p:extLst>
          </p:nvPr>
        </p:nvGraphicFramePr>
        <p:xfrm>
          <a:off x="8316242" y="882398"/>
          <a:ext cx="3322121" cy="5094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951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66DF-792A-4A4E-B7C8-A653CF2B794D}"/>
              </a:ext>
            </a:extLst>
          </p:cNvPr>
          <p:cNvSpPr>
            <a:spLocks noGrp="1"/>
          </p:cNvSpPr>
          <p:nvPr>
            <p:ph type="title"/>
          </p:nvPr>
        </p:nvSpPr>
        <p:spPr/>
        <p:txBody>
          <a:bodyPr/>
          <a:lstStyle/>
          <a:p>
            <a:pPr algn="ctr"/>
            <a:r>
              <a:rPr lang="en-US" dirty="0">
                <a:latin typeface="Avenir Next LT Pro" panose="020B0504020202020204" pitchFamily="34" charset="0"/>
              </a:rPr>
              <a:t>Recommendations </a:t>
            </a:r>
          </a:p>
        </p:txBody>
      </p:sp>
      <p:sp>
        <p:nvSpPr>
          <p:cNvPr id="3" name="Content Placeholder 2">
            <a:extLst>
              <a:ext uri="{FF2B5EF4-FFF2-40B4-BE49-F238E27FC236}">
                <a16:creationId xmlns:a16="http://schemas.microsoft.com/office/drawing/2014/main" id="{8AA3E8BD-42C3-49C5-98FD-96B48ADBED85}"/>
              </a:ext>
            </a:extLst>
          </p:cNvPr>
          <p:cNvSpPr>
            <a:spLocks noGrp="1"/>
          </p:cNvSpPr>
          <p:nvPr>
            <p:ph idx="1"/>
          </p:nvPr>
        </p:nvSpPr>
        <p:spPr/>
        <p:txBody>
          <a:bodyPr/>
          <a:lstStyle/>
          <a:p>
            <a:pPr>
              <a:lnSpc>
                <a:spcPct val="300000"/>
              </a:lnSpc>
            </a:pPr>
            <a:r>
              <a:rPr lang="en-US" dirty="0">
                <a:latin typeface="Avenir Next LT Pro Light" panose="020B0304020202020204" pitchFamily="34" charset="0"/>
              </a:rPr>
              <a:t>If the investors were to invest in a house with a roofing type, I would recommend they invest in houses with the Hip roof styles.</a:t>
            </a:r>
          </a:p>
          <a:p>
            <a:pPr>
              <a:lnSpc>
                <a:spcPct val="300000"/>
              </a:lnSpc>
            </a:pPr>
            <a:r>
              <a:rPr lang="en-US" dirty="0">
                <a:latin typeface="Avenir Next LT Pro Light" panose="020B0304020202020204" pitchFamily="34" charset="0"/>
              </a:rPr>
              <a:t>Its also recommended that they invest in houses that have attached garages in comparison to detached garages.   </a:t>
            </a:r>
          </a:p>
        </p:txBody>
      </p:sp>
    </p:spTree>
    <p:extLst>
      <p:ext uri="{BB962C8B-B14F-4D97-AF65-F5344CB8AC3E}">
        <p14:creationId xmlns:p14="http://schemas.microsoft.com/office/powerpoint/2010/main" val="1517571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{6F8FD840-DA49-44CA-92DA-221BE6E83BC2}tf78829772_win32</Template>
  <TotalTime>329</TotalTime>
  <Words>416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Avenir Next LT Pro</vt:lpstr>
      <vt:lpstr>Avenir Next LT Pro Light</vt:lpstr>
      <vt:lpstr>Garamond</vt:lpstr>
      <vt:lpstr>Sagona Book</vt:lpstr>
      <vt:lpstr>Sagona ExtraLight</vt:lpstr>
      <vt:lpstr>SavonVTI</vt:lpstr>
      <vt:lpstr>Housing market analysis</vt:lpstr>
      <vt:lpstr>Overview and Problem Statement</vt:lpstr>
      <vt:lpstr>Hypotheses </vt:lpstr>
      <vt:lpstr>The Data</vt:lpstr>
      <vt:lpstr>Methods</vt:lpstr>
      <vt:lpstr>Methods Explained</vt:lpstr>
      <vt:lpstr>Roof style Type </vt:lpstr>
      <vt:lpstr>Garage Types</vt:lpstr>
      <vt:lpstr>Recommendations </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market analysis</dc:title>
  <dc:creator>Areej Haq</dc:creator>
  <cp:lastModifiedBy>Areej Haq</cp:lastModifiedBy>
  <cp:revision>1</cp:revision>
  <dcterms:created xsi:type="dcterms:W3CDTF">2021-12-30T20:44:12Z</dcterms:created>
  <dcterms:modified xsi:type="dcterms:W3CDTF">2021-12-31T02:13:29Z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