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62" r:id="rId8"/>
    <p:sldId id="289" r:id="rId9"/>
    <p:sldId id="258" r:id="rId10"/>
    <p:sldId id="27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Lariat Rent-a-car</a:t>
            </a:r>
            <a:br>
              <a:rPr lang="en-US" dirty="0"/>
            </a:br>
            <a:r>
              <a:rPr lang="en-US" dirty="0"/>
              <a:t>2021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Areej Haq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the company increase revenue and minimize costs?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different strategies to help meet that goal.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</a:schemeClr>
            </a:gs>
            <a:gs pos="85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>
            <a:extLst>
              <a:ext uri="{FF2B5EF4-FFF2-40B4-BE49-F238E27FC236}">
                <a16:creationId xmlns:a16="http://schemas.microsoft.com/office/drawing/2014/main" id="{60F423C3-5699-4F1A-80C0-FCBD9AD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Strategy 1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D3A5AB50-0E33-45BF-BCCC-55055FE1F5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41561" y="2286002"/>
            <a:ext cx="3147332" cy="587256"/>
          </a:xfrm>
        </p:spPr>
        <p:txBody>
          <a:bodyPr/>
          <a:lstStyle/>
          <a:p>
            <a:r>
              <a:rPr lang="en-US" dirty="0"/>
              <a:t>Increase top 10 grossing cars</a:t>
            </a:r>
          </a:p>
        </p:txBody>
      </p:sp>
      <p:sp>
        <p:nvSpPr>
          <p:cNvPr id="91" name="Content Placeholder 5">
            <a:extLst>
              <a:ext uri="{FF2B5EF4-FFF2-40B4-BE49-F238E27FC236}">
                <a16:creationId xmlns:a16="http://schemas.microsoft.com/office/drawing/2014/main" id="{56ED43A1-6D07-4AB7-81A0-5A0C1201E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10883" y="3533796"/>
            <a:ext cx="3148013" cy="309562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Assume the demand for same cars in fleet stays constant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F446AD4-130E-4FEE-B88B-E54519006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85177"/>
              </p:ext>
            </p:extLst>
          </p:nvPr>
        </p:nvGraphicFramePr>
        <p:xfrm>
          <a:off x="992249" y="2286002"/>
          <a:ext cx="5786172" cy="3542148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  <a:tableStyleId>{5C22544A-7EE6-4342-B048-85BDC9FD1C3A}</a:tableStyleId>
              </a:tblPr>
              <a:tblGrid>
                <a:gridCol w="2530655">
                  <a:extLst>
                    <a:ext uri="{9D8B030D-6E8A-4147-A177-3AD203B41FA5}">
                      <a16:colId xmlns:a16="http://schemas.microsoft.com/office/drawing/2014/main" val="1214996596"/>
                    </a:ext>
                  </a:extLst>
                </a:gridCol>
                <a:gridCol w="3255517">
                  <a:extLst>
                    <a:ext uri="{9D8B030D-6E8A-4147-A177-3AD203B41FA5}">
                      <a16:colId xmlns:a16="http://schemas.microsoft.com/office/drawing/2014/main" val="3977549278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Top 10 Cars</a:t>
                      </a: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Sum of Gross Revenue</a:t>
                      </a:r>
                      <a:endParaRPr lang="en-US" sz="11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21397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 Honda Civic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149,771 </a:t>
                      </a:r>
                      <a:endParaRPr lang="en-US" sz="11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72361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 Mercury Grand Marquis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121,028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69564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 Mercury Sable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116,890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51145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 Pontiac Grand Prix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137,868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20083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2016 Volkswagen Jetta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115,243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92504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2017 Ford Ranger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147,009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82781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2017 Lexus LS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126,414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24627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 BMW 3 Series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127,720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46320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 Dodge Viper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117,455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112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 Ford Mustang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   119,323 </a:t>
                      </a:r>
                      <a:endParaRPr lang="en-US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5519"/>
                  </a:ext>
                </a:extLst>
              </a:tr>
              <a:tr h="295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 $                                          1,278,721 </a:t>
                      </a:r>
                      <a:endParaRPr lang="en-US" sz="11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3" marR="9043" marT="8681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4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304A718-25B2-41F3-B31E-DB6871F4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15" y="68263"/>
            <a:ext cx="7712569" cy="6721475"/>
          </a:xfrm>
          <a:prstGeom prst="rect">
            <a:avLst/>
          </a:prstGeom>
          <a:noFill/>
        </p:spPr>
      </p:pic>
      <p:sp>
        <p:nvSpPr>
          <p:cNvPr id="80" name="Date Placeholder 79" hidden="1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  <a:endParaRPr lang="en-US"/>
          </a:p>
        </p:txBody>
      </p:sp>
      <p:sp>
        <p:nvSpPr>
          <p:cNvPr id="82" name="Slide Number Placeholder 81" hidden="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>
                <a:lumMod val="85000"/>
              </a:schemeClr>
            </a:gs>
            <a:gs pos="85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Strategy 2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4356C165-B460-4BED-B515-F1BD48DDACB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261CA1-6E05-429D-92FA-BDAAED5E19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424958"/>
          </a:xfrm>
        </p:spPr>
        <p:txBody>
          <a:bodyPr/>
          <a:lstStyle/>
          <a:p>
            <a:r>
              <a:rPr lang="en-US" dirty="0"/>
              <a:t>Decrease the bottom 10 lowest grossing cars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20506-C3FD-41B0-AAD6-A9BEEAD46308}"/>
              </a:ext>
            </a:extLst>
          </p:cNvPr>
          <p:cNvSpPr txBox="1"/>
          <p:nvPr/>
        </p:nvSpPr>
        <p:spPr>
          <a:xfrm>
            <a:off x="7858125" y="326348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 the demand for same cars in fleet stays constant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5F760F4-C1FE-4A54-A14E-C660FB21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9246"/>
              </p:ext>
            </p:extLst>
          </p:nvPr>
        </p:nvGraphicFramePr>
        <p:xfrm>
          <a:off x="838199" y="2179122"/>
          <a:ext cx="6094269" cy="3696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3169">
                  <a:extLst>
                    <a:ext uri="{9D8B030D-6E8A-4147-A177-3AD203B41FA5}">
                      <a16:colId xmlns:a16="http://schemas.microsoft.com/office/drawing/2014/main" val="743718710"/>
                    </a:ext>
                  </a:extLst>
                </a:gridCol>
                <a:gridCol w="4401100">
                  <a:extLst>
                    <a:ext uri="{9D8B030D-6E8A-4147-A177-3AD203B41FA5}">
                      <a16:colId xmlns:a16="http://schemas.microsoft.com/office/drawing/2014/main" val="265097304"/>
                    </a:ext>
                  </a:extLst>
                </a:gridCol>
              </a:tblGrid>
              <a:tr h="144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Bottom 10 Cars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Sum of Gross Revenue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29687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2016 Bentley Continental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6,822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1996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2016 Toyota Venza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6,303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93657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Audi 5000CS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7,206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84717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Ford Aspire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7,300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0796"/>
                  </a:ext>
                </a:extLst>
              </a:tr>
              <a:tr h="418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GMC Rally Wagon 3500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6,682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15872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GMC Sierra 1500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7,334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24918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Jeep Patriot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7,232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78529"/>
                  </a:ext>
                </a:extLst>
              </a:tr>
              <a:tr h="418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2017 Oldsmobile Toronado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7,491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01520"/>
                  </a:ext>
                </a:extLst>
              </a:tr>
              <a:tr h="418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2018 Daewoo Nubira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5,921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14437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2018 Lincoln Mark LT</a:t>
                      </a:r>
                      <a:endParaRPr lang="en-US" sz="12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  7,151 </a:t>
                      </a:r>
                      <a:endParaRPr lang="en-US" sz="12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33660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$                                                69,442 </a:t>
                      </a:r>
                      <a:endParaRPr lang="en-US" sz="12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6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CAFBB2-79E1-4ED9-9809-37BEF45AF25C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2"/>
          <a:stretch>
            <a:fillRect/>
          </a:stretch>
        </p:blipFill>
        <p:spPr>
          <a:xfrm>
            <a:off x="1540848" y="0"/>
            <a:ext cx="9295348" cy="6857999"/>
          </a:xfrm>
          <a:noFill/>
        </p:spPr>
      </p:pic>
      <p:sp>
        <p:nvSpPr>
          <p:cNvPr id="18" name="Date Placeholder 3" hidden="1">
            <a:extLst>
              <a:ext uri="{FF2B5EF4-FFF2-40B4-BE49-F238E27FC236}">
                <a16:creationId xmlns:a16="http://schemas.microsoft.com/office/drawing/2014/main" id="{E3AC53ED-6E7F-4F9C-B109-B3AB62BA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949D700-57D5-48C3-BB66-BCC6C6CB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22" name="Slide Number Placeholder 5" hidden="1">
            <a:extLst>
              <a:ext uri="{FF2B5EF4-FFF2-40B4-BE49-F238E27FC236}">
                <a16:creationId xmlns:a16="http://schemas.microsoft.com/office/drawing/2014/main" id="{23B298BB-6774-48B1-8276-9FF3AF43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pPr algn="ctr"/>
            <a:r>
              <a:rPr lang="en-US" dirty="0"/>
              <a:t>In Conclusion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the number of top 10 grossing cars in the fleet.</a:t>
            </a:r>
          </a:p>
          <a:p>
            <a:pPr marL="971550" lvl="1" indent="-285750"/>
            <a:r>
              <a:rPr lang="en-US" sz="1400" dirty="0"/>
              <a:t>Increases the revenue dramatically.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Strategy 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Decrease the number of the lowest 10 grossing cars in the fleet.</a:t>
            </a:r>
          </a:p>
          <a:p>
            <a:pPr marL="971550" lvl="1" indent="-285750"/>
            <a:r>
              <a:rPr lang="en-US" sz="1400" dirty="0"/>
              <a:t>Decreases costs of units for the company.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Both strategies have the potential to be combined to create even greater results for Lariat’s net revenue.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4D32FA-887E-4D77-8A7E-FF842C8AB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1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Areej Haq</a:t>
            </a:r>
          </a:p>
          <a:p>
            <a:pPr algn="ctr"/>
            <a:r>
              <a:rPr lang="en-US" dirty="0"/>
              <a:t>Areej.haq@gmail.com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968</TotalTime>
  <Words>303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Lariat Rent-a-car 2021 meeting</vt:lpstr>
      <vt:lpstr>Overview</vt:lpstr>
      <vt:lpstr>Strategy 1</vt:lpstr>
      <vt:lpstr>PowerPoint Presentation</vt:lpstr>
      <vt:lpstr>Strategy 2</vt:lpstr>
      <vt:lpstr>PowerPoint Presentation</vt:lpstr>
      <vt:lpstr>In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 2021 meeting</dc:title>
  <dc:creator>Areej Haq</dc:creator>
  <cp:lastModifiedBy>Areej Haq</cp:lastModifiedBy>
  <cp:revision>1</cp:revision>
  <dcterms:created xsi:type="dcterms:W3CDTF">2021-11-05T02:33:42Z</dcterms:created>
  <dcterms:modified xsi:type="dcterms:W3CDTF">2021-11-05T18:42:14Z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