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85"/>
  </p:notesMasterIdLst>
  <p:sldIdLst>
    <p:sldId id="301" r:id="rId2"/>
    <p:sldId id="261" r:id="rId3"/>
    <p:sldId id="262" r:id="rId4"/>
    <p:sldId id="424" r:id="rId5"/>
    <p:sldId id="300" r:id="rId6"/>
    <p:sldId id="257" r:id="rId7"/>
    <p:sldId id="361" r:id="rId8"/>
    <p:sldId id="362" r:id="rId9"/>
    <p:sldId id="427" r:id="rId10"/>
    <p:sldId id="366" r:id="rId11"/>
    <p:sldId id="365" r:id="rId12"/>
    <p:sldId id="367" r:id="rId13"/>
    <p:sldId id="369" r:id="rId14"/>
    <p:sldId id="430" r:id="rId15"/>
    <p:sldId id="267" r:id="rId16"/>
    <p:sldId id="266" r:id="rId17"/>
    <p:sldId id="381" r:id="rId18"/>
    <p:sldId id="382" r:id="rId19"/>
    <p:sldId id="380" r:id="rId20"/>
    <p:sldId id="376" r:id="rId21"/>
    <p:sldId id="274" r:id="rId22"/>
    <p:sldId id="429" r:id="rId23"/>
    <p:sldId id="378" r:id="rId24"/>
    <p:sldId id="281" r:id="rId25"/>
    <p:sldId id="282" r:id="rId26"/>
    <p:sldId id="283" r:id="rId27"/>
    <p:sldId id="258" r:id="rId28"/>
    <p:sldId id="280" r:id="rId29"/>
    <p:sldId id="302" r:id="rId30"/>
    <p:sldId id="303" r:id="rId31"/>
    <p:sldId id="304" r:id="rId32"/>
    <p:sldId id="307" r:id="rId33"/>
    <p:sldId id="385" r:id="rId34"/>
    <p:sldId id="309" r:id="rId35"/>
    <p:sldId id="310" r:id="rId36"/>
    <p:sldId id="311" r:id="rId37"/>
    <p:sldId id="314" r:id="rId38"/>
    <p:sldId id="313" r:id="rId39"/>
    <p:sldId id="259" r:id="rId40"/>
    <p:sldId id="316" r:id="rId41"/>
    <p:sldId id="399" r:id="rId42"/>
    <p:sldId id="400" r:id="rId43"/>
    <p:sldId id="404" r:id="rId44"/>
    <p:sldId id="401" r:id="rId45"/>
    <p:sldId id="405" r:id="rId46"/>
    <p:sldId id="318" r:id="rId47"/>
    <p:sldId id="408" r:id="rId48"/>
    <p:sldId id="402" r:id="rId49"/>
    <p:sldId id="414" r:id="rId50"/>
    <p:sldId id="260" r:id="rId51"/>
    <p:sldId id="409" r:id="rId52"/>
    <p:sldId id="392" r:id="rId53"/>
    <p:sldId id="394" r:id="rId54"/>
    <p:sldId id="390" r:id="rId55"/>
    <p:sldId id="391" r:id="rId56"/>
    <p:sldId id="395" r:id="rId57"/>
    <p:sldId id="415" r:id="rId58"/>
    <p:sldId id="413" r:id="rId59"/>
    <p:sldId id="326" r:id="rId60"/>
    <p:sldId id="416" r:id="rId61"/>
    <p:sldId id="325" r:id="rId62"/>
    <p:sldId id="397" r:id="rId63"/>
    <p:sldId id="328" r:id="rId64"/>
    <p:sldId id="329" r:id="rId65"/>
    <p:sldId id="330" r:id="rId66"/>
    <p:sldId id="286" r:id="rId67"/>
    <p:sldId id="297" r:id="rId68"/>
    <p:sldId id="341" r:id="rId69"/>
    <p:sldId id="339" r:id="rId70"/>
    <p:sldId id="340" r:id="rId71"/>
    <p:sldId id="337" r:id="rId72"/>
    <p:sldId id="343" r:id="rId73"/>
    <p:sldId id="344" r:id="rId74"/>
    <p:sldId id="355" r:id="rId75"/>
    <p:sldId id="356" r:id="rId76"/>
    <p:sldId id="359" r:id="rId77"/>
    <p:sldId id="358" r:id="rId78"/>
    <p:sldId id="336" r:id="rId79"/>
    <p:sldId id="263" r:id="rId80"/>
    <p:sldId id="420" r:id="rId81"/>
    <p:sldId id="423" r:id="rId82"/>
    <p:sldId id="291" r:id="rId83"/>
    <p:sldId id="425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  <a:srgbClr val="99C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3" autoAdjust="0"/>
    <p:restoredTop sz="77905" autoAdjust="0"/>
  </p:normalViewPr>
  <p:slideViewPr>
    <p:cSldViewPr>
      <p:cViewPr varScale="1">
        <p:scale>
          <a:sx n="62" d="100"/>
          <a:sy n="62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D34D-B1F2-4ABE-8A29-C8A22F1DBF33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EE0-F898-44D7-AA93-F944CF0AA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tAdm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atom-table-monitor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ttim.deviantart.com/art/periodic-table-1279772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mraf.net/News/essential-winrt-part-3-contracts-and-activation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desktop/ms648774(v=vs.85)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credit: origin</a:t>
            </a:r>
            <a:r>
              <a:rPr lang="en-US" baseline="0" dirty="0" smtClean="0"/>
              <a:t>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5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String: A hash (#) followed by the decimal digits</a:t>
            </a:r>
          </a:p>
          <a:p>
            <a:pPr lvl="0"/>
            <a:r>
              <a:rPr lang="en-US" dirty="0" smtClean="0"/>
              <a:t>Integer: 16-bit integer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separate handle table is used in</a:t>
            </a:r>
            <a:r>
              <a:rPr lang="en-US" baseline="0" dirty="0" smtClean="0"/>
              <a:t> the process of assigning atom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Windows 8, callouts</a:t>
            </a:r>
            <a:r>
              <a:rPr lang="en-US" baseline="0" dirty="0" smtClean="0"/>
              <a:t> to win32k from </a:t>
            </a:r>
            <a:r>
              <a:rPr lang="en-US" baseline="0" dirty="0" err="1" smtClean="0"/>
              <a:t>ntoskrnl</a:t>
            </a:r>
            <a:r>
              <a:rPr lang="en-US" baseline="0" dirty="0" smtClean="0"/>
              <a:t> </a:t>
            </a:r>
            <a:r>
              <a:rPr lang="en-US" baseline="0" dirty="0" smtClean="0"/>
              <a:t>are streamlined </a:t>
            </a:r>
            <a:r>
              <a:rPr lang="en-US" baseline="0" dirty="0" smtClean="0"/>
              <a:t>into a single W32CalloutDispatch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http://en.wikipedia.org/wiki/GetAdmin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5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3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check out: </a:t>
            </a:r>
            <a:r>
              <a:rPr lang="en-US" dirty="0" smtClean="0">
                <a:hlinkClick r:id="rId3"/>
              </a:rPr>
              <a:t>http://code.google.com/p/atom-table-monitor/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credit: unknown 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ScrollBar</a:t>
            </a:r>
            <a:r>
              <a:rPr lang="en-US" baseline="0" dirty="0" smtClean="0"/>
              <a:t> class example: </a:t>
            </a:r>
            <a:r>
              <a:rPr lang="en-US" dirty="0" smtClean="0"/>
              <a:t>6.0.7600.16661!ScrollBar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E.g. cross reference atom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CF_BITMAP (2), CF_DIB (8), CF_TEXT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class names are processed (and pinned) in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SetupClassAtoms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credit: </a:t>
            </a:r>
            <a:r>
              <a:rPr lang="en-US" dirty="0" smtClean="0">
                <a:hlinkClick r:id="rId3"/>
              </a:rPr>
              <a:t>http://uttim.deviantart.com/art/periodic-table-12797720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credit: origin </a:t>
            </a:r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0x31B</a:t>
            </a:r>
            <a:r>
              <a:rPr lang="en-US" baseline="0" dirty="0" smtClean="0"/>
              <a:t> (WM_THEMECHANGEDTRIGGER) broadcast to processes in order to request theme configuration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Calls </a:t>
            </a:r>
            <a:r>
              <a:rPr lang="en-US" dirty="0" err="1" smtClean="0"/>
              <a:t>CThemeManagerSessionData</a:t>
            </a:r>
            <a:r>
              <a:rPr lang="en-US" dirty="0" smtClean="0"/>
              <a:t>::</a:t>
            </a:r>
            <a:r>
              <a:rPr lang="en-US" dirty="0" err="1" smtClean="0"/>
              <a:t>CThemeManagerSessionData</a:t>
            </a:r>
            <a:r>
              <a:rPr lang="en-US" baseline="0" dirty="0" smtClean="0"/>
              <a:t> to store data for each session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Winlogon</a:t>
            </a:r>
            <a:r>
              <a:rPr lang="en-US" dirty="0" smtClean="0"/>
              <a:t> broadcasts a message (0x31B) to inform applications that the theme needs update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0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way theme hooks are installed have changed on Windows</a:t>
            </a:r>
            <a:r>
              <a:rPr lang="en-US" baseline="0" dirty="0" smtClean="0"/>
              <a:t>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Experience</a:t>
            </a:r>
            <a:r>
              <a:rPr lang="en-US" dirty="0" smtClean="0"/>
              <a:t> Theme Architecture on Windows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4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Calls into win32k to perform the actual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7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Calls </a:t>
            </a:r>
            <a:r>
              <a:rPr lang="en-US" dirty="0" err="1" smtClean="0"/>
              <a:t>ThemeInitApiHook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Loads the module associated with the user </a:t>
            </a:r>
            <a:r>
              <a:rPr lang="en-US" dirty="0" err="1" smtClean="0"/>
              <a:t>api</a:t>
            </a:r>
            <a:r>
              <a:rPr lang="en-US" dirty="0" smtClean="0"/>
              <a:t> 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4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checks (</a:t>
            </a:r>
            <a:r>
              <a:rPr lang="en-US" dirty="0" err="1" smtClean="0"/>
              <a:t>threadinfo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TIF_flags</a:t>
            </a:r>
            <a:r>
              <a:rPr lang="en-US" baseline="0" dirty="0" smtClean="0"/>
              <a:t>) to prevent CSRSS and system worker threads from loading the user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hook.</a:t>
            </a:r>
          </a:p>
          <a:p>
            <a:r>
              <a:rPr lang="en-US" baseline="0" dirty="0" smtClean="0"/>
              <a:t>Note that there are also various other processes that may run as SYSTEM in the user session such as the UAC consent 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0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LogonUI</a:t>
            </a:r>
            <a:r>
              <a:rPr lang="en-US" dirty="0" smtClean="0"/>
              <a:t> protects </a:t>
            </a:r>
            <a:r>
              <a:rPr lang="en-US" dirty="0" err="1" smtClean="0"/>
              <a:t>winlogon’s</a:t>
            </a:r>
            <a:r>
              <a:rPr lang="en-US" dirty="0" smtClean="0"/>
              <a:t> address space from bugs in credential providers.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credit:</a:t>
            </a:r>
            <a:r>
              <a:rPr lang="en-US" baseline="0" dirty="0" smtClean="0"/>
              <a:t> origin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4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5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Requires the SECURITY_CAPABILITIES extended </a:t>
            </a:r>
            <a:r>
              <a:rPr lang="en-US" dirty="0" err="1" smtClean="0"/>
              <a:t>proc</a:t>
            </a:r>
            <a:r>
              <a:rPr lang="en-US" dirty="0" smtClean="0"/>
              <a:t>/thread attribute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Requires the indicated package to be registered in the registry – see kernel32!BasepAppContainerEnvironmentExtension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E.g.: HKEY_CURRENT_USER\Software\Classes\Local Settings\Software\Microsoft\Windows\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AppContainer</a:t>
            </a:r>
            <a:r>
              <a:rPr lang="en-US" dirty="0" smtClean="0"/>
              <a:t>\Mappings\S-1-15-2-1-1-1-1-1-1-1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 iertutil.dll (e.g.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CreateAppContainerProcessStrW</a:t>
            </a:r>
            <a:r>
              <a:rPr lang="en-US" baseline="0" dirty="0" smtClean="0"/>
              <a:t>) </a:t>
            </a:r>
            <a:r>
              <a:rPr lang="en-US" dirty="0" smtClean="0"/>
              <a:t>for</a:t>
            </a:r>
            <a:r>
              <a:rPr lang="en-US" baseline="0" dirty="0" smtClean="0"/>
              <a:t> how IE10 launches low box tabs.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4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http://www.iamraf.net/News/essential-winrt-part-3-contracts-and-activation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caller specifically grants access to kernel objects using the package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dirty="0" err="1" smtClean="0"/>
              <a:t>NtDuplicateToken</a:t>
            </a:r>
            <a:r>
              <a:rPr lang="en-US" baseline="0" dirty="0" smtClean="0"/>
              <a:t> to create a new low box token from a low box token (i.e. see </a:t>
            </a:r>
            <a:r>
              <a:rPr lang="en-US" baseline="0" dirty="0" err="1" smtClean="0"/>
              <a:t>KernelBase!BasepCreateTokenFromLowboxToken</a:t>
            </a:r>
            <a:r>
              <a:rPr lang="en-US" baseline="0" dirty="0" smtClean="0"/>
              <a:t>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Compatibility</a:t>
            </a:r>
            <a:r>
              <a:rPr lang="en-US" baseline="0" dirty="0" smtClean="0"/>
              <a:t> SIDs are </a:t>
            </a:r>
            <a:r>
              <a:rPr lang="en-US" dirty="0" smtClean="0"/>
              <a:t>checked via </a:t>
            </a:r>
            <a:r>
              <a:rPr lang="en-US" dirty="0" err="1" smtClean="0"/>
              <a:t>RtlIsCapabilitySid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System process handle duplication: </a:t>
            </a:r>
            <a:r>
              <a:rPr lang="en-US" dirty="0" err="1" smtClean="0"/>
              <a:t>ZwDuplicateObject</a:t>
            </a:r>
            <a:r>
              <a:rPr lang="en-US" dirty="0" smtClean="0"/>
              <a:t> + Attributes = 0x200 (can only</a:t>
            </a:r>
            <a:r>
              <a:rPr lang="en-US" baseline="0" dirty="0" smtClean="0"/>
              <a:t> be done when </a:t>
            </a:r>
            <a:r>
              <a:rPr lang="en-US" baseline="0" dirty="0" err="1" smtClean="0"/>
              <a:t>PreviousMode</a:t>
            </a:r>
            <a:r>
              <a:rPr lang="en-US" baseline="0" dirty="0" smtClean="0"/>
              <a:t> = 0)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4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7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SepSetTokenLowboxNumber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92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62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ReferenceCount</a:t>
            </a:r>
            <a:r>
              <a:rPr lang="en-US" dirty="0" smtClean="0"/>
              <a:t> is not used </a:t>
            </a:r>
            <a:r>
              <a:rPr lang="en-US" baseline="0" dirty="0" smtClean="0"/>
              <a:t>in the low box case (see </a:t>
            </a:r>
            <a:r>
              <a:rPr lang="en-US" baseline="0" dirty="0" err="1" smtClean="0"/>
              <a:t>RtlpLookupOrCreateLowBox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Flag</a:t>
            </a:r>
            <a:r>
              <a:rPr lang="en-US" baseline="0" dirty="0" smtClean="0"/>
              <a:t> values:</a:t>
            </a:r>
            <a:endParaRPr lang="en-US" dirty="0" smtClean="0"/>
          </a:p>
          <a:p>
            <a:r>
              <a:rPr lang="en-US" dirty="0" smtClean="0"/>
              <a:t>0x1: Pinned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0x2: </a:t>
            </a:r>
            <a:r>
              <a:rPr lang="en-US" dirty="0" err="1" smtClean="0"/>
              <a:t>LowBoxAllow</a:t>
            </a:r>
            <a:r>
              <a:rPr lang="en-US" dirty="0" smtClean="0"/>
              <a:t> (see </a:t>
            </a:r>
            <a:r>
              <a:rPr lang="en-US" dirty="0" err="1" smtClean="0"/>
              <a:t>RtlpAllowsLowBoxAccess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0x4: </a:t>
            </a:r>
            <a:r>
              <a:rPr lang="en-US" dirty="0" err="1" smtClean="0"/>
              <a:t>LowBoxInUse</a:t>
            </a:r>
            <a:r>
              <a:rPr lang="en-US" dirty="0" smtClean="0"/>
              <a:t> (no more </a:t>
            </a:r>
            <a:r>
              <a:rPr lang="en-US" dirty="0" err="1" smtClean="0"/>
              <a:t>refcounting</a:t>
            </a:r>
            <a:r>
              <a:rPr lang="en-US" dirty="0" smtClean="0"/>
              <a:t> from app)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4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1800" dirty="0" smtClean="0"/>
              <a:t>PRTL_ATOM_TABLE_REFERENCE </a:t>
            </a:r>
            <a:r>
              <a:rPr lang="en-US" sz="1800" dirty="0" err="1" smtClean="0"/>
              <a:t>RtlpLookupLowBox</a:t>
            </a:r>
            <a:r>
              <a:rPr lang="en-US" sz="1800" dirty="0" smtClean="0"/>
              <a:t>( </a:t>
            </a:r>
            <a:r>
              <a:rPr lang="en-US" sz="1400" dirty="0" smtClean="0"/>
              <a:t>IN PRTL_ATOM_TABLE_ENTRY Entry, IN BOOL </a:t>
            </a:r>
            <a:r>
              <a:rPr lang="en-US" sz="1400" dirty="0" err="1" smtClean="0"/>
              <a:t>bDenyLowBox</a:t>
            </a:r>
            <a:r>
              <a:rPr lang="en-US" sz="1400" dirty="0" smtClean="0"/>
              <a:t> );</a:t>
            </a:r>
          </a:p>
          <a:p>
            <a:r>
              <a:rPr lang="en-US" dirty="0" smtClean="0"/>
              <a:t>Global Atom Table: If an app runs with a low box token, all created atoms are destroyed on process termination</a:t>
            </a:r>
            <a:r>
              <a:rPr lang="en-US" baseline="0" dirty="0" smtClean="0"/>
              <a:t> (</a:t>
            </a:r>
            <a:r>
              <a:rPr lang="en-US" dirty="0" err="1" smtClean="0"/>
              <a:t>ExRemoveLowBoxAtomReferences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4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credit: </a:t>
            </a:r>
            <a:r>
              <a:rPr lang="en-US" dirty="0" err="1" smtClean="0"/>
              <a:t>Lily</a:t>
            </a:r>
            <a:r>
              <a:rPr lang="en-US" baseline="0" dirty="0" err="1" smtClean="0"/>
              <a:t>hammer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95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Rogue </a:t>
            </a:r>
            <a:r>
              <a:rPr lang="en-US" dirty="0" smtClean="0"/>
              <a:t>processes may potentially modify or delete entries in the</a:t>
            </a:r>
            <a:r>
              <a:rPr lang="en-US" baseline="0" dirty="0" smtClean="0"/>
              <a:t> global atom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9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InitAtomTable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overrides the default number of buckets for the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SetInformationJobObject</a:t>
            </a:r>
            <a:r>
              <a:rPr lang="en-US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JOB_OBJECT_UILIMIT_GLOBALATOMS)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4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http://msdn.microsoft.com/en-us/library/windows/desktop/ms648774(v=vs.85).aspx#_win32_Application.2c_.Topic.2c_.and_Item_Names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EE0-F898-44D7-AA93-F944CF0AA1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DE2AA8-F2B2-4B6E-9975-FF5C7AA26692}" type="datetimeFigureOut">
              <a:rPr lang="en-US" smtClean="0"/>
              <a:t>6/20/2012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06145D-25B8-45B6-A9B8-69BE9CC5EE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ecurity/bulletin/ms12-04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mailto:kernelpool@gmail.co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security/bulletin/ms12-041" TargetMode="External"/><Relationship Id="rId2" Type="http://schemas.openxmlformats.org/officeDocument/2006/relationships/hyperlink" Target="http://msdn.microsoft.com/en-us/library/windows/desktop/ms649053(v=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743200"/>
            <a:ext cx="9144000" cy="1524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Extraordinary String Based Attacks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 2012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943600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Tarjei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Mandt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4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Atom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per window station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win32k!CreateGlobalAtomTable</a:t>
            </a:r>
          </a:p>
          <a:p>
            <a:r>
              <a:rPr lang="en-US" dirty="0"/>
              <a:t>A</a:t>
            </a:r>
            <a:r>
              <a:rPr lang="en-US" dirty="0" smtClean="0"/>
              <a:t>ccessible to any application in the same window station by default</a:t>
            </a:r>
          </a:p>
          <a:p>
            <a:r>
              <a:rPr lang="en-US" dirty="0" smtClean="0"/>
              <a:t>Can also be job specific if global atoms UI restrictions are enabled</a:t>
            </a:r>
          </a:p>
          <a:p>
            <a:r>
              <a:rPr lang="en-US" dirty="0" smtClean="0"/>
              <a:t>Exposed through an own set of APIs prefixed “Global”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GlobalAddAtom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GlobalDeleteAtom</a:t>
            </a:r>
            <a:r>
              <a:rPr lang="en-US" dirty="0" smtClean="0"/>
              <a:t>, …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936106"/>
            <a:ext cx="8001000" cy="4388493"/>
          </a:xfrm>
          <a:prstGeom prst="rect">
            <a:avLst/>
          </a:prstGeom>
          <a:solidFill>
            <a:schemeClr val="bg2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dirty="0" smtClean="0"/>
              <a:t>Window Station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Atom Table </a:t>
            </a:r>
            <a:r>
              <a:rPr lang="en-US" dirty="0"/>
              <a:t>(</a:t>
            </a:r>
            <a:r>
              <a:rPr lang="en-US" dirty="0" smtClean="0"/>
              <a:t>DDE)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356616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Process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695450" y="4280362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Window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120390" y="2414857"/>
            <a:ext cx="268224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Atom Table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455920" y="358140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Process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779770" y="4280362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Window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26" idx="3"/>
            <a:endCxn id="19" idx="1"/>
          </p:cNvCxnSpPr>
          <p:nvPr/>
        </p:nvCxnSpPr>
        <p:spPr>
          <a:xfrm>
            <a:off x="3143250" y="4932738"/>
            <a:ext cx="263652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1"/>
            <a:endCxn id="22" idx="0"/>
          </p:cNvCxnSpPr>
          <p:nvPr/>
        </p:nvCxnSpPr>
        <p:spPr>
          <a:xfrm rot="10800000" flipV="1">
            <a:off x="2419350" y="2751002"/>
            <a:ext cx="701040" cy="81515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4"/>
          <p:cNvCxnSpPr>
            <a:stCxn id="40" idx="3"/>
            <a:endCxn id="20" idx="0"/>
          </p:cNvCxnSpPr>
          <p:nvPr/>
        </p:nvCxnSpPr>
        <p:spPr>
          <a:xfrm>
            <a:off x="5802630" y="2751003"/>
            <a:ext cx="701040" cy="83039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609600" y="3032760"/>
            <a:ext cx="2049780" cy="624840"/>
          </a:xfrm>
          <a:prstGeom prst="wedgeRoundRectCallout">
            <a:avLst>
              <a:gd name="adj1" fmla="val 27674"/>
              <a:gd name="adj2" fmla="val 76389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 conversation topic string atom</a:t>
            </a:r>
            <a:endParaRPr lang="en-US" sz="1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2514600" y="5410200"/>
            <a:ext cx="1912620" cy="624840"/>
          </a:xfrm>
          <a:prstGeom prst="wedgeRoundRectCallout">
            <a:avLst>
              <a:gd name="adj1" fmla="val -26073"/>
              <a:gd name="adj2" fmla="val -96782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Sends message with topic atom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6172200" y="5549092"/>
            <a:ext cx="2030730" cy="624840"/>
          </a:xfrm>
          <a:prstGeom prst="wedgeRoundRectCallout">
            <a:avLst>
              <a:gd name="adj1" fmla="val -24571"/>
              <a:gd name="adj2" fmla="val -82147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Uses the atom to look up the topic string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30980" y="4674992"/>
            <a:ext cx="922020" cy="50660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77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Atom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per session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win32k!UserRtlCreateAtomTable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Holds data used by the </a:t>
            </a:r>
            <a:r>
              <a:rPr lang="en-US" dirty="0" smtClean="0"/>
              <a:t>User subsystem</a:t>
            </a:r>
          </a:p>
          <a:p>
            <a:pPr lvl="1"/>
            <a:r>
              <a:rPr lang="en-US" dirty="0" smtClean="0"/>
              <a:t>Window class names</a:t>
            </a:r>
          </a:p>
          <a:p>
            <a:pPr lvl="1"/>
            <a:r>
              <a:rPr lang="en-US" dirty="0" smtClean="0"/>
              <a:t>Clipboard format names , …</a:t>
            </a:r>
          </a:p>
          <a:p>
            <a:r>
              <a:rPr lang="en-US" dirty="0" smtClean="0"/>
              <a:t>Not </a:t>
            </a:r>
            <a:r>
              <a:rPr lang="en-US" dirty="0"/>
              <a:t>exposed to user applications directly</a:t>
            </a:r>
          </a:p>
          <a:p>
            <a:pPr lvl="1"/>
            <a:r>
              <a:rPr lang="en-US" dirty="0" smtClean="0"/>
              <a:t>However, some </a:t>
            </a:r>
            <a:r>
              <a:rPr lang="en-US" dirty="0"/>
              <a:t>APIs allow values to be inserted and queried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RegisterWindowMessage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 Interaction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4191000"/>
            <a:ext cx="73914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6938" y="4579119"/>
            <a:ext cx="1061509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Kernel-Mode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41218" y="2147499"/>
            <a:ext cx="94288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User-Mode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60504" y="6093321"/>
            <a:ext cx="126829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2163687" y="1490447"/>
            <a:ext cx="1463859" cy="672292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AddAtom</a:t>
            </a:r>
            <a:endParaRPr lang="en-US" sz="1600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5003892" y="1490447"/>
            <a:ext cx="1558286" cy="672292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GlobalAddAtom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375661" y="2488697"/>
            <a:ext cx="189357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InternalAddAtom</a:t>
            </a:r>
            <a:endParaRPr lang="en-US" sz="14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827580" y="3320591"/>
            <a:ext cx="2372133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RtlAddAtomToAtomTable</a:t>
            </a:r>
            <a:endParaRPr lang="en-US" sz="1400" dirty="0" smtClean="0"/>
          </a:p>
        </p:txBody>
      </p:sp>
      <p:cxnSp>
        <p:nvCxnSpPr>
          <p:cNvPr id="32" name="Straight Arrow Connector 24"/>
          <p:cNvCxnSpPr>
            <a:stCxn id="28" idx="0"/>
            <a:endCxn id="30" idx="0"/>
          </p:cNvCxnSpPr>
          <p:nvPr/>
        </p:nvCxnSpPr>
        <p:spPr>
          <a:xfrm>
            <a:off x="3627546" y="1826593"/>
            <a:ext cx="694900" cy="6621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/>
          <p:cNvCxnSpPr>
            <a:stCxn id="29" idx="1"/>
            <a:endCxn id="30" idx="3"/>
          </p:cNvCxnSpPr>
          <p:nvPr/>
        </p:nvCxnSpPr>
        <p:spPr>
          <a:xfrm rot="5400000">
            <a:off x="5195081" y="2236889"/>
            <a:ext cx="662104" cy="5138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4"/>
          <p:cNvCxnSpPr>
            <a:stCxn id="30" idx="1"/>
            <a:endCxn id="31" idx="0"/>
          </p:cNvCxnSpPr>
          <p:nvPr/>
        </p:nvCxnSpPr>
        <p:spPr>
          <a:xfrm rot="10800000" flipV="1">
            <a:off x="2013647" y="2824843"/>
            <a:ext cx="1362014" cy="49574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375660" y="4579119"/>
            <a:ext cx="1893570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NtAddAtom</a:t>
            </a:r>
            <a:endParaRPr lang="en-US" sz="1400" dirty="0" smtClean="0"/>
          </a:p>
        </p:txBody>
      </p:sp>
      <p:cxnSp>
        <p:nvCxnSpPr>
          <p:cNvPr id="55" name="Straight Arrow Connector 24"/>
          <p:cNvCxnSpPr>
            <a:stCxn id="30" idx="2"/>
            <a:endCxn id="54" idx="0"/>
          </p:cNvCxnSpPr>
          <p:nvPr/>
        </p:nvCxnSpPr>
        <p:spPr>
          <a:xfrm rot="5400000">
            <a:off x="3613381" y="3870054"/>
            <a:ext cx="14181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87371" y="5559528"/>
            <a:ext cx="2270151" cy="67229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RtlAddAtomToAtomTable</a:t>
            </a:r>
            <a:endParaRPr lang="en-US" sz="1400" dirty="0" smtClean="0"/>
          </a:p>
        </p:txBody>
      </p:sp>
      <p:cxnSp>
        <p:nvCxnSpPr>
          <p:cNvPr id="65" name="Straight Arrow Connector 24"/>
          <p:cNvCxnSpPr>
            <a:stCxn id="54" idx="2"/>
            <a:endCxn id="62" idx="0"/>
          </p:cNvCxnSpPr>
          <p:nvPr/>
        </p:nvCxnSpPr>
        <p:spPr>
          <a:xfrm rot="16200000" flipH="1">
            <a:off x="4168388" y="5405468"/>
            <a:ext cx="30811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783035" y="4579119"/>
            <a:ext cx="2598965" cy="67229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UserGlobalAtomTableCallout</a:t>
            </a:r>
            <a:endParaRPr lang="en-US" sz="1400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6057759" y="5559528"/>
            <a:ext cx="2324241" cy="67229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UserAddAtom</a:t>
            </a:r>
            <a:endParaRPr lang="en-US" sz="1400" dirty="0" smtClean="0"/>
          </a:p>
        </p:txBody>
      </p:sp>
      <p:cxnSp>
        <p:nvCxnSpPr>
          <p:cNvPr id="70" name="Straight Arrow Connector 24"/>
          <p:cNvCxnSpPr>
            <a:stCxn id="54" idx="3"/>
            <a:endCxn id="68" idx="1"/>
          </p:cNvCxnSpPr>
          <p:nvPr/>
        </p:nvCxnSpPr>
        <p:spPr>
          <a:xfrm>
            <a:off x="5269230" y="4915265"/>
            <a:ext cx="51380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4"/>
          <p:cNvCxnSpPr>
            <a:stCxn id="69" idx="1"/>
            <a:endCxn id="62" idx="3"/>
          </p:cNvCxnSpPr>
          <p:nvPr/>
        </p:nvCxnSpPr>
        <p:spPr>
          <a:xfrm flipH="1">
            <a:off x="5457522" y="5895674"/>
            <a:ext cx="6002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057759" y="3320592"/>
            <a:ext cx="2324241" cy="67229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Subsystem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315135" y="2757131"/>
            <a:ext cx="1024890" cy="505992"/>
          </a:xfrm>
          <a:prstGeom prst="wedgeRoundRectCallout">
            <a:avLst>
              <a:gd name="adj1" fmla="val 27674"/>
              <a:gd name="adj2" fmla="val 76389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NTDLL</a:t>
            </a:r>
            <a:endParaRPr lang="en-US" sz="1400" dirty="0"/>
          </a:p>
        </p:txBody>
      </p:sp>
      <p:sp>
        <p:nvSpPr>
          <p:cNvPr id="88" name="Rounded Rectangular Callout 87"/>
          <p:cNvSpPr/>
          <p:nvPr/>
        </p:nvSpPr>
        <p:spPr>
          <a:xfrm>
            <a:off x="4572001" y="3276600"/>
            <a:ext cx="1211034" cy="505992"/>
          </a:xfrm>
          <a:prstGeom prst="wedgeRoundRectCallout">
            <a:avLst>
              <a:gd name="adj1" fmla="val -25180"/>
              <a:gd name="adj2" fmla="val -83242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KERNEL32</a:t>
            </a:r>
            <a:endParaRPr lang="en-US" sz="1400" dirty="0"/>
          </a:p>
        </p:txBody>
      </p:sp>
      <p:sp>
        <p:nvSpPr>
          <p:cNvPr id="89" name="Rounded Rectangular Callout 88"/>
          <p:cNvSpPr/>
          <p:nvPr/>
        </p:nvSpPr>
        <p:spPr>
          <a:xfrm>
            <a:off x="2416512" y="4326123"/>
            <a:ext cx="1211034" cy="505992"/>
          </a:xfrm>
          <a:prstGeom prst="wedgeRoundRectCallout">
            <a:avLst>
              <a:gd name="adj1" fmla="val 37741"/>
              <a:gd name="adj2" fmla="val 79401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NTOSKRNL</a:t>
            </a:r>
            <a:endParaRPr lang="en-US" sz="1400" dirty="0"/>
          </a:p>
        </p:txBody>
      </p:sp>
      <p:sp>
        <p:nvSpPr>
          <p:cNvPr id="90" name="Rounded Rectangular Callout 89"/>
          <p:cNvSpPr/>
          <p:nvPr/>
        </p:nvSpPr>
        <p:spPr>
          <a:xfrm>
            <a:off x="7467600" y="4169953"/>
            <a:ext cx="1066800" cy="505992"/>
          </a:xfrm>
          <a:prstGeom prst="wedgeRoundRectCallout">
            <a:avLst>
              <a:gd name="adj1" fmla="val 13763"/>
              <a:gd name="adj2" fmla="val 73377"/>
              <a:gd name="adj3" fmla="val 16667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WIN32K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07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atoms</a:t>
            </a:r>
          </a:p>
          <a:p>
            <a:pPr lvl="1"/>
            <a:r>
              <a:rPr lang="en-US" dirty="0" smtClean="0"/>
              <a:t>Strings and integers</a:t>
            </a:r>
          </a:p>
          <a:p>
            <a:r>
              <a:rPr lang="en-US" dirty="0" smtClean="0"/>
              <a:t>Both types are managed by the same atom table</a:t>
            </a:r>
          </a:p>
          <a:p>
            <a:pPr lvl="1"/>
            <a:r>
              <a:rPr lang="en-US" dirty="0" smtClean="0"/>
              <a:t>Defined with separate atom value ranges</a:t>
            </a:r>
          </a:p>
          <a:p>
            <a:pPr lvl="1"/>
            <a:r>
              <a:rPr lang="en-US" dirty="0" smtClean="0"/>
              <a:t>No type information needed</a:t>
            </a:r>
          </a:p>
          <a:p>
            <a:r>
              <a:rPr lang="en-US" dirty="0" smtClean="0"/>
              <a:t>Both types are handled using the same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Registered upon passing a string to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RtlAddAtomToAtomTable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Assigned an atom value in the range 0xC001 through 0xFFFF</a:t>
            </a:r>
          </a:p>
          <a:p>
            <a:pPr lvl="1"/>
            <a:r>
              <a:rPr lang="en-US" dirty="0" smtClean="0"/>
              <a:t>Subsequently used to look up the string</a:t>
            </a:r>
          </a:p>
          <a:p>
            <a:r>
              <a:rPr lang="en-US" dirty="0"/>
              <a:t>Limits the string size to 255 bytes</a:t>
            </a:r>
          </a:p>
          <a:p>
            <a:r>
              <a:rPr lang="en-US" dirty="0"/>
              <a:t>Reference counted to keep track of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Example: Window class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values map directly to the atom value</a:t>
            </a:r>
          </a:p>
          <a:p>
            <a:pPr lvl="1"/>
            <a:r>
              <a:rPr lang="en-US" dirty="0" smtClean="0"/>
              <a:t>Never actually stored in the atom table</a:t>
            </a:r>
          </a:p>
          <a:p>
            <a:r>
              <a:rPr lang="en-US" dirty="0" smtClean="0"/>
              <a:t>Defined in the range </a:t>
            </a:r>
            <a:r>
              <a:rPr lang="en-US" dirty="0"/>
              <a:t>1</a:t>
            </a:r>
            <a:r>
              <a:rPr lang="en-US" dirty="0" smtClean="0"/>
              <a:t> to 0xBFFF</a:t>
            </a:r>
          </a:p>
          <a:p>
            <a:pPr lvl="1"/>
            <a:r>
              <a:rPr lang="en-US" dirty="0" smtClean="0"/>
              <a:t>Only stores decimal values up to 49151</a:t>
            </a:r>
          </a:p>
          <a:p>
            <a:r>
              <a:rPr lang="en-US" dirty="0" smtClean="0"/>
              <a:t>Only registered for the sake of consistency</a:t>
            </a:r>
          </a:p>
          <a:p>
            <a:r>
              <a:rPr lang="en-US" dirty="0" smtClean="0"/>
              <a:t>Example: Standard clipboard formats</a:t>
            </a:r>
          </a:p>
        </p:txBody>
      </p:sp>
    </p:spTree>
    <p:extLst>
      <p:ext uri="{BB962C8B-B14F-4D97-AF65-F5344CB8AC3E}">
        <p14:creationId xmlns:p14="http://schemas.microsoft.com/office/powerpoint/2010/main" val="65413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using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RtlCreateAtomTable</a:t>
            </a:r>
            <a:endParaRPr lang="en-US" dirty="0" smtClean="0"/>
          </a:p>
          <a:p>
            <a:r>
              <a:rPr lang="en-US" dirty="0" smtClean="0"/>
              <a:t>Initialized with an integer representing the number of hash buckets (default 37)</a:t>
            </a:r>
          </a:p>
          <a:p>
            <a:r>
              <a:rPr lang="en-US" dirty="0"/>
              <a:t>A string atom is inserted into a bucket based on its string </a:t>
            </a:r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Used for efficient lookup of string atoms</a:t>
            </a:r>
          </a:p>
          <a:p>
            <a:r>
              <a:rPr lang="en-US" dirty="0" smtClean="0"/>
              <a:t>The atom table itself is defined by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RTL_ATOM_TABLE</a:t>
            </a:r>
            <a:r>
              <a:rPr lang="en-US" dirty="0"/>
              <a:t> 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6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200399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_</a:t>
            </a:r>
            <a:r>
              <a:rPr lang="en-US" sz="2000" dirty="0" smtClean="0"/>
              <a:t>RTL_ATOM_TABLE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 smtClean="0"/>
              <a:t>{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</a:t>
            </a:r>
            <a:r>
              <a:rPr lang="en-US" sz="2000" dirty="0">
                <a:solidFill>
                  <a:srgbClr val="008000"/>
                </a:solidFill>
              </a:rPr>
              <a:t>0x000*/</a:t>
            </a:r>
            <a:r>
              <a:rPr lang="en-US" sz="2000" dirty="0"/>
              <a:t>     ULONG32      </a:t>
            </a:r>
            <a:r>
              <a:rPr lang="en-US" sz="2000" dirty="0" smtClean="0"/>
              <a:t>Signature;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/*0x004*/</a:t>
            </a:r>
            <a:r>
              <a:rPr lang="en-US" sz="2000" dirty="0" smtClean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_RTL_CRITICAL_SECTION </a:t>
            </a:r>
            <a:r>
              <a:rPr lang="en-US" sz="2000" dirty="0" err="1" smtClean="0"/>
              <a:t>CriticalSection</a:t>
            </a:r>
            <a:r>
              <a:rPr lang="en-US" sz="2000" dirty="0" smtClean="0"/>
              <a:t>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</a:t>
            </a:r>
            <a:r>
              <a:rPr lang="en-US" sz="2000" dirty="0">
                <a:solidFill>
                  <a:srgbClr val="008000"/>
                </a:solidFill>
              </a:rPr>
              <a:t>0x01C*/</a:t>
            </a:r>
            <a:r>
              <a:rPr lang="en-US" sz="2000" dirty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_RTL_HANDLE_TABLE </a:t>
            </a:r>
            <a:r>
              <a:rPr lang="en-US" sz="2000" dirty="0" err="1"/>
              <a:t>RtlHandleTable</a:t>
            </a:r>
            <a:r>
              <a:rPr lang="en-US" sz="2000" dirty="0" smtClean="0"/>
              <a:t>;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/*0x03C*/</a:t>
            </a:r>
            <a:r>
              <a:rPr lang="en-US" sz="2000" dirty="0"/>
              <a:t>     ULONG32      </a:t>
            </a:r>
            <a:r>
              <a:rPr lang="en-US" sz="2000" dirty="0" err="1" smtClean="0"/>
              <a:t>NumberOfBuckets</a:t>
            </a:r>
            <a:r>
              <a:rPr lang="en-US" sz="2000" dirty="0" smtClean="0"/>
              <a:t>;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/*0x040*/</a:t>
            </a:r>
            <a:r>
              <a:rPr lang="en-US" sz="2000" dirty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_RTL_ATOM_TABLE_ENTRY</a:t>
            </a:r>
            <a:r>
              <a:rPr lang="en-US" sz="2000" dirty="0"/>
              <a:t>* </a:t>
            </a:r>
            <a:r>
              <a:rPr lang="en-US" sz="2000" dirty="0" smtClean="0"/>
              <a:t>Buckets[1];</a:t>
            </a:r>
          </a:p>
          <a:p>
            <a:pPr marL="36576" indent="0">
              <a:buNone/>
            </a:pPr>
            <a:r>
              <a:rPr lang="en-US" sz="2000" dirty="0" smtClean="0"/>
              <a:t>} RTL_ATOM_TABLE, *PRTL_ATOM_TABLE;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5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string atom is represented by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RTL_ATOM_TABLE_ENTRY</a:t>
            </a:r>
            <a:r>
              <a:rPr lang="en-US" dirty="0" smtClean="0"/>
              <a:t> structure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Defines the atom value and string</a:t>
            </a:r>
          </a:p>
          <a:p>
            <a:r>
              <a:rPr lang="en-US" dirty="0" smtClean="0"/>
              <a:t>Reference counted to keep track of string (atom) use</a:t>
            </a:r>
          </a:p>
          <a:p>
            <a:pPr lvl="1"/>
            <a:r>
              <a:rPr lang="en-US" dirty="0" smtClean="0"/>
              <a:t>Incremented whenever an identical string is added to the atom table</a:t>
            </a:r>
          </a:p>
          <a:p>
            <a:r>
              <a:rPr lang="en-US" dirty="0" smtClean="0"/>
              <a:t>Flags to indicate whether an atom has been </a:t>
            </a:r>
            <a:r>
              <a:rPr lang="en-US" i="1" dirty="0" smtClean="0"/>
              <a:t>pinned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Researcher at Azimuth Security</a:t>
            </a:r>
          </a:p>
          <a:p>
            <a:r>
              <a:rPr lang="en-US" dirty="0" smtClean="0"/>
              <a:t>Past presentations</a:t>
            </a:r>
          </a:p>
          <a:p>
            <a:pPr lvl="1"/>
            <a:r>
              <a:rPr lang="en-US" dirty="0" smtClean="0"/>
              <a:t>Heaps of Doom (/w Chris </a:t>
            </a:r>
            <a:r>
              <a:rPr lang="en-US" dirty="0" err="1" smtClean="0"/>
              <a:t>Valasek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Attacks Through User-Mode Callbacks</a:t>
            </a:r>
          </a:p>
          <a:p>
            <a:pPr lvl="1"/>
            <a:r>
              <a:rPr lang="en-US" dirty="0" smtClean="0"/>
              <a:t>Kernel Pool Exploitation on Windows 7</a:t>
            </a:r>
          </a:p>
          <a:p>
            <a:r>
              <a:rPr lang="en-US" dirty="0" smtClean="0"/>
              <a:t>Generally interested in operating system internals and bug finding</a:t>
            </a:r>
          </a:p>
          <a:p>
            <a:r>
              <a:rPr lang="en-US" dirty="0" smtClean="0"/>
              <a:t>Recent focus on embedded platforms</a:t>
            </a:r>
          </a:p>
        </p:txBody>
      </p:sp>
    </p:spTree>
    <p:extLst>
      <p:ext uri="{BB962C8B-B14F-4D97-AF65-F5344CB8AC3E}">
        <p14:creationId xmlns:p14="http://schemas.microsoft.com/office/powerpoint/2010/main" val="4350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 Entry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09999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_RTL_ATOM_TABLE_ENTRY</a:t>
            </a:r>
          </a:p>
          <a:p>
            <a:pPr marL="36576" indent="0">
              <a:buNone/>
            </a:pPr>
            <a:r>
              <a:rPr lang="en-US" sz="2000" dirty="0" smtClean="0"/>
              <a:t>{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/*0x000*/</a:t>
            </a:r>
            <a:r>
              <a:rPr lang="en-US" sz="2000" dirty="0" smtClean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_RTL_ATOM_TABLE_ENTRY* </a:t>
            </a:r>
            <a:r>
              <a:rPr lang="en-US" sz="2000" dirty="0" err="1" smtClean="0"/>
              <a:t>HashLink</a:t>
            </a:r>
            <a:r>
              <a:rPr lang="en-US" sz="2000" dirty="0" smtClean="0"/>
              <a:t>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/*0x004*/</a:t>
            </a:r>
            <a:r>
              <a:rPr lang="en-US" sz="2000" dirty="0" smtClean="0"/>
              <a:t>     UINT16	</a:t>
            </a:r>
            <a:r>
              <a:rPr lang="en-US" sz="2000" dirty="0" err="1" smtClean="0"/>
              <a:t>HandleIndex</a:t>
            </a:r>
            <a:r>
              <a:rPr lang="en-US" sz="2000" dirty="0" smtClean="0"/>
              <a:t>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/*0x006*/</a:t>
            </a:r>
            <a:r>
              <a:rPr lang="en-US" sz="2000" dirty="0" smtClean="0"/>
              <a:t>     UINT16	Atom;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/*0x008*/</a:t>
            </a:r>
            <a:r>
              <a:rPr lang="en-US" sz="2000" dirty="0" smtClean="0"/>
              <a:t>     UINT16	</a:t>
            </a:r>
            <a:r>
              <a:rPr lang="en-US" sz="2000" dirty="0" err="1" smtClean="0"/>
              <a:t>ReferenceCount</a:t>
            </a:r>
            <a:r>
              <a:rPr lang="en-US" sz="2000" dirty="0" smtClean="0"/>
              <a:t>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/*0x00A*/</a:t>
            </a:r>
            <a:r>
              <a:rPr lang="en-US" sz="2000" dirty="0" smtClean="0"/>
              <a:t>     UINT8	Flags;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/*0x00B*/</a:t>
            </a:r>
            <a:r>
              <a:rPr lang="en-US" sz="2000" dirty="0" smtClean="0"/>
              <a:t>     UINT8	</a:t>
            </a:r>
            <a:r>
              <a:rPr lang="en-US" sz="2000" dirty="0" err="1" smtClean="0"/>
              <a:t>NameLength</a:t>
            </a:r>
            <a:r>
              <a:rPr lang="en-US" sz="2000" dirty="0" smtClean="0"/>
              <a:t>;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/*0x00C*/</a:t>
            </a:r>
            <a:r>
              <a:rPr lang="en-US" sz="2000" dirty="0" smtClean="0"/>
              <a:t>     WCHAR	Name[1];</a:t>
            </a:r>
          </a:p>
          <a:p>
            <a:pPr marL="36576" indent="0">
              <a:buNone/>
            </a:pPr>
            <a:r>
              <a:rPr lang="en-US" sz="2000" dirty="0" smtClean="0"/>
              <a:t>} RTL_ATOM_TABLE_ENTRY, *PRTL_ATOM_TABLE_ENTRY;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1703808"/>
            <a:ext cx="1710690" cy="505992"/>
          </a:xfrm>
          <a:prstGeom prst="wedgeRoundRectCallout">
            <a:avLst>
              <a:gd name="adj1" fmla="val -21324"/>
              <a:gd name="adj2" fmla="val 79401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 handling string hash collisions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2770608"/>
            <a:ext cx="1710690" cy="505992"/>
          </a:xfrm>
          <a:prstGeom prst="wedgeRoundRectCallout">
            <a:avLst>
              <a:gd name="adj1" fmla="val -61413"/>
              <a:gd name="adj2" fmla="val -2601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Used to generate atom values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3995952"/>
            <a:ext cx="1710690" cy="505992"/>
          </a:xfrm>
          <a:prstGeom prst="wedgeRoundRectCallout">
            <a:avLst>
              <a:gd name="adj1" fmla="val -32015"/>
              <a:gd name="adj2" fmla="val -7721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Track atom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6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Pinning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the reference count of an atom overflows, the atom is pinned</a:t>
            </a:r>
          </a:p>
          <a:p>
            <a:pPr lvl="1"/>
            <a:r>
              <a:rPr lang="en-US" dirty="0" smtClean="0"/>
              <a:t>Indicated by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RTL_ATOM_PINNED</a:t>
            </a:r>
            <a:r>
              <a:rPr lang="en-US" dirty="0" smtClean="0"/>
              <a:t> (1) flag</a:t>
            </a:r>
          </a:p>
          <a:p>
            <a:r>
              <a:rPr lang="en-US" dirty="0" smtClean="0"/>
              <a:t>A pinned atom is not freed until its atom table is destroyed</a:t>
            </a:r>
          </a:p>
          <a:p>
            <a:pPr lvl="1"/>
            <a:r>
              <a:rPr lang="en-US" dirty="0" smtClean="0"/>
              <a:t>E.g. upon destroying a window station or logging out a user</a:t>
            </a:r>
          </a:p>
          <a:p>
            <a:r>
              <a:rPr lang="en-US" dirty="0" smtClean="0"/>
              <a:t>Windows also supports on-demand pinning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RtlPinAtomInAtomTable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Prevents atoms from being deliberately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Value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 tables use a separate handle table for string atom value assignment</a:t>
            </a:r>
          </a:p>
          <a:p>
            <a:pPr lvl="1"/>
            <a:r>
              <a:rPr lang="en-US" dirty="0"/>
              <a:t>Retrieved </a:t>
            </a:r>
            <a:r>
              <a:rPr lang="en-US" dirty="0" smtClean="0"/>
              <a:t>using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ExCreateHandle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Attempts to use a recently freed handle to optimize lookup</a:t>
            </a:r>
          </a:p>
          <a:p>
            <a:pPr lvl="1"/>
            <a:r>
              <a:rPr lang="en-US" dirty="0" smtClean="0"/>
              <a:t>Otherwise performs exhaustive search</a:t>
            </a:r>
          </a:p>
          <a:p>
            <a:r>
              <a:rPr lang="en-US" dirty="0" smtClean="0"/>
              <a:t>Actual </a:t>
            </a:r>
            <a:r>
              <a:rPr lang="en-US" dirty="0"/>
              <a:t>atom value is obtained by </a:t>
            </a:r>
            <a:r>
              <a:rPr lang="en-US" dirty="0" err="1"/>
              <a:t>OR’ing</a:t>
            </a:r>
            <a:r>
              <a:rPr lang="en-US" dirty="0"/>
              <a:t> the </a:t>
            </a:r>
            <a:r>
              <a:rPr lang="en-US" dirty="0" smtClean="0"/>
              <a:t>handle index with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MAXINTATOM</a:t>
            </a:r>
          </a:p>
          <a:p>
            <a:pPr lvl="1"/>
            <a:r>
              <a:rPr lang="en-US" dirty="0" smtClean="0"/>
              <a:t>Atom = ( Handle &gt;&gt; 2 ) | 0xC000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Atom Table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atom tables are generally available to all user processes</a:t>
            </a:r>
          </a:p>
          <a:p>
            <a:pPr lvl="1"/>
            <a:r>
              <a:rPr lang="en-US" dirty="0" smtClean="0"/>
              <a:t>Designed for sharing information</a:t>
            </a:r>
          </a:p>
          <a:p>
            <a:r>
              <a:rPr lang="en-US" dirty="0" smtClean="0"/>
              <a:t>In a sandbox, we want to restrict access in the less privileged components</a:t>
            </a:r>
          </a:p>
          <a:p>
            <a:pPr lvl="1"/>
            <a:r>
              <a:rPr lang="en-US" dirty="0" smtClean="0"/>
              <a:t>Prevent leaking of (sensitive) information</a:t>
            </a:r>
          </a:p>
          <a:p>
            <a:pPr lvl="1"/>
            <a:r>
              <a:rPr lang="en-US" dirty="0" smtClean="0"/>
              <a:t>Prevent deletion of atoms used by other (e.g. more privileged)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8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Atom Table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Access can be restricted using job object UI restrictions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JOB_OBJECT_UILIMIT_GLOBALATOMS</a:t>
            </a:r>
          </a:p>
          <a:p>
            <a:r>
              <a:rPr lang="en-US" dirty="0" smtClean="0"/>
              <a:t>When set, Windows creates a separate atom table and associates it with the job object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The process of choosing the correct atom table is handled in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win32k!UserGlobalAtomTableCallout</a:t>
            </a:r>
          </a:p>
          <a:p>
            <a:pPr lvl="1"/>
            <a:r>
              <a:rPr lang="en-US" dirty="0" smtClean="0"/>
              <a:t>Checks the global atoms UI restriction flag by calling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nt!PsGetJobUIRestrictionsClass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Atom Table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Windows 7, there’s no practical isolation of the user atom table</a:t>
            </a:r>
          </a:p>
          <a:p>
            <a:pPr lvl="1"/>
            <a:r>
              <a:rPr lang="en-US" dirty="0" smtClean="0"/>
              <a:t>More on Windows 8 later</a:t>
            </a:r>
          </a:p>
          <a:p>
            <a:r>
              <a:rPr lang="en-US" dirty="0" smtClean="0"/>
              <a:t>Accessible to any process running in the same session</a:t>
            </a:r>
          </a:p>
          <a:p>
            <a:pPr lvl="1"/>
            <a:r>
              <a:rPr lang="en-US" dirty="0" smtClean="0"/>
              <a:t>E.g. using APIs which (indirectly) operate on it</a:t>
            </a:r>
          </a:p>
          <a:p>
            <a:r>
              <a:rPr lang="en-US" dirty="0" smtClean="0"/>
              <a:t>A process can query the values of any user atom using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GetClipboardFormatName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No distinction made between clipboard format strings and other user atom strings</a:t>
            </a:r>
          </a:p>
        </p:txBody>
      </p:sp>
    </p:spTree>
    <p:extLst>
      <p:ext uri="{BB962C8B-B14F-4D97-AF65-F5344CB8AC3E}">
        <p14:creationId xmlns:p14="http://schemas.microsoft.com/office/powerpoint/2010/main" val="21044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User Atoms</a:t>
            </a:r>
            <a:endParaRPr lang="en-US" dirty="0"/>
          </a:p>
        </p:txBody>
      </p:sp>
      <p:pic>
        <p:nvPicPr>
          <p:cNvPr id="4" name="Picture 3" descr="C:\Users\mista\Desktop\sshot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733319" cy="339883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8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52700"/>
            <a:ext cx="396240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87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 Handling Vulnerabilities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 separate vulnerabilities in string atom handling</a:t>
            </a:r>
          </a:p>
          <a:p>
            <a:pPr lvl="1"/>
            <a:r>
              <a:rPr lang="en-US" dirty="0" smtClean="0"/>
              <a:t>Register Class Name Handling Vulnerability</a:t>
            </a:r>
          </a:p>
          <a:p>
            <a:pPr lvl="1"/>
            <a:r>
              <a:rPr lang="en-US" dirty="0" smtClean="0"/>
              <a:t>Set Class Name Handling Vulnerability</a:t>
            </a:r>
          </a:p>
          <a:p>
            <a:pPr lvl="1"/>
            <a:r>
              <a:rPr lang="en-US" dirty="0" smtClean="0"/>
              <a:t>Clipboard Format Name Handling Vulnerability</a:t>
            </a:r>
          </a:p>
          <a:p>
            <a:r>
              <a:rPr lang="en-US" dirty="0" smtClean="0"/>
              <a:t>Addressed in MS12-041</a:t>
            </a:r>
          </a:p>
          <a:p>
            <a:pPr lvl="1"/>
            <a:r>
              <a:rPr lang="en-US" dirty="0" smtClean="0">
                <a:hlinkClick r:id="rId2"/>
              </a:rPr>
              <a:t>http://technet.microsoft.com/en-us/security/bulletin/ms12-041</a:t>
            </a:r>
            <a:endParaRPr lang="en-US" dirty="0" smtClean="0"/>
          </a:p>
          <a:p>
            <a:r>
              <a:rPr lang="en-US" dirty="0" smtClean="0"/>
              <a:t>Allows an attacker to take control over system managed string atoms</a:t>
            </a:r>
          </a:p>
          <a:p>
            <a:pPr lvl="1"/>
            <a:r>
              <a:rPr lang="en-US" dirty="0" smtClean="0"/>
              <a:t>We discuss the implications of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describes a window’s attributes using a window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Defined by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WNDCLASS(EX)</a:t>
            </a:r>
            <a:r>
              <a:rPr lang="en-US" dirty="0" smtClean="0"/>
              <a:t> structure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lpszClassName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sets the class name</a:t>
            </a:r>
          </a:p>
          <a:p>
            <a:pPr lvl="1"/>
            <a:r>
              <a:rPr lang="en-US" dirty="0" smtClean="0"/>
              <a:t>Can either be a string or an atom</a:t>
            </a:r>
          </a:p>
          <a:p>
            <a:r>
              <a:rPr lang="en-US" dirty="0" smtClean="0"/>
              <a:t>Win32k differs between the two internally by looking at the high 16-bits</a:t>
            </a:r>
          </a:p>
          <a:p>
            <a:pPr lvl="1"/>
            <a:r>
              <a:rPr lang="en-US" dirty="0" smtClean="0"/>
              <a:t>If only lower 16-bits are set, it is handled as an atom</a:t>
            </a:r>
          </a:p>
        </p:txBody>
      </p:sp>
    </p:spTree>
    <p:extLst>
      <p:ext uri="{BB962C8B-B14F-4D97-AF65-F5344CB8AC3E}">
        <p14:creationId xmlns:p14="http://schemas.microsoft.com/office/powerpoint/2010/main" val="3703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rather unusual Windows bug class</a:t>
            </a:r>
          </a:p>
          <a:p>
            <a:pPr lvl="1"/>
            <a:r>
              <a:rPr lang="en-US" dirty="0" smtClean="0"/>
              <a:t>Affects Windows atoms</a:t>
            </a:r>
          </a:p>
          <a:p>
            <a:pPr lvl="1"/>
            <a:r>
              <a:rPr lang="en-US" dirty="0" smtClean="0"/>
              <a:t>3 vulnerabilities patched 2 days ago in MS12-041</a:t>
            </a:r>
          </a:p>
          <a:p>
            <a:r>
              <a:rPr lang="en-US" dirty="0" smtClean="0"/>
              <a:t>Allows a non-privileged user to run code in the context of a privileged process</a:t>
            </a:r>
          </a:p>
          <a:p>
            <a:pPr lvl="1"/>
            <a:r>
              <a:rPr lang="en-US" dirty="0" smtClean="0"/>
              <a:t>E.g. the Windows login manager (</a:t>
            </a:r>
            <a:r>
              <a:rPr lang="en-US" dirty="0" err="1" smtClean="0"/>
              <a:t>winlogon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need to run arbitrary code in Ring 0</a:t>
            </a:r>
          </a:p>
          <a:p>
            <a:pPr lvl="1"/>
            <a:r>
              <a:rPr lang="en-US" dirty="0" smtClean="0"/>
              <a:t>DEP/ASLR? SMEP? No problem!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 String Atom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string is provided, win32k converts the string into an atom</a:t>
            </a:r>
          </a:p>
          <a:p>
            <a:pPr lvl="1"/>
            <a:r>
              <a:rPr lang="en-US" dirty="0" smtClean="0"/>
              <a:t>Handled by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win32k!UserAddAtom</a:t>
            </a:r>
          </a:p>
          <a:p>
            <a:pPr lvl="1"/>
            <a:r>
              <a:rPr lang="en-US" dirty="0" smtClean="0"/>
              <a:t>Atom value stored in the win32k managed class data structure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win32k!tagCLS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an atom is provided, the function simply copies its value to the class data structure</a:t>
            </a:r>
          </a:p>
          <a:p>
            <a:pPr lvl="1"/>
            <a:r>
              <a:rPr lang="en-US" dirty="0" smtClean="0"/>
              <a:t>No atom validation or retaining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CVE-2012-1864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9193" y="1752600"/>
            <a:ext cx="7736607" cy="395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6408484" y="2459724"/>
            <a:ext cx="1710690" cy="1014996"/>
          </a:xfrm>
          <a:prstGeom prst="wedgeRoundRectCallout">
            <a:avLst>
              <a:gd name="adj1" fmla="val -61413"/>
              <a:gd name="adj2" fmla="val -2001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 reference acquired when providing an atom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26626" y="3886200"/>
            <a:ext cx="1474406" cy="579120"/>
          </a:xfrm>
          <a:prstGeom prst="wedgeRoundRectCallout">
            <a:avLst>
              <a:gd name="adj1" fmla="val 22312"/>
              <a:gd name="adj2" fmla="val 7999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Atom stored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4768" y="5943600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7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CVE-2012-1864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class is unregistered,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win32k!DestroyClass</a:t>
            </a:r>
            <a:r>
              <a:rPr lang="en-US" dirty="0" smtClean="0"/>
              <a:t> releases the atom reference</a:t>
            </a:r>
          </a:p>
          <a:p>
            <a:pPr lvl="1"/>
            <a:r>
              <a:rPr lang="en-US" dirty="0" smtClean="0"/>
              <a:t>Even when no reference was acquired previously</a:t>
            </a:r>
          </a:p>
          <a:p>
            <a:r>
              <a:rPr lang="en-US" dirty="0" smtClean="0"/>
              <a:t>An attacker could register a class using an atom of a more privileged application</a:t>
            </a:r>
          </a:p>
          <a:p>
            <a:pPr lvl="1"/>
            <a:r>
              <a:rPr lang="en-US" dirty="0" smtClean="0"/>
              <a:t>Could free and reregister the atom with a different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Prefixed Class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Windows XP, class objects define two class name atoms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atomClassName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atomNVClassName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The former defines the base class name</a:t>
            </a:r>
          </a:p>
          <a:p>
            <a:pPr lvl="1"/>
            <a:r>
              <a:rPr lang="en-US" dirty="0" smtClean="0"/>
              <a:t>Fixed once registered</a:t>
            </a:r>
          </a:p>
          <a:p>
            <a:r>
              <a:rPr lang="en-US" dirty="0" smtClean="0"/>
              <a:t>The latter prefixes the name with version specific information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6.0.7600.16661!ScrollBar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Allows classes of the same name, but of different versions to be styled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Class Name Atom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can update the version prefixed name of a registered class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SetClassLongPtr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GCW_ATOM</a:t>
            </a:r>
            <a:r>
              <a:rPr lang="en-US" dirty="0" smtClean="0"/>
              <a:t> (0xFFFFFFE0) index</a:t>
            </a:r>
          </a:p>
          <a:p>
            <a:r>
              <a:rPr lang="en-US" dirty="0" smtClean="0"/>
              <a:t>Internally, win32k looks up the index (adjusted) in an offset table</a:t>
            </a:r>
          </a:p>
          <a:p>
            <a:pPr lvl="1"/>
            <a:r>
              <a:rPr lang="en-US" dirty="0" smtClean="0"/>
              <a:t>Finds the offset to the atom value in the class object structure</a:t>
            </a:r>
          </a:p>
          <a:p>
            <a:r>
              <a:rPr lang="en-US" dirty="0" smtClean="0"/>
              <a:t>In setting or replacing the version prefixed class name atom, no validation or referencing is performed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CVE-2012-1865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4619625" cy="1393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7352907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6324600" y="1828800"/>
            <a:ext cx="1821116" cy="1143000"/>
          </a:xfrm>
          <a:prstGeom prst="wedgeRoundRectCallout">
            <a:avLst>
              <a:gd name="adj1" fmla="val -61413"/>
              <a:gd name="adj2" fmla="val -20010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Offset to version prefixed class name in the class data structure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53200" y="4191000"/>
            <a:ext cx="2209800" cy="914400"/>
          </a:xfrm>
          <a:prstGeom prst="wedgeRoundRectCallout">
            <a:avLst>
              <a:gd name="adj1" fmla="val -21009"/>
              <a:gd name="adj2" fmla="val 681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Replaces value without validation and acquiring or releasing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675" y="6019799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Clipboard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uses atoms to uniquely identify each clipboard format type</a:t>
            </a:r>
          </a:p>
          <a:p>
            <a:r>
              <a:rPr lang="en-US" dirty="0" smtClean="0"/>
              <a:t>Applications can also register their own clipboard formats 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ser32!RegisterClipboardFormat</a:t>
            </a:r>
          </a:p>
          <a:p>
            <a:pPr lvl="1"/>
            <a:r>
              <a:rPr lang="en-US" dirty="0" smtClean="0"/>
              <a:t>Registers the atom for the user provided format name string in the user atom table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user32!SetClipboardData</a:t>
            </a:r>
          </a:p>
          <a:p>
            <a:pPr lvl="1"/>
            <a:r>
              <a:rPr lang="en-US" dirty="0" smtClean="0"/>
              <a:t>Sets clipboard data of the particular type using the provided atom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InternalSetClipboardData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Handles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SetClipboardData</a:t>
            </a:r>
            <a:r>
              <a:rPr lang="en-US" dirty="0" smtClean="0"/>
              <a:t> requests</a:t>
            </a:r>
          </a:p>
          <a:p>
            <a:r>
              <a:rPr lang="en-US" dirty="0" smtClean="0"/>
              <a:t>Calls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win32k!UserGetAtomName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win32k!UserAddAtom</a:t>
            </a:r>
            <a:r>
              <a:rPr lang="en-US" dirty="0" smtClean="0"/>
              <a:t> if the provided atom is present</a:t>
            </a:r>
          </a:p>
          <a:p>
            <a:pPr lvl="1"/>
            <a:r>
              <a:rPr lang="en-US" dirty="0" smtClean="0"/>
              <a:t>Properly verifies and references the string atom</a:t>
            </a:r>
          </a:p>
          <a:p>
            <a:r>
              <a:rPr lang="en-US" dirty="0" smtClean="0"/>
              <a:t>If the atom is not present, the function still saves the data using the </a:t>
            </a:r>
            <a:r>
              <a:rPr lang="en-US" dirty="0"/>
              <a:t>(</a:t>
            </a:r>
            <a:r>
              <a:rPr lang="en-US" dirty="0" smtClean="0"/>
              <a:t>invalid) atom</a:t>
            </a:r>
          </a:p>
          <a:p>
            <a:pPr lvl="1"/>
            <a:r>
              <a:rPr lang="en-US" dirty="0" smtClean="0"/>
              <a:t>Considers the atom to be a default type (integer)</a:t>
            </a:r>
          </a:p>
          <a:p>
            <a:pPr lvl="1"/>
            <a:r>
              <a:rPr lang="en-US" dirty="0" smtClean="0"/>
              <a:t>Fails to check if the atom is really an integer atom (i.e. below 0xC000)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CVE-2012-1866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214312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ounded Rectangular Callout 6"/>
          <p:cNvSpPr/>
          <p:nvPr/>
        </p:nvSpPr>
        <p:spPr>
          <a:xfrm>
            <a:off x="2133600" y="2743200"/>
            <a:ext cx="2438400" cy="914400"/>
          </a:xfrm>
          <a:prstGeom prst="wedgeRoundRectCallout">
            <a:avLst>
              <a:gd name="adj1" fmla="val 33587"/>
              <a:gd name="adj2" fmla="val 66657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References atom if string is present in the user atom table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95400" y="5105400"/>
            <a:ext cx="2438400" cy="762000"/>
          </a:xfrm>
          <a:prstGeom prst="wedgeRoundRectCallout">
            <a:avLst>
              <a:gd name="adj1" fmla="val 62962"/>
              <a:gd name="adj2" fmla="val 16657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Considers the atom to be valid, regardless of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880" y="6055657"/>
            <a:ext cx="166103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 (x86)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8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Atoms briefly mentioned in Windows sandboxing literature</a:t>
            </a:r>
          </a:p>
          <a:p>
            <a:pPr lvl="1"/>
            <a:r>
              <a:rPr lang="en-US" dirty="0" smtClean="0"/>
              <a:t>Stephen A. Ridley – Escaping the Sandbox</a:t>
            </a:r>
          </a:p>
          <a:p>
            <a:pPr lvl="1"/>
            <a:r>
              <a:rPr lang="en-US" dirty="0" smtClean="0"/>
              <a:t>Tom </a:t>
            </a:r>
            <a:r>
              <a:rPr lang="en-US" dirty="0" err="1" smtClean="0"/>
              <a:t>Keetch</a:t>
            </a:r>
            <a:r>
              <a:rPr lang="en-US" dirty="0" smtClean="0"/>
              <a:t> – Practical Sandboxing on Windows</a:t>
            </a:r>
          </a:p>
          <a:p>
            <a:r>
              <a:rPr lang="en-US" dirty="0" err="1" smtClean="0"/>
              <a:t>Getadmin</a:t>
            </a:r>
            <a:r>
              <a:rPr lang="en-US" dirty="0" smtClean="0"/>
              <a:t> exploit (1997)</a:t>
            </a:r>
          </a:p>
          <a:p>
            <a:pPr lvl="1"/>
            <a:r>
              <a:rPr lang="en-US" dirty="0" smtClean="0"/>
              <a:t>Exploited unchecked pointer in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NtAddAtom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API issue – not specific to atom misuse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Attack Vectors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how (string) atoms are used by the system</a:t>
            </a:r>
          </a:p>
          <a:p>
            <a:pPr lvl="1"/>
            <a:r>
              <a:rPr lang="en-US" dirty="0"/>
              <a:t>Registered window messages</a:t>
            </a:r>
          </a:p>
          <a:p>
            <a:pPr lvl="1"/>
            <a:r>
              <a:rPr lang="en-US" dirty="0"/>
              <a:t>Clipboard format names</a:t>
            </a:r>
          </a:p>
          <a:p>
            <a:pPr lvl="1"/>
            <a:r>
              <a:rPr lang="en-US" dirty="0"/>
              <a:t>Window class names</a:t>
            </a:r>
          </a:p>
          <a:p>
            <a:pPr lvl="1"/>
            <a:r>
              <a:rPr lang="en-US" dirty="0"/>
              <a:t>Cursor module paths</a:t>
            </a:r>
          </a:p>
          <a:p>
            <a:pPr lvl="1"/>
            <a:r>
              <a:rPr lang="en-US" dirty="0"/>
              <a:t>Hook module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Evaluate how user input may affect string atom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Registered Window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application can register new window messages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RegisterWindowMessage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Stored as a string atom in the user atom table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Typically used when messaging between two cooperating applications</a:t>
            </a:r>
          </a:p>
          <a:p>
            <a:pPr lvl="1"/>
            <a:r>
              <a:rPr lang="en-US" dirty="0" smtClean="0"/>
              <a:t>If both register the same string, they receive the same message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Registered Window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does not pin the string atom for the registered message</a:t>
            </a:r>
          </a:p>
          <a:p>
            <a:r>
              <a:rPr lang="en-US" dirty="0" smtClean="0"/>
              <a:t>An attacker may potentially free window message atoms registered by applications</a:t>
            </a:r>
          </a:p>
          <a:p>
            <a:pPr lvl="1"/>
            <a:r>
              <a:rPr lang="en-US" dirty="0" smtClean="0"/>
              <a:t>Can cause desynchronization between two applications sending private messages</a:t>
            </a:r>
          </a:p>
          <a:p>
            <a:pPr lvl="1"/>
            <a:r>
              <a:rPr lang="en-US" dirty="0" smtClean="0"/>
              <a:t>E.g. by freeing and re-registering messages in reverse-order</a:t>
            </a:r>
          </a:p>
        </p:txBody>
      </p:sp>
    </p:spTree>
    <p:extLst>
      <p:ext uri="{BB962C8B-B14F-4D97-AF65-F5344CB8AC3E}">
        <p14:creationId xmlns:p14="http://schemas.microsoft.com/office/powerpoint/2010/main" val="2133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Clipboard Format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Applications can register their own clipboard formats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RegisterClipboardFormat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Identified as string atoms in the user atom table</a:t>
            </a:r>
          </a:p>
          <a:p>
            <a:r>
              <a:rPr lang="en-US" dirty="0" smtClean="0"/>
              <a:t>These atoms are not pinned, hence can be freed by an attacker</a:t>
            </a:r>
          </a:p>
          <a:p>
            <a:r>
              <a:rPr lang="en-US" dirty="0" smtClean="0"/>
              <a:t>However, clipboard data handling between privilege levels is subject to UIPI</a:t>
            </a:r>
          </a:p>
          <a:p>
            <a:pPr lvl="1"/>
            <a:r>
              <a:rPr lang="en-US" dirty="0" smtClean="0"/>
              <a:t>List of exempt formats only contain standard (integer) clipboard formats</a:t>
            </a:r>
          </a:p>
        </p:txBody>
      </p:sp>
    </p:spTree>
    <p:extLst>
      <p:ext uri="{BB962C8B-B14F-4D97-AF65-F5344CB8AC3E}">
        <p14:creationId xmlns:p14="http://schemas.microsoft.com/office/powerpoint/2010/main" val="162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Names of window classes are stored in the user atom table</a:t>
            </a:r>
          </a:p>
          <a:p>
            <a:pPr lvl="1"/>
            <a:r>
              <a:rPr lang="en-US" dirty="0" smtClean="0"/>
              <a:t>Atom used by the class object to look up the class name string</a:t>
            </a:r>
          </a:p>
          <a:p>
            <a:r>
              <a:rPr lang="en-US" dirty="0" smtClean="0"/>
              <a:t>Windows does not pin the string atoms of non-system class objects</a:t>
            </a:r>
          </a:p>
          <a:p>
            <a:r>
              <a:rPr lang="en-US" dirty="0" smtClean="0"/>
              <a:t>An attacker could free the atom used by the system to identify class objects</a:t>
            </a:r>
          </a:p>
          <a:p>
            <a:pPr lvl="1"/>
            <a:r>
              <a:rPr lang="en-US" dirty="0" smtClean="0"/>
              <a:t>Re-registering the string could cause lookups to resolve to the wrong object</a:t>
            </a:r>
          </a:p>
        </p:txBody>
      </p:sp>
    </p:spTree>
    <p:extLst>
      <p:ext uri="{BB962C8B-B14F-4D97-AF65-F5344CB8AC3E}">
        <p14:creationId xmlns:p14="http://schemas.microsoft.com/office/powerpoint/2010/main" val="1054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Module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stores the module path of a loaded cursor as a string atom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atomModName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field of the cursor object</a:t>
            </a:r>
          </a:p>
          <a:p>
            <a:r>
              <a:rPr lang="en-US" dirty="0" smtClean="0"/>
              <a:t>Used to determine if a cursor has already been loaded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win32k!_FindExistingCursorIcon</a:t>
            </a:r>
          </a:p>
          <a:p>
            <a:r>
              <a:rPr lang="en-US" dirty="0" smtClean="0"/>
              <a:t>Windows does not pin this atom</a:t>
            </a:r>
          </a:p>
          <a:p>
            <a:pPr lvl="1"/>
            <a:r>
              <a:rPr lang="en-US" dirty="0" smtClean="0"/>
              <a:t>An attacker could potentially free its value</a:t>
            </a:r>
          </a:p>
          <a:p>
            <a:pPr lvl="1"/>
            <a:r>
              <a:rPr lang="en-US" dirty="0" smtClean="0"/>
              <a:t>Minimal security impact</a:t>
            </a:r>
          </a:p>
        </p:txBody>
      </p:sp>
    </p:spTree>
    <p:extLst>
      <p:ext uri="{BB962C8B-B14F-4D97-AF65-F5344CB8AC3E}">
        <p14:creationId xmlns:p14="http://schemas.microsoft.com/office/powerpoint/2010/main" val="18363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Module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allows external modules to be used when setting windows hooks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SetWindowsHookEx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SetWinEventHook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The module path is stored as a string atom in the user atom table</a:t>
            </a:r>
          </a:p>
          <a:p>
            <a:pPr lvl="1"/>
            <a:r>
              <a:rPr lang="en-US" dirty="0" smtClean="0"/>
              <a:t>Atom value stored at an index in the global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aatomSysLoaded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2112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5799" y="1524000"/>
            <a:ext cx="7620001" cy="3733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pPr algn="r"/>
            <a:r>
              <a:rPr lang="en-US" sz="1400" dirty="0" smtClean="0"/>
              <a:t>Kernel Mode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Module String Atoms</a:t>
            </a:r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1007410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SetWindowsHook</a:t>
            </a:r>
            <a:endParaRPr lang="en-US" sz="1400" dirty="0" smtClean="0"/>
          </a:p>
        </p:txBody>
      </p:sp>
      <p:sp>
        <p:nvSpPr>
          <p:cNvPr id="5" name="Snip Single Corner Rectangle 4"/>
          <p:cNvSpPr/>
          <p:nvPr/>
        </p:nvSpPr>
        <p:spPr>
          <a:xfrm>
            <a:off x="3293410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SetWinEventHook</a:t>
            </a:r>
            <a:endParaRPr lang="en-US" sz="1400" dirty="0" smtClean="0"/>
          </a:p>
        </p:txBody>
      </p:sp>
      <p:sp>
        <p:nvSpPr>
          <p:cNvPr id="6" name="Snip Single Corner Rectangle 5"/>
          <p:cNvSpPr/>
          <p:nvPr/>
        </p:nvSpPr>
        <p:spPr>
          <a:xfrm>
            <a:off x="5622705" y="5638800"/>
            <a:ext cx="2057401" cy="633846"/>
          </a:xfrm>
          <a:prstGeom prst="snip1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RegisterUserApiHook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07410" y="3664606"/>
            <a:ext cx="1600201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1200" dirty="0" smtClean="0"/>
              <a:t>Hook Object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426510" y="4192118"/>
            <a:ext cx="762000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ihmod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293410" y="3664606"/>
            <a:ext cx="1828800" cy="12192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sz="1200" dirty="0" smtClean="0"/>
              <a:t>Event Hook Object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669927" y="4192118"/>
            <a:ext cx="1075765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ihmod</a:t>
            </a:r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655610" y="3664606"/>
            <a:ext cx="1905000" cy="4523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gihmodUserApiHook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926291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Atom</a:t>
            </a:r>
            <a:endParaRPr lang="en-US" sz="1200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5669464" y="2278650"/>
            <a:ext cx="2043546" cy="7693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Atom Table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35892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45493" y="2390371"/>
            <a:ext cx="609601" cy="54590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55094" y="2390371"/>
            <a:ext cx="609601" cy="54590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4360209" y="2390371"/>
            <a:ext cx="609601" cy="54590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ounded Rectangular Callout 34"/>
          <p:cNvSpPr/>
          <p:nvPr/>
        </p:nvSpPr>
        <p:spPr>
          <a:xfrm>
            <a:off x="1488144" y="1786274"/>
            <a:ext cx="1619248" cy="499543"/>
          </a:xfrm>
          <a:prstGeom prst="wedgeRoundRectCallout">
            <a:avLst>
              <a:gd name="adj1" fmla="val 29514"/>
              <a:gd name="adj2" fmla="val 80812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aatomSysLoaded</a:t>
            </a:r>
            <a:endParaRPr lang="en-US" sz="1400" dirty="0"/>
          </a:p>
        </p:txBody>
      </p:sp>
      <p:cxnSp>
        <p:nvCxnSpPr>
          <p:cNvPr id="36" name="Straight Arrow Connector 19"/>
          <p:cNvCxnSpPr/>
          <p:nvPr/>
        </p:nvCxnSpPr>
        <p:spPr>
          <a:xfrm>
            <a:off x="5122210" y="2663326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29" idx="2"/>
          </p:cNvCxnSpPr>
          <p:nvPr/>
        </p:nvCxnSpPr>
        <p:spPr>
          <a:xfrm rot="5400000" flipH="1" flipV="1">
            <a:off x="1655138" y="3088653"/>
            <a:ext cx="728326" cy="42358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31" idx="2"/>
          </p:cNvCxnSpPr>
          <p:nvPr/>
        </p:nvCxnSpPr>
        <p:spPr>
          <a:xfrm rot="16200000" flipV="1">
            <a:off x="3160089" y="2616884"/>
            <a:ext cx="728326" cy="1367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3"/>
          <p:cNvCxnSpPr>
            <a:stCxn id="22" idx="0"/>
            <a:endCxn id="34" idx="2"/>
          </p:cNvCxnSpPr>
          <p:nvPr/>
        </p:nvCxnSpPr>
        <p:spPr>
          <a:xfrm rot="16200000" flipV="1">
            <a:off x="5272397" y="2328893"/>
            <a:ext cx="728326" cy="19431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5010152" y="4336862"/>
            <a:ext cx="1619248" cy="616138"/>
          </a:xfrm>
          <a:prstGeom prst="wedgeRoundRectCallout">
            <a:avLst>
              <a:gd name="adj1" fmla="val -58614"/>
              <a:gd name="adj2" fmla="val -22109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aatomSysLoaded</a:t>
            </a:r>
            <a:r>
              <a:rPr lang="en-US" sz="1200" dirty="0" smtClean="0"/>
              <a:t> array index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1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Module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looks up the string atom upon loading an external module hook</a:t>
            </a:r>
          </a:p>
          <a:p>
            <a:pPr lvl="1"/>
            <a:r>
              <a:rPr lang="en-US" dirty="0" smtClean="0"/>
              <a:t>Invokes a user-mode callback and passes the string to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LoadLibrary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An attacker who frees any such atom could possibly inject arbitrary modules</a:t>
            </a:r>
          </a:p>
          <a:p>
            <a:r>
              <a:rPr lang="en-US" dirty="0" smtClean="0"/>
              <a:t>Hooks play an integral part in Windows in providing application theming</a:t>
            </a:r>
          </a:p>
          <a:p>
            <a:pPr lvl="1"/>
            <a:r>
              <a:rPr lang="en-US" dirty="0" smtClean="0"/>
              <a:t>Relies on the </a:t>
            </a:r>
            <a:r>
              <a:rPr lang="en-US" i="1" dirty="0" smtClean="0"/>
              <a:t>user </a:t>
            </a:r>
            <a:r>
              <a:rPr lang="en-US" i="1" dirty="0" err="1" smtClean="0"/>
              <a:t>api</a:t>
            </a:r>
            <a:r>
              <a:rPr lang="en-US" i="1" dirty="0" smtClean="0"/>
              <a:t> hook</a:t>
            </a:r>
          </a:p>
        </p:txBody>
      </p:sp>
    </p:spTree>
    <p:extLst>
      <p:ext uri="{BB962C8B-B14F-4D97-AF65-F5344CB8AC3E}">
        <p14:creationId xmlns:p14="http://schemas.microsoft.com/office/powerpoint/2010/main" val="17368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Api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hooking mechanism introduced to support Windows themes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Can only be registered by privileged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Requires the TCB privilege</a:t>
            </a:r>
          </a:p>
          <a:p>
            <a:pPr lvl="1"/>
            <a:r>
              <a:rPr lang="en-US" dirty="0" smtClean="0"/>
              <a:t>Caller must be running as SYSTEM</a:t>
            </a:r>
          </a:p>
          <a:p>
            <a:r>
              <a:rPr lang="en-US" dirty="0" smtClean="0"/>
              <a:t>Allows Windows to load a theme client module into every GUI application</a:t>
            </a:r>
          </a:p>
        </p:txBody>
      </p:sp>
    </p:spTree>
    <p:extLst>
      <p:ext uri="{BB962C8B-B14F-4D97-AF65-F5344CB8AC3E}">
        <p14:creationId xmlns:p14="http://schemas.microsoft.com/office/powerpoint/2010/main" val="3323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</a:p>
          <a:p>
            <a:r>
              <a:rPr lang="en-US" dirty="0" smtClean="0"/>
              <a:t>Vulnerabilities</a:t>
            </a:r>
          </a:p>
          <a:p>
            <a:r>
              <a:rPr lang="en-US" dirty="0" smtClean="0"/>
              <a:t>Attack Vectors</a:t>
            </a:r>
          </a:p>
          <a:p>
            <a:r>
              <a:rPr lang="en-US" dirty="0" smtClean="0"/>
              <a:t>Exploitation</a:t>
            </a:r>
          </a:p>
          <a:p>
            <a:r>
              <a:rPr lang="en-US" dirty="0" smtClean="0"/>
              <a:t>Windows 8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3429000" cy="1826363"/>
          </a:xfrm>
        </p:spPr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73926"/>
            <a:ext cx="4249738" cy="2318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in Windows XP</a:t>
            </a:r>
          </a:p>
          <a:p>
            <a:pPr lvl="1"/>
            <a:r>
              <a:rPr lang="en-US" dirty="0" smtClean="0"/>
              <a:t>Extended in Vista to support desktop composition (DWM)</a:t>
            </a:r>
          </a:p>
          <a:p>
            <a:r>
              <a:rPr lang="en-US" dirty="0" smtClean="0"/>
              <a:t>Hooks into USER32 in order to customize non-client region metrics</a:t>
            </a:r>
          </a:p>
          <a:p>
            <a:r>
              <a:rPr lang="en-US" dirty="0" smtClean="0"/>
              <a:t>Loads an instance of uxtheme.dll into every Windows application</a:t>
            </a:r>
          </a:p>
          <a:p>
            <a:pPr lvl="1"/>
            <a:r>
              <a:rPr lang="en-US" dirty="0" smtClean="0"/>
              <a:t>Uses the user </a:t>
            </a:r>
            <a:r>
              <a:rPr lang="en-US" dirty="0" err="1" smtClean="0"/>
              <a:t>api</a:t>
            </a:r>
            <a:r>
              <a:rPr lang="en-US" dirty="0" smtClean="0"/>
              <a:t> hook registered by </a:t>
            </a:r>
            <a:r>
              <a:rPr lang="en-US" dirty="0" err="1" smtClean="0"/>
              <a:t>winlogon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theme subsystem</a:t>
            </a:r>
          </a:p>
          <a:p>
            <a:pPr lvl="1"/>
            <a:r>
              <a:rPr lang="en-US" dirty="0" smtClean="0"/>
              <a:t>Runs in a service host process</a:t>
            </a:r>
          </a:p>
          <a:p>
            <a:pPr lvl="1"/>
            <a:r>
              <a:rPr lang="en-US" dirty="0" smtClean="0"/>
              <a:t>Registers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ThemeApiPort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Keeps track of the Windows theme configuration for all running sessions</a:t>
            </a:r>
          </a:p>
          <a:p>
            <a:r>
              <a:rPr lang="en-US" dirty="0" smtClean="0"/>
              <a:t>Each GUI (themed) process keeps an active connection with the theme server</a:t>
            </a:r>
          </a:p>
          <a:p>
            <a:pPr lvl="1"/>
            <a:r>
              <a:rPr lang="en-US" dirty="0" smtClean="0"/>
              <a:t>Used to retrieve updated theme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Theme </a:t>
            </a:r>
            <a:r>
              <a:rPr lang="en-US" dirty="0" err="1" smtClean="0"/>
              <a:t>Api</a:t>
            </a:r>
            <a:r>
              <a:rPr lang="en-US" dirty="0" smtClean="0"/>
              <a:t> Port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err="1" smtClean="0"/>
              <a:t>kd</a:t>
            </a:r>
            <a:r>
              <a:rPr lang="en-US" sz="2000" dirty="0" smtClean="0"/>
              <a:t>&gt; </a:t>
            </a:r>
            <a:r>
              <a:rPr lang="en-US" sz="2000" b="1" dirty="0" smtClean="0"/>
              <a:t>!</a:t>
            </a:r>
            <a:r>
              <a:rPr lang="en-US" sz="2000" b="1" dirty="0" err="1" smtClean="0"/>
              <a:t>alpc</a:t>
            </a:r>
            <a:r>
              <a:rPr lang="en-US" sz="2000" b="1" dirty="0" smtClean="0"/>
              <a:t> /</a:t>
            </a:r>
            <a:r>
              <a:rPr lang="en-US" sz="2000" b="1" dirty="0" err="1" smtClean="0"/>
              <a:t>lpc</a:t>
            </a:r>
            <a:r>
              <a:rPr lang="en-US" sz="2000" b="1" dirty="0" smtClean="0"/>
              <a:t> 8701a458</a:t>
            </a:r>
          </a:p>
          <a:p>
            <a:pPr marL="36576" indent="0">
              <a:buNone/>
            </a:pPr>
            <a:r>
              <a:rPr lang="en-US" sz="2000" dirty="0" smtClean="0"/>
              <a:t>8701a458('</a:t>
            </a:r>
            <a:r>
              <a:rPr lang="en-US" sz="2000" dirty="0" err="1" smtClean="0"/>
              <a:t>ThemeApiPort</a:t>
            </a:r>
            <a:r>
              <a:rPr lang="en-US" sz="2000" dirty="0" smtClean="0"/>
              <a:t>') 1, 10 connections</a:t>
            </a:r>
          </a:p>
          <a:p>
            <a:pPr marL="36576" indent="0">
              <a:buNone/>
            </a:pPr>
            <a:r>
              <a:rPr lang="en-US" sz="2000" dirty="0" smtClean="0"/>
              <a:t>	85a17ae0 0 -&gt; 85e53038 0 853c3790('winlogon.exe')</a:t>
            </a:r>
          </a:p>
          <a:p>
            <a:pPr marL="36576" indent="0">
              <a:buNone/>
            </a:pPr>
            <a:r>
              <a:rPr lang="en-US" sz="2000" dirty="0" smtClean="0"/>
              <a:t>	872802f8 0 -&gt; 863df540 0 853d8540('winlogon.exe')</a:t>
            </a:r>
          </a:p>
          <a:p>
            <a:pPr marL="36576" indent="0">
              <a:buNone/>
            </a:pPr>
            <a:r>
              <a:rPr lang="en-US" sz="2000" dirty="0" smtClean="0"/>
              <a:t>	85289f00 0 -&gt; 853e3038 0 853c3790('winlogon.exe')</a:t>
            </a:r>
          </a:p>
          <a:p>
            <a:pPr marL="36576" indent="0">
              <a:buNone/>
            </a:pPr>
            <a:r>
              <a:rPr lang="en-US" sz="2000" dirty="0" smtClean="0"/>
              <a:t>	86464d18 0 -&gt; 8538a928 0 853d8540('winlogon.exe')</a:t>
            </a:r>
          </a:p>
          <a:p>
            <a:pPr marL="36576" indent="0">
              <a:buNone/>
            </a:pPr>
            <a:r>
              <a:rPr lang="en-US" sz="2000" dirty="0" smtClean="0"/>
              <a:t>	85be9038 0 -&gt; 8533c2e0 0 853ea5c0('mmc.exe')</a:t>
            </a:r>
          </a:p>
          <a:p>
            <a:pPr marL="36576" indent="0">
              <a:buNone/>
            </a:pPr>
            <a:r>
              <a:rPr lang="en-US" sz="2000" dirty="0" smtClean="0"/>
              <a:t>	87257980 0 -&gt; 86fd6458 0 85e63030('explorer.exe')</a:t>
            </a:r>
          </a:p>
          <a:p>
            <a:pPr marL="36576" indent="0">
              <a:buNone/>
            </a:pPr>
            <a:r>
              <a:rPr lang="en-US" sz="2000" dirty="0" smtClean="0"/>
              <a:t>	871fd038 0 -&gt; 86f3db98 0 85dfc8a0('dwm.exe')</a:t>
            </a:r>
          </a:p>
          <a:p>
            <a:pPr marL="36576" indent="0">
              <a:buNone/>
            </a:pPr>
            <a:r>
              <a:rPr lang="en-US" sz="2000" dirty="0" smtClean="0"/>
              <a:t>	85a53368 0 -&gt; 8534f298 0 852eb030('explorer.exe')</a:t>
            </a:r>
          </a:p>
          <a:p>
            <a:pPr marL="36576" indent="0">
              <a:buNone/>
            </a:pPr>
            <a:r>
              <a:rPr lang="en-US" sz="2000" dirty="0" smtClean="0"/>
              <a:t>	871c76a0 0 -&gt; 8659ef00 0 852aa030('calc.exe')</a:t>
            </a:r>
          </a:p>
          <a:p>
            <a:pPr marL="36576" indent="0">
              <a:buNone/>
            </a:pPr>
            <a:r>
              <a:rPr lang="en-US" sz="2000" dirty="0" smtClean="0"/>
              <a:t>	872bc8f8 0 -&gt; 85e6b370 0 853a4388('procexp.exe')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Session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 each new session, </a:t>
            </a:r>
            <a:r>
              <a:rPr lang="en-US" dirty="0" err="1"/>
              <a:t>Winlogon</a:t>
            </a:r>
            <a:r>
              <a:rPr lang="en-US" dirty="0"/>
              <a:t> calls UXINIT to interface with the Theme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Acts as the theme server client</a:t>
            </a:r>
            <a:endParaRPr lang="en-US" dirty="0"/>
          </a:p>
          <a:p>
            <a:pPr lvl="1"/>
            <a:r>
              <a:rPr lang="en-US" dirty="0"/>
              <a:t>Sends a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ThemeApiConnectionRequest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packet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ThemeApiPort</a:t>
            </a:r>
            <a:r>
              <a:rPr lang="en-US" dirty="0" smtClean="0"/>
              <a:t> over ALPC</a:t>
            </a:r>
          </a:p>
          <a:p>
            <a:r>
              <a:rPr lang="en-US" dirty="0" smtClean="0"/>
              <a:t>Once connected, </a:t>
            </a:r>
            <a:r>
              <a:rPr lang="en-US" dirty="0" err="1" smtClean="0"/>
              <a:t>Winlogon</a:t>
            </a:r>
            <a:r>
              <a:rPr lang="en-US" dirty="0" smtClean="0"/>
              <a:t> registers a set of callbacks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CThemeServerClient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SessionCreate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 smtClean="0"/>
              <a:t>Allows the theme server to load themes and install and remove theme hooks</a:t>
            </a:r>
          </a:p>
        </p:txBody>
      </p:sp>
    </p:spTree>
    <p:extLst>
      <p:ext uri="{BB962C8B-B14F-4D97-AF65-F5344CB8AC3E}">
        <p14:creationId xmlns:p14="http://schemas.microsoft.com/office/powerpoint/2010/main" val="16117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Hooks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installing hooks, the theme server service injects a thread into </a:t>
            </a:r>
            <a:r>
              <a:rPr lang="en-US" dirty="0" err="1" smtClean="0"/>
              <a:t>Winlogon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UXINIT!Remote_ThemeHooksInstall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Winlogon</a:t>
            </a:r>
            <a:r>
              <a:rPr lang="en-US" dirty="0" smtClean="0"/>
              <a:t> (from UXINIT) subsequently calls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RegisterUserApiHook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Takes a structure defining the library to load and the function (export) to execute</a:t>
            </a:r>
          </a:p>
          <a:p>
            <a:pPr lvl="1"/>
            <a:r>
              <a:rPr lang="en-US" dirty="0" smtClean="0"/>
              <a:t>Library: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SystemRoot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%/System32/uxtheme.dll</a:t>
            </a:r>
          </a:p>
          <a:p>
            <a:pPr lvl="1"/>
            <a:r>
              <a:rPr lang="en-US" dirty="0" smtClean="0"/>
              <a:t>Function: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ThemeInitApiHook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24435" y="5142547"/>
            <a:ext cx="126829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SP1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71800" y="4445750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3200400" y="4640353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648325" y="1558256"/>
            <a:ext cx="2733675" cy="4843382"/>
          </a:xfrm>
          <a:prstGeom prst="rect">
            <a:avLst/>
          </a:prstGeom>
          <a:solidFill>
            <a:schemeClr val="bg2"/>
          </a:solidFill>
          <a:ln w="3810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b"/>
          <a:lstStyle/>
          <a:p>
            <a:pPr algn="r"/>
            <a:r>
              <a:rPr lang="en-US" dirty="0" smtClean="0"/>
              <a:t>Session 0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Ux</a:t>
            </a:r>
            <a:r>
              <a:rPr lang="en-US" dirty="0" smtClean="0"/>
              <a:t> Theme Architecture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0" y="1825336"/>
            <a:ext cx="2099310" cy="17526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Winlogon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901690" y="1981200"/>
            <a:ext cx="2251710" cy="249859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pPr algn="ctr"/>
            <a:r>
              <a:rPr lang="en-US" dirty="0" smtClean="0"/>
              <a:t>Service Host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06955" y="2701636"/>
            <a:ext cx="1447800" cy="63713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UXINIT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138862" y="2691170"/>
            <a:ext cx="1752599" cy="156737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r>
              <a:rPr lang="en-US" dirty="0" smtClean="0"/>
              <a:t>Theme Service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29000" y="4848744"/>
            <a:ext cx="1676400" cy="13935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671887" y="5528569"/>
            <a:ext cx="1190625" cy="50537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UXTHEME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9" idx="3"/>
            <a:endCxn id="40" idx="2"/>
          </p:cNvCxnSpPr>
          <p:nvPr/>
        </p:nvCxnSpPr>
        <p:spPr>
          <a:xfrm flipV="1">
            <a:off x="4862512" y="4083714"/>
            <a:ext cx="2152648" cy="169754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0" idx="1"/>
            <a:endCxn id="20" idx="3"/>
          </p:cNvCxnSpPr>
          <p:nvPr/>
        </p:nvCxnSpPr>
        <p:spPr>
          <a:xfrm rot="10800000">
            <a:off x="3754756" y="3020204"/>
            <a:ext cx="2574605" cy="7914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914400" y="1524000"/>
            <a:ext cx="1524000" cy="671772"/>
          </a:xfrm>
          <a:prstGeom prst="wedgeRoundRectCallout">
            <a:avLst>
              <a:gd name="adj1" fmla="val 40038"/>
              <a:gd name="adj2" fmla="val 754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 the User </a:t>
            </a:r>
            <a:r>
              <a:rPr lang="en-US" sz="1400" dirty="0" err="1" smtClean="0"/>
              <a:t>Api</a:t>
            </a:r>
            <a:r>
              <a:rPr lang="en-US" sz="1400" dirty="0" smtClean="0"/>
              <a:t> Hook</a:t>
            </a:r>
            <a:endParaRPr lang="en-US" sz="14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533400" y="3733800"/>
            <a:ext cx="2257425" cy="1249359"/>
          </a:xfrm>
          <a:prstGeom prst="wedgeRoundRectCallout">
            <a:avLst>
              <a:gd name="adj1" fmla="val 33713"/>
              <a:gd name="adj2" fmla="val -7136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applications (via message broadcast) to retrieve new theme configuration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329360" y="3539534"/>
            <a:ext cx="1371599" cy="54418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ThemeApiPort</a:t>
            </a:r>
            <a:endParaRPr lang="en-US" sz="1600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1299210" y="5528569"/>
            <a:ext cx="1901190" cy="873069"/>
          </a:xfrm>
          <a:prstGeom prst="wedgeRoundRectCallout">
            <a:avLst>
              <a:gd name="adj1" fmla="val 63428"/>
              <a:gd name="adj2" fmla="val -23336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Loaded on demand  by the USER subsystem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602355" y="3774324"/>
            <a:ext cx="114300" cy="5190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60395" y="3774324"/>
            <a:ext cx="0" cy="5190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61435" y="3774324"/>
            <a:ext cx="369570" cy="50365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4267200" y="2194169"/>
            <a:ext cx="2056559" cy="671772"/>
          </a:xfrm>
          <a:prstGeom prst="wedgeRoundRectCallout">
            <a:avLst>
              <a:gd name="adj1" fmla="val 40038"/>
              <a:gd name="adj2" fmla="val 75428"/>
              <a:gd name="adj3" fmla="val 16667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Informs </a:t>
            </a:r>
            <a:r>
              <a:rPr lang="en-US" sz="1400" dirty="0" err="1" smtClean="0"/>
              <a:t>winlogon</a:t>
            </a:r>
            <a:r>
              <a:rPr lang="en-US" sz="1400" dirty="0" smtClean="0"/>
              <a:t> about theme changes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18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RegisterUserApiHook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by </a:t>
            </a:r>
            <a:r>
              <a:rPr lang="en-US" dirty="0" err="1" smtClean="0"/>
              <a:t>winlogon</a:t>
            </a:r>
            <a:r>
              <a:rPr lang="en-US" dirty="0" smtClean="0"/>
              <a:t> (UXINIT) to register the user </a:t>
            </a:r>
            <a:r>
              <a:rPr lang="en-US" dirty="0" err="1" smtClean="0"/>
              <a:t>api</a:t>
            </a:r>
            <a:r>
              <a:rPr lang="en-US" dirty="0" smtClean="0"/>
              <a:t> hook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NtUserRegisterUserApiHook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Registers a string atom for the module path in the user atom table</a:t>
            </a:r>
          </a:p>
          <a:p>
            <a:pPr lvl="1"/>
            <a:r>
              <a:rPr lang="en-US" dirty="0" smtClean="0"/>
              <a:t>Atom </a:t>
            </a:r>
            <a:r>
              <a:rPr lang="en-US" dirty="0"/>
              <a:t>stored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win32k!aatomSysLoaded</a:t>
            </a:r>
            <a:r>
              <a:rPr lang="en-US" dirty="0"/>
              <a:t> array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Array index stored in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win32k!gihmodUserApiHook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2514600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2000" dirty="0" err="1" smtClean="0"/>
              <a:t>typedef</a:t>
            </a:r>
            <a:r>
              <a:rPr lang="en-US" sz="2000" dirty="0" smtClean="0"/>
              <a:t> </a:t>
            </a: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 smtClean="0"/>
              <a:t>tagUSERAPIHOOKINIT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/>
              <a:t>   unsigned long </a:t>
            </a:r>
            <a:r>
              <a:rPr lang="en-US" sz="2000" dirty="0" err="1"/>
              <a:t>cbSize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lpszLibFileName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lpszLibFunctionName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lpszLibFileNameWOW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wchar_t</a:t>
            </a:r>
            <a:r>
              <a:rPr lang="en-US" sz="2000" dirty="0"/>
              <a:t> * </a:t>
            </a:r>
            <a:r>
              <a:rPr lang="en-US" sz="2000" dirty="0" err="1"/>
              <a:t>lpszLibFunctionNameWOW</a:t>
            </a:r>
            <a:r>
              <a:rPr lang="en-US" sz="2000" dirty="0"/>
              <a:t>;</a:t>
            </a:r>
          </a:p>
          <a:p>
            <a:pPr marL="36576" indent="0">
              <a:buNone/>
            </a:pPr>
            <a:r>
              <a:rPr lang="en-US" sz="2000" dirty="0"/>
              <a:t>} </a:t>
            </a:r>
            <a:r>
              <a:rPr lang="en-US" sz="2000" dirty="0" smtClean="0"/>
              <a:t>USERAPIHOOKINIT;</a:t>
            </a:r>
          </a:p>
          <a:p>
            <a:pPr marL="36576" indent="0">
              <a:buNone/>
            </a:pPr>
            <a:endParaRPr lang="en-US" sz="2000" dirty="0"/>
          </a:p>
          <a:p>
            <a:pPr marL="36576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72000"/>
            <a:ext cx="7467600" cy="12573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000" dirty="0"/>
              <a:t>BOOL </a:t>
            </a:r>
          </a:p>
          <a:p>
            <a:pPr marL="36576" indent="0">
              <a:buNone/>
            </a:pPr>
            <a:r>
              <a:rPr lang="en-US" sz="2000" dirty="0"/>
              <a:t>WINAPI </a:t>
            </a:r>
          </a:p>
          <a:p>
            <a:pPr marL="36576" indent="0">
              <a:buNone/>
            </a:pPr>
            <a:r>
              <a:rPr lang="en-US" sz="2000" dirty="0" err="1" smtClean="0"/>
              <a:t>RegisterUserApiHook</a:t>
            </a:r>
            <a:r>
              <a:rPr lang="en-US" sz="2000" dirty="0" smtClean="0"/>
              <a:t>(USERAPIHOOKINIT * </a:t>
            </a:r>
            <a:r>
              <a:rPr lang="en-US" sz="2000" dirty="0" err="1"/>
              <a:t>ApiHookInit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9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xxxLoadUserApiHook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Retrieves the value of the UAH string atom held by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aatomSysLoaded</a:t>
            </a:r>
            <a:endParaRPr lang="en-US" dirty="0" smtClean="0"/>
          </a:p>
          <a:p>
            <a:pPr lvl="1"/>
            <a:r>
              <a:rPr lang="en-US" dirty="0" smtClean="0"/>
              <a:t>Module (uxtheme.dll) path</a:t>
            </a:r>
          </a:p>
          <a:p>
            <a:r>
              <a:rPr lang="en-US" dirty="0" smtClean="0"/>
              <a:t>Calls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win32k!ClientLoadLibrary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to load the module in a user-mode callback</a:t>
            </a:r>
          </a:p>
          <a:p>
            <a:pPr lvl="1"/>
            <a:r>
              <a:rPr lang="en-US" dirty="0" smtClean="0"/>
              <a:t>Client side calls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user32!InitUserApiHook</a:t>
            </a:r>
            <a:r>
              <a:rPr lang="en-US" dirty="0" smtClean="0"/>
              <a:t> which hooks several user-mode functions</a:t>
            </a:r>
          </a:p>
          <a:p>
            <a:pPr lvl="1"/>
            <a:r>
              <a:rPr lang="en-US" dirty="0" smtClean="0"/>
              <a:t>Subsequently called by USER32 to theme various aspects of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4284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199"/>
            <a:ext cx="4114800" cy="3100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6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5799" y="4769876"/>
            <a:ext cx="7620001" cy="117372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sz="1400" dirty="0" smtClean="0"/>
              <a:t>User Mode</a:t>
            </a:r>
          </a:p>
          <a:p>
            <a:r>
              <a:rPr lang="en-US" sz="1400" dirty="0" smtClean="0"/>
              <a:t>(Process)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85799" y="1828800"/>
            <a:ext cx="7620001" cy="2743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sz="1400" dirty="0" smtClean="0"/>
              <a:t>Kernel Mode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UxTheme</a:t>
            </a:r>
            <a:r>
              <a:rPr lang="en-US" dirty="0" smtClean="0"/>
              <a:t> Loading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3041" y="4987180"/>
            <a:ext cx="3967161" cy="57614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USER32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05200" y="2557809"/>
            <a:ext cx="2133600" cy="7949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xxxLoadUserApiHook</a:t>
            </a:r>
            <a:endParaRPr lang="en-US" sz="11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22460" y="3581401"/>
            <a:ext cx="1998288" cy="7067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xxxCreateWindowEx</a:t>
            </a:r>
            <a:endParaRPr lang="en-US" sz="11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05200" y="3581400"/>
            <a:ext cx="2133600" cy="7067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xxxDefWindowProc</a:t>
            </a:r>
            <a:endParaRPr lang="en-US" sz="11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14400" y="3581400"/>
            <a:ext cx="2133600" cy="68885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xxxRealDefWindowProc</a:t>
            </a:r>
            <a:endParaRPr lang="en-US" sz="1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29401" y="4987179"/>
            <a:ext cx="1388688" cy="57614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UXTHEME</a:t>
            </a:r>
            <a:endParaRPr lang="en-US" dirty="0"/>
          </a:p>
        </p:txBody>
      </p:sp>
      <p:cxnSp>
        <p:nvCxnSpPr>
          <p:cNvPr id="11" name="Straight Arrow Connector 33"/>
          <p:cNvCxnSpPr>
            <a:stCxn id="13" idx="3"/>
            <a:endCxn id="5" idx="3"/>
          </p:cNvCxnSpPr>
          <p:nvPr/>
        </p:nvCxnSpPr>
        <p:spPr>
          <a:xfrm>
            <a:off x="7021604" y="2418856"/>
            <a:ext cx="996485" cy="2856396"/>
          </a:xfrm>
          <a:prstGeom prst="bentConnector3">
            <a:avLst>
              <a:gd name="adj1" fmla="val 156677"/>
            </a:avLst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04316" y="2148390"/>
            <a:ext cx="1617288" cy="5409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ClientLoadLibrary</a:t>
            </a:r>
            <a:endParaRPr lang="en-US" sz="1100" dirty="0" smtClean="0"/>
          </a:p>
        </p:txBody>
      </p: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572000" y="33528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3"/>
          <p:cNvCxnSpPr>
            <a:stCxn id="10" idx="0"/>
            <a:endCxn id="7" idx="1"/>
          </p:cNvCxnSpPr>
          <p:nvPr/>
        </p:nvCxnSpPr>
        <p:spPr>
          <a:xfrm rot="5400000" flipH="1" flipV="1">
            <a:off x="2430153" y="2506353"/>
            <a:ext cx="626095" cy="1524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3"/>
          <p:cNvCxnSpPr>
            <a:stCxn id="8" idx="0"/>
            <a:endCxn id="7" idx="3"/>
          </p:cNvCxnSpPr>
          <p:nvPr/>
        </p:nvCxnSpPr>
        <p:spPr>
          <a:xfrm rot="16200000" flipV="1">
            <a:off x="6017154" y="2576951"/>
            <a:ext cx="626096" cy="13828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438400" y="4419600"/>
            <a:ext cx="457201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495800" y="44196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22460" y="4442012"/>
            <a:ext cx="454540" cy="4347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</a:t>
            </a:r>
            <a:r>
              <a:rPr lang="en-US" dirty="0" err="1" smtClean="0"/>
              <a:t>UxTheme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does not pin the string atom of the </a:t>
            </a:r>
            <a:r>
              <a:rPr lang="en-US" dirty="0" err="1" smtClean="0"/>
              <a:t>UxTheme</a:t>
            </a:r>
            <a:r>
              <a:rPr lang="en-US" dirty="0"/>
              <a:t> </a:t>
            </a:r>
            <a:r>
              <a:rPr lang="en-US" dirty="0" smtClean="0"/>
              <a:t>library path</a:t>
            </a:r>
          </a:p>
          <a:p>
            <a:r>
              <a:rPr lang="en-US" dirty="0" smtClean="0"/>
              <a:t>An attacker could potentially free the atom and take control of the string</a:t>
            </a:r>
          </a:p>
          <a:p>
            <a:pPr lvl="1"/>
            <a:r>
              <a:rPr lang="en-US" dirty="0"/>
              <a:t>Atoms </a:t>
            </a:r>
            <a:r>
              <a:rPr lang="en-US" dirty="0" smtClean="0"/>
              <a:t>values used to perform lookups, i.e. no use-after-free of pointer values</a:t>
            </a:r>
          </a:p>
          <a:p>
            <a:r>
              <a:rPr lang="en-US" dirty="0" smtClean="0"/>
              <a:t>May cause subsequent processes to load the module of the specified string</a:t>
            </a:r>
          </a:p>
        </p:txBody>
      </p:sp>
    </p:spTree>
    <p:extLst>
      <p:ext uri="{BB962C8B-B14F-4D97-AF65-F5344CB8AC3E}">
        <p14:creationId xmlns:p14="http://schemas.microsoft.com/office/powerpoint/2010/main" val="32874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an arbitrary module into </a:t>
            </a:r>
            <a:r>
              <a:rPr lang="en-US" dirty="0"/>
              <a:t>a more privileged process</a:t>
            </a:r>
          </a:p>
          <a:p>
            <a:pPr lvl="1"/>
            <a:r>
              <a:rPr lang="en-US" dirty="0"/>
              <a:t>E.g. running as </a:t>
            </a:r>
            <a:r>
              <a:rPr lang="en-US" dirty="0" smtClean="0"/>
              <a:t>SYSTEM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Spawn a new </a:t>
            </a:r>
            <a:r>
              <a:rPr lang="en-US" dirty="0" smtClean="0"/>
              <a:t>(privileged) process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in the same session</a:t>
            </a:r>
          </a:p>
          <a:p>
            <a:pPr lvl="1"/>
            <a:r>
              <a:rPr lang="en-US" dirty="0"/>
              <a:t>Must invoke the USER subsystem (i.e. </a:t>
            </a:r>
            <a:r>
              <a:rPr lang="en-US" dirty="0" smtClean="0"/>
              <a:t>load user32.dll)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SYSTEM processes in a typical user session</a:t>
            </a:r>
          </a:p>
          <a:p>
            <a:pPr lvl="1"/>
            <a:r>
              <a:rPr lang="en-US" dirty="0" smtClean="0"/>
              <a:t>Client-Server Runtime </a:t>
            </a:r>
            <a:r>
              <a:rPr lang="en-US" dirty="0" err="1" smtClean="0"/>
              <a:t>SubSystem</a:t>
            </a:r>
            <a:r>
              <a:rPr lang="en-US" dirty="0"/>
              <a:t> </a:t>
            </a:r>
            <a:r>
              <a:rPr lang="en-US" dirty="0" smtClean="0"/>
              <a:t>(CSRSS)</a:t>
            </a:r>
          </a:p>
          <a:p>
            <a:pPr lvl="1"/>
            <a:r>
              <a:rPr lang="en-US" dirty="0" smtClean="0"/>
              <a:t>Windows Login Manager (</a:t>
            </a:r>
            <a:r>
              <a:rPr lang="en-US" dirty="0" err="1" smtClean="0"/>
              <a:t>winlogon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CSRSS manages the Windows subsystem</a:t>
            </a:r>
          </a:p>
          <a:p>
            <a:pPr lvl="1"/>
            <a:r>
              <a:rPr lang="en-US" dirty="0" smtClean="0"/>
              <a:t>CSRSS and system worker threads are prevented from loading the user </a:t>
            </a:r>
            <a:r>
              <a:rPr lang="en-US" dirty="0" err="1" smtClean="0"/>
              <a:t>api</a:t>
            </a:r>
            <a:r>
              <a:rPr lang="en-US" dirty="0" smtClean="0"/>
              <a:t> hook</a:t>
            </a:r>
          </a:p>
          <a:p>
            <a:pPr lvl="1"/>
            <a:r>
              <a:rPr lang="en-US" dirty="0" smtClean="0"/>
              <a:t>Checks in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win32k!xxxLoadUserApiHook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Winlogon</a:t>
            </a:r>
            <a:r>
              <a:rPr lang="en-US" dirty="0" smtClean="0"/>
              <a:t> and </a:t>
            </a:r>
            <a:r>
              <a:rPr lang="en-US" dirty="0" err="1" smtClean="0"/>
              <a:t>LogonUI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Winlogon</a:t>
            </a:r>
            <a:r>
              <a:rPr lang="en-US" dirty="0" smtClean="0"/>
              <a:t> spawns a separate </a:t>
            </a:r>
            <a:r>
              <a:rPr lang="en-US" dirty="0" err="1" smtClean="0"/>
              <a:t>LogonUI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Loads credential providers</a:t>
            </a:r>
          </a:p>
          <a:p>
            <a:pPr lvl="1"/>
            <a:r>
              <a:rPr lang="en-US" dirty="0" smtClean="0"/>
              <a:t>Displays the Windows login interface</a:t>
            </a:r>
          </a:p>
          <a:p>
            <a:r>
              <a:rPr lang="en-US" dirty="0" smtClean="0"/>
              <a:t>Started on demand whenever Windows needs to present the login interface</a:t>
            </a:r>
          </a:p>
          <a:p>
            <a:r>
              <a:rPr lang="en-US" dirty="0" smtClean="0"/>
              <a:t>Runs on the Secure Desktop (/</a:t>
            </a:r>
            <a:r>
              <a:rPr lang="en-US" dirty="0" err="1" smtClean="0"/>
              <a:t>winlogon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Only System processes can run on this desktop</a:t>
            </a:r>
          </a:p>
          <a:p>
            <a:pPr lvl="1"/>
            <a:r>
              <a:rPr lang="en-US" dirty="0" smtClean="0"/>
              <a:t>Hence, </a:t>
            </a:r>
            <a:r>
              <a:rPr lang="en-US" dirty="0" err="1" smtClean="0"/>
              <a:t>LogonUI</a:t>
            </a:r>
            <a:r>
              <a:rPr lang="en-US" dirty="0" smtClean="0"/>
              <a:t> runs as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Targeting </a:t>
            </a:r>
            <a:r>
              <a:rPr lang="en-US" dirty="0" err="1" smtClean="0"/>
              <a:t>LogonUI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514600"/>
            <a:ext cx="3901440" cy="2602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944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application security boundary introduced in Windows 8</a:t>
            </a:r>
          </a:p>
          <a:p>
            <a:pPr lvl="1"/>
            <a:r>
              <a:rPr lang="en-US" dirty="0" smtClean="0"/>
              <a:t>Not just specific to </a:t>
            </a:r>
            <a:r>
              <a:rPr lang="en-US" dirty="0" err="1" smtClean="0"/>
              <a:t>WinRT</a:t>
            </a:r>
            <a:r>
              <a:rPr lang="en-US" dirty="0" smtClean="0"/>
              <a:t> / metro applications</a:t>
            </a:r>
          </a:p>
          <a:p>
            <a:r>
              <a:rPr lang="en-US" dirty="0" smtClean="0"/>
              <a:t>Allows more granular access control</a:t>
            </a:r>
          </a:p>
          <a:p>
            <a:r>
              <a:rPr lang="en-US" dirty="0" smtClean="0"/>
              <a:t>Introduces the concept of capabilities</a:t>
            </a:r>
          </a:p>
          <a:p>
            <a:pPr lvl="1"/>
            <a:r>
              <a:rPr lang="en-US" dirty="0" smtClean="0"/>
              <a:t>E.g. Internet access, music/picture/video libraries, removable storage, etc.</a:t>
            </a:r>
          </a:p>
          <a:p>
            <a:r>
              <a:rPr lang="en-US" dirty="0" smtClean="0"/>
              <a:t>Has its own namespace</a:t>
            </a:r>
          </a:p>
        </p:txBody>
      </p:sp>
    </p:spTree>
    <p:extLst>
      <p:ext uri="{BB962C8B-B14F-4D97-AF65-F5344CB8AC3E}">
        <p14:creationId xmlns:p14="http://schemas.microsoft.com/office/powerpoint/2010/main" val="40786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Container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CreateProcess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allows processes to be run in app containers</a:t>
            </a:r>
          </a:p>
          <a:p>
            <a:pPr lvl="1"/>
            <a:r>
              <a:rPr lang="en-US" dirty="0" smtClean="0"/>
              <a:t>E.g. used by IE 10 “Enhanced Protected Mode”</a:t>
            </a:r>
          </a:p>
          <a:p>
            <a:r>
              <a:rPr lang="en-US" dirty="0" smtClean="0"/>
              <a:t>Creates a </a:t>
            </a:r>
            <a:r>
              <a:rPr lang="en-US" i="1" dirty="0" smtClean="0"/>
              <a:t>low box</a:t>
            </a:r>
            <a:r>
              <a:rPr lang="en-US" dirty="0" smtClean="0"/>
              <a:t> token and assigns it to the created process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BasepCreateLowBox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Sets up the namespace directories and Global, Local, and Session </a:t>
            </a:r>
            <a:r>
              <a:rPr lang="en-US" dirty="0" err="1" smtClean="0"/>
              <a:t>symlinks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/Sessions/&lt;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&gt;/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AppContainerNamedObjects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/&lt;package-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BasepCreateLowBoxObjectDirectories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Box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crux of the app container</a:t>
            </a:r>
          </a:p>
          <a:p>
            <a:r>
              <a:rPr lang="en-US" dirty="0" smtClean="0"/>
              <a:t>Basically an extension of the token object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!_TOKEN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TokenFlags</a:t>
            </a:r>
            <a:r>
              <a:rPr lang="en-US" dirty="0" smtClean="0"/>
              <a:t> defines whether a token is a low box token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TOKEN_NOT_LOW 0x2000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TOKEN_LOWBOX 0x4000</a:t>
            </a:r>
          </a:p>
          <a:p>
            <a:r>
              <a:rPr lang="en-US" dirty="0" smtClean="0"/>
              <a:t>Created by the kernel using a dedicated system call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NtCreateLowBoxToken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Windows data type used to store strings and integers</a:t>
            </a:r>
          </a:p>
          <a:p>
            <a:pPr lvl="1"/>
            <a:r>
              <a:rPr lang="en-US" dirty="0" smtClean="0"/>
              <a:t>Referenced using 16-bit values</a:t>
            </a:r>
          </a:p>
          <a:p>
            <a:r>
              <a:rPr lang="en-US" dirty="0" smtClean="0"/>
              <a:t>Stored in a hash table known as an </a:t>
            </a:r>
            <a:r>
              <a:rPr lang="en-US" i="1" dirty="0" smtClean="0"/>
              <a:t>atom table</a:t>
            </a:r>
          </a:p>
          <a:p>
            <a:r>
              <a:rPr lang="en-US" dirty="0" smtClean="0"/>
              <a:t>Generally used to share information between processes</a:t>
            </a:r>
          </a:p>
          <a:p>
            <a:pPr lvl="1"/>
            <a:r>
              <a:rPr lang="en-US" dirty="0" smtClean="0"/>
              <a:t>Initially designed to support Dynamic Data Exchange (DDE)</a:t>
            </a:r>
          </a:p>
          <a:p>
            <a:r>
              <a:rPr lang="en-US" dirty="0" smtClean="0"/>
              <a:t>Also used by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722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NtCreateLowBoxToken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applications to arbitrarily create low box tokens</a:t>
            </a:r>
          </a:p>
          <a:p>
            <a:r>
              <a:rPr lang="en-US" dirty="0" smtClean="0"/>
              <a:t>Requires a base token</a:t>
            </a:r>
          </a:p>
          <a:p>
            <a:pPr lvl="1"/>
            <a:r>
              <a:rPr lang="en-US" dirty="0" smtClean="0"/>
              <a:t>Must not be impersonating</a:t>
            </a:r>
          </a:p>
          <a:p>
            <a:pPr lvl="1"/>
            <a:r>
              <a:rPr lang="en-US" dirty="0" smtClean="0"/>
              <a:t>Cannot already be a low box token</a:t>
            </a:r>
          </a:p>
          <a:p>
            <a:r>
              <a:rPr lang="en-US" dirty="0" smtClean="0"/>
              <a:t>Assigns capabilities (SIDs) to a token</a:t>
            </a:r>
          </a:p>
          <a:p>
            <a:r>
              <a:rPr lang="en-US" dirty="0" smtClean="0"/>
              <a:t>References a set of handles by duplicating them into the system process</a:t>
            </a:r>
          </a:p>
          <a:p>
            <a:pPr lvl="1"/>
            <a:r>
              <a:rPr lang="en-US" dirty="0" smtClean="0"/>
              <a:t>Guarantees that objects (i.e. namespace) stay valid for the lifetime of the token</a:t>
            </a:r>
          </a:p>
        </p:txBody>
      </p:sp>
    </p:spTree>
    <p:extLst>
      <p:ext uri="{BB962C8B-B14F-4D97-AF65-F5344CB8AC3E}">
        <p14:creationId xmlns:p14="http://schemas.microsoft.com/office/powerpoint/2010/main" val="36483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NtCreateLowBoxToken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sz="2400" dirty="0" smtClean="0"/>
              <a:t>NTAPI</a:t>
            </a:r>
          </a:p>
          <a:p>
            <a:pPr marL="36576" indent="0">
              <a:buNone/>
            </a:pPr>
            <a:r>
              <a:rPr lang="en-US" sz="2400" dirty="0" smtClean="0"/>
              <a:t>NTSTATUS</a:t>
            </a:r>
          </a:p>
          <a:p>
            <a:pPr marL="36576" indent="0">
              <a:buNone/>
            </a:pPr>
            <a:r>
              <a:rPr lang="en-US" sz="2400" dirty="0" err="1" smtClean="0"/>
              <a:t>NtCreateLowBoxToken</a:t>
            </a:r>
            <a:r>
              <a:rPr lang="en-US" sz="2400" dirty="0" smtClean="0"/>
              <a:t>(</a:t>
            </a:r>
            <a:endParaRPr lang="en-US" sz="2400" dirty="0"/>
          </a:p>
          <a:p>
            <a:pPr marL="448056" lvl="1" indent="0">
              <a:buNone/>
            </a:pPr>
            <a:r>
              <a:rPr lang="en-US" sz="2000" dirty="0"/>
              <a:t>OUT HANDLE * </a:t>
            </a:r>
            <a:r>
              <a:rPr lang="en-US" sz="2000" dirty="0" err="1" smtClean="0"/>
              <a:t>LowBoxTokenHandle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HANDLE </a:t>
            </a:r>
            <a:r>
              <a:rPr lang="en-US" sz="2000" dirty="0" err="1"/>
              <a:t>TokenHandle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ACCESS_MASK </a:t>
            </a:r>
            <a:r>
              <a:rPr lang="en-US" sz="2000" dirty="0" err="1" smtClean="0"/>
              <a:t>DesiredAccess</a:t>
            </a:r>
            <a:r>
              <a:rPr lang="en-US" sz="2000" dirty="0" smtClean="0"/>
              <a:t>,</a:t>
            </a:r>
            <a:endParaRPr lang="en-US" sz="2000" dirty="0"/>
          </a:p>
          <a:p>
            <a:pPr marL="448056" lvl="1" indent="0">
              <a:buNone/>
            </a:pPr>
            <a:r>
              <a:rPr lang="en-US" sz="2000" dirty="0"/>
              <a:t>IN OBJECT_ATTRIBUTES * </a:t>
            </a:r>
            <a:r>
              <a:rPr lang="en-US" sz="2000" dirty="0" err="1"/>
              <a:t>ObjectAttributes</a:t>
            </a:r>
            <a:r>
              <a:rPr lang="en-US" sz="2000" dirty="0"/>
              <a:t> OPTIONAL,</a:t>
            </a:r>
          </a:p>
          <a:p>
            <a:pPr marL="448056" lvl="1" indent="0">
              <a:buNone/>
            </a:pPr>
            <a:r>
              <a:rPr lang="en-US" sz="2000" dirty="0"/>
              <a:t>IN PSID </a:t>
            </a:r>
            <a:r>
              <a:rPr lang="en-US" sz="2000" dirty="0" err="1"/>
              <a:t>PackageSid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</a:t>
            </a:r>
            <a:r>
              <a:rPr lang="en-US" sz="2000" dirty="0" smtClean="0"/>
              <a:t>ULONG </a:t>
            </a:r>
            <a:r>
              <a:rPr lang="en-US" sz="2000" dirty="0" err="1" smtClean="0"/>
              <a:t>CapabilityCount</a:t>
            </a:r>
            <a:r>
              <a:rPr lang="en-US" sz="2000" dirty="0" smtClean="0"/>
              <a:t> </a:t>
            </a:r>
            <a:r>
              <a:rPr lang="en-US" sz="2000" dirty="0"/>
              <a:t>OPTIONAL,</a:t>
            </a:r>
          </a:p>
          <a:p>
            <a:pPr marL="448056" lvl="1" indent="0">
              <a:buNone/>
            </a:pPr>
            <a:r>
              <a:rPr lang="en-US" sz="2000" dirty="0"/>
              <a:t>IN PSID_AND_ATTRIBUTES </a:t>
            </a:r>
            <a:r>
              <a:rPr lang="en-US" sz="2000" dirty="0" smtClean="0"/>
              <a:t>Capabilities OPTIONAL</a:t>
            </a:r>
            <a:r>
              <a:rPr lang="en-US" sz="2000" dirty="0"/>
              <a:t>,</a:t>
            </a:r>
          </a:p>
          <a:p>
            <a:pPr marL="448056" lvl="1" indent="0">
              <a:buNone/>
            </a:pPr>
            <a:r>
              <a:rPr lang="en-US" sz="2000" dirty="0"/>
              <a:t>IN </a:t>
            </a:r>
            <a:r>
              <a:rPr lang="en-US" sz="2000" dirty="0" smtClean="0"/>
              <a:t>ULONG </a:t>
            </a:r>
            <a:r>
              <a:rPr lang="en-US" sz="2000" dirty="0" err="1" smtClean="0"/>
              <a:t>HandleCount</a:t>
            </a:r>
            <a:r>
              <a:rPr lang="en-US" sz="2000" dirty="0" smtClean="0"/>
              <a:t> </a:t>
            </a:r>
            <a:r>
              <a:rPr lang="en-US" sz="2000" dirty="0"/>
              <a:t>OPTIONAL,</a:t>
            </a:r>
          </a:p>
          <a:p>
            <a:pPr marL="448056" lvl="1" indent="0">
              <a:buNone/>
            </a:pPr>
            <a:r>
              <a:rPr lang="en-US" sz="2000" dirty="0"/>
              <a:t>IN HANDLE * </a:t>
            </a:r>
            <a:r>
              <a:rPr lang="en-US" sz="2000" dirty="0" smtClean="0"/>
              <a:t>Handles OPTIONAL</a:t>
            </a:r>
          </a:p>
          <a:p>
            <a:pPr marL="448056" lvl="1" indent="0">
              <a:buNone/>
            </a:pP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7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Box Number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low box token is assigned a low box number entry</a:t>
            </a:r>
          </a:p>
          <a:p>
            <a:pPr lvl="1"/>
            <a:r>
              <a:rPr lang="en-US" dirty="0" smtClean="0"/>
              <a:t>Creates a hard link between the token and the package </a:t>
            </a:r>
            <a:r>
              <a:rPr lang="en-US" dirty="0" err="1" smtClean="0"/>
              <a:t>sid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!_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SEP_LOWBOX_NUMBER_ENTRY</a:t>
            </a:r>
          </a:p>
          <a:p>
            <a:r>
              <a:rPr lang="en-US" dirty="0" smtClean="0"/>
              <a:t>Defines the low box (app container) id</a:t>
            </a:r>
          </a:p>
          <a:p>
            <a:pPr lvl="1"/>
            <a:r>
              <a:rPr lang="en-US" dirty="0" smtClean="0"/>
              <a:t>Unique session specific numeric identifier</a:t>
            </a:r>
          </a:p>
          <a:p>
            <a:pPr lvl="1"/>
            <a:r>
              <a:rPr lang="en-US" dirty="0" smtClean="0"/>
              <a:t>Retrieved </a:t>
            </a:r>
            <a:r>
              <a:rPr lang="en-US" dirty="0"/>
              <a:t>from the session </a:t>
            </a:r>
            <a:r>
              <a:rPr lang="en-US" dirty="0" err="1"/>
              <a:t>lowbox</a:t>
            </a:r>
            <a:r>
              <a:rPr lang="en-US" dirty="0"/>
              <a:t> </a:t>
            </a:r>
            <a:r>
              <a:rPr lang="en-US" dirty="0" smtClean="0"/>
              <a:t>bitmap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!_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SESSION_LOWBOX_MAP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Box Number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7467600" cy="21637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AtomTable</a:t>
            </a:r>
            <a:r>
              <a:rPr lang="en-US" dirty="0" smtClean="0"/>
              <a:t> </a:t>
            </a:r>
            <a:r>
              <a:rPr lang="en-US" dirty="0"/>
              <a:t>points to the global atom table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SeCaptureAtomTableCallout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Hash table used to keep track of package </a:t>
            </a:r>
            <a:r>
              <a:rPr lang="en-US" dirty="0" err="1"/>
              <a:t>sids</a:t>
            </a:r>
            <a:r>
              <a:rPr lang="en-US" dirty="0"/>
              <a:t> assigned a low box number entry</a:t>
            </a:r>
          </a:p>
          <a:p>
            <a:pPr lvl="1"/>
            <a:r>
              <a:rPr lang="en-US" dirty="0" err="1" smtClean="0"/>
              <a:t>SESSION_LOWBOX_MAP.LowBoxMap.HashTable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28800"/>
            <a:ext cx="7239000" cy="19812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en-US" sz="2000" b="1" dirty="0" err="1" smtClean="0"/>
              <a:t>kd</a:t>
            </a:r>
            <a:r>
              <a:rPr lang="en-US" sz="2000" b="1" dirty="0" smtClean="0"/>
              <a:t>&gt; </a:t>
            </a:r>
            <a:r>
              <a:rPr lang="en-US" sz="2000" b="1" dirty="0" err="1" smtClean="0"/>
              <a:t>dt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!_SEP_LOWBOX_NUMBER_ENTRY</a:t>
            </a:r>
          </a:p>
          <a:p>
            <a:pPr marL="36576" indent="0">
              <a:buFont typeface="Wingdings 2"/>
              <a:buNone/>
            </a:pPr>
            <a:r>
              <a:rPr lang="en-US" sz="1800" dirty="0" smtClean="0"/>
              <a:t>   +0x000 </a:t>
            </a:r>
            <a:r>
              <a:rPr lang="en-US" sz="1800" dirty="0" err="1" smtClean="0"/>
              <a:t>HashEntry</a:t>
            </a:r>
            <a:r>
              <a:rPr lang="en-US" sz="1800" dirty="0" smtClean="0"/>
              <a:t>        : _RTL_DYNAMIC_HASH_TABLE_ENTRY</a:t>
            </a:r>
          </a:p>
          <a:p>
            <a:pPr marL="36576" indent="0">
              <a:buFont typeface="Wingdings 2"/>
              <a:buNone/>
            </a:pPr>
            <a:r>
              <a:rPr lang="en-US" sz="1800" dirty="0" smtClean="0"/>
              <a:t>   +0x00c </a:t>
            </a:r>
            <a:r>
              <a:rPr lang="en-US" sz="1800" dirty="0" err="1" smtClean="0"/>
              <a:t>ReferenceCount</a:t>
            </a:r>
            <a:r>
              <a:rPr lang="en-US" sz="1800" dirty="0" smtClean="0"/>
              <a:t>   : Uint4B</a:t>
            </a:r>
          </a:p>
          <a:p>
            <a:pPr marL="36576" indent="0">
              <a:buFont typeface="Wingdings 2"/>
              <a:buNone/>
            </a:pPr>
            <a:r>
              <a:rPr lang="en-US" sz="1800" dirty="0" smtClean="0"/>
              <a:t>   +0x010 </a:t>
            </a:r>
            <a:r>
              <a:rPr lang="en-US" sz="1800" dirty="0" err="1" smtClean="0"/>
              <a:t>PackageSid</a:t>
            </a:r>
            <a:r>
              <a:rPr lang="en-US" sz="1800" dirty="0" smtClean="0"/>
              <a:t>       : Ptr32 Void</a:t>
            </a:r>
          </a:p>
          <a:p>
            <a:pPr marL="36576" indent="0">
              <a:buFont typeface="Wingdings 2"/>
              <a:buNone/>
            </a:pPr>
            <a:r>
              <a:rPr lang="en-US" sz="1800" dirty="0" smtClean="0"/>
              <a:t>   +0x014 </a:t>
            </a:r>
            <a:r>
              <a:rPr lang="en-US" sz="1800" dirty="0" err="1" smtClean="0"/>
              <a:t>LowboxNumber</a:t>
            </a:r>
            <a:r>
              <a:rPr lang="en-US" sz="1800" dirty="0" smtClean="0"/>
              <a:t>     : Uint4B</a:t>
            </a:r>
          </a:p>
          <a:p>
            <a:pPr marL="36576" indent="0">
              <a:buFont typeface="Wingdings 2"/>
              <a:buNone/>
            </a:pPr>
            <a:r>
              <a:rPr lang="en-US" sz="1800" dirty="0" smtClean="0"/>
              <a:t>   +0x018 </a:t>
            </a:r>
            <a:r>
              <a:rPr lang="en-US" sz="1800" dirty="0" err="1" smtClean="0"/>
              <a:t>AtomTable</a:t>
            </a:r>
            <a:r>
              <a:rPr lang="en-US" sz="1800" dirty="0" smtClean="0"/>
              <a:t>        : Ptr32 Void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19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Box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8 introduces low box atoms</a:t>
            </a:r>
          </a:p>
          <a:p>
            <a:pPr lvl="1"/>
            <a:r>
              <a:rPr lang="en-US" dirty="0" smtClean="0"/>
              <a:t>Implemented using a new atom table reference structure</a:t>
            </a:r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atoms to be stored in the same table, while restricting access from other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Prevents </a:t>
            </a:r>
            <a:r>
              <a:rPr lang="en-US" dirty="0"/>
              <a:t>atoms from being deleted by low box (app container) </a:t>
            </a:r>
            <a:r>
              <a:rPr lang="en-US" dirty="0" smtClean="0"/>
              <a:t>applications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Reference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467600" cy="28956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Embedded by the atom table entry structure</a:t>
            </a:r>
          </a:p>
          <a:p>
            <a:r>
              <a:rPr lang="en-US" dirty="0" smtClean="0"/>
              <a:t>Creates a link between the atom and the low box id</a:t>
            </a:r>
          </a:p>
          <a:p>
            <a:r>
              <a:rPr lang="en-US" dirty="0" smtClean="0"/>
              <a:t>Flags field indicates whether the atom should be shared globally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#define ATOM_FLAG_GLOBAL 0x2</a:t>
            </a:r>
          </a:p>
          <a:p>
            <a:pPr lvl="1"/>
            <a:r>
              <a:rPr lang="en-US" dirty="0" smtClean="0"/>
              <a:t>Can be set using the new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AddAtomEx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API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4648201"/>
            <a:ext cx="6400800" cy="1447799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1600" dirty="0" err="1"/>
              <a:t>kd</a:t>
            </a:r>
            <a:r>
              <a:rPr lang="en-US" sz="1600" dirty="0"/>
              <a:t>&gt; </a:t>
            </a:r>
            <a:r>
              <a:rPr lang="en-US" sz="1600" b="1" dirty="0" err="1"/>
              <a:t>dt</a:t>
            </a:r>
            <a:r>
              <a:rPr lang="en-US" sz="1600" b="1" dirty="0"/>
              <a:t> </a:t>
            </a:r>
            <a:r>
              <a:rPr lang="en-US" sz="1600" b="1" dirty="0" err="1"/>
              <a:t>nt</a:t>
            </a:r>
            <a:r>
              <a:rPr lang="en-US" sz="1600" b="1" dirty="0"/>
              <a:t>!_RTL_ATOM_TABLE_REFERENCE</a:t>
            </a:r>
          </a:p>
          <a:p>
            <a:pPr marL="448056" lvl="1" indent="0">
              <a:buNone/>
            </a:pPr>
            <a:r>
              <a:rPr lang="en-US" sz="1400" dirty="0"/>
              <a:t>+0x000 </a:t>
            </a:r>
            <a:r>
              <a:rPr lang="en-US" sz="1400" dirty="0" err="1"/>
              <a:t>LowBoxList</a:t>
            </a:r>
            <a:r>
              <a:rPr lang="en-US" sz="1400" dirty="0"/>
              <a:t> </a:t>
            </a:r>
            <a:r>
              <a:rPr lang="en-US" sz="1400" dirty="0" smtClean="0"/>
              <a:t>	: </a:t>
            </a:r>
            <a:r>
              <a:rPr lang="en-US" sz="1400" dirty="0"/>
              <a:t>_LIST_ENTRY</a:t>
            </a:r>
          </a:p>
          <a:p>
            <a:pPr marL="448056" lvl="1" indent="0">
              <a:buNone/>
            </a:pPr>
            <a:r>
              <a:rPr lang="en-US" sz="1400" dirty="0"/>
              <a:t>+0x010 </a:t>
            </a:r>
            <a:r>
              <a:rPr lang="en-US" sz="1400" dirty="0" err="1" smtClean="0"/>
              <a:t>LowBoxID</a:t>
            </a:r>
            <a:r>
              <a:rPr lang="en-US" sz="1400" dirty="0" smtClean="0"/>
              <a:t>	: </a:t>
            </a:r>
            <a:r>
              <a:rPr lang="en-US" sz="1400" dirty="0"/>
              <a:t>Uint4B</a:t>
            </a:r>
          </a:p>
          <a:p>
            <a:pPr marL="448056" lvl="1" indent="0">
              <a:buNone/>
            </a:pPr>
            <a:r>
              <a:rPr lang="en-US" sz="1400" dirty="0"/>
              <a:t>+0x014 </a:t>
            </a:r>
            <a:r>
              <a:rPr lang="en-US" sz="1400" dirty="0" err="1" smtClean="0"/>
              <a:t>ReferenceCount</a:t>
            </a:r>
            <a:r>
              <a:rPr lang="en-US" sz="1400" dirty="0" smtClean="0"/>
              <a:t>	: </a:t>
            </a:r>
            <a:r>
              <a:rPr lang="en-US" sz="1400" dirty="0"/>
              <a:t>Uint2B</a:t>
            </a:r>
          </a:p>
          <a:p>
            <a:pPr marL="448056" lvl="1" indent="0">
              <a:buNone/>
            </a:pPr>
            <a:r>
              <a:rPr lang="en-US" sz="1400" dirty="0"/>
              <a:t>+0x016 </a:t>
            </a:r>
            <a:r>
              <a:rPr lang="en-US" sz="1400" dirty="0" smtClean="0"/>
              <a:t>Flags		: </a:t>
            </a:r>
            <a:r>
              <a:rPr lang="en-US" sz="1400" dirty="0"/>
              <a:t>Uint2B</a:t>
            </a:r>
          </a:p>
        </p:txBody>
      </p:sp>
    </p:spTree>
    <p:extLst>
      <p:ext uri="{BB962C8B-B14F-4D97-AF65-F5344CB8AC3E}">
        <p14:creationId xmlns:p14="http://schemas.microsoft.com/office/powerpoint/2010/main" val="27773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200" y="1936107"/>
            <a:ext cx="3876675" cy="3778894"/>
          </a:xfrm>
          <a:prstGeom prst="rect">
            <a:avLst/>
          </a:prstGeom>
          <a:solidFill>
            <a:schemeClr val="bg2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/>
          <a:p>
            <a:r>
              <a:rPr lang="en-US" dirty="0" smtClean="0"/>
              <a:t>Atom Table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600200" y="2819400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in Windows 8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66900" y="3038648"/>
            <a:ext cx="2095500" cy="22953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 Table Entry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219075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 Table Reference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24" idx="1"/>
            <a:endCxn id="19" idx="3"/>
          </p:cNvCxnSpPr>
          <p:nvPr/>
        </p:nvCxnSpPr>
        <p:spPr>
          <a:xfrm flipH="1">
            <a:off x="6324600" y="437855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26" idx="3"/>
          </p:cNvCxnSpPr>
          <p:nvPr/>
        </p:nvCxnSpPr>
        <p:spPr>
          <a:xfrm flipH="1">
            <a:off x="3638550" y="4378556"/>
            <a:ext cx="123825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 Table Reference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334000" y="4875068"/>
            <a:ext cx="121920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Container ID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010400" y="3726180"/>
            <a:ext cx="1447800" cy="13047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 Table Reference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7467600" y="4875068"/>
            <a:ext cx="1219200" cy="67229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Container ID</a:t>
            </a:r>
            <a:endParaRPr lang="en-US" sz="1600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791200" y="2483514"/>
            <a:ext cx="2118360" cy="671772"/>
          </a:xfrm>
          <a:prstGeom prst="wedgeRoundRectCallout">
            <a:avLst>
              <a:gd name="adj1" fmla="val -23962"/>
              <a:gd name="adj2" fmla="val 82234"/>
              <a:gd name="adj3" fmla="val 16667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Low box atom string references</a:t>
            </a:r>
            <a:endParaRPr lang="en-US" sz="14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861060" y="5256934"/>
            <a:ext cx="2659380" cy="671772"/>
          </a:xfrm>
          <a:prstGeom prst="wedgeRoundRectCallout">
            <a:avLst>
              <a:gd name="adj1" fmla="val 25443"/>
              <a:gd name="adj2" fmla="val -101524"/>
              <a:gd name="adj3" fmla="val 16667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Defines whether atoms should be accessible to low box apps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7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RtlpLookupLowBox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Called when querying, deleting, or pinning an atom</a:t>
            </a:r>
          </a:p>
          <a:p>
            <a:pPr lvl="1"/>
            <a:r>
              <a:rPr lang="en-US" dirty="0" smtClean="0"/>
              <a:t>Calls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RtlpQueryLowBoxId</a:t>
            </a:r>
            <a:r>
              <a:rPr lang="en-US" dirty="0" smtClean="0"/>
              <a:t> to determine whether a low box token is active</a:t>
            </a:r>
          </a:p>
          <a:p>
            <a:r>
              <a:rPr lang="en-US" dirty="0" smtClean="0"/>
              <a:t>Returns </a:t>
            </a:r>
            <a:r>
              <a:rPr lang="en-US" dirty="0"/>
              <a:t>the atom table entry if</a:t>
            </a:r>
          </a:p>
          <a:p>
            <a:pPr lvl="1"/>
            <a:r>
              <a:rPr lang="en-US" dirty="0"/>
              <a:t>The entry belongs to the current low box id</a:t>
            </a:r>
          </a:p>
          <a:p>
            <a:pPr lvl="1"/>
            <a:r>
              <a:rPr lang="en-US" dirty="0" smtClean="0"/>
              <a:t>The entry permits access from low box apps</a:t>
            </a:r>
          </a:p>
          <a:p>
            <a:pPr lvl="2"/>
            <a:r>
              <a:rPr lang="en-US" dirty="0" smtClean="0"/>
              <a:t>Flags &amp;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ATOM_FLAG_GLOBAL</a:t>
            </a:r>
          </a:p>
          <a:p>
            <a:r>
              <a:rPr lang="en-US" dirty="0" smtClean="0"/>
              <a:t>Can optionally override (set by argument) the entry and always deny low box access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RtlDeleteAtomFromAtomTable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run_lowbox</a:t>
            </a:r>
            <a:endParaRPr lang="en-US" dirty="0"/>
          </a:p>
        </p:txBody>
      </p:sp>
      <p:pic>
        <p:nvPicPr>
          <p:cNvPr id="1026" name="Picture 2" descr="C:\Users\mista\Desktop\WK-BA748_SHORTL_G_20120202172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4082534" cy="272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Smashing the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in the local (application) or global (system) scope</a:t>
            </a:r>
          </a:p>
          <a:p>
            <a:r>
              <a:rPr lang="en-US" dirty="0" smtClean="0"/>
              <a:t>Application defined tables are fully managed in user-mode</a:t>
            </a:r>
          </a:p>
          <a:p>
            <a:r>
              <a:rPr lang="en-US" dirty="0" smtClean="0"/>
              <a:t>System defined tables are managed by the kernel</a:t>
            </a:r>
          </a:p>
          <a:p>
            <a:pPr lvl="1"/>
            <a:r>
              <a:rPr lang="en-US" dirty="0" smtClean="0"/>
              <a:t>Callouts to win32k where necessary</a:t>
            </a:r>
          </a:p>
          <a:p>
            <a:r>
              <a:rPr lang="en-US" dirty="0" smtClean="0"/>
              <a:t>Two common system tables</a:t>
            </a:r>
          </a:p>
          <a:p>
            <a:pPr lvl="1"/>
            <a:r>
              <a:rPr lang="en-US" dirty="0" smtClean="0"/>
              <a:t>Global And User Atom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Advice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reference atoms on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Be cautious about trusting information held by the global atom table</a:t>
            </a:r>
          </a:p>
          <a:p>
            <a:pPr lvl="1"/>
            <a:r>
              <a:rPr lang="en-US" dirty="0" smtClean="0"/>
              <a:t>Avoiding it is probably best</a:t>
            </a:r>
          </a:p>
          <a:p>
            <a:r>
              <a:rPr lang="en-US" dirty="0" smtClean="0"/>
              <a:t>Use job objects to restrict global atom table access on untrusted processes</a:t>
            </a:r>
          </a:p>
          <a:p>
            <a:r>
              <a:rPr lang="en-US" dirty="0" smtClean="0"/>
              <a:t>Windows </a:t>
            </a:r>
            <a:r>
              <a:rPr lang="en-US" dirty="0"/>
              <a:t>8: Use the low box token for added security</a:t>
            </a:r>
          </a:p>
          <a:p>
            <a:pPr lvl="1"/>
            <a:r>
              <a:rPr lang="en-US" dirty="0" smtClean="0"/>
              <a:t>Intra-table atom access restriction</a:t>
            </a:r>
          </a:p>
        </p:txBody>
      </p:sp>
    </p:spTree>
    <p:extLst>
      <p:ext uri="{BB962C8B-B14F-4D97-AF65-F5344CB8AC3E}">
        <p14:creationId xmlns:p14="http://schemas.microsoft.com/office/powerpoint/2010/main" val="32821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kernel vulnerabilities involve semantically invalid memory access</a:t>
            </a:r>
          </a:p>
          <a:p>
            <a:pPr lvl="1"/>
            <a:r>
              <a:rPr lang="en-US" dirty="0" smtClean="0"/>
              <a:t>Mitigations </a:t>
            </a:r>
            <a:r>
              <a:rPr lang="en-US" dirty="0"/>
              <a:t>may be less effective</a:t>
            </a:r>
          </a:p>
          <a:p>
            <a:r>
              <a:rPr lang="en-US" dirty="0" smtClean="0"/>
              <a:t>OS </a:t>
            </a:r>
            <a:r>
              <a:rPr lang="en-US" dirty="0"/>
              <a:t>hardening generally helps limit the impact of </a:t>
            </a:r>
            <a:r>
              <a:rPr lang="en-US" dirty="0" smtClean="0"/>
              <a:t>such vulnerabilities</a:t>
            </a:r>
          </a:p>
          <a:p>
            <a:r>
              <a:rPr lang="en-US" dirty="0" smtClean="0"/>
              <a:t>Code signing (page hashing) can address rogue module injection</a:t>
            </a:r>
          </a:p>
          <a:p>
            <a:pPr lvl="1"/>
            <a:r>
              <a:rPr lang="en-US" dirty="0" smtClean="0"/>
              <a:t>Already used by Apple in </a:t>
            </a:r>
            <a:r>
              <a:rPr lang="en-US" dirty="0" err="1" smtClean="0"/>
              <a:t>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kernelpool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kernelpool@gmail.com</a:t>
            </a:r>
            <a:endParaRPr lang="en-US" dirty="0" smtClean="0"/>
          </a:p>
          <a:p>
            <a:r>
              <a:rPr lang="en-US" dirty="0" err="1" smtClean="0"/>
              <a:t>Greetz</a:t>
            </a:r>
            <a:endParaRPr lang="en-US" dirty="0" smtClean="0"/>
          </a:p>
          <a:p>
            <a:pPr lvl="1"/>
            <a:r>
              <a:rPr lang="en-US" dirty="0" err="1" smtClean="0"/>
              <a:t>redpantz</a:t>
            </a:r>
            <a:r>
              <a:rPr lang="en-US" dirty="0" smtClean="0"/>
              <a:t>, </a:t>
            </a:r>
            <a:r>
              <a:rPr lang="en-US" dirty="0" err="1" smtClean="0"/>
              <a:t>aionescu</a:t>
            </a:r>
            <a:r>
              <a:rPr lang="en-US" dirty="0" smtClean="0"/>
              <a:t>, </a:t>
            </a:r>
            <a:r>
              <a:rPr lang="en-US" dirty="0" err="1" smtClean="0"/>
              <a:t>meder</a:t>
            </a:r>
            <a:r>
              <a:rPr lang="en-US" dirty="0" smtClean="0"/>
              <a:t>, </a:t>
            </a:r>
            <a:r>
              <a:rPr lang="en-US" dirty="0" err="1" smtClean="0"/>
              <a:t>mdowd</a:t>
            </a:r>
            <a:r>
              <a:rPr lang="en-US" dirty="0" smtClean="0"/>
              <a:t>, </a:t>
            </a:r>
            <a:r>
              <a:rPr lang="en-US" dirty="0" err="1" smtClean="0"/>
              <a:t>hzon</a:t>
            </a:r>
            <a:r>
              <a:rPr lang="en-US" dirty="0" smtClean="0"/>
              <a:t>, </a:t>
            </a:r>
            <a:r>
              <a:rPr lang="en-US" dirty="0" err="1" smtClean="0"/>
              <a:t>endrazine</a:t>
            </a:r>
            <a:r>
              <a:rPr lang="en-US" dirty="0" smtClean="0"/>
              <a:t>, </a:t>
            </a:r>
            <a:r>
              <a:rPr lang="en-US" dirty="0" err="1" smtClean="0"/>
              <a:t>msuiche</a:t>
            </a:r>
            <a:r>
              <a:rPr lang="en-US" dirty="0" smtClean="0"/>
              <a:t>, </a:t>
            </a:r>
            <a:r>
              <a:rPr lang="en-US" dirty="0" err="1" smtClean="0"/>
              <a:t>taviso</a:t>
            </a:r>
            <a:r>
              <a:rPr lang="en-US" dirty="0" smtClean="0"/>
              <a:t>, </a:t>
            </a:r>
            <a:r>
              <a:rPr lang="en-US" dirty="0" err="1" smtClean="0"/>
              <a:t>djrbliss</a:t>
            </a:r>
            <a:r>
              <a:rPr lang="en-US" dirty="0" smtClean="0"/>
              <a:t>, </a:t>
            </a:r>
            <a:r>
              <a:rPr lang="en-US" dirty="0" err="1" smtClean="0"/>
              <a:t>jono</a:t>
            </a:r>
            <a:r>
              <a:rPr lang="en-US" dirty="0" smtClean="0"/>
              <a:t>, </a:t>
            </a:r>
            <a:r>
              <a:rPr lang="en-US" dirty="0" err="1" smtClean="0"/>
              <a:t>mxatone</a:t>
            </a:r>
            <a:r>
              <a:rPr lang="en-US" dirty="0" smtClean="0"/>
              <a:t>, </a:t>
            </a:r>
            <a:r>
              <a:rPr lang="en-US" dirty="0" err="1" smtClean="0"/>
              <a:t>cesarcer</a:t>
            </a:r>
            <a:r>
              <a:rPr lang="en-US" dirty="0" smtClean="0"/>
              <a:t>, </a:t>
            </a:r>
            <a:r>
              <a:rPr lang="en-US" dirty="0" err="1" smtClean="0"/>
              <a:t>beist</a:t>
            </a:r>
            <a:r>
              <a:rPr lang="en-US" dirty="0" smtClean="0"/>
              <a:t>, ++</a:t>
            </a:r>
          </a:p>
          <a:p>
            <a:pPr lvl="1"/>
            <a:r>
              <a:rPr lang="en-US" dirty="0" err="1" smtClean="0"/>
              <a:t>REcon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8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http://msdn.microsoft.com/en-us/library/windows/desktop/ms649053(v=vs.85).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http://technet.microsoft.com/en-us/security/bulletin/ms12-041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Atom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per application</a:t>
            </a:r>
          </a:p>
          <a:p>
            <a:r>
              <a:rPr lang="en-US" dirty="0" smtClean="0"/>
              <a:t>Table initialization handled transparently to applications</a:t>
            </a:r>
          </a:p>
          <a:p>
            <a:r>
              <a:rPr lang="en-US" dirty="0" smtClean="0"/>
              <a:t>Exposed through an own set of APIs (kernel32)</a:t>
            </a:r>
          </a:p>
          <a:p>
            <a:pPr lvl="1"/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AddAtom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DeleteAtom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FindAtom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Actual implementation in runtime library (NTDLL)</a:t>
            </a:r>
          </a:p>
        </p:txBody>
      </p:sp>
    </p:spTree>
    <p:extLst>
      <p:ext uri="{BB962C8B-B14F-4D97-AF65-F5344CB8AC3E}">
        <p14:creationId xmlns:p14="http://schemas.microsoft.com/office/powerpoint/2010/main" val="12205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42999</TotalTime>
  <Words>3890</Words>
  <Application>Microsoft Office PowerPoint</Application>
  <PresentationFormat>On-screen Show (4:3)</PresentationFormat>
  <Paragraphs>707</Paragraphs>
  <Slides>83</Slides>
  <Notes>54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Technic</vt:lpstr>
      <vt:lpstr>SMASHING THE ATOM</vt:lpstr>
      <vt:lpstr>About Me</vt:lpstr>
      <vt:lpstr>This Talk</vt:lpstr>
      <vt:lpstr>Previous Work</vt:lpstr>
      <vt:lpstr>Outline</vt:lpstr>
      <vt:lpstr>Atoms</vt:lpstr>
      <vt:lpstr>Atoms</vt:lpstr>
      <vt:lpstr>Atom Tables</vt:lpstr>
      <vt:lpstr>Local Atom Table</vt:lpstr>
      <vt:lpstr>Global Atom Table</vt:lpstr>
      <vt:lpstr>Global Atom Table (DDE)</vt:lpstr>
      <vt:lpstr>User Atom Table</vt:lpstr>
      <vt:lpstr>Atom Table Interaction</vt:lpstr>
      <vt:lpstr>Atom Types</vt:lpstr>
      <vt:lpstr>String Atoms</vt:lpstr>
      <vt:lpstr>Integer Atoms</vt:lpstr>
      <vt:lpstr>Atom Table Creation</vt:lpstr>
      <vt:lpstr>Atom Table Structure</vt:lpstr>
      <vt:lpstr>Atom Table Entries</vt:lpstr>
      <vt:lpstr>Atom Table Entry Structure</vt:lpstr>
      <vt:lpstr>Atom Pinning</vt:lpstr>
      <vt:lpstr>Atom Value Assignment</vt:lpstr>
      <vt:lpstr>System Atom Table Access</vt:lpstr>
      <vt:lpstr>Global Atom Table Access</vt:lpstr>
      <vt:lpstr>User Atom Table Access</vt:lpstr>
      <vt:lpstr>Enumerating User Atoms</vt:lpstr>
      <vt:lpstr>Vulnerabilities</vt:lpstr>
      <vt:lpstr>Atom Handling Vulnerabilities</vt:lpstr>
      <vt:lpstr>Window Class</vt:lpstr>
      <vt:lpstr>Class Name String Atom</vt:lpstr>
      <vt:lpstr>CVE-2012-1864</vt:lpstr>
      <vt:lpstr>CVE-2012-1864</vt:lpstr>
      <vt:lpstr>Version Prefixed Class Name</vt:lpstr>
      <vt:lpstr>Updating Class Name Atom</vt:lpstr>
      <vt:lpstr>CVE-2012-1865</vt:lpstr>
      <vt:lpstr>Clipboard Formats</vt:lpstr>
      <vt:lpstr>InternalSetClipboardData</vt:lpstr>
      <vt:lpstr>CVE-2012-1866</vt:lpstr>
      <vt:lpstr>Attack Vectors</vt:lpstr>
      <vt:lpstr>Enumerating Attack Vectors</vt:lpstr>
      <vt:lpstr>Registered Window Messages</vt:lpstr>
      <vt:lpstr>Registered Window Messages</vt:lpstr>
      <vt:lpstr>Clipboard Format Names</vt:lpstr>
      <vt:lpstr>Window Class Names</vt:lpstr>
      <vt:lpstr>Cursor Module Names</vt:lpstr>
      <vt:lpstr>Hook Module Paths</vt:lpstr>
      <vt:lpstr>Hook Module String Atoms</vt:lpstr>
      <vt:lpstr>Hook Module Loading</vt:lpstr>
      <vt:lpstr>User Api Hook</vt:lpstr>
      <vt:lpstr>Exploitation</vt:lpstr>
      <vt:lpstr>Theme Subsystem</vt:lpstr>
      <vt:lpstr>Theme Server</vt:lpstr>
      <vt:lpstr>Theme Api Port Connections</vt:lpstr>
      <vt:lpstr>Theme Session Initialization</vt:lpstr>
      <vt:lpstr>Theme Hooks Installation</vt:lpstr>
      <vt:lpstr>Ux Theme Architecture</vt:lpstr>
      <vt:lpstr>RegisterUserApiHook</vt:lpstr>
      <vt:lpstr>RegisterUserApiHook</vt:lpstr>
      <vt:lpstr>xxxLoadUserApiHook</vt:lpstr>
      <vt:lpstr>UxTheme Loading</vt:lpstr>
      <vt:lpstr>Leveraging UxTheme</vt:lpstr>
      <vt:lpstr>Plan of Attack</vt:lpstr>
      <vt:lpstr>System Processes</vt:lpstr>
      <vt:lpstr>Winlogon and LogonUI</vt:lpstr>
      <vt:lpstr>Targeting LogonUI</vt:lpstr>
      <vt:lpstr>Windows 8</vt:lpstr>
      <vt:lpstr>App Container</vt:lpstr>
      <vt:lpstr>App Container Launch</vt:lpstr>
      <vt:lpstr>Low Box Token</vt:lpstr>
      <vt:lpstr>NtCreateLowBoxToken</vt:lpstr>
      <vt:lpstr>NtCreateLowBoxToken</vt:lpstr>
      <vt:lpstr>Low Box Number Entry</vt:lpstr>
      <vt:lpstr>Low Box Number Entry</vt:lpstr>
      <vt:lpstr>Low Box Atoms</vt:lpstr>
      <vt:lpstr>Atom Reference Structure</vt:lpstr>
      <vt:lpstr>Atoms in Windows 8</vt:lpstr>
      <vt:lpstr>RtlpLookupLowBox</vt:lpstr>
      <vt:lpstr>Demo</vt:lpstr>
      <vt:lpstr>Conclusion</vt:lpstr>
      <vt:lpstr>Developer Advice</vt:lpstr>
      <vt:lpstr>System Hardening</vt:lpstr>
      <vt:lpstr>Thanks!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Smashing the Atom: Extraordinary String Based Attacks</dc:title>
  <dc:creator>Tarjei Mandt</dc:creator>
  <cp:lastModifiedBy>Tarjei Mandt</cp:lastModifiedBy>
  <cp:revision>2181</cp:revision>
  <dcterms:created xsi:type="dcterms:W3CDTF">2012-04-29T08:48:43Z</dcterms:created>
  <dcterms:modified xsi:type="dcterms:W3CDTF">2012-06-20T04:25:16Z</dcterms:modified>
</cp:coreProperties>
</file>