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753600" cy="7315200"/>
  <p:notesSz cx="6858000" cy="9144000"/>
  <p:embeddedFontLst>
    <p:embeddedFont>
      <p:font typeface="Aileron" charset="1" panose="00000500000000000000"/>
      <p:regular r:id="rId22"/>
    </p:embeddedFont>
    <p:embeddedFont>
      <p:font typeface="Aileron Bold" charset="1" panose="00000800000000000000"/>
      <p:regular r:id="rId23"/>
    </p:embeddedFont>
    <p:embeddedFont>
      <p:font typeface="Bree Serif" charset="1" panose="02000503040000020004"/>
      <p:regular r:id="rId24"/>
    </p:embeddedFon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196953" y="-150907"/>
            <a:ext cx="3053840" cy="7617014"/>
            <a:chOff x="0" y="0"/>
            <a:chExt cx="13214071" cy="329590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14071" cy="32959083"/>
            </a:xfrm>
            <a:custGeom>
              <a:avLst/>
              <a:gdLst/>
              <a:ahLst/>
              <a:cxnLst/>
              <a:rect r="r" b="b" t="t" l="l"/>
              <a:pathLst>
                <a:path h="32959083" w="13214071">
                  <a:moveTo>
                    <a:pt x="0" y="0"/>
                  </a:moveTo>
                  <a:lnTo>
                    <a:pt x="13214071" y="0"/>
                  </a:lnTo>
                  <a:lnTo>
                    <a:pt x="13214071" y="32959083"/>
                  </a:lnTo>
                  <a:lnTo>
                    <a:pt x="0" y="32959083"/>
                  </a:lnTo>
                  <a:close/>
                </a:path>
              </a:pathLst>
            </a:custGeom>
            <a:solidFill>
              <a:srgbClr val="F7AD45">
                <a:alpha val="6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3214071" cy="32959082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6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1520" y="731520"/>
            <a:ext cx="8290560" cy="5852160"/>
            <a:chOff x="0" y="0"/>
            <a:chExt cx="3728559" cy="26319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28559" cy="2631924"/>
            </a:xfrm>
            <a:custGeom>
              <a:avLst/>
              <a:gdLst/>
              <a:ahLst/>
              <a:cxnLst/>
              <a:rect r="r" b="b" t="t" l="l"/>
              <a:pathLst>
                <a:path h="2631924" w="3728559">
                  <a:moveTo>
                    <a:pt x="0" y="0"/>
                  </a:moveTo>
                  <a:lnTo>
                    <a:pt x="3728559" y="0"/>
                  </a:lnTo>
                  <a:lnTo>
                    <a:pt x="3728559" y="2631924"/>
                  </a:lnTo>
                  <a:lnTo>
                    <a:pt x="0" y="2631924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728559" cy="2660499"/>
            </a:xfrm>
            <a:prstGeom prst="rect">
              <a:avLst/>
            </a:prstGeom>
          </p:spPr>
          <p:txBody>
            <a:bodyPr anchor="ctr" rtlCol="false" tIns="40481" lIns="40481" bIns="40481" rIns="40481"/>
            <a:lstStyle/>
            <a:p>
              <a:pPr algn="ctr">
                <a:lnSpc>
                  <a:spcPts val="1561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101901" y="517868"/>
            <a:ext cx="5270916" cy="6046034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963326" y="1583287"/>
            <a:ext cx="1556322" cy="616068"/>
            <a:chOff x="0" y="0"/>
            <a:chExt cx="2075097" cy="821424"/>
          </a:xfrm>
        </p:grpSpPr>
        <p:sp>
          <p:nvSpPr>
            <p:cNvPr name="Freeform 11" id="11"/>
            <p:cNvSpPr/>
            <p:nvPr/>
          </p:nvSpPr>
          <p:spPr>
            <a:xfrm flipH="false" flipV="false" rot="-10424131">
              <a:off x="39427" y="32139"/>
              <a:ext cx="630497" cy="757146"/>
            </a:xfrm>
            <a:custGeom>
              <a:avLst/>
              <a:gdLst/>
              <a:ahLst/>
              <a:cxnLst/>
              <a:rect r="r" b="b" t="t" l="l"/>
              <a:pathLst>
                <a:path h="757146" w="630497">
                  <a:moveTo>
                    <a:pt x="0" y="0"/>
                  </a:moveTo>
                  <a:lnTo>
                    <a:pt x="630496" y="0"/>
                  </a:lnTo>
                  <a:lnTo>
                    <a:pt x="630496" y="757146"/>
                  </a:lnTo>
                  <a:lnTo>
                    <a:pt x="0" y="757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795903" y="436305"/>
              <a:ext cx="1279194" cy="27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5"/>
                </a:lnSpc>
              </a:pPr>
              <a:r>
                <a:rPr lang="en-US" sz="1404">
                  <a:solidFill>
                    <a:srgbClr val="B32D24"/>
                  </a:solidFill>
                  <a:latin typeface="Aileron"/>
                  <a:ea typeface="Aileron"/>
                  <a:cs typeface="Aileron"/>
                  <a:sym typeface="Aileron"/>
                </a:rPr>
                <a:t>PIZZA HUT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87565" y="5412177"/>
            <a:ext cx="634487" cy="531383"/>
          </a:xfrm>
          <a:custGeom>
            <a:avLst/>
            <a:gdLst/>
            <a:ahLst/>
            <a:cxnLst/>
            <a:rect r="r" b="b" t="t" l="l"/>
            <a:pathLst>
              <a:path h="531383" w="634487">
                <a:moveTo>
                  <a:pt x="0" y="0"/>
                </a:moveTo>
                <a:lnTo>
                  <a:pt x="634487" y="0"/>
                </a:lnTo>
                <a:lnTo>
                  <a:pt x="634487" y="531384"/>
                </a:lnTo>
                <a:lnTo>
                  <a:pt x="0" y="5313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52244" y="3184644"/>
            <a:ext cx="2578486" cy="57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7"/>
              </a:lnSpc>
              <a:spcBef>
                <a:spcPct val="0"/>
              </a:spcBef>
            </a:pPr>
            <a:r>
              <a:rPr lang="en-US" sz="2905" spc="290">
                <a:solidFill>
                  <a:srgbClr val="F7AD45"/>
                </a:solidFill>
                <a:latin typeface="Aileron"/>
                <a:ea typeface="Aileron"/>
                <a:cs typeface="Aileron"/>
                <a:sym typeface="Aileron"/>
              </a:rPr>
              <a:t>PIZZA SALES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4809" y="5363401"/>
            <a:ext cx="2073357" cy="39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"/>
              </a:lnSpc>
            </a:pPr>
            <a:r>
              <a:rPr lang="en-US" b="true" sz="1329">
                <a:solidFill>
                  <a:srgbClr val="B32D24"/>
                </a:solidFill>
                <a:latin typeface="Aileron Bold"/>
                <a:ea typeface="Aileron Bold"/>
                <a:cs typeface="Aileron Bold"/>
                <a:sym typeface="Aileron Bold"/>
              </a:rPr>
              <a:t>DATA ANALYSIS-</a:t>
            </a:r>
          </a:p>
          <a:p>
            <a:pPr algn="ctr">
              <a:lnSpc>
                <a:spcPts val="1595"/>
              </a:lnSpc>
            </a:pPr>
            <a:r>
              <a:rPr lang="en-US" b="true" sz="1329">
                <a:solidFill>
                  <a:srgbClr val="B32D24"/>
                </a:solidFill>
                <a:latin typeface="Aileron Bold"/>
                <a:ea typeface="Aileron Bold"/>
                <a:cs typeface="Aileron Bold"/>
                <a:sym typeface="Aileron Bold"/>
              </a:rPr>
              <a:t>SQL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4809" y="5743536"/>
            <a:ext cx="2073357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5"/>
              </a:lnSpc>
            </a:pPr>
            <a:r>
              <a:rPr lang="en-US" sz="1329">
                <a:solidFill>
                  <a:srgbClr val="B32D24"/>
                </a:solidFill>
                <a:latin typeface="Aileron"/>
                <a:ea typeface="Aileron"/>
                <a:cs typeface="Aileron"/>
                <a:sym typeface="Aileron"/>
              </a:rPr>
              <a:t>AREEJ BADAR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0320" y="3627932"/>
            <a:ext cx="2222999" cy="65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5"/>
              </a:lnSpc>
              <a:spcBef>
                <a:spcPct val="0"/>
              </a:spcBef>
            </a:pPr>
            <a:r>
              <a:rPr lang="en-US" sz="4029">
                <a:solidFill>
                  <a:srgbClr val="BB3E00"/>
                </a:solidFill>
                <a:latin typeface="Bree Serif"/>
                <a:ea typeface="Bree Serif"/>
                <a:cs typeface="Bree Serif"/>
                <a:sym typeface="Bree Serif"/>
              </a:rPr>
              <a:t>IN 1 YEAR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9792" y="1329962"/>
            <a:ext cx="7759014" cy="5472670"/>
          </a:xfrm>
          <a:custGeom>
            <a:avLst/>
            <a:gdLst/>
            <a:ahLst/>
            <a:cxnLst/>
            <a:rect r="r" b="b" t="t" l="l"/>
            <a:pathLst>
              <a:path h="5472670" w="7759014">
                <a:moveTo>
                  <a:pt x="0" y="0"/>
                </a:moveTo>
                <a:lnTo>
                  <a:pt x="7759014" y="0"/>
                </a:lnTo>
                <a:lnTo>
                  <a:pt x="7759014" y="5472671"/>
                </a:lnTo>
                <a:lnTo>
                  <a:pt x="0" y="5472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87" t="-33991" r="-81972" b="-377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9792" y="291630"/>
            <a:ext cx="7681016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relevant tables to find the category-wise distribution of pizzas.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1798" y="1266660"/>
            <a:ext cx="6797003" cy="5611214"/>
          </a:xfrm>
          <a:custGeom>
            <a:avLst/>
            <a:gdLst/>
            <a:ahLst/>
            <a:cxnLst/>
            <a:rect r="r" b="b" t="t" l="l"/>
            <a:pathLst>
              <a:path h="5611214" w="6797003">
                <a:moveTo>
                  <a:pt x="0" y="0"/>
                </a:moveTo>
                <a:lnTo>
                  <a:pt x="6797004" y="0"/>
                </a:lnTo>
                <a:lnTo>
                  <a:pt x="6797004" y="5611214"/>
                </a:lnTo>
                <a:lnTo>
                  <a:pt x="0" y="561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583" t="-32025" r="-91777" b="-2417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9792" y="291630"/>
            <a:ext cx="7681016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etermine the top 3 most ordered pizza types based on revenue.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58894" y="731520"/>
            <a:ext cx="6596024" cy="6261613"/>
          </a:xfrm>
          <a:custGeom>
            <a:avLst/>
            <a:gdLst/>
            <a:ahLst/>
            <a:cxnLst/>
            <a:rect r="r" b="b" t="t" l="l"/>
            <a:pathLst>
              <a:path h="6261613" w="6596024">
                <a:moveTo>
                  <a:pt x="0" y="0"/>
                </a:moveTo>
                <a:lnTo>
                  <a:pt x="6596024" y="0"/>
                </a:lnTo>
                <a:lnTo>
                  <a:pt x="6596024" y="6261613"/>
                </a:lnTo>
                <a:lnTo>
                  <a:pt x="0" y="6261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250" t="-30894" r="-123816" b="-2668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806" y="215900"/>
            <a:ext cx="8294274" cy="40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nalyze the cumulative revenue generated over time.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12772" y="997492"/>
            <a:ext cx="7978342" cy="5798523"/>
          </a:xfrm>
          <a:custGeom>
            <a:avLst/>
            <a:gdLst/>
            <a:ahLst/>
            <a:cxnLst/>
            <a:rect r="r" b="b" t="t" l="l"/>
            <a:pathLst>
              <a:path h="5798523" w="7978342">
                <a:moveTo>
                  <a:pt x="0" y="0"/>
                </a:moveTo>
                <a:lnTo>
                  <a:pt x="7978342" y="0"/>
                </a:lnTo>
                <a:lnTo>
                  <a:pt x="7978342" y="5798522"/>
                </a:lnTo>
                <a:lnTo>
                  <a:pt x="0" y="5798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417" t="-30242" r="-65969" b="-2322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806" y="215900"/>
            <a:ext cx="8294274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85190" y="1384466"/>
            <a:ext cx="7710220" cy="5199214"/>
          </a:xfrm>
          <a:custGeom>
            <a:avLst/>
            <a:gdLst/>
            <a:ahLst/>
            <a:cxnLst/>
            <a:rect r="r" b="b" t="t" l="l"/>
            <a:pathLst>
              <a:path h="5199214" w="7710220">
                <a:moveTo>
                  <a:pt x="0" y="0"/>
                </a:moveTo>
                <a:lnTo>
                  <a:pt x="7710220" y="0"/>
                </a:lnTo>
                <a:lnTo>
                  <a:pt x="7710220" y="5199214"/>
                </a:lnTo>
                <a:lnTo>
                  <a:pt x="0" y="519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897" t="-34366" r="-75002" b="-3897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806" y="215900"/>
            <a:ext cx="8294274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percentage contribution of each pizza type to total revenue.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51126" y="1351817"/>
            <a:ext cx="3778348" cy="5396718"/>
          </a:xfrm>
          <a:custGeom>
            <a:avLst/>
            <a:gdLst/>
            <a:ahLst/>
            <a:cxnLst/>
            <a:rect r="r" b="b" t="t" l="l"/>
            <a:pathLst>
              <a:path h="5396718" w="3778348">
                <a:moveTo>
                  <a:pt x="0" y="0"/>
                </a:moveTo>
                <a:lnTo>
                  <a:pt x="3778348" y="0"/>
                </a:lnTo>
                <a:lnTo>
                  <a:pt x="3778348" y="5396719"/>
                </a:lnTo>
                <a:lnTo>
                  <a:pt x="0" y="5396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516" t="-87709" r="-379687" b="-3437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806" y="215900"/>
            <a:ext cx="8294274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percentage contribution of each pizza type to total revenue.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88034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40508" y="532131"/>
            <a:ext cx="6199584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DA65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</a:t>
            </a:r>
            <a:r>
              <a:rPr lang="en-US" b="true" sz="2300">
                <a:solidFill>
                  <a:srgbClr val="DA65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Summary </a:t>
            </a:r>
          </a:p>
          <a:p>
            <a:pPr algn="ctr">
              <a:lnSpc>
                <a:spcPts val="3220"/>
              </a:lnSpc>
            </a:pPr>
            <a:r>
              <a:rPr lang="en-US" b="true" sz="2300">
                <a:solidFill>
                  <a:srgbClr val="DA65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Pizza Hut Sales Analysis using SQL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91632" y="535717"/>
            <a:ext cx="1452906" cy="575131"/>
            <a:chOff x="0" y="0"/>
            <a:chExt cx="1937208" cy="766841"/>
          </a:xfrm>
        </p:grpSpPr>
        <p:sp>
          <p:nvSpPr>
            <p:cNvPr name="Freeform 7" id="7"/>
            <p:cNvSpPr/>
            <p:nvPr/>
          </p:nvSpPr>
          <p:spPr>
            <a:xfrm flipH="false" flipV="false" rot="-10424131">
              <a:off x="36807" y="30003"/>
              <a:ext cx="588601" cy="706835"/>
            </a:xfrm>
            <a:custGeom>
              <a:avLst/>
              <a:gdLst/>
              <a:ahLst/>
              <a:cxnLst/>
              <a:rect r="r" b="b" t="t" l="l"/>
              <a:pathLst>
                <a:path h="706835" w="588601">
                  <a:moveTo>
                    <a:pt x="0" y="0"/>
                  </a:moveTo>
                  <a:lnTo>
                    <a:pt x="588600" y="0"/>
                  </a:lnTo>
                  <a:lnTo>
                    <a:pt x="588600" y="706835"/>
                  </a:lnTo>
                  <a:lnTo>
                    <a:pt x="0" y="706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743016" y="146478"/>
              <a:ext cx="1194192" cy="521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73"/>
                </a:lnSpc>
              </a:pPr>
            </a:p>
            <a:p>
              <a:pPr algn="l">
                <a:lnSpc>
                  <a:spcPts val="157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193058" y="535717"/>
            <a:ext cx="469928" cy="391606"/>
          </a:xfrm>
          <a:custGeom>
            <a:avLst/>
            <a:gdLst/>
            <a:ahLst/>
            <a:cxnLst/>
            <a:rect r="r" b="b" t="t" l="l"/>
            <a:pathLst>
              <a:path h="391606" w="469928">
                <a:moveTo>
                  <a:pt x="0" y="0"/>
                </a:moveTo>
                <a:lnTo>
                  <a:pt x="469928" y="0"/>
                </a:lnTo>
                <a:lnTo>
                  <a:pt x="469928" y="391606"/>
                </a:lnTo>
                <a:lnTo>
                  <a:pt x="0" y="391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0397" y="615843"/>
            <a:ext cx="495377" cy="414878"/>
          </a:xfrm>
          <a:custGeom>
            <a:avLst/>
            <a:gdLst/>
            <a:ahLst/>
            <a:cxnLst/>
            <a:rect r="r" b="b" t="t" l="l"/>
            <a:pathLst>
              <a:path h="414878" w="495377">
                <a:moveTo>
                  <a:pt x="0" y="0"/>
                </a:moveTo>
                <a:lnTo>
                  <a:pt x="495377" y="0"/>
                </a:lnTo>
                <a:lnTo>
                  <a:pt x="495377" y="414878"/>
                </a:lnTo>
                <a:lnTo>
                  <a:pt x="0" y="4148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91632" y="1468616"/>
            <a:ext cx="8861968" cy="1366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8"/>
              </a:lnSpc>
            </a:pPr>
            <a:r>
              <a:rPr lang="en-US" sz="1334">
                <a:solidFill>
                  <a:srgbClr val="F7AD45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34" b="true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What I Did: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Analyzed Pizza Hut's sales dataset using SQL to extract business insights.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Used basic to advanced SQL queries involving aggregation, filtering, joins, grouping, and window functions.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Explored sales performance by orders, revenue, product type, time trends, and category-wise breakdowns.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1632" y="3106916"/>
            <a:ext cx="8249841" cy="159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8"/>
              </a:lnSpc>
            </a:pPr>
            <a:r>
              <a:rPr lang="en-US" sz="1334" b="true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Key Learnings: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Applied real-world SQL skills such as:</a:t>
            </a:r>
          </a:p>
          <a:p>
            <a:pPr algn="l" marL="576285" indent="-192095" lvl="2">
              <a:lnSpc>
                <a:spcPts val="1868"/>
              </a:lnSpc>
              <a:buFont typeface="Arial"/>
              <a:buChar char="⚬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Data retrieval &amp; aggregation (SUM, COUNT, AVG)</a:t>
            </a:r>
          </a:p>
          <a:p>
            <a:pPr algn="l" marL="576285" indent="-192095" lvl="2">
              <a:lnSpc>
                <a:spcPts val="1868"/>
              </a:lnSpc>
              <a:buFont typeface="Arial"/>
              <a:buChar char="⚬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Table relationships through joins</a:t>
            </a:r>
          </a:p>
          <a:p>
            <a:pPr algn="l" marL="576285" indent="-192095" lvl="2">
              <a:lnSpc>
                <a:spcPts val="1868"/>
              </a:lnSpc>
              <a:buFont typeface="Arial"/>
              <a:buChar char="⚬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Time-based analysis using DATE &amp; TIME functions</a:t>
            </a:r>
          </a:p>
          <a:p>
            <a:pPr algn="l" marL="576285" indent="-192095" lvl="2">
              <a:lnSpc>
                <a:spcPts val="1868"/>
              </a:lnSpc>
              <a:buFont typeface="Arial"/>
              <a:buChar char="⚬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Advanced techniques like cumulative totals and percentage revenue share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Developed the ability to transform raw data into actionable insights for business decision-making.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9239" y="4988804"/>
            <a:ext cx="7829550" cy="113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8"/>
              </a:lnSpc>
            </a:pPr>
            <a:r>
              <a:rPr lang="en-US" sz="1334" b="true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How This Project Supports My Career: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Strengthens my </a:t>
            </a: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profile as an aspiring Data Analyst with hands-on project experience.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Demonstrates my ability to perform data-driven storytelling using SQL.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Pr</a:t>
            </a: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epares me for real-world scenarios in industries like retail, food services, and e-commerce.</a:t>
            </a:r>
          </a:p>
          <a:p>
            <a:pPr algn="l" marL="288142" indent="-144071" lvl="1">
              <a:lnSpc>
                <a:spcPts val="1868"/>
              </a:lnSpc>
              <a:buFont typeface="Arial"/>
              <a:buChar char="•"/>
            </a:pP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En</a:t>
            </a:r>
            <a:r>
              <a:rPr lang="en-US" sz="1334">
                <a:solidFill>
                  <a:srgbClr val="594133"/>
                </a:solidFill>
                <a:latin typeface="Canva Sans"/>
                <a:ea typeface="Canva Sans"/>
                <a:cs typeface="Canva Sans"/>
                <a:sym typeface="Canva Sans"/>
              </a:rPr>
              <a:t>hances my portfolio with a practical project showing problem-solving, logic, and analytics.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9239" y="6470772"/>
            <a:ext cx="8150572" cy="20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8"/>
              </a:lnSpc>
            </a:pPr>
            <a:r>
              <a:rPr lang="en-US" sz="1234" b="true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"This project marks a strong step in my d</a:t>
            </a:r>
            <a:r>
              <a:rPr lang="en-US" b="true" sz="1234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ata analytics journey, turning </a:t>
            </a:r>
            <a:r>
              <a:rPr lang="en-US" b="true" sz="1234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1234">
                <a:solidFill>
                  <a:srgbClr val="BB3E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 data into real insights with SQL."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596900"/>
            <a:ext cx="8417560" cy="6034283"/>
            <a:chOff x="0" y="0"/>
            <a:chExt cx="3117615" cy="223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234920"/>
            </a:xfrm>
            <a:custGeom>
              <a:avLst/>
              <a:gdLst/>
              <a:ahLst/>
              <a:cxnLst/>
              <a:rect r="r" b="b" t="t" l="l"/>
              <a:pathLst>
                <a:path h="2234920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234920"/>
                  </a:lnTo>
                  <a:lnTo>
                    <a:pt x="0" y="2234920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244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91615" y="1189773"/>
            <a:ext cx="5970370" cy="5441410"/>
          </a:xfrm>
          <a:custGeom>
            <a:avLst/>
            <a:gdLst/>
            <a:ahLst/>
            <a:cxnLst/>
            <a:rect r="r" b="b" t="t" l="l"/>
            <a:pathLst>
              <a:path h="5441410" w="5970370">
                <a:moveTo>
                  <a:pt x="0" y="0"/>
                </a:moveTo>
                <a:lnTo>
                  <a:pt x="5970370" y="0"/>
                </a:lnTo>
                <a:lnTo>
                  <a:pt x="5970370" y="5441410"/>
                </a:lnTo>
                <a:lnTo>
                  <a:pt x="0" y="5441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560" t="-34597" r="-133741" b="-3646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8520" y="693420"/>
            <a:ext cx="8290560" cy="40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412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</a:t>
            </a:r>
            <a:r>
              <a:rPr lang="en-US" b="true" sz="2412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total revenue generated from pizza sales.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5418" y="1201849"/>
            <a:ext cx="7829764" cy="5564957"/>
          </a:xfrm>
          <a:custGeom>
            <a:avLst/>
            <a:gdLst/>
            <a:ahLst/>
            <a:cxnLst/>
            <a:rect r="r" b="b" t="t" l="l"/>
            <a:pathLst>
              <a:path h="5564957" w="7829764">
                <a:moveTo>
                  <a:pt x="0" y="0"/>
                </a:moveTo>
                <a:lnTo>
                  <a:pt x="7829764" y="0"/>
                </a:lnTo>
                <a:lnTo>
                  <a:pt x="7829764" y="5564956"/>
                </a:lnTo>
                <a:lnTo>
                  <a:pt x="0" y="5564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725" t="-41844" r="-118758" b="-6510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4806" y="467716"/>
            <a:ext cx="8294274" cy="479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4"/>
              </a:lnSpc>
            </a:pPr>
            <a:r>
              <a:rPr lang="en-US" sz="28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Retrieve </a:t>
            </a:r>
            <a:r>
              <a:rPr lang="en-US" b="true" sz="28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total number of orders placed.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596900"/>
            <a:ext cx="8417560" cy="6034283"/>
            <a:chOff x="0" y="0"/>
            <a:chExt cx="3117615" cy="223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234920"/>
            </a:xfrm>
            <a:custGeom>
              <a:avLst/>
              <a:gdLst/>
              <a:ahLst/>
              <a:cxnLst/>
              <a:rect r="r" b="b" t="t" l="l"/>
              <a:pathLst>
                <a:path h="2234920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234920"/>
                  </a:lnTo>
                  <a:lnTo>
                    <a:pt x="0" y="2234920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244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99075" y="1389538"/>
            <a:ext cx="6463715" cy="4482453"/>
          </a:xfrm>
          <a:custGeom>
            <a:avLst/>
            <a:gdLst/>
            <a:ahLst/>
            <a:cxnLst/>
            <a:rect r="r" b="b" t="t" l="l"/>
            <a:pathLst>
              <a:path h="4482453" w="6463715">
                <a:moveTo>
                  <a:pt x="0" y="0"/>
                </a:moveTo>
                <a:lnTo>
                  <a:pt x="6463715" y="0"/>
                </a:lnTo>
                <a:lnTo>
                  <a:pt x="6463715" y="4482453"/>
                </a:lnTo>
                <a:lnTo>
                  <a:pt x="0" y="4482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382" t="-46046" r="-129909" b="-7795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807720"/>
            <a:ext cx="8138216" cy="40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highest-priced pizza.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6523" y="1014874"/>
            <a:ext cx="7107555" cy="5568806"/>
          </a:xfrm>
          <a:custGeom>
            <a:avLst/>
            <a:gdLst/>
            <a:ahLst/>
            <a:cxnLst/>
            <a:rect r="r" b="b" t="t" l="l"/>
            <a:pathLst>
              <a:path h="5568806" w="7107555">
                <a:moveTo>
                  <a:pt x="0" y="0"/>
                </a:moveTo>
                <a:lnTo>
                  <a:pt x="7107555" y="0"/>
                </a:lnTo>
                <a:lnTo>
                  <a:pt x="7107555" y="5568806"/>
                </a:lnTo>
                <a:lnTo>
                  <a:pt x="0" y="556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670" t="-32273" r="-92201" b="-3124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82908" y="215900"/>
            <a:ext cx="10119416" cy="127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top 5 most ordered pizza types along with</a:t>
            </a:r>
          </a:p>
          <a:p>
            <a:pPr algn="ctr">
              <a:lnSpc>
                <a:spcPts val="3434"/>
              </a:lnSpc>
            </a:pP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their quantities.</a:t>
            </a:r>
          </a:p>
          <a:p>
            <a:pPr algn="ctr">
              <a:lnSpc>
                <a:spcPts val="343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17236" y="731520"/>
            <a:ext cx="5646129" cy="5987521"/>
          </a:xfrm>
          <a:custGeom>
            <a:avLst/>
            <a:gdLst/>
            <a:ahLst/>
            <a:cxnLst/>
            <a:rect r="r" b="b" t="t" l="l"/>
            <a:pathLst>
              <a:path h="5987521" w="5646129">
                <a:moveTo>
                  <a:pt x="0" y="0"/>
                </a:moveTo>
                <a:lnTo>
                  <a:pt x="5646128" y="0"/>
                </a:lnTo>
                <a:lnTo>
                  <a:pt x="5646128" y="5987521"/>
                </a:lnTo>
                <a:lnTo>
                  <a:pt x="0" y="598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641" t="-34279" r="-166872" b="-345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3370" y="215900"/>
            <a:ext cx="10119416" cy="40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most common pizza size ordered.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9792" y="1333913"/>
            <a:ext cx="7786049" cy="5249767"/>
          </a:xfrm>
          <a:custGeom>
            <a:avLst/>
            <a:gdLst/>
            <a:ahLst/>
            <a:cxnLst/>
            <a:rect r="r" b="b" t="t" l="l"/>
            <a:pathLst>
              <a:path h="5249767" w="7786049">
                <a:moveTo>
                  <a:pt x="0" y="0"/>
                </a:moveTo>
                <a:lnTo>
                  <a:pt x="7786049" y="0"/>
                </a:lnTo>
                <a:lnTo>
                  <a:pt x="7786049" y="5249767"/>
                </a:lnTo>
                <a:lnTo>
                  <a:pt x="0" y="5249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407" t="-32228" r="-61759" b="-2800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9792" y="291630"/>
            <a:ext cx="7681016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the necessary tables to find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total quantity of each pizza category ordered.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87673" y="1133310"/>
            <a:ext cx="5949057" cy="5728721"/>
          </a:xfrm>
          <a:custGeom>
            <a:avLst/>
            <a:gdLst/>
            <a:ahLst/>
            <a:cxnLst/>
            <a:rect r="r" b="b" t="t" l="l"/>
            <a:pathLst>
              <a:path h="5728721" w="5949057">
                <a:moveTo>
                  <a:pt x="0" y="0"/>
                </a:moveTo>
                <a:lnTo>
                  <a:pt x="5949057" y="0"/>
                </a:lnTo>
                <a:lnTo>
                  <a:pt x="5949057" y="5728722"/>
                </a:lnTo>
                <a:lnTo>
                  <a:pt x="0" y="5728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670" t="-29183" r="-121670" b="-2456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9792" y="291630"/>
            <a:ext cx="7681016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distribution of orders by hour of the day.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3E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4000"/>
            <a:ext cx="8417560" cy="6739133"/>
            <a:chOff x="0" y="0"/>
            <a:chExt cx="3117615" cy="2495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615" cy="2495975"/>
            </a:xfrm>
            <a:custGeom>
              <a:avLst/>
              <a:gdLst/>
              <a:ahLst/>
              <a:cxnLst/>
              <a:rect r="r" b="b" t="t" l="l"/>
              <a:pathLst>
                <a:path h="2495975" w="3117615">
                  <a:moveTo>
                    <a:pt x="0" y="0"/>
                  </a:moveTo>
                  <a:lnTo>
                    <a:pt x="3117615" y="0"/>
                  </a:lnTo>
                  <a:lnTo>
                    <a:pt x="3117615" y="2495975"/>
                  </a:lnTo>
                  <a:lnTo>
                    <a:pt x="0" y="2495975"/>
                  </a:lnTo>
                  <a:close/>
                </a:path>
              </a:pathLst>
            </a:custGeom>
            <a:solidFill>
              <a:srgbClr val="FFF1D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117615" cy="250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1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9026" y="1556544"/>
            <a:ext cx="8440054" cy="5027136"/>
          </a:xfrm>
          <a:custGeom>
            <a:avLst/>
            <a:gdLst/>
            <a:ahLst/>
            <a:cxnLst/>
            <a:rect r="r" b="b" t="t" l="l"/>
            <a:pathLst>
              <a:path h="5027136" w="8440054">
                <a:moveTo>
                  <a:pt x="0" y="0"/>
                </a:moveTo>
                <a:lnTo>
                  <a:pt x="8440054" y="0"/>
                </a:lnTo>
                <a:lnTo>
                  <a:pt x="8440054" y="5027136"/>
                </a:lnTo>
                <a:lnTo>
                  <a:pt x="0" y="5027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93" t="-35723" r="-64073" b="-4764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99792" y="291630"/>
            <a:ext cx="7681016" cy="84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</a:pPr>
            <a:r>
              <a:rPr lang="en-US" sz="2453" b="true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</a:t>
            </a:r>
            <a:r>
              <a:rPr lang="en-US" b="true" sz="2453">
                <a:solidFill>
                  <a:srgbClr val="F7AD4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orders by date and calculate the average number of pizzas ordered per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DAGmyVtSbJw</dc:identifier>
  <dcterms:modified xsi:type="dcterms:W3CDTF">2011-08-01T06:04:30Z</dcterms:modified>
  <cp:revision>1</cp:revision>
  <dc:title>Dark Orange Modern Simple Pizza Sales Graph</dc:title>
</cp:coreProperties>
</file>