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2" r:id="rId4"/>
    <p:sldId id="288" r:id="rId5"/>
    <p:sldId id="257" r:id="rId6"/>
    <p:sldId id="259" r:id="rId7"/>
    <p:sldId id="274" r:id="rId8"/>
    <p:sldId id="260" r:id="rId9"/>
    <p:sldId id="262" r:id="rId10"/>
    <p:sldId id="261" r:id="rId11"/>
    <p:sldId id="263" r:id="rId12"/>
    <p:sldId id="264" r:id="rId13"/>
    <p:sldId id="265" r:id="rId14"/>
    <p:sldId id="266" r:id="rId15"/>
    <p:sldId id="267" r:id="rId16"/>
    <p:sldId id="268" r:id="rId17"/>
    <p:sldId id="269" r:id="rId18"/>
    <p:sldId id="270" r:id="rId19"/>
    <p:sldId id="271"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170"/>
  </p:normalViewPr>
  <p:slideViewPr>
    <p:cSldViewPr snapToGrid="0">
      <p:cViewPr varScale="1">
        <p:scale>
          <a:sx n="122" d="100"/>
          <a:sy n="122" d="100"/>
        </p:scale>
        <p:origin x="7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E5C7E-F7D6-45A3-8CDE-1EE52B44C0E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1628865-046A-4E57-B1B2-7208072B244D}">
      <dgm:prSet/>
      <dgm:spPr/>
      <dgm:t>
        <a:bodyPr/>
        <a:lstStyle/>
        <a:p>
          <a:r>
            <a:rPr lang="en-GB" b="0" i="0"/>
            <a:t>The Internationalized Resource Identifier (IRI) for the OCD ontology is a unique identifier that serves as a stable and persistent reference for the ontology. The IRI for this ontology is:</a:t>
          </a:r>
          <a:endParaRPr lang="en-US"/>
        </a:p>
      </dgm:t>
    </dgm:pt>
    <dgm:pt modelId="{72115A49-6AE3-4F1A-97D4-E9292A927CE8}" type="parTrans" cxnId="{B144AE80-2FAE-4212-A595-59212A4D9140}">
      <dgm:prSet/>
      <dgm:spPr/>
      <dgm:t>
        <a:bodyPr/>
        <a:lstStyle/>
        <a:p>
          <a:endParaRPr lang="en-US"/>
        </a:p>
      </dgm:t>
    </dgm:pt>
    <dgm:pt modelId="{36958720-3E08-49B1-A1BF-9ECFD7C2E628}" type="sibTrans" cxnId="{B144AE80-2FAE-4212-A595-59212A4D9140}">
      <dgm:prSet/>
      <dgm:spPr/>
      <dgm:t>
        <a:bodyPr/>
        <a:lstStyle/>
        <a:p>
          <a:endParaRPr lang="en-US"/>
        </a:p>
      </dgm:t>
    </dgm:pt>
    <dgm:pt modelId="{25877753-2693-429A-8A4B-90B39BCFF222}">
      <dgm:prSet/>
      <dgm:spPr/>
      <dgm:t>
        <a:bodyPr/>
        <a:lstStyle/>
        <a:p>
          <a:r>
            <a:rPr lang="en-GB" b="1" i="0"/>
            <a:t>http://www.semanticweb.org/OntoOCD</a:t>
          </a:r>
          <a:endParaRPr lang="en-US"/>
        </a:p>
      </dgm:t>
    </dgm:pt>
    <dgm:pt modelId="{6E0EA9C4-666B-4628-B47B-6D9C57288C47}" type="parTrans" cxnId="{A89A5241-9D77-482D-9BA5-07500D83559B}">
      <dgm:prSet/>
      <dgm:spPr/>
      <dgm:t>
        <a:bodyPr/>
        <a:lstStyle/>
        <a:p>
          <a:endParaRPr lang="en-US"/>
        </a:p>
      </dgm:t>
    </dgm:pt>
    <dgm:pt modelId="{E7C981E7-DB61-4846-93A9-B986FFAE03D6}" type="sibTrans" cxnId="{A89A5241-9D77-482D-9BA5-07500D83559B}">
      <dgm:prSet/>
      <dgm:spPr/>
      <dgm:t>
        <a:bodyPr/>
        <a:lstStyle/>
        <a:p>
          <a:endParaRPr lang="en-US"/>
        </a:p>
      </dgm:t>
    </dgm:pt>
    <dgm:pt modelId="{6744E8D2-9950-471C-8F05-2A2747CD1A84}">
      <dgm:prSet/>
      <dgm:spPr/>
      <dgm:t>
        <a:bodyPr/>
        <a:lstStyle/>
        <a:p>
          <a:r>
            <a:rPr lang="en-GB" b="0" i="0"/>
            <a:t>By using this IRI, researchers and developers can access the OCD ontology directly. It facilitates integration with other ontologies and datasets, promoting the reuse and sharing of knowledge within the community.</a:t>
          </a:r>
          <a:endParaRPr lang="en-US"/>
        </a:p>
      </dgm:t>
    </dgm:pt>
    <dgm:pt modelId="{0CB850F1-5D9A-41DE-86E2-E67493CBAA10}" type="parTrans" cxnId="{0305ED11-5B18-4B60-BE2E-A54E07C39B75}">
      <dgm:prSet/>
      <dgm:spPr/>
      <dgm:t>
        <a:bodyPr/>
        <a:lstStyle/>
        <a:p>
          <a:endParaRPr lang="en-US"/>
        </a:p>
      </dgm:t>
    </dgm:pt>
    <dgm:pt modelId="{B26AFC47-D9BC-4550-8690-1BDCFED9E546}" type="sibTrans" cxnId="{0305ED11-5B18-4B60-BE2E-A54E07C39B75}">
      <dgm:prSet/>
      <dgm:spPr/>
      <dgm:t>
        <a:bodyPr/>
        <a:lstStyle/>
        <a:p>
          <a:endParaRPr lang="en-US"/>
        </a:p>
      </dgm:t>
    </dgm:pt>
    <dgm:pt modelId="{5E13203F-37B2-7B43-ADB4-796318AF0B5A}" type="pres">
      <dgm:prSet presAssocID="{D5FE5C7E-F7D6-45A3-8CDE-1EE52B44C0E0}" presName="vert0" presStyleCnt="0">
        <dgm:presLayoutVars>
          <dgm:dir/>
          <dgm:animOne val="branch"/>
          <dgm:animLvl val="lvl"/>
        </dgm:presLayoutVars>
      </dgm:prSet>
      <dgm:spPr/>
    </dgm:pt>
    <dgm:pt modelId="{2F22CB47-D886-3B48-9F4C-8B17B3787A4B}" type="pres">
      <dgm:prSet presAssocID="{81628865-046A-4E57-B1B2-7208072B244D}" presName="thickLine" presStyleLbl="alignNode1" presStyleIdx="0" presStyleCnt="3"/>
      <dgm:spPr/>
    </dgm:pt>
    <dgm:pt modelId="{7C36D5AF-619D-5040-BC17-C568B97D895A}" type="pres">
      <dgm:prSet presAssocID="{81628865-046A-4E57-B1B2-7208072B244D}" presName="horz1" presStyleCnt="0"/>
      <dgm:spPr/>
    </dgm:pt>
    <dgm:pt modelId="{F58CBC1E-8870-6646-A0C6-1EBDF34349B1}" type="pres">
      <dgm:prSet presAssocID="{81628865-046A-4E57-B1B2-7208072B244D}" presName="tx1" presStyleLbl="revTx" presStyleIdx="0" presStyleCnt="3"/>
      <dgm:spPr/>
    </dgm:pt>
    <dgm:pt modelId="{A5D01185-69B3-E740-A3B1-0F7A02D4ED06}" type="pres">
      <dgm:prSet presAssocID="{81628865-046A-4E57-B1B2-7208072B244D}" presName="vert1" presStyleCnt="0"/>
      <dgm:spPr/>
    </dgm:pt>
    <dgm:pt modelId="{5AB0B158-EBD6-534C-9EB1-EBA07F7F6953}" type="pres">
      <dgm:prSet presAssocID="{25877753-2693-429A-8A4B-90B39BCFF222}" presName="thickLine" presStyleLbl="alignNode1" presStyleIdx="1" presStyleCnt="3"/>
      <dgm:spPr/>
    </dgm:pt>
    <dgm:pt modelId="{656F09C6-519F-1B44-AD6F-40524ADD7248}" type="pres">
      <dgm:prSet presAssocID="{25877753-2693-429A-8A4B-90B39BCFF222}" presName="horz1" presStyleCnt="0"/>
      <dgm:spPr/>
    </dgm:pt>
    <dgm:pt modelId="{1EC4AF20-32B4-4048-A62F-0681686FC6FC}" type="pres">
      <dgm:prSet presAssocID="{25877753-2693-429A-8A4B-90B39BCFF222}" presName="tx1" presStyleLbl="revTx" presStyleIdx="1" presStyleCnt="3"/>
      <dgm:spPr/>
    </dgm:pt>
    <dgm:pt modelId="{2A9BC06A-36A3-C44F-B491-E1D37D09AFF8}" type="pres">
      <dgm:prSet presAssocID="{25877753-2693-429A-8A4B-90B39BCFF222}" presName="vert1" presStyleCnt="0"/>
      <dgm:spPr/>
    </dgm:pt>
    <dgm:pt modelId="{8FCCD971-DB14-FF43-8DB4-DCE64645FB5A}" type="pres">
      <dgm:prSet presAssocID="{6744E8D2-9950-471C-8F05-2A2747CD1A84}" presName="thickLine" presStyleLbl="alignNode1" presStyleIdx="2" presStyleCnt="3"/>
      <dgm:spPr/>
    </dgm:pt>
    <dgm:pt modelId="{E51063F6-F4DC-7C40-B685-7ED14328B9B7}" type="pres">
      <dgm:prSet presAssocID="{6744E8D2-9950-471C-8F05-2A2747CD1A84}" presName="horz1" presStyleCnt="0"/>
      <dgm:spPr/>
    </dgm:pt>
    <dgm:pt modelId="{8E7C5902-0D2F-E74E-A545-33DF36E07B90}" type="pres">
      <dgm:prSet presAssocID="{6744E8D2-9950-471C-8F05-2A2747CD1A84}" presName="tx1" presStyleLbl="revTx" presStyleIdx="2" presStyleCnt="3"/>
      <dgm:spPr/>
    </dgm:pt>
    <dgm:pt modelId="{2B735311-21C9-D649-B80B-936914E2F61D}" type="pres">
      <dgm:prSet presAssocID="{6744E8D2-9950-471C-8F05-2A2747CD1A84}" presName="vert1" presStyleCnt="0"/>
      <dgm:spPr/>
    </dgm:pt>
  </dgm:ptLst>
  <dgm:cxnLst>
    <dgm:cxn modelId="{0305ED11-5B18-4B60-BE2E-A54E07C39B75}" srcId="{D5FE5C7E-F7D6-45A3-8CDE-1EE52B44C0E0}" destId="{6744E8D2-9950-471C-8F05-2A2747CD1A84}" srcOrd="2" destOrd="0" parTransId="{0CB850F1-5D9A-41DE-86E2-E67493CBAA10}" sibTransId="{B26AFC47-D9BC-4550-8690-1BDCFED9E546}"/>
    <dgm:cxn modelId="{7502181C-83E2-DE43-A7D8-01C7E0F60F6B}" type="presOf" srcId="{6744E8D2-9950-471C-8F05-2A2747CD1A84}" destId="{8E7C5902-0D2F-E74E-A545-33DF36E07B90}" srcOrd="0" destOrd="0" presId="urn:microsoft.com/office/officeart/2008/layout/LinedList"/>
    <dgm:cxn modelId="{8956AE27-A022-BA45-85D5-E97F56F26D5A}" type="presOf" srcId="{81628865-046A-4E57-B1B2-7208072B244D}" destId="{F58CBC1E-8870-6646-A0C6-1EBDF34349B1}" srcOrd="0" destOrd="0" presId="urn:microsoft.com/office/officeart/2008/layout/LinedList"/>
    <dgm:cxn modelId="{A89A5241-9D77-482D-9BA5-07500D83559B}" srcId="{D5FE5C7E-F7D6-45A3-8CDE-1EE52B44C0E0}" destId="{25877753-2693-429A-8A4B-90B39BCFF222}" srcOrd="1" destOrd="0" parTransId="{6E0EA9C4-666B-4628-B47B-6D9C57288C47}" sibTransId="{E7C981E7-DB61-4846-93A9-B986FFAE03D6}"/>
    <dgm:cxn modelId="{5846756D-2ADB-1E45-90A2-5622FCCAED6B}" type="presOf" srcId="{D5FE5C7E-F7D6-45A3-8CDE-1EE52B44C0E0}" destId="{5E13203F-37B2-7B43-ADB4-796318AF0B5A}" srcOrd="0" destOrd="0" presId="urn:microsoft.com/office/officeart/2008/layout/LinedList"/>
    <dgm:cxn modelId="{B144AE80-2FAE-4212-A595-59212A4D9140}" srcId="{D5FE5C7E-F7D6-45A3-8CDE-1EE52B44C0E0}" destId="{81628865-046A-4E57-B1B2-7208072B244D}" srcOrd="0" destOrd="0" parTransId="{72115A49-6AE3-4F1A-97D4-E9292A927CE8}" sibTransId="{36958720-3E08-49B1-A1BF-9ECFD7C2E628}"/>
    <dgm:cxn modelId="{7E72548A-310B-6441-BDAA-B65A4F435DE7}" type="presOf" srcId="{25877753-2693-429A-8A4B-90B39BCFF222}" destId="{1EC4AF20-32B4-4048-A62F-0681686FC6FC}" srcOrd="0" destOrd="0" presId="urn:microsoft.com/office/officeart/2008/layout/LinedList"/>
    <dgm:cxn modelId="{7B685149-C131-EB41-9BFC-C1A114CE562C}" type="presParOf" srcId="{5E13203F-37B2-7B43-ADB4-796318AF0B5A}" destId="{2F22CB47-D886-3B48-9F4C-8B17B3787A4B}" srcOrd="0" destOrd="0" presId="urn:microsoft.com/office/officeart/2008/layout/LinedList"/>
    <dgm:cxn modelId="{21280B36-4F11-5A4F-94D1-08C12EFA8EC5}" type="presParOf" srcId="{5E13203F-37B2-7B43-ADB4-796318AF0B5A}" destId="{7C36D5AF-619D-5040-BC17-C568B97D895A}" srcOrd="1" destOrd="0" presId="urn:microsoft.com/office/officeart/2008/layout/LinedList"/>
    <dgm:cxn modelId="{B7E995F8-4717-0C4E-AF57-DB13453E9E72}" type="presParOf" srcId="{7C36D5AF-619D-5040-BC17-C568B97D895A}" destId="{F58CBC1E-8870-6646-A0C6-1EBDF34349B1}" srcOrd="0" destOrd="0" presId="urn:microsoft.com/office/officeart/2008/layout/LinedList"/>
    <dgm:cxn modelId="{11FFE305-4D5A-6645-9047-BF0EE3F7787A}" type="presParOf" srcId="{7C36D5AF-619D-5040-BC17-C568B97D895A}" destId="{A5D01185-69B3-E740-A3B1-0F7A02D4ED06}" srcOrd="1" destOrd="0" presId="urn:microsoft.com/office/officeart/2008/layout/LinedList"/>
    <dgm:cxn modelId="{59E28957-E26A-C34F-A38F-9F3BE37E0F28}" type="presParOf" srcId="{5E13203F-37B2-7B43-ADB4-796318AF0B5A}" destId="{5AB0B158-EBD6-534C-9EB1-EBA07F7F6953}" srcOrd="2" destOrd="0" presId="urn:microsoft.com/office/officeart/2008/layout/LinedList"/>
    <dgm:cxn modelId="{31962C27-D80D-CB40-A84D-AED4ED6EF8D2}" type="presParOf" srcId="{5E13203F-37B2-7B43-ADB4-796318AF0B5A}" destId="{656F09C6-519F-1B44-AD6F-40524ADD7248}" srcOrd="3" destOrd="0" presId="urn:microsoft.com/office/officeart/2008/layout/LinedList"/>
    <dgm:cxn modelId="{C3FD28A5-A201-5940-9D34-6C8467A3B119}" type="presParOf" srcId="{656F09C6-519F-1B44-AD6F-40524ADD7248}" destId="{1EC4AF20-32B4-4048-A62F-0681686FC6FC}" srcOrd="0" destOrd="0" presId="urn:microsoft.com/office/officeart/2008/layout/LinedList"/>
    <dgm:cxn modelId="{6082136E-C6D5-E046-B9F1-01FEC9BB86E0}" type="presParOf" srcId="{656F09C6-519F-1B44-AD6F-40524ADD7248}" destId="{2A9BC06A-36A3-C44F-B491-E1D37D09AFF8}" srcOrd="1" destOrd="0" presId="urn:microsoft.com/office/officeart/2008/layout/LinedList"/>
    <dgm:cxn modelId="{C12B2CCF-700C-384B-8488-D20637656C5B}" type="presParOf" srcId="{5E13203F-37B2-7B43-ADB4-796318AF0B5A}" destId="{8FCCD971-DB14-FF43-8DB4-DCE64645FB5A}" srcOrd="4" destOrd="0" presId="urn:microsoft.com/office/officeart/2008/layout/LinedList"/>
    <dgm:cxn modelId="{EE80D4FE-5952-9648-9585-FDE8A88C6313}" type="presParOf" srcId="{5E13203F-37B2-7B43-ADB4-796318AF0B5A}" destId="{E51063F6-F4DC-7C40-B685-7ED14328B9B7}" srcOrd="5" destOrd="0" presId="urn:microsoft.com/office/officeart/2008/layout/LinedList"/>
    <dgm:cxn modelId="{EB484F2D-9FE1-0547-9693-8F4B6272BB54}" type="presParOf" srcId="{E51063F6-F4DC-7C40-B685-7ED14328B9B7}" destId="{8E7C5902-0D2F-E74E-A545-33DF36E07B90}" srcOrd="0" destOrd="0" presId="urn:microsoft.com/office/officeart/2008/layout/LinedList"/>
    <dgm:cxn modelId="{A41D7A28-937D-0044-B3FA-B883B312EF3A}" type="presParOf" srcId="{E51063F6-F4DC-7C40-B685-7ED14328B9B7}" destId="{2B735311-21C9-D649-B80B-936914E2F61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2CB47-D886-3B48-9F4C-8B17B3787A4B}">
      <dsp:nvSpPr>
        <dsp:cNvPr id="0" name=""/>
        <dsp:cNvSpPr/>
      </dsp:nvSpPr>
      <dsp:spPr>
        <a:xfrm>
          <a:off x="0" y="2124"/>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CBC1E-8870-6646-A0C6-1EBDF34349B1}">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0" i="0" kern="1200"/>
            <a:t>The Internationalized Resource Identifier (IRI) for the OCD ontology is a unique identifier that serves as a stable and persistent reference for the ontology. The IRI for this ontology is:</a:t>
          </a:r>
          <a:endParaRPr lang="en-US" sz="2500" kern="1200"/>
        </a:p>
      </dsp:txBody>
      <dsp:txXfrm>
        <a:off x="0" y="2124"/>
        <a:ext cx="10515600" cy="1449029"/>
      </dsp:txXfrm>
    </dsp:sp>
    <dsp:sp modelId="{5AB0B158-EBD6-534C-9EB1-EBA07F7F6953}">
      <dsp:nvSpPr>
        <dsp:cNvPr id="0" name=""/>
        <dsp:cNvSpPr/>
      </dsp:nvSpPr>
      <dsp:spPr>
        <a:xfrm>
          <a:off x="0" y="1451154"/>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C4AF20-32B4-4048-A62F-0681686FC6FC}">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i="0" kern="1200"/>
            <a:t>http://www.semanticweb.org/OntoOCD</a:t>
          </a:r>
          <a:endParaRPr lang="en-US" sz="2500" kern="1200"/>
        </a:p>
      </dsp:txBody>
      <dsp:txXfrm>
        <a:off x="0" y="1451154"/>
        <a:ext cx="10515600" cy="1449029"/>
      </dsp:txXfrm>
    </dsp:sp>
    <dsp:sp modelId="{8FCCD971-DB14-FF43-8DB4-DCE64645FB5A}">
      <dsp:nvSpPr>
        <dsp:cNvPr id="0" name=""/>
        <dsp:cNvSpPr/>
      </dsp:nvSpPr>
      <dsp:spPr>
        <a:xfrm>
          <a:off x="0" y="2900183"/>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C5902-0D2F-E74E-A545-33DF36E07B90}">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0" i="0" kern="1200"/>
            <a:t>By using this IRI, researchers and developers can access the OCD ontology directly. It facilitates integration with other ontologies and datasets, promoting the reuse and sharing of knowledge within the community.</a:t>
          </a:r>
          <a:endParaRPr lang="en-US" sz="25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1B9F-E10C-EDBE-C7F3-9693488FB2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EB6478C-8879-6FDA-B266-2F6A30201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3F8C701-322B-3B08-1132-979B6C9E1127}"/>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5" name="Footer Placeholder 4">
            <a:extLst>
              <a:ext uri="{FF2B5EF4-FFF2-40B4-BE49-F238E27FC236}">
                <a16:creationId xmlns:a16="http://schemas.microsoft.com/office/drawing/2014/main" id="{E43E484F-E103-0C06-080E-27B90E4F4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78493-4FFD-D66C-4D8A-85FA53606C3A}"/>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193233113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6547-963E-4D43-BE4C-BDB2F507A3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02F174-D78E-3A68-9F26-766C9B40CB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6594D9-B391-8646-BBA1-C41719D4F839}"/>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5" name="Footer Placeholder 4">
            <a:extLst>
              <a:ext uri="{FF2B5EF4-FFF2-40B4-BE49-F238E27FC236}">
                <a16:creationId xmlns:a16="http://schemas.microsoft.com/office/drawing/2014/main" id="{78413F61-D0E4-B642-AE61-1C0BAB43C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B939E-5573-91DE-F1E3-E085CA9BB5EA}"/>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151123575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425F5-AD0E-7937-85FD-00576D0570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413D59-F58E-5E16-7EDF-B16D54EBAC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D03B44-03DD-050B-7BEC-EFFD8F3CB81D}"/>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5" name="Footer Placeholder 4">
            <a:extLst>
              <a:ext uri="{FF2B5EF4-FFF2-40B4-BE49-F238E27FC236}">
                <a16:creationId xmlns:a16="http://schemas.microsoft.com/office/drawing/2014/main" id="{E40D778F-6F08-D3BA-8CEA-639A09C91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378AF-D469-AC93-E298-D6500B46342E}"/>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418657862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843-208B-0891-4454-B3207933D4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F34CCA-1980-2B46-9C1E-88FFBEA2F0F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DA6A1D-02D2-7EC5-40FB-491FA12386FD}"/>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5" name="Footer Placeholder 4">
            <a:extLst>
              <a:ext uri="{FF2B5EF4-FFF2-40B4-BE49-F238E27FC236}">
                <a16:creationId xmlns:a16="http://schemas.microsoft.com/office/drawing/2014/main" id="{6BDA652C-7F91-33C1-FC5E-2E38EA49C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457D1-7A70-3D12-7941-EA7CCF138935}"/>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100004670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F67C-FB01-0BB9-7734-E23CF27190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39BBF-71F9-989A-4A72-3E816C2500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EF30D22-C590-D05F-3968-23F4F622FC0C}"/>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5" name="Footer Placeholder 4">
            <a:extLst>
              <a:ext uri="{FF2B5EF4-FFF2-40B4-BE49-F238E27FC236}">
                <a16:creationId xmlns:a16="http://schemas.microsoft.com/office/drawing/2014/main" id="{55877B73-B53C-8CFD-41AC-0B98C2C35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4E7B-DF22-1F15-4AD7-DF588BEDEE58}"/>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120271142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52CE-B7F5-9100-E2FA-AD2CC1A4C8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9AFD03-636F-77F2-361C-6CFA95F509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9F7F65E-B5E6-435F-67E6-0C57E22F58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3C0FD04-6053-25AB-F4DD-42AB112E7BA2}"/>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6" name="Footer Placeholder 5">
            <a:extLst>
              <a:ext uri="{FF2B5EF4-FFF2-40B4-BE49-F238E27FC236}">
                <a16:creationId xmlns:a16="http://schemas.microsoft.com/office/drawing/2014/main" id="{699FABB5-BDF6-3650-BA77-4AAF89370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8F806-985B-9243-BCEE-996FCCFB7EC3}"/>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25028811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FBEC-98E8-3747-583A-DDEEE21B65B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00E833-9AF2-3CD2-AE1C-AF265411B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5A8823-4D70-254B-9BAB-F21351BEFA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9A49496-C8F4-647D-2FE2-922299D2F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54BF38-4EE2-7565-6BAC-7F74E9375AB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CB78006-89B3-796C-26B1-9401045F18C9}"/>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8" name="Footer Placeholder 7">
            <a:extLst>
              <a:ext uri="{FF2B5EF4-FFF2-40B4-BE49-F238E27FC236}">
                <a16:creationId xmlns:a16="http://schemas.microsoft.com/office/drawing/2014/main" id="{07EEC2CF-2ADB-7ACD-D07D-3ED6D2D9F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638EDD-974D-C717-4BDE-9BE60589FC15}"/>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4492779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D5F8-963D-FD55-E767-ADFC6BCDED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B9E7046-F31C-629C-4F06-26CD78CD167C}"/>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4" name="Footer Placeholder 3">
            <a:extLst>
              <a:ext uri="{FF2B5EF4-FFF2-40B4-BE49-F238E27FC236}">
                <a16:creationId xmlns:a16="http://schemas.microsoft.com/office/drawing/2014/main" id="{2B173255-0F13-A45C-6744-C5EB19777B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22892-2897-7A38-2A76-03667544609B}"/>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330491262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29C69-E62F-1919-5BCC-33FE3C09CF3D}"/>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3" name="Footer Placeholder 2">
            <a:extLst>
              <a:ext uri="{FF2B5EF4-FFF2-40B4-BE49-F238E27FC236}">
                <a16:creationId xmlns:a16="http://schemas.microsoft.com/office/drawing/2014/main" id="{248F6DB8-4AFA-9BC4-6D65-A7D48A670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E4EC41-F336-A70F-104E-5F54137AB4D7}"/>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403248760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0E70-4EE5-C2D3-F7DA-BF03488E18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3BCE21-6DA2-DE39-B510-96A810816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DCDFA0-14E6-B0DD-EB7A-4D8B1711C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917DAA-D086-F03D-2277-85F699B49B0C}"/>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6" name="Footer Placeholder 5">
            <a:extLst>
              <a:ext uri="{FF2B5EF4-FFF2-40B4-BE49-F238E27FC236}">
                <a16:creationId xmlns:a16="http://schemas.microsoft.com/office/drawing/2014/main" id="{2265B0DA-FB8F-E52E-DBEE-B4FCBEBA8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823A3-6966-7D25-7C1B-D7D2690B8FF7}"/>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3555909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A08-7C44-B093-6744-0467E2C9FE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8544714-11F9-F4E6-6C03-1EBDA3813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1A850C-EFB9-2644-9139-ECDB5DEF2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F3A63-C5A0-5060-2FD3-BA8B90381455}"/>
              </a:ext>
            </a:extLst>
          </p:cNvPr>
          <p:cNvSpPr>
            <a:spLocks noGrp="1"/>
          </p:cNvSpPr>
          <p:nvPr>
            <p:ph type="dt" sz="half" idx="10"/>
          </p:nvPr>
        </p:nvSpPr>
        <p:spPr/>
        <p:txBody>
          <a:bodyPr/>
          <a:lstStyle/>
          <a:p>
            <a:fld id="{3F8F4C9A-9A89-C84E-8822-356D48A95306}" type="datetimeFigureOut">
              <a:rPr lang="en-US" smtClean="0"/>
              <a:t>9/17/24</a:t>
            </a:fld>
            <a:endParaRPr lang="en-US"/>
          </a:p>
        </p:txBody>
      </p:sp>
      <p:sp>
        <p:nvSpPr>
          <p:cNvPr id="6" name="Footer Placeholder 5">
            <a:extLst>
              <a:ext uri="{FF2B5EF4-FFF2-40B4-BE49-F238E27FC236}">
                <a16:creationId xmlns:a16="http://schemas.microsoft.com/office/drawing/2014/main" id="{FF9B3676-7B78-7284-C0C3-D327F2481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9A29F-99A0-3836-E8D2-60FB1E856606}"/>
              </a:ext>
            </a:extLst>
          </p:cNvPr>
          <p:cNvSpPr>
            <a:spLocks noGrp="1"/>
          </p:cNvSpPr>
          <p:nvPr>
            <p:ph type="sldNum" sz="quarter" idx="12"/>
          </p:nvPr>
        </p:nvSpPr>
        <p:spPr/>
        <p:txBody>
          <a:bodyPr/>
          <a:lstStyle/>
          <a:p>
            <a:fld id="{49BA8171-E123-A940-90AB-F267A812EAE7}" type="slidenum">
              <a:rPr lang="en-US" smtClean="0"/>
              <a:t>‹#›</a:t>
            </a:fld>
            <a:endParaRPr lang="en-US"/>
          </a:p>
        </p:txBody>
      </p:sp>
    </p:spTree>
    <p:extLst>
      <p:ext uri="{BB962C8B-B14F-4D97-AF65-F5344CB8AC3E}">
        <p14:creationId xmlns:p14="http://schemas.microsoft.com/office/powerpoint/2010/main" val="33435829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51EAB-318E-56FA-3C68-08824F5E3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AB7D23-5EE6-7A3A-C764-95E566EFB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2CF228-9DBA-8C0F-2FAE-A7600955C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8F4C9A-9A89-C84E-8822-356D48A95306}" type="datetimeFigureOut">
              <a:rPr lang="en-US" smtClean="0"/>
              <a:t>9/17/24</a:t>
            </a:fld>
            <a:endParaRPr lang="en-US"/>
          </a:p>
        </p:txBody>
      </p:sp>
      <p:sp>
        <p:nvSpPr>
          <p:cNvPr id="5" name="Footer Placeholder 4">
            <a:extLst>
              <a:ext uri="{FF2B5EF4-FFF2-40B4-BE49-F238E27FC236}">
                <a16:creationId xmlns:a16="http://schemas.microsoft.com/office/drawing/2014/main" id="{1321BA78-66C1-1AE3-3EAD-89980CF4E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AA5E6D-E556-3C28-0A4B-16AD1A51E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BA8171-E123-A940-90AB-F267A812EAE7}" type="slidenum">
              <a:rPr lang="en-US" smtClean="0"/>
              <a:t>‹#›</a:t>
            </a:fld>
            <a:endParaRPr lang="en-US"/>
          </a:p>
        </p:txBody>
      </p:sp>
    </p:spTree>
    <p:extLst>
      <p:ext uri="{BB962C8B-B14F-4D97-AF65-F5344CB8AC3E}">
        <p14:creationId xmlns:p14="http://schemas.microsoft.com/office/powerpoint/2010/main" val="289112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url.bioontology.org/ontology/SNOMEDCT/67698009" TargetMode="External"/><Relationship Id="rId2" Type="http://schemas.openxmlformats.org/officeDocument/2006/relationships/hyperlink" Target="http://snomed.info/id/225445003"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purl.bioontology.org/ontology/SNOMEDCT/271559000" TargetMode="External"/><Relationship Id="rId2" Type="http://schemas.openxmlformats.org/officeDocument/2006/relationships/hyperlink" Target="http://purl.bioontology.org/ontology/SNOMEDCT/247872008" TargetMode="External"/><Relationship Id="rId1" Type="http://schemas.openxmlformats.org/officeDocument/2006/relationships/slideLayout" Target="../slideLayouts/slideLayout7.xml"/><Relationship Id="rId4" Type="http://schemas.openxmlformats.org/officeDocument/2006/relationships/hyperlink" Target="http://purl.bioontology.org/ontology/SNOMEDCT/2478790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nomed.info/id/285261008" TargetMode="External"/><Relationship Id="rId2" Type="http://schemas.openxmlformats.org/officeDocument/2006/relationships/hyperlink" Target="http://purl.obolibrary.org/obo/GSSO_004814" TargetMode="External"/><Relationship Id="rId1" Type="http://schemas.openxmlformats.org/officeDocument/2006/relationships/slideLayout" Target="../slideLayouts/slideLayout7.xml"/><Relationship Id="rId5" Type="http://schemas.openxmlformats.org/officeDocument/2006/relationships/hyperlink" Target="http://purl.bioontology.org/ontology/SNOMEDCT/247879004" TargetMode="External"/><Relationship Id="rId4" Type="http://schemas.openxmlformats.org/officeDocument/2006/relationships/hyperlink" Target="http://purl.obolibrary.org/obo/GSSO_004813"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purl.bioontology.org/ontology/MEDDRA/1005046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purl.obolibrary.org/obo/MFOEM_000223"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purl.obolibrary.org/obo/MFOMD_0000107"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purl.obolibrary.org/obo/HP_000072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purl.obolibrary.org/obo/MF_0000008"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purl.obolibrary.org/obo/MF_0000004" TargetMode="External"/><Relationship Id="rId2" Type="http://schemas.openxmlformats.org/officeDocument/2006/relationships/hyperlink" Target="http://purl.obolibrary.org/obo/MF_0000005"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purl.obolibrary.org/obo/NCIT_C17708" TargetMode="External"/><Relationship Id="rId2" Type="http://schemas.openxmlformats.org/officeDocument/2006/relationships/hyperlink" Target="http://purl.obolibrary.org/obo/GO_0007610"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nomed.info/id/247963001" TargetMode="External"/><Relationship Id="rId2" Type="http://schemas.openxmlformats.org/officeDocument/2006/relationships/hyperlink" Target="http://purl.obolibrary.org/obo/HP_5200050" TargetMode="External"/><Relationship Id="rId1" Type="http://schemas.openxmlformats.org/officeDocument/2006/relationships/slideLayout" Target="../slideLayouts/slideLayout7.xml"/><Relationship Id="rId6" Type="http://schemas.openxmlformats.org/officeDocument/2006/relationships/hyperlink" Target="http://snomed.info/id/247968005" TargetMode="External"/><Relationship Id="rId5" Type="http://schemas.openxmlformats.org/officeDocument/2006/relationships/hyperlink" Target="http://snomed.info/id/247967000" TargetMode="External"/><Relationship Id="rId4" Type="http://schemas.openxmlformats.org/officeDocument/2006/relationships/hyperlink" Target="http://purl.obolibrary.org/obo/HP_5200073"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nomed.info/id/247969002" TargetMode="External"/><Relationship Id="rId2" Type="http://schemas.openxmlformats.org/officeDocument/2006/relationships/hyperlink" Target="http://snomed.info/id/247965008" TargetMode="External"/><Relationship Id="rId1" Type="http://schemas.openxmlformats.org/officeDocument/2006/relationships/slideLayout" Target="../slideLayouts/slideLayout7.xml"/><Relationship Id="rId4" Type="http://schemas.openxmlformats.org/officeDocument/2006/relationships/hyperlink" Target="http://snomed.info/id/247971002"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purl.obolibrary.org/obo/HP_5200231" TargetMode="External"/><Relationship Id="rId2" Type="http://schemas.openxmlformats.org/officeDocument/2006/relationships/hyperlink" Target="http://snomed.info/id/247964007"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purl.obolibrary.org/obo/DOID_10933"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purl.obolibrary.org/obo/DOID_156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purl.obolibrary.org/obo/MFOMD_000010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43B37-9D75-E4C7-7362-9DA3510CC7D3}"/>
              </a:ext>
            </a:extLst>
          </p:cNvPr>
          <p:cNvSpPr>
            <a:spLocks noGrp="1"/>
          </p:cNvSpPr>
          <p:nvPr>
            <p:ph type="ctrTitle"/>
          </p:nvPr>
        </p:nvSpPr>
        <p:spPr>
          <a:xfrm>
            <a:off x="5297762" y="640080"/>
            <a:ext cx="6251110" cy="3566160"/>
          </a:xfrm>
        </p:spPr>
        <p:txBody>
          <a:bodyPr anchor="b">
            <a:normAutofit/>
          </a:bodyPr>
          <a:lstStyle/>
          <a:p>
            <a:pPr algn="l"/>
            <a:r>
              <a:rPr lang="en-US" sz="5400"/>
              <a:t>Obsessive-Compulsive Disorder Ontology Documentation</a:t>
            </a:r>
          </a:p>
        </p:txBody>
      </p:sp>
      <p:sp>
        <p:nvSpPr>
          <p:cNvPr id="3" name="Subtitle 2">
            <a:extLst>
              <a:ext uri="{FF2B5EF4-FFF2-40B4-BE49-F238E27FC236}">
                <a16:creationId xmlns:a16="http://schemas.microsoft.com/office/drawing/2014/main" id="{EEDBAB55-231A-09DC-A855-BC28C667B2BC}"/>
              </a:ext>
            </a:extLst>
          </p:cNvPr>
          <p:cNvSpPr>
            <a:spLocks noGrp="1"/>
          </p:cNvSpPr>
          <p:nvPr>
            <p:ph type="subTitle" idx="1"/>
          </p:nvPr>
        </p:nvSpPr>
        <p:spPr>
          <a:xfrm>
            <a:off x="5297760" y="4636008"/>
            <a:ext cx="6251111" cy="1572768"/>
          </a:xfrm>
        </p:spPr>
        <p:txBody>
          <a:bodyPr>
            <a:normAutofit/>
          </a:bodyPr>
          <a:lstStyle/>
          <a:p>
            <a:pPr algn="l"/>
            <a:r>
              <a:rPr lang="en-US" u="sng"/>
              <a:t>Areej Nasser </a:t>
            </a:r>
            <a:r>
              <a:rPr lang="en-US" u="sng" err="1"/>
              <a:t>Muhajab</a:t>
            </a:r>
            <a:endParaRPr lang="en-US" u="sng"/>
          </a:p>
          <a:p>
            <a:pPr algn="l"/>
            <a:r>
              <a:rPr lang="en-US" u="sng" err="1"/>
              <a:t>Areej.n@tu.edu.sa</a:t>
            </a:r>
            <a:endParaRPr lang="en-US" u="sng"/>
          </a:p>
        </p:txBody>
      </p:sp>
      <p:pic>
        <p:nvPicPr>
          <p:cNvPr id="22" name="Picture 21" descr="Stack of files">
            <a:extLst>
              <a:ext uri="{FF2B5EF4-FFF2-40B4-BE49-F238E27FC236}">
                <a16:creationId xmlns:a16="http://schemas.microsoft.com/office/drawing/2014/main" id="{BDC5BB44-B0CF-8853-AADD-0E7D88EE06B7}"/>
              </a:ext>
            </a:extLst>
          </p:cNvPr>
          <p:cNvPicPr>
            <a:picLocks noChangeAspect="1"/>
          </p:cNvPicPr>
          <p:nvPr/>
        </p:nvPicPr>
        <p:blipFill rotWithShape="1">
          <a:blip r:embed="rId2"/>
          <a:srcRect l="28869" r="2579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077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273EF-609E-51B7-28EA-860C38B096B5}"/>
              </a:ext>
            </a:extLst>
          </p:cNvPr>
          <p:cNvSpPr txBox="1"/>
          <p:nvPr/>
        </p:nvSpPr>
        <p:spPr>
          <a:xfrm>
            <a:off x="1524001" y="223577"/>
            <a:ext cx="2496837" cy="369332"/>
          </a:xfrm>
          <a:prstGeom prst="rect">
            <a:avLst/>
          </a:prstGeom>
          <a:noFill/>
        </p:spPr>
        <p:txBody>
          <a:bodyPr wrap="none" rtlCol="0">
            <a:spAutoFit/>
          </a:bodyPr>
          <a:lstStyle/>
          <a:p>
            <a:r>
              <a:rPr lang="en-US" b="1" dirty="0">
                <a:solidFill>
                  <a:srgbClr val="C00000"/>
                </a:solidFill>
              </a:rPr>
              <a:t>12. Intrusive thoughts </a:t>
            </a:r>
          </a:p>
        </p:txBody>
      </p:sp>
      <p:graphicFrame>
        <p:nvGraphicFramePr>
          <p:cNvPr id="3" name="Table 2">
            <a:extLst>
              <a:ext uri="{FF2B5EF4-FFF2-40B4-BE49-F238E27FC236}">
                <a16:creationId xmlns:a16="http://schemas.microsoft.com/office/drawing/2014/main" id="{E2870FAE-06A7-8CE4-DC84-4127B29160BC}"/>
              </a:ext>
            </a:extLst>
          </p:cNvPr>
          <p:cNvGraphicFramePr>
            <a:graphicFrameLocks noGrp="1"/>
          </p:cNvGraphicFramePr>
          <p:nvPr>
            <p:extLst>
              <p:ext uri="{D42A27DB-BD31-4B8C-83A1-F6EECF244321}">
                <p14:modId xmlns:p14="http://schemas.microsoft.com/office/powerpoint/2010/main" val="3095277437"/>
              </p:ext>
            </p:extLst>
          </p:nvPr>
        </p:nvGraphicFramePr>
        <p:xfrm>
          <a:off x="764628" y="691936"/>
          <a:ext cx="11110215" cy="5529173"/>
        </p:xfrm>
        <a:graphic>
          <a:graphicData uri="http://schemas.openxmlformats.org/drawingml/2006/table">
            <a:tbl>
              <a:tblPr firstRow="1" bandRow="1">
                <a:tableStyleId>{073A0DAA-6AF3-43AB-8588-CEC1D06C72B9}</a:tableStyleId>
              </a:tblPr>
              <a:tblGrid>
                <a:gridCol w="1587174">
                  <a:extLst>
                    <a:ext uri="{9D8B030D-6E8A-4147-A177-3AD203B41FA5}">
                      <a16:colId xmlns:a16="http://schemas.microsoft.com/office/drawing/2014/main" val="1556673320"/>
                    </a:ext>
                  </a:extLst>
                </a:gridCol>
                <a:gridCol w="1058663">
                  <a:extLst>
                    <a:ext uri="{9D8B030D-6E8A-4147-A177-3AD203B41FA5}">
                      <a16:colId xmlns:a16="http://schemas.microsoft.com/office/drawing/2014/main" val="1499884445"/>
                    </a:ext>
                  </a:extLst>
                </a:gridCol>
                <a:gridCol w="2115685">
                  <a:extLst>
                    <a:ext uri="{9D8B030D-6E8A-4147-A177-3AD203B41FA5}">
                      <a16:colId xmlns:a16="http://schemas.microsoft.com/office/drawing/2014/main" val="2934191165"/>
                    </a:ext>
                  </a:extLst>
                </a:gridCol>
                <a:gridCol w="2703926">
                  <a:extLst>
                    <a:ext uri="{9D8B030D-6E8A-4147-A177-3AD203B41FA5}">
                      <a16:colId xmlns:a16="http://schemas.microsoft.com/office/drawing/2014/main" val="3987208120"/>
                    </a:ext>
                  </a:extLst>
                </a:gridCol>
                <a:gridCol w="1026962">
                  <a:extLst>
                    <a:ext uri="{9D8B030D-6E8A-4147-A177-3AD203B41FA5}">
                      <a16:colId xmlns:a16="http://schemas.microsoft.com/office/drawing/2014/main" val="2848619204"/>
                    </a:ext>
                  </a:extLst>
                </a:gridCol>
                <a:gridCol w="1030631">
                  <a:extLst>
                    <a:ext uri="{9D8B030D-6E8A-4147-A177-3AD203B41FA5}">
                      <a16:colId xmlns:a16="http://schemas.microsoft.com/office/drawing/2014/main" val="3789932177"/>
                    </a:ext>
                  </a:extLst>
                </a:gridCol>
                <a:gridCol w="1587174">
                  <a:extLst>
                    <a:ext uri="{9D8B030D-6E8A-4147-A177-3AD203B41FA5}">
                      <a16:colId xmlns:a16="http://schemas.microsoft.com/office/drawing/2014/main" val="1383303071"/>
                    </a:ext>
                  </a:extLst>
                </a:gridCol>
              </a:tblGrid>
              <a:tr h="360409">
                <a:tc rowSpan="5">
                  <a:txBody>
                    <a:bodyPr/>
                    <a:lstStyle/>
                    <a:p>
                      <a:r>
                        <a:rPr lang="en-US" sz="1200" dirty="0"/>
                        <a:t>Definition: The concept of "intrusiveness" is characterized by its association with negative emotions, time-consuming tendencies, and functional impairment (DSM-5).</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579698486"/>
                  </a:ext>
                </a:extLst>
              </a:tr>
              <a:tr h="1079167">
                <a:tc vMerge="1">
                  <a:txBody>
                    <a:bodyPr/>
                    <a:lstStyle/>
                    <a:p>
                      <a:endParaRPr lang="en-US" dirty="0"/>
                    </a:p>
                  </a:txBody>
                  <a:tcPr/>
                </a:tc>
                <a:tc rowSpan="3">
                  <a:txBody>
                    <a:bodyPr/>
                    <a:lstStyle/>
                    <a:p>
                      <a:r>
                        <a:rPr lang="en-US" sz="1200" dirty="0"/>
                        <a:t>Thought </a:t>
                      </a:r>
                    </a:p>
                  </a:txBody>
                  <a:tcPr/>
                </a:tc>
                <a:tc rowSpan="2">
                  <a:txBody>
                    <a:bodyPr/>
                    <a:lstStyle/>
                    <a:p>
                      <a:r>
                        <a:rPr lang="en-US" sz="1200" dirty="0"/>
                        <a:t>Thought and (</a:t>
                      </a:r>
                      <a:r>
                        <a:rPr lang="en-US" sz="1200" dirty="0" err="1"/>
                        <a:t>hasAssociatedEmotion</a:t>
                      </a:r>
                      <a:r>
                        <a:rPr lang="en-US" sz="1200" dirty="0"/>
                        <a:t> some 'negative emotion') and (</a:t>
                      </a:r>
                      <a:r>
                        <a:rPr lang="en-US" sz="1200" dirty="0" err="1"/>
                        <a:t>hasAssociatedImpairment</a:t>
                      </a:r>
                      <a:r>
                        <a:rPr lang="en-US" sz="1200" dirty="0"/>
                        <a:t> some 'Impaired executive functioning') and (</a:t>
                      </a:r>
                      <a:r>
                        <a:rPr lang="en-US" sz="1200" dirty="0" err="1"/>
                        <a:t>hasDurationLevel</a:t>
                      </a:r>
                      <a:r>
                        <a:rPr lang="en-US" sz="1200" dirty="0"/>
                        <a:t> some </a:t>
                      </a:r>
                      <a:r>
                        <a:rPr lang="en-US" sz="1200" dirty="0" err="1"/>
                        <a:t>Severe_Duration_Level</a:t>
                      </a:r>
                      <a:r>
                        <a:rPr lang="en-US" sz="1200" dirty="0"/>
                        <a:t>)</a:t>
                      </a:r>
                    </a:p>
                    <a:p>
                      <a:endParaRPr lang="en-US" sz="1200" dirty="0"/>
                    </a:p>
                  </a:txBody>
                  <a:tcPr/>
                </a:tc>
                <a:tc rowSpan="3">
                  <a:txBody>
                    <a:bodyPr/>
                    <a:lstStyle/>
                    <a:p>
                      <a:r>
                        <a:rPr lang="en-US" sz="1200" dirty="0" err="1"/>
                        <a:t>hasAssociatedAppraisal</a:t>
                      </a:r>
                      <a:r>
                        <a:rPr lang="en-US" sz="1200" dirty="0"/>
                        <a:t> </a:t>
                      </a:r>
                    </a:p>
                    <a:p>
                      <a:r>
                        <a:rPr lang="en-US" sz="1200" dirty="0"/>
                        <a:t>has Association</a:t>
                      </a:r>
                    </a:p>
                    <a:p>
                      <a:r>
                        <a:rPr lang="en-US" sz="1200" dirty="0" err="1"/>
                        <a:t>hasCriteria</a:t>
                      </a:r>
                      <a:endParaRPr lang="en-US" sz="1200" dirty="0"/>
                    </a:p>
                    <a:p>
                      <a:r>
                        <a:rPr lang="en-US" sz="1200" dirty="0" err="1"/>
                        <a:t>hasTrigger</a:t>
                      </a:r>
                      <a:endParaRPr lang="en-US" sz="1200" dirty="0"/>
                    </a:p>
                    <a:p>
                      <a:endParaRPr lang="en-US" sz="1200" dirty="0"/>
                    </a:p>
                  </a:txBody>
                  <a:tcPr/>
                </a:tc>
                <a:tc rowSpan="3">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http://snomed.info/id/225445003</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956150729"/>
                  </a:ext>
                </a:extLst>
              </a:tr>
              <a:tr h="39631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http://purl.bioontology.org/ontology/SNOMEDCT/67698009</a:t>
                      </a:r>
                      <a:r>
                        <a:rPr lang="en-US" sz="1200" dirty="0"/>
                        <a:t> </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txBody>
                  <a:tcPr/>
                </a:tc>
                <a:extLst>
                  <a:ext uri="{0D108BD9-81ED-4DB2-BD59-A6C34878D82A}">
                    <a16:rowId xmlns:a16="http://schemas.microsoft.com/office/drawing/2014/main" val="2697125232"/>
                  </a:ext>
                </a:extLst>
              </a:tr>
              <a:tr h="682853">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Obsessional thought  </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26875873"/>
                  </a:ext>
                </a:extLst>
              </a:tr>
              <a:tr h="2090370">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hasAssociatedAppraisal</a:t>
                      </a:r>
                      <a:r>
                        <a:rPr lang="en-US" sz="105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dirty="0">
                          <a:solidFill>
                            <a:srgbClr val="000000"/>
                          </a:solidFill>
                          <a:effectLst/>
                          <a:latin typeface="-webkit-standard"/>
                        </a:rPr>
                        <a:t>, links an intrusive thought to an associated appraisal, which refers to the evaluation or interpretation of the thought. The appraisal might involve assessing the thought's significance, meaning, or impact on the individual.</a:t>
                      </a:r>
                    </a:p>
                    <a:p>
                      <a:pPr marL="0" marR="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dirty="0" err="1">
                          <a:solidFill>
                            <a:srgbClr val="000000"/>
                          </a:solidFill>
                          <a:effectLst/>
                          <a:latin typeface="-webkit-standard"/>
                        </a:rPr>
                        <a:t>hasCriteria</a:t>
                      </a:r>
                      <a:r>
                        <a:rPr lang="en-GB" sz="1050" b="0" i="0" u="none" strike="noStrike" dirty="0">
                          <a:solidFill>
                            <a:srgbClr val="000000"/>
                          </a:solidFill>
                          <a:effectLst/>
                          <a:latin typeface="-webkit-standard"/>
                        </a:rPr>
                        <a:t>, specifies the criteria under which an intrusive thought occurs, It can include specific diagnostic criteria (mild distress). </a:t>
                      </a:r>
                    </a:p>
                    <a:p>
                      <a:pPr marL="0" marR="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dirty="0">
                          <a:solidFill>
                            <a:srgbClr val="000000"/>
                          </a:solidFill>
                          <a:effectLst/>
                          <a:latin typeface="-webkit-standard"/>
                        </a:rPr>
                        <a:t>has Association indicates a relationship or connection between an intrusive thought and other entities namely emotion and impairment.</a:t>
                      </a:r>
                    </a:p>
                    <a:p>
                      <a:pPr marL="0" marR="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dirty="0" err="1">
                          <a:solidFill>
                            <a:srgbClr val="000000"/>
                          </a:solidFill>
                          <a:effectLst/>
                          <a:latin typeface="-webkit-standard"/>
                        </a:rPr>
                        <a:t>hasTrigger</a:t>
                      </a:r>
                      <a:r>
                        <a:rPr lang="en-GB" sz="1050" b="0" i="0" u="none" strike="noStrike" dirty="0">
                          <a:solidFill>
                            <a:srgbClr val="000000"/>
                          </a:solidFill>
                          <a:effectLst/>
                          <a:latin typeface="-webkit-standard"/>
                        </a:rPr>
                        <a:t> identifies the triggers or stimuli that provoke or initiate an intrusive thought</a:t>
                      </a:r>
                      <a:endParaRPr lang="en-US" sz="105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93676778"/>
                  </a:ext>
                </a:extLst>
              </a:tr>
            </a:tbl>
          </a:graphicData>
        </a:graphic>
      </p:graphicFrame>
    </p:spTree>
    <p:extLst>
      <p:ext uri="{BB962C8B-B14F-4D97-AF65-F5344CB8AC3E}">
        <p14:creationId xmlns:p14="http://schemas.microsoft.com/office/powerpoint/2010/main" val="41938959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AB14D-9AB1-853F-1A3F-6101525C7DEF}"/>
              </a:ext>
            </a:extLst>
          </p:cNvPr>
          <p:cNvSpPr txBox="1"/>
          <p:nvPr/>
        </p:nvSpPr>
        <p:spPr>
          <a:xfrm>
            <a:off x="838200" y="318170"/>
            <a:ext cx="9098516" cy="830997"/>
          </a:xfrm>
          <a:prstGeom prst="rect">
            <a:avLst/>
          </a:prstGeom>
          <a:noFill/>
        </p:spPr>
        <p:txBody>
          <a:bodyPr wrap="none" rtlCol="0">
            <a:spAutoFit/>
          </a:bodyPr>
          <a:lstStyle/>
          <a:p>
            <a:r>
              <a:rPr lang="en-US" sz="1200" b="1" dirty="0">
                <a:solidFill>
                  <a:srgbClr val="C00000"/>
                </a:solidFill>
              </a:rPr>
              <a:t>13. Aggressive intrusive thought  14.Sextual intrusive thought  15.Somatic intrusive thought 16. Religious intrusive thought</a:t>
            </a:r>
          </a:p>
          <a:p>
            <a:r>
              <a:rPr lang="en-US" sz="1200" b="1" dirty="0">
                <a:solidFill>
                  <a:srgbClr val="C00000"/>
                </a:solidFill>
              </a:rPr>
              <a:t> 17. Contamination intrusive thought  18. Symmetry intrusive thought 19. Hoarding intrusive thought  20. Doubt intrusive thought </a:t>
            </a:r>
          </a:p>
          <a:p>
            <a:endParaRPr lang="en-US" sz="1200" b="1" dirty="0">
              <a:solidFill>
                <a:srgbClr val="C00000"/>
              </a:solidFill>
            </a:endParaRPr>
          </a:p>
          <a:p>
            <a:endParaRPr lang="en-US" sz="1200" b="1" dirty="0">
              <a:solidFill>
                <a:srgbClr val="C00000"/>
              </a:solidFill>
            </a:endParaRPr>
          </a:p>
        </p:txBody>
      </p:sp>
      <p:graphicFrame>
        <p:nvGraphicFramePr>
          <p:cNvPr id="8" name="Table 7">
            <a:extLst>
              <a:ext uri="{FF2B5EF4-FFF2-40B4-BE49-F238E27FC236}">
                <a16:creationId xmlns:a16="http://schemas.microsoft.com/office/drawing/2014/main" id="{A8292C3D-C479-BC2F-702F-65132663290C}"/>
              </a:ext>
            </a:extLst>
          </p:cNvPr>
          <p:cNvGraphicFramePr>
            <a:graphicFrameLocks noGrp="1"/>
          </p:cNvGraphicFramePr>
          <p:nvPr>
            <p:extLst>
              <p:ext uri="{D42A27DB-BD31-4B8C-83A1-F6EECF244321}">
                <p14:modId xmlns:p14="http://schemas.microsoft.com/office/powerpoint/2010/main" val="1596836835"/>
              </p:ext>
            </p:extLst>
          </p:nvPr>
        </p:nvGraphicFramePr>
        <p:xfrm>
          <a:off x="407501" y="761541"/>
          <a:ext cx="11290855" cy="5997068"/>
        </p:xfrm>
        <a:graphic>
          <a:graphicData uri="http://schemas.openxmlformats.org/drawingml/2006/table">
            <a:tbl>
              <a:tblPr firstRow="1" bandRow="1">
                <a:tableStyleId>{073A0DAA-6AF3-43AB-8588-CEC1D06C72B9}</a:tableStyleId>
              </a:tblPr>
              <a:tblGrid>
                <a:gridCol w="1611442">
                  <a:extLst>
                    <a:ext uri="{9D8B030D-6E8A-4147-A177-3AD203B41FA5}">
                      <a16:colId xmlns:a16="http://schemas.microsoft.com/office/drawing/2014/main" val="4113341925"/>
                    </a:ext>
                  </a:extLst>
                </a:gridCol>
                <a:gridCol w="1098653">
                  <a:extLst>
                    <a:ext uri="{9D8B030D-6E8A-4147-A177-3AD203B41FA5}">
                      <a16:colId xmlns:a16="http://schemas.microsoft.com/office/drawing/2014/main" val="623446069"/>
                    </a:ext>
                  </a:extLst>
                </a:gridCol>
                <a:gridCol w="2750243">
                  <a:extLst>
                    <a:ext uri="{9D8B030D-6E8A-4147-A177-3AD203B41FA5}">
                      <a16:colId xmlns:a16="http://schemas.microsoft.com/office/drawing/2014/main" val="1783741147"/>
                    </a:ext>
                  </a:extLst>
                </a:gridCol>
                <a:gridCol w="1544006">
                  <a:extLst>
                    <a:ext uri="{9D8B030D-6E8A-4147-A177-3AD203B41FA5}">
                      <a16:colId xmlns:a16="http://schemas.microsoft.com/office/drawing/2014/main" val="424834403"/>
                    </a:ext>
                  </a:extLst>
                </a:gridCol>
                <a:gridCol w="1144724">
                  <a:extLst>
                    <a:ext uri="{9D8B030D-6E8A-4147-A177-3AD203B41FA5}">
                      <a16:colId xmlns:a16="http://schemas.microsoft.com/office/drawing/2014/main" val="2135488855"/>
                    </a:ext>
                  </a:extLst>
                </a:gridCol>
                <a:gridCol w="1908861">
                  <a:extLst>
                    <a:ext uri="{9D8B030D-6E8A-4147-A177-3AD203B41FA5}">
                      <a16:colId xmlns:a16="http://schemas.microsoft.com/office/drawing/2014/main" val="2246993523"/>
                    </a:ext>
                  </a:extLst>
                </a:gridCol>
                <a:gridCol w="1232926">
                  <a:extLst>
                    <a:ext uri="{9D8B030D-6E8A-4147-A177-3AD203B41FA5}">
                      <a16:colId xmlns:a16="http://schemas.microsoft.com/office/drawing/2014/main" val="1618240294"/>
                    </a:ext>
                  </a:extLst>
                </a:gridCol>
              </a:tblGrid>
              <a:tr h="428296">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3479366321"/>
                  </a:ext>
                </a:extLst>
              </a:tr>
              <a:tr h="1339086">
                <a:tc>
                  <a:txBody>
                    <a:bodyPr/>
                    <a:lstStyle/>
                    <a:p>
                      <a:r>
                        <a:rPr lang="en-US" sz="1100" b="0" dirty="0">
                          <a:solidFill>
                            <a:schemeClr val="tx1"/>
                          </a:solidFill>
                        </a:rPr>
                        <a:t>13. Aggressive intrusive thought </a:t>
                      </a:r>
                    </a:p>
                  </a:txBody>
                  <a:tcPr/>
                </a:tc>
                <a:tc rowSpan="13">
                  <a:txBody>
                    <a:bodyPr/>
                    <a:lstStyle/>
                    <a:p>
                      <a:r>
                        <a:rPr lang="en-US" sz="1100" dirty="0"/>
                        <a:t>Intrusive thoughts</a:t>
                      </a:r>
                    </a:p>
                  </a:txBody>
                  <a:tcPr/>
                </a:tc>
                <a:tc rowSpan="2">
                  <a:txBody>
                    <a:bodyPr/>
                    <a:lstStyle/>
                    <a:p>
                      <a:r>
                        <a:rPr lang="en-US" sz="1100" dirty="0"/>
                        <a:t>Aggressive thought and Intrusive thoughts</a:t>
                      </a:r>
                    </a:p>
                  </a:txBody>
                  <a:tcPr/>
                </a:tc>
                <a:tc rowSpan="2">
                  <a:txBody>
                    <a:bodyPr/>
                    <a:lstStyle/>
                    <a:p>
                      <a:endParaRPr lang="en-US" sz="1100" dirty="0"/>
                    </a:p>
                  </a:txBody>
                  <a:tcPr/>
                </a:tc>
                <a:tc rowSpan="2">
                  <a:txBody>
                    <a:bodyPr/>
                    <a:lstStyle/>
                    <a:p>
                      <a:r>
                        <a:rPr lang="en-US" sz="1100" dirty="0"/>
                        <a:t>-</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2"/>
                        </a:rPr>
                        <a:t>http://purl.bioontology.org/ontology/SNOMEDCT/247872008</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3"/>
                        </a:rPr>
                        <a:t>http://purl.bioontology.org/ontology/SNOMEDCT/271559000</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http://</a:t>
                      </a:r>
                      <a:r>
                        <a:rPr lang="en-US" sz="1100" dirty="0" err="1"/>
                        <a:t>purl.bioontology.org</a:t>
                      </a:r>
                      <a:r>
                        <a:rPr lang="en-US" sz="1100" dirty="0"/>
                        <a:t>/ontology/SNOMEDCT/271953006</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a:t>
                      </a:r>
                      <a:r>
                        <a:rPr lang="en-US" sz="1100" dirty="0" err="1"/>
                        <a:t>seeAlso</a:t>
                      </a:r>
                      <a:endParaRPr lang="en-US" sz="1100" dirty="0"/>
                    </a:p>
                  </a:txBody>
                  <a:tcPr/>
                </a:tc>
                <a:extLst>
                  <a:ext uri="{0D108BD9-81ED-4DB2-BD59-A6C34878D82A}">
                    <a16:rowId xmlns:a16="http://schemas.microsoft.com/office/drawing/2014/main" val="3923259384"/>
                  </a:ext>
                </a:extLst>
              </a:tr>
              <a:tr h="603542">
                <a:tc rowSpan="2">
                  <a:txBody>
                    <a:bodyPr/>
                    <a:lstStyle/>
                    <a:p>
                      <a:r>
                        <a:rPr lang="en-US" sz="1100" b="0" dirty="0">
                          <a:solidFill>
                            <a:schemeClr val="tx1"/>
                          </a:solidFill>
                        </a:rPr>
                        <a:t>14. Sextual intrusive thought </a:t>
                      </a:r>
                      <a:endParaRPr lang="en-US" dirty="0"/>
                    </a:p>
                  </a:txBody>
                  <a:tcPr/>
                </a:tc>
                <a:tc vMerge="1">
                  <a:txBody>
                    <a:bodyPr/>
                    <a:lstStyle/>
                    <a:p>
                      <a:endParaRPr lang="en-US"/>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59323448"/>
                  </a:ext>
                </a:extLst>
              </a:tr>
              <a:tr h="109687">
                <a:tc vMerge="1">
                  <a:txBody>
                    <a:bodyPr/>
                    <a:lstStyle/>
                    <a:p>
                      <a:endParaRPr lang="en-US" sz="1100" dirty="0"/>
                    </a:p>
                  </a:txBody>
                  <a:tcPr/>
                </a:tc>
                <a:tc vMerge="1">
                  <a:txBody>
                    <a:bodyPr/>
                    <a:lstStyle/>
                    <a:p>
                      <a:endParaRPr lang="en-US"/>
                    </a:p>
                  </a:txBody>
                  <a:tcPr/>
                </a:tc>
                <a:tc rowSpan="2">
                  <a:txBody>
                    <a:bodyPr/>
                    <a:lstStyle/>
                    <a:p>
                      <a:r>
                        <a:rPr lang="en-US" sz="1100" dirty="0"/>
                        <a:t>Sextual thought and Intrusive thoughts</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000992727"/>
                  </a:ext>
                </a:extLst>
              </a:tr>
              <a:tr h="428296">
                <a:tc>
                  <a:txBody>
                    <a:bodyPr/>
                    <a:lstStyle/>
                    <a:p>
                      <a:r>
                        <a:rPr lang="en-US" sz="1100" b="0" dirty="0">
                          <a:solidFill>
                            <a:schemeClr val="tx1"/>
                          </a:solidFill>
                        </a:rPr>
                        <a:t>15. Somatic intrusive thought </a:t>
                      </a:r>
                      <a:endParaRPr lang="en-US" dirty="0"/>
                    </a:p>
                  </a:txBody>
                  <a:tcPr/>
                </a:tc>
                <a:tc vMerge="1">
                  <a:txBody>
                    <a:bodyPr/>
                    <a:lstStyle/>
                    <a:p>
                      <a:endParaRPr lang="en-US"/>
                    </a:p>
                  </a:txBody>
                  <a:tcPr/>
                </a:tc>
                <a:tc vMerge="1">
                  <a:txBody>
                    <a:bodyPr/>
                    <a:lstStyle/>
                    <a:p>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932926804"/>
                  </a:ext>
                </a:extLst>
              </a:tr>
              <a:tr h="508780">
                <a:tc rowSpan="2">
                  <a:txBody>
                    <a:bodyPr/>
                    <a:lstStyle/>
                    <a:p>
                      <a:r>
                        <a:rPr lang="en-US" sz="1100" b="0" dirty="0">
                          <a:solidFill>
                            <a:schemeClr val="tx1"/>
                          </a:solidFill>
                        </a:rPr>
                        <a:t>16. Religious intrusive thought</a:t>
                      </a:r>
                      <a:endParaRPr lang="en-US" sz="1100" dirty="0"/>
                    </a:p>
                  </a:txBody>
                  <a:tcPr/>
                </a:tc>
                <a:tc vMerge="1">
                  <a:txBody>
                    <a:bodyPr/>
                    <a:lstStyle/>
                    <a:p>
                      <a:endParaRPr lang="en-US"/>
                    </a:p>
                  </a:txBody>
                  <a:tcPr/>
                </a:tc>
                <a:tc>
                  <a:txBody>
                    <a:bodyPr/>
                    <a:lstStyle/>
                    <a:p>
                      <a:r>
                        <a:rPr lang="en-US" sz="1100" dirty="0"/>
                        <a:t>Somatic thought and Intrusive thoughts </a:t>
                      </a:r>
                    </a:p>
                  </a:txBody>
                  <a:tcPr anchor="ctr"/>
                </a:tc>
                <a:tc>
                  <a:txBody>
                    <a:bodyPr/>
                    <a:lstStyle/>
                    <a:p>
                      <a:endParaRPr lang="en-US" sz="1100" dirty="0"/>
                    </a:p>
                  </a:txBody>
                  <a:tcPr/>
                </a:tc>
                <a:tc>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560473525"/>
                  </a:ext>
                </a:extLst>
              </a:tr>
              <a:tr h="103700">
                <a:tc vMerge="1">
                  <a:txBody>
                    <a:bodyPr/>
                    <a:lstStyle/>
                    <a:p>
                      <a:endParaRPr lang="en-US" sz="1100" dirty="0"/>
                    </a:p>
                  </a:txBody>
                  <a:tcPr/>
                </a:tc>
                <a:tc vMerge="1">
                  <a:txBody>
                    <a:bodyPr/>
                    <a:lstStyle/>
                    <a:p>
                      <a:endParaRPr lang="en-US"/>
                    </a:p>
                  </a:txBody>
                  <a:tcPr/>
                </a:tc>
                <a:tc rowSpan="2">
                  <a:txBody>
                    <a:bodyPr/>
                    <a:lstStyle/>
                    <a:p>
                      <a:r>
                        <a:rPr lang="en-US" sz="1100" dirty="0"/>
                        <a:t>Religious thought and Intrusive thoughts </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203115658"/>
                  </a:ext>
                </a:extLst>
              </a:tr>
              <a:tr h="428296">
                <a:tc>
                  <a:txBody>
                    <a:bodyPr/>
                    <a:lstStyle/>
                    <a:p>
                      <a:r>
                        <a:rPr lang="en-US" sz="1100" b="0" dirty="0">
                          <a:solidFill>
                            <a:schemeClr val="tx1"/>
                          </a:solidFill>
                        </a:rPr>
                        <a:t>17. Contamination intrusive thought </a:t>
                      </a:r>
                      <a:endParaRPr lang="en-US" dirty="0"/>
                    </a:p>
                  </a:txBody>
                  <a:tcPr/>
                </a:tc>
                <a:tc vMerge="1">
                  <a:txBody>
                    <a:bodyPr/>
                    <a:lstStyle/>
                    <a:p>
                      <a:endParaRPr lang="en-US"/>
                    </a:p>
                  </a:txBody>
                  <a:tcPr/>
                </a:tc>
                <a:tc vMerge="1">
                  <a:txBody>
                    <a:bodyPr/>
                    <a:lstStyle/>
                    <a:p>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607045721"/>
                  </a:ext>
                </a:extLst>
              </a:tr>
              <a:tr h="428296">
                <a:tc>
                  <a:txBody>
                    <a:bodyPr/>
                    <a:lstStyle/>
                    <a:p>
                      <a:r>
                        <a:rPr lang="en-US" sz="1100" b="0" dirty="0">
                          <a:solidFill>
                            <a:schemeClr val="tx1"/>
                          </a:solidFill>
                        </a:rPr>
                        <a:t>18. Symmetry intrusive thought </a:t>
                      </a:r>
                      <a:endParaRPr lang="en-US" sz="1100" dirty="0"/>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Contamination thought and Intrusive thoughts</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4"/>
                        </a:rPr>
                        <a:t>http://purl.bioontology.org/ontology/SNOMEDCT/247879004</a:t>
                      </a:r>
                      <a:r>
                        <a:rPr lang="en-US" sz="1100" dirty="0"/>
                        <a:t> </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t>seeAlso</a:t>
                      </a:r>
                      <a:endParaRPr lang="en-US" sz="1100" dirty="0"/>
                    </a:p>
                  </a:txBody>
                  <a:tcPr/>
                </a:tc>
                <a:extLst>
                  <a:ext uri="{0D108BD9-81ED-4DB2-BD59-A6C34878D82A}">
                    <a16:rowId xmlns:a16="http://schemas.microsoft.com/office/drawing/2014/main" val="2554716229"/>
                  </a:ext>
                </a:extLst>
              </a:tr>
              <a:tr h="168259">
                <a:tc rowSpan="2">
                  <a:txBody>
                    <a:bodyPr/>
                    <a:lstStyle/>
                    <a:p>
                      <a:r>
                        <a:rPr lang="en-US" sz="1100" b="0" dirty="0">
                          <a:solidFill>
                            <a:schemeClr val="tx1"/>
                          </a:solidFill>
                        </a:rPr>
                        <a:t>19.  Hoarding intrusive thought </a:t>
                      </a:r>
                      <a:endParaRPr lang="en-US" dirty="0"/>
                    </a:p>
                  </a:txBody>
                  <a:tcPr/>
                </a:tc>
                <a:tc vMerge="1">
                  <a:txBody>
                    <a:bodyPr/>
                    <a:lstStyle/>
                    <a:p>
                      <a:endParaRPr lang="en-US"/>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764139773"/>
                  </a:ext>
                </a:extLst>
              </a:tr>
              <a:tr h="260037">
                <a:tc vMerge="1">
                  <a:txBody>
                    <a:bodyPr/>
                    <a:lstStyle/>
                    <a:p>
                      <a:r>
                        <a:rPr lang="en-US" sz="1100" b="0" dirty="0">
                          <a:solidFill>
                            <a:schemeClr val="tx1"/>
                          </a:solidFill>
                        </a:rPr>
                        <a:t>18. Symmetry intrusive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Symmetry thought and Intrusive thoughts </a:t>
                      </a:r>
                    </a:p>
                  </a:txBody>
                  <a:tcPr anchor="ctr"/>
                </a:tc>
                <a:tc rowSpan="2">
                  <a:txBody>
                    <a:bodyPr/>
                    <a:lstStyle/>
                    <a:p>
                      <a:endParaRPr lang="en-US" sz="1100" dirty="0"/>
                    </a:p>
                  </a:txBody>
                  <a:tcPr/>
                </a:tc>
                <a:tc rowSpan="2">
                  <a:txBody>
                    <a:bodyPr/>
                    <a:lstStyle/>
                    <a:p>
                      <a:endParaRPr lang="en-US" sz="1100" dirty="0"/>
                    </a:p>
                  </a:txBody>
                  <a:tcPr/>
                </a:tc>
                <a:tc rowSpan="2">
                  <a:txBody>
                    <a:bodyPr/>
                    <a:lstStyle/>
                    <a:p>
                      <a:endParaRPr lang="en-US" sz="1100" dirty="0"/>
                    </a:p>
                  </a:txBody>
                  <a:tcPr/>
                </a:tc>
                <a:tc rowSpan="2">
                  <a:txBody>
                    <a:bodyPr/>
                    <a:lstStyle/>
                    <a:p>
                      <a:endParaRPr lang="en-US" sz="1100" dirty="0"/>
                    </a:p>
                  </a:txBody>
                  <a:tcPr/>
                </a:tc>
                <a:extLst>
                  <a:ext uri="{0D108BD9-81ED-4DB2-BD59-A6C34878D82A}">
                    <a16:rowId xmlns:a16="http://schemas.microsoft.com/office/drawing/2014/main" val="1788888421"/>
                  </a:ext>
                </a:extLst>
              </a:tr>
              <a:tr h="321306">
                <a:tc rowSpan="3">
                  <a:txBody>
                    <a:bodyPr/>
                    <a:lstStyle/>
                    <a:p>
                      <a:r>
                        <a:rPr lang="en-US" sz="1100" b="0" dirty="0">
                          <a:solidFill>
                            <a:schemeClr val="tx1"/>
                          </a:solidFill>
                        </a:rPr>
                        <a:t>20. Doubt intrusive thought </a:t>
                      </a:r>
                      <a:endParaRPr lang="en-US" dirty="0"/>
                    </a:p>
                  </a:txBody>
                  <a:tcPr/>
                </a:tc>
                <a:tc vMerge="1">
                  <a:txBody>
                    <a:bodyPr/>
                    <a:lstStyle/>
                    <a:p>
                      <a:endParaRPr lang="en-US"/>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902197958"/>
                  </a:ext>
                </a:extLst>
              </a:tr>
              <a:tr h="441191">
                <a:tc vMerge="1">
                  <a:txBody>
                    <a:bodyPr/>
                    <a:lstStyle/>
                    <a:p>
                      <a:r>
                        <a:rPr lang="en-US" sz="1100" b="0" dirty="0">
                          <a:solidFill>
                            <a:schemeClr val="tx1"/>
                          </a:solidFill>
                        </a:rPr>
                        <a:t>19.  Hoarding intrusive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Hoarding thought  and Intrusive thoughts</a:t>
                      </a:r>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10768666"/>
                  </a:ext>
                </a:extLst>
              </a:tr>
              <a:tr h="428296">
                <a:tc vMerge="1">
                  <a:txBody>
                    <a:bodyPr/>
                    <a:lstStyle/>
                    <a:p>
                      <a:r>
                        <a:rPr lang="en-US" sz="1100" b="0" dirty="0">
                          <a:solidFill>
                            <a:schemeClr val="tx1"/>
                          </a:solidFill>
                        </a:rPr>
                        <a:t>20. Doubt intrusive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Doubt thought and Intrusive thoughts</a:t>
                      </a:r>
                    </a:p>
                  </a:txBody>
                  <a:tcPr anchor="ctr"/>
                </a:tc>
                <a:tc>
                  <a:txBody>
                    <a:bodyPr/>
                    <a:lstStyle/>
                    <a:p>
                      <a:endParaRPr lang="en-US" sz="1100" dirty="0"/>
                    </a:p>
                  </a:txBody>
                  <a:tcPr/>
                </a:tc>
                <a:tc>
                  <a:txBody>
                    <a:bodyPr/>
                    <a:lstStyle/>
                    <a:p>
                      <a:endParaRPr lang="en-US" sz="1100" dirty="0"/>
                    </a:p>
                  </a:txBody>
                  <a:tcPr/>
                </a:tc>
                <a:tc>
                  <a:txBody>
                    <a:bodyPr/>
                    <a:lstStyle/>
                    <a:p>
                      <a:r>
                        <a:rPr lang="en-US" sz="1100" dirty="0"/>
                        <a:t>http://</a:t>
                      </a:r>
                      <a:r>
                        <a:rPr lang="en-US" sz="1100" dirty="0" err="1"/>
                        <a:t>snomed.info</a:t>
                      </a:r>
                      <a:r>
                        <a:rPr lang="en-US" sz="1100" dirty="0"/>
                        <a:t>/id/247883004</a:t>
                      </a:r>
                    </a:p>
                  </a:txBody>
                  <a:tcPr/>
                </a:tc>
                <a:tc>
                  <a:txBody>
                    <a:bodyPr/>
                    <a:lstStyle/>
                    <a:p>
                      <a:r>
                        <a:rPr lang="en-US" sz="1100" dirty="0" err="1"/>
                        <a:t>seeAlso</a:t>
                      </a:r>
                      <a:endParaRPr lang="en-US" sz="1100" dirty="0"/>
                    </a:p>
                  </a:txBody>
                  <a:tcPr/>
                </a:tc>
                <a:extLst>
                  <a:ext uri="{0D108BD9-81ED-4DB2-BD59-A6C34878D82A}">
                    <a16:rowId xmlns:a16="http://schemas.microsoft.com/office/drawing/2014/main" val="869615484"/>
                  </a:ext>
                </a:extLst>
              </a:tr>
            </a:tbl>
          </a:graphicData>
        </a:graphic>
      </p:graphicFrame>
    </p:spTree>
    <p:extLst>
      <p:ext uri="{BB962C8B-B14F-4D97-AF65-F5344CB8AC3E}">
        <p14:creationId xmlns:p14="http://schemas.microsoft.com/office/powerpoint/2010/main" val="32181924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0F3722-AA9C-AEF7-A28B-7AD25EB5DACA}"/>
              </a:ext>
            </a:extLst>
          </p:cNvPr>
          <p:cNvGraphicFramePr>
            <a:graphicFrameLocks noGrp="1"/>
          </p:cNvGraphicFramePr>
          <p:nvPr>
            <p:extLst>
              <p:ext uri="{D42A27DB-BD31-4B8C-83A1-F6EECF244321}">
                <p14:modId xmlns:p14="http://schemas.microsoft.com/office/powerpoint/2010/main" val="3835815054"/>
              </p:ext>
            </p:extLst>
          </p:nvPr>
        </p:nvGraphicFramePr>
        <p:xfrm>
          <a:off x="347869" y="844826"/>
          <a:ext cx="11572282" cy="5921219"/>
        </p:xfrm>
        <a:graphic>
          <a:graphicData uri="http://schemas.openxmlformats.org/drawingml/2006/table">
            <a:tbl>
              <a:tblPr firstRow="1" bandRow="1">
                <a:tableStyleId>{073A0DAA-6AF3-43AB-8588-CEC1D06C72B9}</a:tableStyleId>
              </a:tblPr>
              <a:tblGrid>
                <a:gridCol w="1651606">
                  <a:extLst>
                    <a:ext uri="{9D8B030D-6E8A-4147-A177-3AD203B41FA5}">
                      <a16:colId xmlns:a16="http://schemas.microsoft.com/office/drawing/2014/main" val="3413786959"/>
                    </a:ext>
                  </a:extLst>
                </a:gridCol>
                <a:gridCol w="1126038">
                  <a:extLst>
                    <a:ext uri="{9D8B030D-6E8A-4147-A177-3AD203B41FA5}">
                      <a16:colId xmlns:a16="http://schemas.microsoft.com/office/drawing/2014/main" val="118559031"/>
                    </a:ext>
                  </a:extLst>
                </a:gridCol>
                <a:gridCol w="2818794">
                  <a:extLst>
                    <a:ext uri="{9D8B030D-6E8A-4147-A177-3AD203B41FA5}">
                      <a16:colId xmlns:a16="http://schemas.microsoft.com/office/drawing/2014/main" val="140567522"/>
                    </a:ext>
                  </a:extLst>
                </a:gridCol>
                <a:gridCol w="1582490">
                  <a:extLst>
                    <a:ext uri="{9D8B030D-6E8A-4147-A177-3AD203B41FA5}">
                      <a16:colId xmlns:a16="http://schemas.microsoft.com/office/drawing/2014/main" val="4206623510"/>
                    </a:ext>
                  </a:extLst>
                </a:gridCol>
                <a:gridCol w="1173256">
                  <a:extLst>
                    <a:ext uri="{9D8B030D-6E8A-4147-A177-3AD203B41FA5}">
                      <a16:colId xmlns:a16="http://schemas.microsoft.com/office/drawing/2014/main" val="565454549"/>
                    </a:ext>
                  </a:extLst>
                </a:gridCol>
                <a:gridCol w="1956440">
                  <a:extLst>
                    <a:ext uri="{9D8B030D-6E8A-4147-A177-3AD203B41FA5}">
                      <a16:colId xmlns:a16="http://schemas.microsoft.com/office/drawing/2014/main" val="724110315"/>
                    </a:ext>
                  </a:extLst>
                </a:gridCol>
                <a:gridCol w="1263658">
                  <a:extLst>
                    <a:ext uri="{9D8B030D-6E8A-4147-A177-3AD203B41FA5}">
                      <a16:colId xmlns:a16="http://schemas.microsoft.com/office/drawing/2014/main" val="430599210"/>
                    </a:ext>
                  </a:extLst>
                </a:gridCol>
              </a:tblGrid>
              <a:tr h="424108">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3453673765"/>
                  </a:ext>
                </a:extLst>
              </a:tr>
              <a:tr h="1706558">
                <a:tc rowSpan="2">
                  <a:txBody>
                    <a:bodyPr/>
                    <a:lstStyle/>
                    <a:p>
                      <a:r>
                        <a:rPr lang="en-US" sz="1100" b="0" dirty="0">
                          <a:solidFill>
                            <a:schemeClr val="tx1"/>
                          </a:solidFill>
                        </a:rPr>
                        <a:t>21. Aggressive thought </a:t>
                      </a:r>
                    </a:p>
                  </a:txBody>
                  <a:tcPr/>
                </a:tc>
                <a:tc rowSpan="12">
                  <a:txBody>
                    <a:bodyPr/>
                    <a:lstStyle/>
                    <a:p>
                      <a:r>
                        <a:rPr lang="en-US" sz="1100" dirty="0"/>
                        <a:t>Morbid thought </a:t>
                      </a:r>
                    </a:p>
                  </a:txBody>
                  <a:tcPr/>
                </a:tc>
                <a:tc>
                  <a:txBody>
                    <a:bodyPr/>
                    <a:lstStyle/>
                    <a:p>
                      <a:r>
                        <a:rPr lang="en-US" sz="1100" dirty="0">
                          <a:hlinkClick r:id="rId2"/>
                        </a:rPr>
                        <a:t>http://purl.obolibrary.org/obo/GSSO_004814</a:t>
                      </a:r>
                      <a:r>
                        <a:rPr lang="en-US" sz="1100" dirty="0"/>
                        <a:t> </a:t>
                      </a:r>
                    </a:p>
                    <a:p>
                      <a:endParaRPr lang="en-US" sz="1100" dirty="0"/>
                    </a:p>
                  </a:txBody>
                  <a:tcPr/>
                </a:tc>
                <a:tc>
                  <a:txBody>
                    <a:bodyPr/>
                    <a:lstStyle/>
                    <a:p>
                      <a:endParaRPr lang="en-US" sz="1100" dirty="0"/>
                    </a:p>
                  </a:txBody>
                  <a:tcPr/>
                </a:tc>
                <a:tc>
                  <a:txBody>
                    <a:bodyPr/>
                    <a:lstStyle/>
                    <a:p>
                      <a:r>
                        <a:rPr lang="en-US"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2"/>
                        </a:rPr>
                        <a:t>http://purl.obolibrary.org/obo/GSSO_004814</a:t>
                      </a:r>
                      <a:r>
                        <a:rPr lang="en-US" sz="11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Harmful thought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3"/>
                        </a:rPr>
                        <a:t>http://snomed.info/id/285261008</a:t>
                      </a:r>
                      <a:r>
                        <a:rPr lang="en-US" sz="11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Equivalent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t>seeAlso</a:t>
                      </a:r>
                      <a:r>
                        <a:rPr lang="en-US" sz="1100" dirty="0"/>
                        <a:t> </a:t>
                      </a:r>
                    </a:p>
                  </a:txBody>
                  <a:tcPr/>
                </a:tc>
                <a:extLst>
                  <a:ext uri="{0D108BD9-81ED-4DB2-BD59-A6C34878D82A}">
                    <a16:rowId xmlns:a16="http://schemas.microsoft.com/office/drawing/2014/main" val="1833359415"/>
                  </a:ext>
                </a:extLst>
              </a:tr>
              <a:tr h="109492">
                <a:tc vMerge="1">
                  <a:txBody>
                    <a:bodyPr/>
                    <a:lstStyle/>
                    <a:p>
                      <a:endParaRPr lang="en-US" sz="1100" dirty="0"/>
                    </a:p>
                  </a:txBody>
                  <a:tcPr/>
                </a:tc>
                <a:tc vMerge="1">
                  <a:txBody>
                    <a:bodyPr/>
                    <a:lstStyle/>
                    <a:p>
                      <a:endParaRPr lang="en-US"/>
                    </a:p>
                  </a:txBody>
                  <a:tcPr/>
                </a:tc>
                <a:tc rowSpan="2">
                  <a:txBody>
                    <a:bodyPr/>
                    <a:lstStyle/>
                    <a:p>
                      <a:r>
                        <a:rPr lang="en-US" sz="1100" dirty="0">
                          <a:hlinkClick r:id="rId4"/>
                        </a:rPr>
                        <a:t>http://purl.obolibrary.org/obo/GSSO_004813</a:t>
                      </a:r>
                      <a:r>
                        <a:rPr lang="en-US" sz="1100" dirty="0"/>
                        <a:t> </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4"/>
                        </a:rPr>
                        <a:t>http://purl.obolibrary.org/obo/GSSO_004813</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http://</a:t>
                      </a:r>
                      <a:r>
                        <a:rPr lang="en-US" sz="1100" dirty="0" err="1"/>
                        <a:t>snomed.info</a:t>
                      </a:r>
                      <a:r>
                        <a:rPr lang="en-US" sz="1100" dirty="0"/>
                        <a:t>/id/247651008</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Equivalent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t>seeAlso</a:t>
                      </a:r>
                      <a:endParaRPr lang="en-US" sz="1100" dirty="0"/>
                    </a:p>
                  </a:txBody>
                  <a:tcPr/>
                </a:tc>
                <a:extLst>
                  <a:ext uri="{0D108BD9-81ED-4DB2-BD59-A6C34878D82A}">
                    <a16:rowId xmlns:a16="http://schemas.microsoft.com/office/drawing/2014/main" val="1858586958"/>
                  </a:ext>
                </a:extLst>
              </a:tr>
              <a:tr h="814458">
                <a:tc rowSpan="2">
                  <a:txBody>
                    <a:bodyPr/>
                    <a:lstStyle/>
                    <a:p>
                      <a:r>
                        <a:rPr lang="en-US" sz="1100" b="0" dirty="0">
                          <a:solidFill>
                            <a:schemeClr val="tx1"/>
                          </a:solidFill>
                        </a:rPr>
                        <a:t>22. Sextual thought </a:t>
                      </a:r>
                    </a:p>
                  </a:txBody>
                  <a:tcPr/>
                </a:tc>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a:p>
                  </a:txBody>
                  <a:tcPr/>
                </a:tc>
                <a:tc vMerge="1">
                  <a:txBody>
                    <a:bodyPr/>
                    <a:lstStyle/>
                    <a:p>
                      <a:endParaRPr lang="en-US" sz="1100"/>
                    </a:p>
                  </a:txBody>
                  <a:tcPr/>
                </a:tc>
                <a:tc vMerge="1">
                  <a:txBody>
                    <a:bodyPr/>
                    <a:lstStyle/>
                    <a:p>
                      <a:endParaRPr lang="en-US" sz="1100"/>
                    </a:p>
                  </a:txBody>
                  <a:tcPr/>
                </a:tc>
                <a:tc vMerge="1">
                  <a:txBody>
                    <a:bodyPr/>
                    <a:lstStyle/>
                    <a:p>
                      <a:endParaRPr lang="en-US" sz="1100" dirty="0"/>
                    </a:p>
                  </a:txBody>
                  <a:tcPr/>
                </a:tc>
                <a:extLst>
                  <a:ext uri="{0D108BD9-81ED-4DB2-BD59-A6C34878D82A}">
                    <a16:rowId xmlns:a16="http://schemas.microsoft.com/office/drawing/2014/main" val="3736809290"/>
                  </a:ext>
                </a:extLst>
              </a:tr>
              <a:tr h="92042">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769088350"/>
                  </a:ext>
                </a:extLst>
              </a:tr>
              <a:tr h="414737">
                <a:tc rowSpan="2">
                  <a:txBody>
                    <a:bodyPr/>
                    <a:lstStyle/>
                    <a:p>
                      <a:r>
                        <a:rPr lang="en-US" sz="1100" b="0" dirty="0">
                          <a:solidFill>
                            <a:schemeClr val="tx1"/>
                          </a:solidFill>
                        </a:rPr>
                        <a:t>23. Somatic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2572115417"/>
                  </a:ext>
                </a:extLst>
              </a:tr>
              <a:tr h="101100">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469174097"/>
                  </a:ext>
                </a:extLst>
              </a:tr>
              <a:tr h="338355">
                <a:tc rowSpan="2">
                  <a:txBody>
                    <a:bodyPr/>
                    <a:lstStyle/>
                    <a:p>
                      <a:r>
                        <a:rPr lang="en-US" sz="1100" b="0" dirty="0">
                          <a:solidFill>
                            <a:schemeClr val="tx1"/>
                          </a:solidFill>
                        </a:rPr>
                        <a:t>24. Religious thought</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3445133407"/>
                  </a:ext>
                </a:extLst>
              </a:tr>
              <a:tr h="179717">
                <a:tc vMerge="1">
                  <a:txBody>
                    <a:bodyPr/>
                    <a:lstStyle/>
                    <a:p>
                      <a:endParaRPr lang="en-US" sz="1100" dirty="0"/>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hlinkClick r:id="rId5"/>
                        </a:rPr>
                        <a:t>http://purl.bioontology.org/ontology/SNOMEDCT/247879004</a:t>
                      </a:r>
                      <a:r>
                        <a:rPr lang="en-US" sz="1100" dirty="0"/>
                        <a:t> </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t>seeAlso</a:t>
                      </a:r>
                      <a:endParaRPr lang="en-US" sz="1100" dirty="0"/>
                    </a:p>
                  </a:txBody>
                  <a:tcPr/>
                </a:tc>
                <a:extLst>
                  <a:ext uri="{0D108BD9-81ED-4DB2-BD59-A6C34878D82A}">
                    <a16:rowId xmlns:a16="http://schemas.microsoft.com/office/drawing/2014/main" val="3969514744"/>
                  </a:ext>
                </a:extLst>
              </a:tr>
              <a:tr h="411005">
                <a:tc>
                  <a:txBody>
                    <a:bodyPr/>
                    <a:lstStyle/>
                    <a:p>
                      <a:r>
                        <a:rPr lang="en-US" sz="1100" b="0" dirty="0">
                          <a:solidFill>
                            <a:schemeClr val="tx1"/>
                          </a:solidFill>
                        </a:rPr>
                        <a:t>25. Contamination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endParaRPr lang="en-GB"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345753725"/>
                  </a:ext>
                </a:extLst>
              </a:tr>
              <a:tr h="439455">
                <a:tc>
                  <a:txBody>
                    <a:bodyPr/>
                    <a:lstStyle/>
                    <a:p>
                      <a:r>
                        <a:rPr lang="en-US" sz="1100" b="0" dirty="0">
                          <a:solidFill>
                            <a:schemeClr val="tx1"/>
                          </a:solidFill>
                        </a:rPr>
                        <a:t>26. Symmetry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699058026"/>
                  </a:ext>
                </a:extLst>
              </a:tr>
              <a:tr h="439455">
                <a:tc>
                  <a:txBody>
                    <a:bodyPr/>
                    <a:lstStyle/>
                    <a:p>
                      <a:r>
                        <a:rPr lang="en-US" sz="1100" b="0" dirty="0">
                          <a:solidFill>
                            <a:schemeClr val="tx1"/>
                          </a:solidFill>
                        </a:rPr>
                        <a:t>27. Hoarding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71616238"/>
                  </a:ext>
                </a:extLst>
              </a:tr>
              <a:tr h="424108">
                <a:tc>
                  <a:txBody>
                    <a:bodyPr/>
                    <a:lstStyle/>
                    <a:p>
                      <a:r>
                        <a:rPr lang="en-US" sz="1100" b="0" dirty="0">
                          <a:solidFill>
                            <a:schemeClr val="tx1"/>
                          </a:solidFill>
                        </a:rPr>
                        <a:t>28. Doubt thought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r>
                        <a:rPr lang="en-US" sz="1100" dirty="0"/>
                        <a:t>http://</a:t>
                      </a:r>
                      <a:r>
                        <a:rPr lang="en-US" sz="1100" dirty="0" err="1"/>
                        <a:t>snomed.info</a:t>
                      </a:r>
                      <a:r>
                        <a:rPr lang="en-US" sz="1100" dirty="0"/>
                        <a:t>/id/247883004</a:t>
                      </a:r>
                    </a:p>
                  </a:txBody>
                  <a:tcPr/>
                </a:tc>
                <a:tc>
                  <a:txBody>
                    <a:bodyPr/>
                    <a:lstStyle/>
                    <a:p>
                      <a:r>
                        <a:rPr lang="en-US" sz="1100" dirty="0" err="1"/>
                        <a:t>seeAlso</a:t>
                      </a:r>
                      <a:endParaRPr lang="en-US" sz="1100" dirty="0"/>
                    </a:p>
                  </a:txBody>
                  <a:tcPr/>
                </a:tc>
                <a:extLst>
                  <a:ext uri="{0D108BD9-81ED-4DB2-BD59-A6C34878D82A}">
                    <a16:rowId xmlns:a16="http://schemas.microsoft.com/office/drawing/2014/main" val="3891754232"/>
                  </a:ext>
                </a:extLst>
              </a:tr>
            </a:tbl>
          </a:graphicData>
        </a:graphic>
      </p:graphicFrame>
      <p:sp>
        <p:nvSpPr>
          <p:cNvPr id="4" name="TextBox 3">
            <a:extLst>
              <a:ext uri="{FF2B5EF4-FFF2-40B4-BE49-F238E27FC236}">
                <a16:creationId xmlns:a16="http://schemas.microsoft.com/office/drawing/2014/main" id="{892FFF7E-2F92-E4EE-B68C-8697FF5B2B87}"/>
              </a:ext>
            </a:extLst>
          </p:cNvPr>
          <p:cNvSpPr txBox="1"/>
          <p:nvPr/>
        </p:nvSpPr>
        <p:spPr>
          <a:xfrm>
            <a:off x="271849" y="118585"/>
            <a:ext cx="12332043" cy="1200329"/>
          </a:xfrm>
          <a:prstGeom prst="rect">
            <a:avLst/>
          </a:prstGeom>
          <a:noFill/>
        </p:spPr>
        <p:txBody>
          <a:bodyPr wrap="square">
            <a:spAutoFit/>
          </a:bodyPr>
          <a:lstStyle/>
          <a:p>
            <a:r>
              <a:rPr lang="en-US" b="1" dirty="0">
                <a:solidFill>
                  <a:srgbClr val="C00000"/>
                </a:solidFill>
              </a:rPr>
              <a:t>21</a:t>
            </a:r>
            <a:r>
              <a:rPr lang="en-US" sz="1800" b="1" dirty="0">
                <a:solidFill>
                  <a:srgbClr val="C00000"/>
                </a:solidFill>
              </a:rPr>
              <a:t>. Aggressive thought  22.Sextual thought  23.Somatic thought 24. Religious thought</a:t>
            </a:r>
          </a:p>
          <a:p>
            <a:r>
              <a:rPr lang="en-US" sz="1800" b="1" dirty="0">
                <a:solidFill>
                  <a:srgbClr val="C00000"/>
                </a:solidFill>
              </a:rPr>
              <a:t> </a:t>
            </a:r>
            <a:r>
              <a:rPr lang="en-US" b="1" dirty="0">
                <a:solidFill>
                  <a:srgbClr val="C00000"/>
                </a:solidFill>
              </a:rPr>
              <a:t>25</a:t>
            </a:r>
            <a:r>
              <a:rPr lang="en-US" sz="1800" b="1" dirty="0">
                <a:solidFill>
                  <a:srgbClr val="C00000"/>
                </a:solidFill>
              </a:rPr>
              <a:t>. Contamination thought  26. Symmetry thought 27. Hoarding thought  28. Doubt thought </a:t>
            </a:r>
          </a:p>
          <a:p>
            <a:endParaRPr lang="en-US" sz="1800" b="1" dirty="0">
              <a:solidFill>
                <a:srgbClr val="C00000"/>
              </a:solidFill>
            </a:endParaRPr>
          </a:p>
          <a:p>
            <a:endParaRPr lang="en-US" sz="1800" b="1" dirty="0">
              <a:solidFill>
                <a:srgbClr val="C00000"/>
              </a:solidFill>
            </a:endParaRPr>
          </a:p>
        </p:txBody>
      </p:sp>
    </p:spTree>
    <p:extLst>
      <p:ext uri="{BB962C8B-B14F-4D97-AF65-F5344CB8AC3E}">
        <p14:creationId xmlns:p14="http://schemas.microsoft.com/office/powerpoint/2010/main" val="214600931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848EC2-ECDE-65CD-2F8B-2616A6037F00}"/>
              </a:ext>
            </a:extLst>
          </p:cNvPr>
          <p:cNvSpPr txBox="1"/>
          <p:nvPr/>
        </p:nvSpPr>
        <p:spPr>
          <a:xfrm>
            <a:off x="963828" y="716692"/>
            <a:ext cx="2194832" cy="369332"/>
          </a:xfrm>
          <a:prstGeom prst="rect">
            <a:avLst/>
          </a:prstGeom>
          <a:noFill/>
        </p:spPr>
        <p:txBody>
          <a:bodyPr wrap="none" rtlCol="0">
            <a:spAutoFit/>
          </a:bodyPr>
          <a:lstStyle/>
          <a:p>
            <a:r>
              <a:rPr lang="en-US" b="1" dirty="0">
                <a:solidFill>
                  <a:srgbClr val="C00000"/>
                </a:solidFill>
              </a:rPr>
              <a:t>29. Morbid thought </a:t>
            </a:r>
          </a:p>
        </p:txBody>
      </p:sp>
      <p:graphicFrame>
        <p:nvGraphicFramePr>
          <p:cNvPr id="5" name="Table 4">
            <a:extLst>
              <a:ext uri="{FF2B5EF4-FFF2-40B4-BE49-F238E27FC236}">
                <a16:creationId xmlns:a16="http://schemas.microsoft.com/office/drawing/2014/main" id="{51B87213-036E-E548-D49E-0B020C468EAC}"/>
              </a:ext>
            </a:extLst>
          </p:cNvPr>
          <p:cNvGraphicFramePr>
            <a:graphicFrameLocks noGrp="1"/>
          </p:cNvGraphicFramePr>
          <p:nvPr>
            <p:extLst>
              <p:ext uri="{D42A27DB-BD31-4B8C-83A1-F6EECF244321}">
                <p14:modId xmlns:p14="http://schemas.microsoft.com/office/powerpoint/2010/main" val="4065292152"/>
              </p:ext>
            </p:extLst>
          </p:nvPr>
        </p:nvGraphicFramePr>
        <p:xfrm>
          <a:off x="838200" y="1825625"/>
          <a:ext cx="10233573" cy="2444962"/>
        </p:xfrm>
        <a:graphic>
          <a:graphicData uri="http://schemas.openxmlformats.org/drawingml/2006/table">
            <a:tbl>
              <a:tblPr firstRow="1" bandRow="1">
                <a:tableStyleId>{073A0DAA-6AF3-43AB-8588-CEC1D06C72B9}</a:tableStyleId>
              </a:tblPr>
              <a:tblGrid>
                <a:gridCol w="1461939">
                  <a:extLst>
                    <a:ext uri="{9D8B030D-6E8A-4147-A177-3AD203B41FA5}">
                      <a16:colId xmlns:a16="http://schemas.microsoft.com/office/drawing/2014/main" val="516250930"/>
                    </a:ext>
                  </a:extLst>
                </a:gridCol>
                <a:gridCol w="1461939">
                  <a:extLst>
                    <a:ext uri="{9D8B030D-6E8A-4147-A177-3AD203B41FA5}">
                      <a16:colId xmlns:a16="http://schemas.microsoft.com/office/drawing/2014/main" val="3160857287"/>
                    </a:ext>
                  </a:extLst>
                </a:gridCol>
                <a:gridCol w="1461939">
                  <a:extLst>
                    <a:ext uri="{9D8B030D-6E8A-4147-A177-3AD203B41FA5}">
                      <a16:colId xmlns:a16="http://schemas.microsoft.com/office/drawing/2014/main" val="401061084"/>
                    </a:ext>
                  </a:extLst>
                </a:gridCol>
                <a:gridCol w="1885356">
                  <a:extLst>
                    <a:ext uri="{9D8B030D-6E8A-4147-A177-3AD203B41FA5}">
                      <a16:colId xmlns:a16="http://schemas.microsoft.com/office/drawing/2014/main" val="962740703"/>
                    </a:ext>
                  </a:extLst>
                </a:gridCol>
                <a:gridCol w="1038522">
                  <a:extLst>
                    <a:ext uri="{9D8B030D-6E8A-4147-A177-3AD203B41FA5}">
                      <a16:colId xmlns:a16="http://schemas.microsoft.com/office/drawing/2014/main" val="3319408488"/>
                    </a:ext>
                  </a:extLst>
                </a:gridCol>
                <a:gridCol w="1461939">
                  <a:extLst>
                    <a:ext uri="{9D8B030D-6E8A-4147-A177-3AD203B41FA5}">
                      <a16:colId xmlns:a16="http://schemas.microsoft.com/office/drawing/2014/main" val="1857995607"/>
                    </a:ext>
                  </a:extLst>
                </a:gridCol>
                <a:gridCol w="1461939">
                  <a:extLst>
                    <a:ext uri="{9D8B030D-6E8A-4147-A177-3AD203B41FA5}">
                      <a16:colId xmlns:a16="http://schemas.microsoft.com/office/drawing/2014/main" val="1786540063"/>
                    </a:ext>
                  </a:extLst>
                </a:gridCol>
              </a:tblGrid>
              <a:tr h="616162">
                <a:tc rowSpan="3">
                  <a:txBody>
                    <a:bodyPr/>
                    <a:lstStyle/>
                    <a:p>
                      <a:r>
                        <a:rPr lang="en-US" sz="1200" dirty="0"/>
                        <a:t>Definition</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3061317866"/>
                  </a:ext>
                </a:extLst>
              </a:tr>
              <a:tr h="352093">
                <a:tc vMerge="1">
                  <a:txBody>
                    <a:bodyPr/>
                    <a:lstStyle/>
                    <a:p>
                      <a:endParaRPr lang="en-US" dirty="0"/>
                    </a:p>
                  </a:txBody>
                  <a:tcPr/>
                </a:tc>
                <a:tc>
                  <a:txBody>
                    <a:bodyPr/>
                    <a:lstStyle/>
                    <a:p>
                      <a:r>
                        <a:rPr lang="en-US" sz="1200" dirty="0"/>
                        <a:t>-</a:t>
                      </a:r>
                    </a:p>
                  </a:txBody>
                  <a:tcPr/>
                </a:tc>
                <a:tc>
                  <a:txBody>
                    <a:bodyPr/>
                    <a:lstStyle/>
                    <a:p>
                      <a:r>
                        <a:rPr lang="en-US" sz="1200" dirty="0"/>
                        <a:t>-</a:t>
                      </a:r>
                    </a:p>
                  </a:txBody>
                  <a:tcPr/>
                </a:tc>
                <a:tc>
                  <a:txBody>
                    <a:bodyPr/>
                    <a:lstStyle/>
                    <a:p>
                      <a:endParaRPr lang="en-US" sz="1200" dirty="0"/>
                    </a:p>
                  </a:txBody>
                  <a:tcPr/>
                </a:tc>
                <a:tc>
                  <a:txBody>
                    <a:bodyPr/>
                    <a:lstStyle/>
                    <a:p>
                      <a:endParaRPr lang="en-US" sz="1200" dirty="0"/>
                    </a:p>
                  </a:txBody>
                  <a:tcPr/>
                </a:tc>
                <a:tc>
                  <a:txBody>
                    <a:bodyPr/>
                    <a:lstStyle/>
                    <a:p>
                      <a:r>
                        <a:rPr lang="en-US" sz="1200" dirty="0">
                          <a:hlinkClick r:id="rId2"/>
                        </a:rPr>
                        <a:t>http://purl.bioontology.org/ontology/MEDDRA/10050464</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without creating a new class and align it with. “the class was Imported as it is without using particular pattern to re-use”</a:t>
                      </a:r>
                    </a:p>
                  </a:txBody>
                  <a:tcPr/>
                </a:tc>
                <a:extLst>
                  <a:ext uri="{0D108BD9-81ED-4DB2-BD59-A6C34878D82A}">
                    <a16:rowId xmlns:a16="http://schemas.microsoft.com/office/drawing/2014/main" val="3761639454"/>
                  </a:ext>
                </a:extLst>
              </a:tr>
              <a:tr h="0">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16348238"/>
                  </a:ext>
                </a:extLst>
              </a:tr>
            </a:tbl>
          </a:graphicData>
        </a:graphic>
      </p:graphicFrame>
    </p:spTree>
    <p:extLst>
      <p:ext uri="{BB962C8B-B14F-4D97-AF65-F5344CB8AC3E}">
        <p14:creationId xmlns:p14="http://schemas.microsoft.com/office/powerpoint/2010/main" val="42905867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F3ABE-330D-15E1-1F4B-6BEA3D084E74}"/>
              </a:ext>
            </a:extLst>
          </p:cNvPr>
          <p:cNvSpPr txBox="1"/>
          <p:nvPr/>
        </p:nvSpPr>
        <p:spPr>
          <a:xfrm>
            <a:off x="1075039" y="481913"/>
            <a:ext cx="2200987" cy="369332"/>
          </a:xfrm>
          <a:prstGeom prst="rect">
            <a:avLst/>
          </a:prstGeom>
          <a:noFill/>
        </p:spPr>
        <p:txBody>
          <a:bodyPr wrap="none" rtlCol="0">
            <a:spAutoFit/>
          </a:bodyPr>
          <a:lstStyle/>
          <a:p>
            <a:r>
              <a:rPr lang="en-US" b="1" dirty="0">
                <a:solidFill>
                  <a:srgbClr val="C00000"/>
                </a:solidFill>
              </a:rPr>
              <a:t>30. Intrusive image </a:t>
            </a:r>
          </a:p>
        </p:txBody>
      </p:sp>
      <p:graphicFrame>
        <p:nvGraphicFramePr>
          <p:cNvPr id="3" name="Table 2">
            <a:extLst>
              <a:ext uri="{FF2B5EF4-FFF2-40B4-BE49-F238E27FC236}">
                <a16:creationId xmlns:a16="http://schemas.microsoft.com/office/drawing/2014/main" id="{6D46F646-310C-6C1D-2F58-88548660CF66}"/>
              </a:ext>
            </a:extLst>
          </p:cNvPr>
          <p:cNvGraphicFramePr>
            <a:graphicFrameLocks noGrp="1"/>
          </p:cNvGraphicFramePr>
          <p:nvPr>
            <p:extLst>
              <p:ext uri="{D42A27DB-BD31-4B8C-83A1-F6EECF244321}">
                <p14:modId xmlns:p14="http://schemas.microsoft.com/office/powerpoint/2010/main" val="1831850937"/>
              </p:ext>
            </p:extLst>
          </p:nvPr>
        </p:nvGraphicFramePr>
        <p:xfrm>
          <a:off x="540892" y="1100092"/>
          <a:ext cx="11110215" cy="2028819"/>
        </p:xfrm>
        <a:graphic>
          <a:graphicData uri="http://schemas.openxmlformats.org/drawingml/2006/table">
            <a:tbl>
              <a:tblPr firstRow="1" bandRow="1">
                <a:tableStyleId>{073A0DAA-6AF3-43AB-8588-CEC1D06C72B9}</a:tableStyleId>
              </a:tblPr>
              <a:tblGrid>
                <a:gridCol w="1587174">
                  <a:extLst>
                    <a:ext uri="{9D8B030D-6E8A-4147-A177-3AD203B41FA5}">
                      <a16:colId xmlns:a16="http://schemas.microsoft.com/office/drawing/2014/main" val="2636192060"/>
                    </a:ext>
                  </a:extLst>
                </a:gridCol>
                <a:gridCol w="1232972">
                  <a:extLst>
                    <a:ext uri="{9D8B030D-6E8A-4147-A177-3AD203B41FA5}">
                      <a16:colId xmlns:a16="http://schemas.microsoft.com/office/drawing/2014/main" val="2787575134"/>
                    </a:ext>
                  </a:extLst>
                </a:gridCol>
                <a:gridCol w="1941376">
                  <a:extLst>
                    <a:ext uri="{9D8B030D-6E8A-4147-A177-3AD203B41FA5}">
                      <a16:colId xmlns:a16="http://schemas.microsoft.com/office/drawing/2014/main" val="3247961395"/>
                    </a:ext>
                  </a:extLst>
                </a:gridCol>
                <a:gridCol w="2703926">
                  <a:extLst>
                    <a:ext uri="{9D8B030D-6E8A-4147-A177-3AD203B41FA5}">
                      <a16:colId xmlns:a16="http://schemas.microsoft.com/office/drawing/2014/main" val="2612879140"/>
                    </a:ext>
                  </a:extLst>
                </a:gridCol>
                <a:gridCol w="1026962">
                  <a:extLst>
                    <a:ext uri="{9D8B030D-6E8A-4147-A177-3AD203B41FA5}">
                      <a16:colId xmlns:a16="http://schemas.microsoft.com/office/drawing/2014/main" val="823327332"/>
                    </a:ext>
                  </a:extLst>
                </a:gridCol>
                <a:gridCol w="1030631">
                  <a:extLst>
                    <a:ext uri="{9D8B030D-6E8A-4147-A177-3AD203B41FA5}">
                      <a16:colId xmlns:a16="http://schemas.microsoft.com/office/drawing/2014/main" val="4231439412"/>
                    </a:ext>
                  </a:extLst>
                </a:gridCol>
                <a:gridCol w="1587174">
                  <a:extLst>
                    <a:ext uri="{9D8B030D-6E8A-4147-A177-3AD203B41FA5}">
                      <a16:colId xmlns:a16="http://schemas.microsoft.com/office/drawing/2014/main" val="1884015447"/>
                    </a:ext>
                  </a:extLst>
                </a:gridCol>
              </a:tblGrid>
              <a:tr h="278635">
                <a:tc rowSpan="2">
                  <a:txBody>
                    <a:bodyPr/>
                    <a:lstStyle/>
                    <a:p>
                      <a:r>
                        <a:rPr lang="en-US" sz="1200" dirty="0"/>
                        <a:t>Definition: mental image that is associated with negative emotions and impairment. </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806979904"/>
                  </a:ext>
                </a:extLst>
              </a:tr>
              <a:tr h="1750184">
                <a:tc vMerge="1">
                  <a:txBody>
                    <a:bodyPr/>
                    <a:lstStyle/>
                    <a:p>
                      <a:endParaRPr lang="en-US" dirty="0"/>
                    </a:p>
                  </a:txBody>
                  <a:tcPr/>
                </a:tc>
                <a:tc>
                  <a:txBody>
                    <a:bodyPr/>
                    <a:lstStyle/>
                    <a:p>
                      <a:r>
                        <a:rPr lang="en-US" sz="1200" dirty="0"/>
                        <a:t>Mental image  </a:t>
                      </a:r>
                    </a:p>
                  </a:txBody>
                  <a:tcPr/>
                </a:tc>
                <a:tc>
                  <a:txBody>
                    <a:bodyPr/>
                    <a:lstStyle/>
                    <a:p>
                      <a:r>
                        <a:rPr lang="en-US" sz="1200" dirty="0"/>
                        <a:t>Mental image  and Intrusive thought </a:t>
                      </a:r>
                    </a:p>
                  </a:txBody>
                  <a:tcPr/>
                </a:tc>
                <a:tc>
                  <a:txBody>
                    <a:bodyPr/>
                    <a:lstStyle/>
                    <a:p>
                      <a:endParaRPr lang="en-US" sz="1200" dirty="0"/>
                    </a:p>
                  </a:txBody>
                  <a:tcPr/>
                </a:tc>
                <a:tc>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847921795"/>
                  </a:ext>
                </a:extLst>
              </a:tr>
            </a:tbl>
          </a:graphicData>
        </a:graphic>
      </p:graphicFrame>
      <p:sp>
        <p:nvSpPr>
          <p:cNvPr id="4" name="TextBox 3">
            <a:extLst>
              <a:ext uri="{FF2B5EF4-FFF2-40B4-BE49-F238E27FC236}">
                <a16:creationId xmlns:a16="http://schemas.microsoft.com/office/drawing/2014/main" id="{AFEFC81A-FE1A-41EF-FAEE-D130A5AED3F0}"/>
              </a:ext>
            </a:extLst>
          </p:cNvPr>
          <p:cNvSpPr txBox="1"/>
          <p:nvPr/>
        </p:nvSpPr>
        <p:spPr>
          <a:xfrm>
            <a:off x="926756" y="3429000"/>
            <a:ext cx="2005742" cy="369332"/>
          </a:xfrm>
          <a:prstGeom prst="rect">
            <a:avLst/>
          </a:prstGeom>
          <a:noFill/>
        </p:spPr>
        <p:txBody>
          <a:bodyPr wrap="none" rtlCol="0">
            <a:spAutoFit/>
          </a:bodyPr>
          <a:lstStyle/>
          <a:p>
            <a:r>
              <a:rPr lang="en-US" b="1" dirty="0">
                <a:solidFill>
                  <a:srgbClr val="C00000"/>
                </a:solidFill>
              </a:rPr>
              <a:t>31. Mental image </a:t>
            </a:r>
          </a:p>
        </p:txBody>
      </p:sp>
      <p:graphicFrame>
        <p:nvGraphicFramePr>
          <p:cNvPr id="5" name="Table 4">
            <a:extLst>
              <a:ext uri="{FF2B5EF4-FFF2-40B4-BE49-F238E27FC236}">
                <a16:creationId xmlns:a16="http://schemas.microsoft.com/office/drawing/2014/main" id="{66BAED85-F0F3-80BE-E608-FB6280DCF049}"/>
              </a:ext>
            </a:extLst>
          </p:cNvPr>
          <p:cNvGraphicFramePr>
            <a:graphicFrameLocks noGrp="1"/>
          </p:cNvGraphicFramePr>
          <p:nvPr>
            <p:extLst>
              <p:ext uri="{D42A27DB-BD31-4B8C-83A1-F6EECF244321}">
                <p14:modId xmlns:p14="http://schemas.microsoft.com/office/powerpoint/2010/main" val="1143298283"/>
              </p:ext>
            </p:extLst>
          </p:nvPr>
        </p:nvGraphicFramePr>
        <p:xfrm>
          <a:off x="628135" y="4098421"/>
          <a:ext cx="11110215" cy="2028819"/>
        </p:xfrm>
        <a:graphic>
          <a:graphicData uri="http://schemas.openxmlformats.org/drawingml/2006/table">
            <a:tbl>
              <a:tblPr firstRow="1" bandRow="1">
                <a:tableStyleId>{073A0DAA-6AF3-43AB-8588-CEC1D06C72B9}</a:tableStyleId>
              </a:tblPr>
              <a:tblGrid>
                <a:gridCol w="1587174">
                  <a:extLst>
                    <a:ext uri="{9D8B030D-6E8A-4147-A177-3AD203B41FA5}">
                      <a16:colId xmlns:a16="http://schemas.microsoft.com/office/drawing/2014/main" val="1187608690"/>
                    </a:ext>
                  </a:extLst>
                </a:gridCol>
                <a:gridCol w="1232972">
                  <a:extLst>
                    <a:ext uri="{9D8B030D-6E8A-4147-A177-3AD203B41FA5}">
                      <a16:colId xmlns:a16="http://schemas.microsoft.com/office/drawing/2014/main" val="75541988"/>
                    </a:ext>
                  </a:extLst>
                </a:gridCol>
                <a:gridCol w="1941376">
                  <a:extLst>
                    <a:ext uri="{9D8B030D-6E8A-4147-A177-3AD203B41FA5}">
                      <a16:colId xmlns:a16="http://schemas.microsoft.com/office/drawing/2014/main" val="1624986240"/>
                    </a:ext>
                  </a:extLst>
                </a:gridCol>
                <a:gridCol w="2703926">
                  <a:extLst>
                    <a:ext uri="{9D8B030D-6E8A-4147-A177-3AD203B41FA5}">
                      <a16:colId xmlns:a16="http://schemas.microsoft.com/office/drawing/2014/main" val="185495642"/>
                    </a:ext>
                  </a:extLst>
                </a:gridCol>
                <a:gridCol w="1026962">
                  <a:extLst>
                    <a:ext uri="{9D8B030D-6E8A-4147-A177-3AD203B41FA5}">
                      <a16:colId xmlns:a16="http://schemas.microsoft.com/office/drawing/2014/main" val="3961179941"/>
                    </a:ext>
                  </a:extLst>
                </a:gridCol>
                <a:gridCol w="1030631">
                  <a:extLst>
                    <a:ext uri="{9D8B030D-6E8A-4147-A177-3AD203B41FA5}">
                      <a16:colId xmlns:a16="http://schemas.microsoft.com/office/drawing/2014/main" val="2879896785"/>
                    </a:ext>
                  </a:extLst>
                </a:gridCol>
                <a:gridCol w="1587174">
                  <a:extLst>
                    <a:ext uri="{9D8B030D-6E8A-4147-A177-3AD203B41FA5}">
                      <a16:colId xmlns:a16="http://schemas.microsoft.com/office/drawing/2014/main" val="3081151842"/>
                    </a:ext>
                  </a:extLst>
                </a:gridCol>
              </a:tblGrid>
              <a:tr h="278635">
                <a:tc rowSpan="2">
                  <a:txBody>
                    <a:bodyPr/>
                    <a:lstStyle/>
                    <a:p>
                      <a:r>
                        <a:rPr lang="en-US" sz="1200" dirty="0"/>
                        <a:t>Definition: </a:t>
                      </a:r>
                    </a:p>
                    <a:p>
                      <a:r>
                        <a:rPr lang="en-US" sz="1200" dirty="0"/>
                        <a:t>In Obsessive-Compulsive Disorder (OCD), a "mental image" typically refers to a mental picture or visualization.</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862282366"/>
                  </a:ext>
                </a:extLst>
              </a:tr>
              <a:tr h="1750184">
                <a:tc vMerge="1">
                  <a:txBody>
                    <a:bodyPr/>
                    <a:lstStyle/>
                    <a:p>
                      <a:endParaRPr lang="en-US" dirty="0"/>
                    </a:p>
                  </a:txBody>
                  <a:tcPr/>
                </a:tc>
                <a:tc>
                  <a:txBody>
                    <a:bodyPr/>
                    <a:lstStyle/>
                    <a:p>
                      <a:r>
                        <a:rPr lang="en-US" sz="1200" dirty="0"/>
                        <a:t>Thoughts </a:t>
                      </a:r>
                    </a:p>
                  </a:txBody>
                  <a:tcPr/>
                </a:tc>
                <a:tc>
                  <a:txBody>
                    <a:bodyPr/>
                    <a:lstStyle/>
                    <a:p>
                      <a:endParaRPr lang="en-US" sz="1200" dirty="0"/>
                    </a:p>
                  </a:txBody>
                  <a:tcPr/>
                </a:tc>
                <a:tc>
                  <a:txBody>
                    <a:bodyPr/>
                    <a:lstStyle/>
                    <a:p>
                      <a:endParaRPr lang="en-US" sz="1200" dirty="0"/>
                    </a:p>
                  </a:txBody>
                  <a:tcPr/>
                </a:tc>
                <a:tc>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074917137"/>
                  </a:ext>
                </a:extLst>
              </a:tr>
            </a:tbl>
          </a:graphicData>
        </a:graphic>
      </p:graphicFrame>
    </p:spTree>
    <p:extLst>
      <p:ext uri="{BB962C8B-B14F-4D97-AF65-F5344CB8AC3E}">
        <p14:creationId xmlns:p14="http://schemas.microsoft.com/office/powerpoint/2010/main" val="25364665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CD636-EBDB-12BA-32E5-EE366DA0D44A}"/>
              </a:ext>
            </a:extLst>
          </p:cNvPr>
          <p:cNvSpPr txBox="1"/>
          <p:nvPr/>
        </p:nvSpPr>
        <p:spPr>
          <a:xfrm>
            <a:off x="407773" y="149476"/>
            <a:ext cx="9798908" cy="1477328"/>
          </a:xfrm>
          <a:prstGeom prst="rect">
            <a:avLst/>
          </a:prstGeom>
          <a:noFill/>
        </p:spPr>
        <p:txBody>
          <a:bodyPr wrap="square">
            <a:spAutoFit/>
          </a:bodyPr>
          <a:lstStyle/>
          <a:p>
            <a:r>
              <a:rPr lang="en-US" b="1" dirty="0">
                <a:solidFill>
                  <a:srgbClr val="C00000"/>
                </a:solidFill>
              </a:rPr>
              <a:t>32</a:t>
            </a:r>
            <a:r>
              <a:rPr lang="en-US" sz="1800" b="1" dirty="0">
                <a:solidFill>
                  <a:srgbClr val="C00000"/>
                </a:solidFill>
              </a:rPr>
              <a:t>. Aggressive intrusive image  33.Sextual intrusive image 34.Somatic intrusive image  35. Religious intrusive image 36. Contamination intrusive image  37. Symmetry intrusive image 38. Hoarding intrusive image  39. Doubt intrusive image </a:t>
            </a:r>
          </a:p>
          <a:p>
            <a:endParaRPr lang="en-US" sz="1800" b="1" dirty="0">
              <a:solidFill>
                <a:srgbClr val="C00000"/>
              </a:solidFill>
            </a:endParaRPr>
          </a:p>
          <a:p>
            <a:endParaRPr lang="en-US" sz="1800" b="1" dirty="0">
              <a:solidFill>
                <a:srgbClr val="C00000"/>
              </a:solidFill>
            </a:endParaRPr>
          </a:p>
        </p:txBody>
      </p:sp>
      <p:graphicFrame>
        <p:nvGraphicFramePr>
          <p:cNvPr id="6" name="Table 5">
            <a:extLst>
              <a:ext uri="{FF2B5EF4-FFF2-40B4-BE49-F238E27FC236}">
                <a16:creationId xmlns:a16="http://schemas.microsoft.com/office/drawing/2014/main" id="{DE27DC9B-5726-BD0F-86D1-B5EBE9654A31}"/>
              </a:ext>
            </a:extLst>
          </p:cNvPr>
          <p:cNvGraphicFramePr>
            <a:graphicFrameLocks noGrp="1"/>
          </p:cNvGraphicFramePr>
          <p:nvPr>
            <p:extLst>
              <p:ext uri="{D42A27DB-BD31-4B8C-83A1-F6EECF244321}">
                <p14:modId xmlns:p14="http://schemas.microsoft.com/office/powerpoint/2010/main" val="2628398834"/>
              </p:ext>
            </p:extLst>
          </p:nvPr>
        </p:nvGraphicFramePr>
        <p:xfrm>
          <a:off x="407773" y="1136669"/>
          <a:ext cx="11526770" cy="5488187"/>
        </p:xfrm>
        <a:graphic>
          <a:graphicData uri="http://schemas.openxmlformats.org/drawingml/2006/table">
            <a:tbl>
              <a:tblPr firstRow="1" bandRow="1">
                <a:tableStyleId>{073A0DAA-6AF3-43AB-8588-CEC1D06C72B9}</a:tableStyleId>
              </a:tblPr>
              <a:tblGrid>
                <a:gridCol w="1645111">
                  <a:extLst>
                    <a:ext uri="{9D8B030D-6E8A-4147-A177-3AD203B41FA5}">
                      <a16:colId xmlns:a16="http://schemas.microsoft.com/office/drawing/2014/main" val="4113341925"/>
                    </a:ext>
                  </a:extLst>
                </a:gridCol>
                <a:gridCol w="1121610">
                  <a:extLst>
                    <a:ext uri="{9D8B030D-6E8A-4147-A177-3AD203B41FA5}">
                      <a16:colId xmlns:a16="http://schemas.microsoft.com/office/drawing/2014/main" val="623446069"/>
                    </a:ext>
                  </a:extLst>
                </a:gridCol>
                <a:gridCol w="2807708">
                  <a:extLst>
                    <a:ext uri="{9D8B030D-6E8A-4147-A177-3AD203B41FA5}">
                      <a16:colId xmlns:a16="http://schemas.microsoft.com/office/drawing/2014/main" val="1783741147"/>
                    </a:ext>
                  </a:extLst>
                </a:gridCol>
                <a:gridCol w="1576266">
                  <a:extLst>
                    <a:ext uri="{9D8B030D-6E8A-4147-A177-3AD203B41FA5}">
                      <a16:colId xmlns:a16="http://schemas.microsoft.com/office/drawing/2014/main" val="424834403"/>
                    </a:ext>
                  </a:extLst>
                </a:gridCol>
                <a:gridCol w="1168642">
                  <a:extLst>
                    <a:ext uri="{9D8B030D-6E8A-4147-A177-3AD203B41FA5}">
                      <a16:colId xmlns:a16="http://schemas.microsoft.com/office/drawing/2014/main" val="2135488855"/>
                    </a:ext>
                  </a:extLst>
                </a:gridCol>
                <a:gridCol w="1948745">
                  <a:extLst>
                    <a:ext uri="{9D8B030D-6E8A-4147-A177-3AD203B41FA5}">
                      <a16:colId xmlns:a16="http://schemas.microsoft.com/office/drawing/2014/main" val="2246993523"/>
                    </a:ext>
                  </a:extLst>
                </a:gridCol>
                <a:gridCol w="1258688">
                  <a:extLst>
                    <a:ext uri="{9D8B030D-6E8A-4147-A177-3AD203B41FA5}">
                      <a16:colId xmlns:a16="http://schemas.microsoft.com/office/drawing/2014/main" val="1618240294"/>
                    </a:ext>
                  </a:extLst>
                </a:gridCol>
              </a:tblGrid>
              <a:tr h="372998">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3479366321"/>
                  </a:ext>
                </a:extLst>
              </a:tr>
              <a:tr h="1691812">
                <a:tc rowSpan="2">
                  <a:txBody>
                    <a:bodyPr/>
                    <a:lstStyle/>
                    <a:p>
                      <a:r>
                        <a:rPr lang="en-US" sz="1100" b="0" dirty="0">
                          <a:solidFill>
                            <a:schemeClr val="tx1"/>
                          </a:solidFill>
                        </a:rPr>
                        <a:t>32. Aggressive intrusive image </a:t>
                      </a:r>
                    </a:p>
                  </a:txBody>
                  <a:tcPr/>
                </a:tc>
                <a:tc rowSpan="12">
                  <a:txBody>
                    <a:bodyPr/>
                    <a:lstStyle/>
                    <a:p>
                      <a:r>
                        <a:rPr lang="en-US" sz="1100" dirty="0"/>
                        <a:t>Intrusive images</a:t>
                      </a:r>
                    </a:p>
                  </a:txBody>
                  <a:tcPr/>
                </a:tc>
                <a:tc>
                  <a:txBody>
                    <a:bodyPr/>
                    <a:lstStyle/>
                    <a:p>
                      <a:r>
                        <a:rPr lang="en-US" sz="1100" dirty="0"/>
                        <a:t>Aggressive mental image and Intrusive image</a:t>
                      </a:r>
                    </a:p>
                  </a:txBody>
                  <a:tcPr/>
                </a:tc>
                <a:tc>
                  <a:txBody>
                    <a:bodyPr/>
                    <a:lstStyle/>
                    <a:p>
                      <a:endParaRPr lang="en-US" sz="1100" dirty="0"/>
                    </a:p>
                  </a:txBody>
                  <a:tcPr/>
                </a:tc>
                <a:tc>
                  <a:txBody>
                    <a:bodyPr/>
                    <a:lstStyle/>
                    <a:p>
                      <a:r>
                        <a:rPr lang="en-US"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923259384"/>
                  </a:ext>
                </a:extLst>
              </a:tr>
              <a:tr h="108545">
                <a:tc vMerge="1">
                  <a:txBody>
                    <a:bodyPr/>
                    <a:lstStyle/>
                    <a:p>
                      <a:endParaRPr lang="en-US" sz="1100" dirty="0"/>
                    </a:p>
                  </a:txBody>
                  <a:tcPr/>
                </a:tc>
                <a:tc vMerge="1">
                  <a:txBody>
                    <a:bodyPr/>
                    <a:lstStyle/>
                    <a:p>
                      <a:endParaRPr lang="en-US"/>
                    </a:p>
                  </a:txBody>
                  <a:tcPr/>
                </a:tc>
                <a:tc rowSpan="2">
                  <a:txBody>
                    <a:bodyPr/>
                    <a:lstStyle/>
                    <a:p>
                      <a:r>
                        <a:rPr lang="en-US" sz="1100" dirty="0"/>
                        <a:t>Sextual mental image and Intrusive image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000992727"/>
                  </a:ext>
                </a:extLst>
              </a:tr>
              <a:tr h="420133">
                <a:tc rowSpan="2">
                  <a:txBody>
                    <a:bodyPr/>
                    <a:lstStyle/>
                    <a:p>
                      <a:r>
                        <a:rPr lang="en-US" sz="1100" b="0" dirty="0">
                          <a:solidFill>
                            <a:schemeClr val="tx1"/>
                          </a:solidFill>
                        </a:rPr>
                        <a:t>33. Sextual intrusive image </a:t>
                      </a:r>
                    </a:p>
                  </a:txBody>
                  <a:tcPr/>
                </a:tc>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a:p>
                  </a:txBody>
                  <a:tcPr/>
                </a:tc>
                <a:tc vMerge="1">
                  <a:txBody>
                    <a:bodyPr/>
                    <a:lstStyle/>
                    <a:p>
                      <a:endParaRPr lang="en-US" sz="1100"/>
                    </a:p>
                  </a:txBody>
                  <a:tcPr/>
                </a:tc>
                <a:tc vMerge="1">
                  <a:txBody>
                    <a:bodyPr/>
                    <a:lstStyle/>
                    <a:p>
                      <a:endParaRPr lang="en-US" sz="1100"/>
                    </a:p>
                  </a:txBody>
                  <a:tcPr/>
                </a:tc>
                <a:tc vMerge="1">
                  <a:txBody>
                    <a:bodyPr/>
                    <a:lstStyle/>
                    <a:p>
                      <a:endParaRPr lang="en-US" sz="1100" dirty="0"/>
                    </a:p>
                  </a:txBody>
                  <a:tcPr/>
                </a:tc>
                <a:extLst>
                  <a:ext uri="{0D108BD9-81ED-4DB2-BD59-A6C34878D82A}">
                    <a16:rowId xmlns:a16="http://schemas.microsoft.com/office/drawing/2014/main" val="2794855232"/>
                  </a:ext>
                </a:extLst>
              </a:tr>
              <a:tr h="91246">
                <a:tc vMerge="1">
                  <a:txBody>
                    <a:bodyPr/>
                    <a:lstStyle/>
                    <a:p>
                      <a:endParaRPr lang="en-US" sz="1100" dirty="0"/>
                    </a:p>
                  </a:txBody>
                  <a:tcPr/>
                </a:tc>
                <a:tc vMerge="1">
                  <a:txBody>
                    <a:bodyPr/>
                    <a:lstStyle/>
                    <a:p>
                      <a:endParaRPr lang="en-US"/>
                    </a:p>
                  </a:txBody>
                  <a:tcPr/>
                </a:tc>
                <a:tc rowSpan="2">
                  <a:txBody>
                    <a:bodyPr/>
                    <a:lstStyle/>
                    <a:p>
                      <a:r>
                        <a:rPr lang="en-US" sz="1100" dirty="0"/>
                        <a:t>Somatic mental image and Intrusive image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560473525"/>
                  </a:ext>
                </a:extLst>
              </a:tr>
              <a:tr h="411153">
                <a:tc rowSpan="2">
                  <a:txBody>
                    <a:bodyPr/>
                    <a:lstStyle/>
                    <a:p>
                      <a:r>
                        <a:rPr lang="en-US" sz="1100" b="0" dirty="0">
                          <a:solidFill>
                            <a:schemeClr val="tx1"/>
                          </a:solidFill>
                        </a:rPr>
                        <a:t>34. Somatic intrusive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2285885011"/>
                  </a:ext>
                </a:extLst>
              </a:tr>
              <a:tr h="100227">
                <a:tc vMerge="1">
                  <a:txBody>
                    <a:bodyPr/>
                    <a:lstStyle/>
                    <a:p>
                      <a:endParaRPr lang="en-US" sz="1100" dirty="0"/>
                    </a:p>
                  </a:txBody>
                  <a:tcPr/>
                </a:tc>
                <a:tc vMerge="1">
                  <a:txBody>
                    <a:bodyPr/>
                    <a:lstStyle/>
                    <a:p>
                      <a:endParaRPr lang="en-US"/>
                    </a:p>
                  </a:txBody>
                  <a:tcPr/>
                </a:tc>
                <a:tc rowSpan="2">
                  <a:txBody>
                    <a:bodyPr/>
                    <a:lstStyle/>
                    <a:p>
                      <a:r>
                        <a:rPr lang="en-US" sz="1100" dirty="0"/>
                        <a:t>Religious mental image and Intrusive image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203115658"/>
                  </a:ext>
                </a:extLst>
              </a:tr>
              <a:tr h="335431">
                <a:tc rowSpan="2">
                  <a:txBody>
                    <a:bodyPr/>
                    <a:lstStyle/>
                    <a:p>
                      <a:r>
                        <a:rPr lang="en-US" sz="1100" b="0" dirty="0">
                          <a:solidFill>
                            <a:schemeClr val="tx1"/>
                          </a:solidFill>
                        </a:rPr>
                        <a:t>35. Religious intrusive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1918099001"/>
                  </a:ext>
                </a:extLst>
              </a:tr>
              <a:tr h="178164">
                <a:tc vMerge="1">
                  <a:txBody>
                    <a:bodyPr/>
                    <a:lstStyle/>
                    <a:p>
                      <a:endParaRPr lang="en-US" sz="1100" dirty="0"/>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Contamination mental image and Intrusive image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554716229"/>
                  </a:ext>
                </a:extLst>
              </a:tr>
              <a:tr h="341369">
                <a:tc>
                  <a:txBody>
                    <a:bodyPr/>
                    <a:lstStyle/>
                    <a:p>
                      <a:r>
                        <a:rPr lang="en-US" sz="1100" b="0" dirty="0">
                          <a:solidFill>
                            <a:schemeClr val="tx1"/>
                          </a:solidFill>
                        </a:rPr>
                        <a:t>36. Contamination intrusive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endParaRPr lang="en-GB"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2981743870"/>
                  </a:ext>
                </a:extLst>
              </a:tr>
              <a:tr h="435658">
                <a:tc>
                  <a:txBody>
                    <a:bodyPr/>
                    <a:lstStyle/>
                    <a:p>
                      <a:r>
                        <a:rPr lang="en-US" sz="1100" b="0" dirty="0">
                          <a:solidFill>
                            <a:schemeClr val="tx1"/>
                          </a:solidFill>
                        </a:rPr>
                        <a:t>37. Symmetry intrusive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Symmetry mental image and Intrusive image</a:t>
                      </a:r>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788888421"/>
                  </a:ext>
                </a:extLst>
              </a:tr>
              <a:tr h="435658">
                <a:tc>
                  <a:txBody>
                    <a:bodyPr/>
                    <a:lstStyle/>
                    <a:p>
                      <a:r>
                        <a:rPr lang="en-US" sz="1100" b="0" dirty="0">
                          <a:solidFill>
                            <a:schemeClr val="tx1"/>
                          </a:solidFill>
                        </a:rPr>
                        <a:t>38. Hoarding intrusive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Hoarding mental image and Intrusive image</a:t>
                      </a:r>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10768666"/>
                  </a:ext>
                </a:extLst>
              </a:tr>
              <a:tr h="372998">
                <a:tc>
                  <a:txBody>
                    <a:bodyPr/>
                    <a:lstStyle/>
                    <a:p>
                      <a:r>
                        <a:rPr lang="en-US" sz="1100" b="0" dirty="0">
                          <a:solidFill>
                            <a:schemeClr val="tx1"/>
                          </a:solidFill>
                        </a:rPr>
                        <a:t>39. Doubt intrusive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Doubt mental image and Intrusive image</a:t>
                      </a:r>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869615484"/>
                  </a:ext>
                </a:extLst>
              </a:tr>
            </a:tbl>
          </a:graphicData>
        </a:graphic>
      </p:graphicFrame>
    </p:spTree>
    <p:extLst>
      <p:ext uri="{BB962C8B-B14F-4D97-AF65-F5344CB8AC3E}">
        <p14:creationId xmlns:p14="http://schemas.microsoft.com/office/powerpoint/2010/main" val="9849453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64BB9-CCCA-8E72-A73D-6E265F50B936}"/>
              </a:ext>
            </a:extLst>
          </p:cNvPr>
          <p:cNvSpPr txBox="1"/>
          <p:nvPr/>
        </p:nvSpPr>
        <p:spPr>
          <a:xfrm>
            <a:off x="457200" y="222422"/>
            <a:ext cx="11417643" cy="1477328"/>
          </a:xfrm>
          <a:prstGeom prst="rect">
            <a:avLst/>
          </a:prstGeom>
          <a:noFill/>
        </p:spPr>
        <p:txBody>
          <a:bodyPr wrap="square">
            <a:spAutoFit/>
          </a:bodyPr>
          <a:lstStyle/>
          <a:p>
            <a:r>
              <a:rPr lang="en-US" b="1" dirty="0">
                <a:solidFill>
                  <a:srgbClr val="C00000"/>
                </a:solidFill>
              </a:rPr>
              <a:t>40</a:t>
            </a:r>
            <a:r>
              <a:rPr lang="en-US" sz="1800" b="1" dirty="0">
                <a:solidFill>
                  <a:srgbClr val="C00000"/>
                </a:solidFill>
              </a:rPr>
              <a:t>. Aggressive mental image   41.Sextual mental image  42.Somatic mental image 43. Religious mental image </a:t>
            </a:r>
            <a:r>
              <a:rPr lang="en-US" b="1" dirty="0">
                <a:solidFill>
                  <a:srgbClr val="C00000"/>
                </a:solidFill>
              </a:rPr>
              <a:t> 44</a:t>
            </a:r>
            <a:r>
              <a:rPr lang="en-US" sz="1800" b="1" dirty="0">
                <a:solidFill>
                  <a:srgbClr val="C00000"/>
                </a:solidFill>
              </a:rPr>
              <a:t>. Contamination mental image  45. Symmetry mental image  46. Hoarding mental image  47. Doubt mental image </a:t>
            </a:r>
          </a:p>
          <a:p>
            <a:endParaRPr lang="en-US" sz="1800" b="1" dirty="0">
              <a:solidFill>
                <a:srgbClr val="C00000"/>
              </a:solidFill>
            </a:endParaRPr>
          </a:p>
          <a:p>
            <a:endParaRPr lang="en-US" sz="1800" b="1" dirty="0">
              <a:solidFill>
                <a:srgbClr val="C00000"/>
              </a:solidFill>
            </a:endParaRPr>
          </a:p>
        </p:txBody>
      </p:sp>
      <p:graphicFrame>
        <p:nvGraphicFramePr>
          <p:cNvPr id="4" name="Table 3">
            <a:extLst>
              <a:ext uri="{FF2B5EF4-FFF2-40B4-BE49-F238E27FC236}">
                <a16:creationId xmlns:a16="http://schemas.microsoft.com/office/drawing/2014/main" id="{F0B98B05-A739-D294-C482-1CBB09194D26}"/>
              </a:ext>
            </a:extLst>
          </p:cNvPr>
          <p:cNvGraphicFramePr>
            <a:graphicFrameLocks noGrp="1"/>
          </p:cNvGraphicFramePr>
          <p:nvPr>
            <p:extLst>
              <p:ext uri="{D42A27DB-BD31-4B8C-83A1-F6EECF244321}">
                <p14:modId xmlns:p14="http://schemas.microsoft.com/office/powerpoint/2010/main" val="1663625984"/>
              </p:ext>
            </p:extLst>
          </p:nvPr>
        </p:nvGraphicFramePr>
        <p:xfrm>
          <a:off x="387178" y="1140850"/>
          <a:ext cx="11417644" cy="5444757"/>
        </p:xfrm>
        <a:graphic>
          <a:graphicData uri="http://schemas.openxmlformats.org/drawingml/2006/table">
            <a:tbl>
              <a:tblPr firstRow="1" bandRow="1">
                <a:tableStyleId>{073A0DAA-6AF3-43AB-8588-CEC1D06C72B9}</a:tableStyleId>
              </a:tblPr>
              <a:tblGrid>
                <a:gridCol w="1629536">
                  <a:extLst>
                    <a:ext uri="{9D8B030D-6E8A-4147-A177-3AD203B41FA5}">
                      <a16:colId xmlns:a16="http://schemas.microsoft.com/office/drawing/2014/main" val="3413786959"/>
                    </a:ext>
                  </a:extLst>
                </a:gridCol>
                <a:gridCol w="1110991">
                  <a:extLst>
                    <a:ext uri="{9D8B030D-6E8A-4147-A177-3AD203B41FA5}">
                      <a16:colId xmlns:a16="http://schemas.microsoft.com/office/drawing/2014/main" val="118559031"/>
                    </a:ext>
                  </a:extLst>
                </a:gridCol>
                <a:gridCol w="2781127">
                  <a:extLst>
                    <a:ext uri="{9D8B030D-6E8A-4147-A177-3AD203B41FA5}">
                      <a16:colId xmlns:a16="http://schemas.microsoft.com/office/drawing/2014/main" val="140567522"/>
                    </a:ext>
                  </a:extLst>
                </a:gridCol>
                <a:gridCol w="1561342">
                  <a:extLst>
                    <a:ext uri="{9D8B030D-6E8A-4147-A177-3AD203B41FA5}">
                      <a16:colId xmlns:a16="http://schemas.microsoft.com/office/drawing/2014/main" val="4206623510"/>
                    </a:ext>
                  </a:extLst>
                </a:gridCol>
                <a:gridCol w="1157579">
                  <a:extLst>
                    <a:ext uri="{9D8B030D-6E8A-4147-A177-3AD203B41FA5}">
                      <a16:colId xmlns:a16="http://schemas.microsoft.com/office/drawing/2014/main" val="565454549"/>
                    </a:ext>
                  </a:extLst>
                </a:gridCol>
                <a:gridCol w="1930297">
                  <a:extLst>
                    <a:ext uri="{9D8B030D-6E8A-4147-A177-3AD203B41FA5}">
                      <a16:colId xmlns:a16="http://schemas.microsoft.com/office/drawing/2014/main" val="724110315"/>
                    </a:ext>
                  </a:extLst>
                </a:gridCol>
                <a:gridCol w="1246772">
                  <a:extLst>
                    <a:ext uri="{9D8B030D-6E8A-4147-A177-3AD203B41FA5}">
                      <a16:colId xmlns:a16="http://schemas.microsoft.com/office/drawing/2014/main" val="430599210"/>
                    </a:ext>
                  </a:extLst>
                </a:gridCol>
              </a:tblGrid>
              <a:tr h="443694">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3453673765"/>
                  </a:ext>
                </a:extLst>
              </a:tr>
              <a:tr h="1451217">
                <a:tc rowSpan="2">
                  <a:txBody>
                    <a:bodyPr/>
                    <a:lstStyle/>
                    <a:p>
                      <a:r>
                        <a:rPr lang="en-US" sz="1100" b="0" dirty="0">
                          <a:solidFill>
                            <a:schemeClr val="tx1"/>
                          </a:solidFill>
                        </a:rPr>
                        <a:t>40. Aggressive mental image </a:t>
                      </a:r>
                    </a:p>
                  </a:txBody>
                  <a:tcPr/>
                </a:tc>
                <a:tc rowSpan="12">
                  <a:txBody>
                    <a:bodyPr/>
                    <a:lstStyle/>
                    <a:p>
                      <a:r>
                        <a:rPr lang="en-US" sz="1100" dirty="0"/>
                        <a:t>Mental image</a:t>
                      </a:r>
                    </a:p>
                  </a:txBody>
                  <a:tcPr/>
                </a:tc>
                <a:tc>
                  <a:txBody>
                    <a:bodyPr/>
                    <a:lstStyle/>
                    <a:p>
                      <a:endParaRPr lang="en-US" sz="1100" dirty="0"/>
                    </a:p>
                  </a:txBody>
                  <a:tcPr/>
                </a:tc>
                <a:tc>
                  <a:txBody>
                    <a:bodyPr/>
                    <a:lstStyle/>
                    <a:p>
                      <a:endParaRPr lang="en-US" sz="1100" dirty="0"/>
                    </a:p>
                  </a:txBody>
                  <a:tcPr/>
                </a:tc>
                <a:tc>
                  <a:txBody>
                    <a:bodyPr/>
                    <a:lstStyle/>
                    <a:p>
                      <a:r>
                        <a:rPr lang="en-US"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833359415"/>
                  </a:ext>
                </a:extLst>
              </a:tr>
              <a:tr h="93109">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858586958"/>
                  </a:ext>
                </a:extLst>
              </a:tr>
              <a:tr h="792376">
                <a:tc rowSpan="2">
                  <a:txBody>
                    <a:bodyPr/>
                    <a:lstStyle/>
                    <a:p>
                      <a:r>
                        <a:rPr lang="en-US" sz="1100" b="0" dirty="0">
                          <a:solidFill>
                            <a:schemeClr val="tx1"/>
                          </a:solidFill>
                        </a:rPr>
                        <a:t>41. Sextual mental image </a:t>
                      </a:r>
                    </a:p>
                  </a:txBody>
                  <a:tcPr/>
                </a:tc>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a:p>
                  </a:txBody>
                  <a:tcPr/>
                </a:tc>
                <a:tc vMerge="1">
                  <a:txBody>
                    <a:bodyPr/>
                    <a:lstStyle/>
                    <a:p>
                      <a:endParaRPr lang="en-US" sz="1100"/>
                    </a:p>
                  </a:txBody>
                  <a:tcPr/>
                </a:tc>
                <a:tc vMerge="1">
                  <a:txBody>
                    <a:bodyPr/>
                    <a:lstStyle/>
                    <a:p>
                      <a:endParaRPr lang="en-US" sz="1100"/>
                    </a:p>
                  </a:txBody>
                  <a:tcPr/>
                </a:tc>
                <a:tc vMerge="1">
                  <a:txBody>
                    <a:bodyPr/>
                    <a:lstStyle/>
                    <a:p>
                      <a:endParaRPr lang="en-US" sz="1100" dirty="0"/>
                    </a:p>
                  </a:txBody>
                  <a:tcPr/>
                </a:tc>
                <a:extLst>
                  <a:ext uri="{0D108BD9-81ED-4DB2-BD59-A6C34878D82A}">
                    <a16:rowId xmlns:a16="http://schemas.microsoft.com/office/drawing/2014/main" val="3736809290"/>
                  </a:ext>
                </a:extLst>
              </a:tr>
              <a:tr h="78270">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769088350"/>
                  </a:ext>
                </a:extLst>
              </a:tr>
              <a:tr h="352682">
                <a:tc rowSpan="2">
                  <a:txBody>
                    <a:bodyPr/>
                    <a:lstStyle/>
                    <a:p>
                      <a:r>
                        <a:rPr lang="en-US" sz="1100" b="0" dirty="0">
                          <a:solidFill>
                            <a:schemeClr val="tx1"/>
                          </a:solidFill>
                        </a:rPr>
                        <a:t>42. Somatic mental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2572115417"/>
                  </a:ext>
                </a:extLst>
              </a:tr>
              <a:tr h="85974">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469174097"/>
                  </a:ext>
                </a:extLst>
              </a:tr>
              <a:tr h="287728">
                <a:tc rowSpan="2">
                  <a:txBody>
                    <a:bodyPr/>
                    <a:lstStyle/>
                    <a:p>
                      <a:r>
                        <a:rPr lang="en-US" sz="1100" b="0" dirty="0">
                          <a:solidFill>
                            <a:schemeClr val="tx1"/>
                          </a:solidFill>
                        </a:rPr>
                        <a:t>43. Religious mental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3445133407"/>
                  </a:ext>
                </a:extLst>
              </a:tr>
              <a:tr h="152827">
                <a:tc vMerge="1">
                  <a:txBody>
                    <a:bodyPr/>
                    <a:lstStyle/>
                    <a:p>
                      <a:endParaRPr lang="en-US" sz="1100" dirty="0"/>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969514744"/>
                  </a:ext>
                </a:extLst>
              </a:tr>
              <a:tr h="413304">
                <a:tc>
                  <a:txBody>
                    <a:bodyPr/>
                    <a:lstStyle/>
                    <a:p>
                      <a:r>
                        <a:rPr lang="en-US" sz="1100" b="0" dirty="0">
                          <a:solidFill>
                            <a:schemeClr val="tx1"/>
                          </a:solidFill>
                        </a:rPr>
                        <a:t>44. Contamination mental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endParaRPr lang="en-GB"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345753725"/>
                  </a:ext>
                </a:extLst>
              </a:tr>
              <a:tr h="373703">
                <a:tc>
                  <a:txBody>
                    <a:bodyPr/>
                    <a:lstStyle/>
                    <a:p>
                      <a:r>
                        <a:rPr lang="en-US" sz="1100" b="0" dirty="0">
                          <a:solidFill>
                            <a:schemeClr val="tx1"/>
                          </a:solidFill>
                        </a:rPr>
                        <a:t>45. Symmetry mental image</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699058026"/>
                  </a:ext>
                </a:extLst>
              </a:tr>
              <a:tr h="373703">
                <a:tc>
                  <a:txBody>
                    <a:bodyPr/>
                    <a:lstStyle/>
                    <a:p>
                      <a:r>
                        <a:rPr lang="en-US" sz="1100" b="0" dirty="0">
                          <a:solidFill>
                            <a:schemeClr val="tx1"/>
                          </a:solidFill>
                        </a:rPr>
                        <a:t>46. Hoarding mental image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71616238"/>
                  </a:ext>
                </a:extLst>
              </a:tr>
              <a:tr h="269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47. Doubt mental image </a:t>
                      </a:r>
                    </a:p>
                    <a:p>
                      <a:endParaRPr lang="en-US" sz="1100" b="0" dirty="0">
                        <a:solidFill>
                          <a:schemeClr val="tx1"/>
                        </a:solidFill>
                      </a:endParaRP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891754232"/>
                  </a:ext>
                </a:extLst>
              </a:tr>
            </a:tbl>
          </a:graphicData>
        </a:graphic>
      </p:graphicFrame>
    </p:spTree>
    <p:extLst>
      <p:ext uri="{BB962C8B-B14F-4D97-AF65-F5344CB8AC3E}">
        <p14:creationId xmlns:p14="http://schemas.microsoft.com/office/powerpoint/2010/main" val="2744467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91E1D-7944-4C02-95AC-648FB393CF34}"/>
              </a:ext>
            </a:extLst>
          </p:cNvPr>
          <p:cNvSpPr txBox="1"/>
          <p:nvPr/>
        </p:nvSpPr>
        <p:spPr>
          <a:xfrm>
            <a:off x="593126" y="341437"/>
            <a:ext cx="2023311" cy="369332"/>
          </a:xfrm>
          <a:prstGeom prst="rect">
            <a:avLst/>
          </a:prstGeom>
          <a:noFill/>
        </p:spPr>
        <p:txBody>
          <a:bodyPr wrap="none" rtlCol="0">
            <a:spAutoFit/>
          </a:bodyPr>
          <a:lstStyle/>
          <a:p>
            <a:r>
              <a:rPr lang="en-US" b="1" dirty="0">
                <a:solidFill>
                  <a:srgbClr val="C00000"/>
                </a:solidFill>
              </a:rPr>
              <a:t>48. Intrusive urge </a:t>
            </a:r>
          </a:p>
        </p:txBody>
      </p:sp>
      <p:sp>
        <p:nvSpPr>
          <p:cNvPr id="3" name="TextBox 2">
            <a:extLst>
              <a:ext uri="{FF2B5EF4-FFF2-40B4-BE49-F238E27FC236}">
                <a16:creationId xmlns:a16="http://schemas.microsoft.com/office/drawing/2014/main" id="{B81A60A5-E8DC-5453-C601-740CE94BA9F9}"/>
              </a:ext>
            </a:extLst>
          </p:cNvPr>
          <p:cNvSpPr txBox="1"/>
          <p:nvPr/>
        </p:nvSpPr>
        <p:spPr>
          <a:xfrm>
            <a:off x="716692" y="3688859"/>
            <a:ext cx="1079783" cy="369332"/>
          </a:xfrm>
          <a:prstGeom prst="rect">
            <a:avLst/>
          </a:prstGeom>
          <a:noFill/>
        </p:spPr>
        <p:txBody>
          <a:bodyPr wrap="none" rtlCol="0">
            <a:spAutoFit/>
          </a:bodyPr>
          <a:lstStyle/>
          <a:p>
            <a:r>
              <a:rPr lang="en-US" b="1" dirty="0">
                <a:solidFill>
                  <a:srgbClr val="C00000"/>
                </a:solidFill>
              </a:rPr>
              <a:t>49. Urge </a:t>
            </a:r>
          </a:p>
        </p:txBody>
      </p:sp>
      <p:graphicFrame>
        <p:nvGraphicFramePr>
          <p:cNvPr id="4" name="Table 3">
            <a:extLst>
              <a:ext uri="{FF2B5EF4-FFF2-40B4-BE49-F238E27FC236}">
                <a16:creationId xmlns:a16="http://schemas.microsoft.com/office/drawing/2014/main" id="{5681D130-9F49-6246-B8C4-574C5E6F2FBF}"/>
              </a:ext>
            </a:extLst>
          </p:cNvPr>
          <p:cNvGraphicFramePr>
            <a:graphicFrameLocks noGrp="1"/>
          </p:cNvGraphicFramePr>
          <p:nvPr>
            <p:extLst>
              <p:ext uri="{D42A27DB-BD31-4B8C-83A1-F6EECF244321}">
                <p14:modId xmlns:p14="http://schemas.microsoft.com/office/powerpoint/2010/main" val="995936401"/>
              </p:ext>
            </p:extLst>
          </p:nvPr>
        </p:nvGraphicFramePr>
        <p:xfrm>
          <a:off x="716692" y="1075039"/>
          <a:ext cx="11320278" cy="2249550"/>
        </p:xfrm>
        <a:graphic>
          <a:graphicData uri="http://schemas.openxmlformats.org/drawingml/2006/table">
            <a:tbl>
              <a:tblPr firstRow="1" bandRow="1">
                <a:tableStyleId>{073A0DAA-6AF3-43AB-8588-CEC1D06C72B9}</a:tableStyleId>
              </a:tblPr>
              <a:tblGrid>
                <a:gridCol w="1617183">
                  <a:extLst>
                    <a:ext uri="{9D8B030D-6E8A-4147-A177-3AD203B41FA5}">
                      <a16:colId xmlns:a16="http://schemas.microsoft.com/office/drawing/2014/main" val="2773285037"/>
                    </a:ext>
                  </a:extLst>
                </a:gridCol>
                <a:gridCol w="1256284">
                  <a:extLst>
                    <a:ext uri="{9D8B030D-6E8A-4147-A177-3AD203B41FA5}">
                      <a16:colId xmlns:a16="http://schemas.microsoft.com/office/drawing/2014/main" val="597511505"/>
                    </a:ext>
                  </a:extLst>
                </a:gridCol>
                <a:gridCol w="1978082">
                  <a:extLst>
                    <a:ext uri="{9D8B030D-6E8A-4147-A177-3AD203B41FA5}">
                      <a16:colId xmlns:a16="http://schemas.microsoft.com/office/drawing/2014/main" val="173368600"/>
                    </a:ext>
                  </a:extLst>
                </a:gridCol>
                <a:gridCol w="2755050">
                  <a:extLst>
                    <a:ext uri="{9D8B030D-6E8A-4147-A177-3AD203B41FA5}">
                      <a16:colId xmlns:a16="http://schemas.microsoft.com/office/drawing/2014/main" val="1015060957"/>
                    </a:ext>
                  </a:extLst>
                </a:gridCol>
                <a:gridCol w="1046379">
                  <a:extLst>
                    <a:ext uri="{9D8B030D-6E8A-4147-A177-3AD203B41FA5}">
                      <a16:colId xmlns:a16="http://schemas.microsoft.com/office/drawing/2014/main" val="3172768925"/>
                    </a:ext>
                  </a:extLst>
                </a:gridCol>
                <a:gridCol w="1050117">
                  <a:extLst>
                    <a:ext uri="{9D8B030D-6E8A-4147-A177-3AD203B41FA5}">
                      <a16:colId xmlns:a16="http://schemas.microsoft.com/office/drawing/2014/main" val="3518667612"/>
                    </a:ext>
                  </a:extLst>
                </a:gridCol>
                <a:gridCol w="1617183">
                  <a:extLst>
                    <a:ext uri="{9D8B030D-6E8A-4147-A177-3AD203B41FA5}">
                      <a16:colId xmlns:a16="http://schemas.microsoft.com/office/drawing/2014/main" val="4190987940"/>
                    </a:ext>
                  </a:extLst>
                </a:gridCol>
              </a:tblGrid>
              <a:tr h="285056">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Definition:  </a:t>
                      </a:r>
                      <a:r>
                        <a:rPr lang="en-GB" sz="1200" b="0" i="0" u="none" strike="noStrike" dirty="0">
                          <a:solidFill>
                            <a:schemeClr val="bg1"/>
                          </a:solidFill>
                          <a:effectLst/>
                          <a:latin typeface="-webkit-standard"/>
                        </a:rPr>
                        <a:t>An "intrusive urge" is a specific type of urge characterized by its intrusive nature, often causing significant distress or impairment</a:t>
                      </a:r>
                      <a:endParaRPr lang="en-US" sz="1200" dirty="0">
                        <a:solidFill>
                          <a:schemeClr val="bg1"/>
                        </a:solidFill>
                      </a:endParaRP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716317605"/>
                  </a:ext>
                </a:extLst>
              </a:tr>
              <a:tr h="1964494">
                <a:tc vMerge="1">
                  <a:txBody>
                    <a:bodyPr/>
                    <a:lstStyle/>
                    <a:p>
                      <a:endParaRPr lang="en-US" dirty="0"/>
                    </a:p>
                  </a:txBody>
                  <a:tcPr/>
                </a:tc>
                <a:tc>
                  <a:txBody>
                    <a:bodyPr/>
                    <a:lstStyle/>
                    <a:p>
                      <a:r>
                        <a:rPr lang="en-US" sz="1200" dirty="0"/>
                        <a:t>Urge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Urge  and (</a:t>
                      </a:r>
                      <a:r>
                        <a:rPr lang="en-US" sz="1200" dirty="0" err="1"/>
                        <a:t>hasAssociatedEmotion</a:t>
                      </a:r>
                      <a:r>
                        <a:rPr lang="en-US" sz="1200" dirty="0"/>
                        <a:t> some 'negative emotion') and (</a:t>
                      </a:r>
                      <a:r>
                        <a:rPr lang="en-US" sz="1200" dirty="0" err="1"/>
                        <a:t>hasAssociatedImpairment</a:t>
                      </a:r>
                      <a:r>
                        <a:rPr lang="en-US" sz="1200" dirty="0"/>
                        <a:t> some 'Impaired executive functioning') and (</a:t>
                      </a:r>
                      <a:r>
                        <a:rPr lang="en-US" sz="1200" dirty="0" err="1"/>
                        <a:t>hasDurationLevel</a:t>
                      </a:r>
                      <a:r>
                        <a:rPr lang="en-US" sz="1200" dirty="0"/>
                        <a:t> some </a:t>
                      </a:r>
                      <a:r>
                        <a:rPr lang="en-US" sz="1200" dirty="0" err="1"/>
                        <a:t>Severe_Duration_Level</a:t>
                      </a:r>
                      <a:r>
                        <a:rPr lang="en-US" sz="1200" dirty="0"/>
                        <a:t>)</a:t>
                      </a:r>
                    </a:p>
                    <a:p>
                      <a:endParaRPr lang="en-US" sz="1200" dirty="0"/>
                    </a:p>
                  </a:txBody>
                  <a:tcPr/>
                </a:tc>
                <a:tc>
                  <a:txBody>
                    <a:bodyPr/>
                    <a:lstStyle/>
                    <a:p>
                      <a:r>
                        <a:rPr lang="en-US" sz="1200" dirty="0"/>
                        <a:t> </a:t>
                      </a:r>
                      <a:r>
                        <a:rPr lang="en-US" sz="1200" dirty="0" err="1"/>
                        <a:t>hasAssociatedAppraisal</a:t>
                      </a:r>
                      <a:r>
                        <a:rPr lang="en-US" sz="1200" dirty="0"/>
                        <a:t> </a:t>
                      </a:r>
                    </a:p>
                    <a:p>
                      <a:r>
                        <a:rPr lang="en-US" sz="1200" dirty="0"/>
                        <a:t>has Association</a:t>
                      </a:r>
                    </a:p>
                    <a:p>
                      <a:r>
                        <a:rPr lang="en-US" sz="1200" dirty="0" err="1"/>
                        <a:t>hasCriteria</a:t>
                      </a:r>
                      <a:endParaRPr lang="en-US" sz="1200" dirty="0"/>
                    </a:p>
                    <a:p>
                      <a:r>
                        <a:rPr lang="en-US" sz="1200" dirty="0" err="1"/>
                        <a:t>hasTrigger</a:t>
                      </a:r>
                      <a:endParaRPr lang="en-US" sz="1200" dirty="0"/>
                    </a:p>
                    <a:p>
                      <a:endParaRPr lang="en-US" sz="1200" dirty="0"/>
                    </a:p>
                  </a:txBody>
                  <a:tcPr/>
                </a:tc>
                <a:tc>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028683806"/>
                  </a:ext>
                </a:extLst>
              </a:tr>
            </a:tbl>
          </a:graphicData>
        </a:graphic>
      </p:graphicFrame>
      <p:graphicFrame>
        <p:nvGraphicFramePr>
          <p:cNvPr id="5" name="Table 4">
            <a:extLst>
              <a:ext uri="{FF2B5EF4-FFF2-40B4-BE49-F238E27FC236}">
                <a16:creationId xmlns:a16="http://schemas.microsoft.com/office/drawing/2014/main" id="{076AF82A-6629-D232-2FEC-B8C35B1CF9D7}"/>
              </a:ext>
            </a:extLst>
          </p:cNvPr>
          <p:cNvGraphicFramePr>
            <a:graphicFrameLocks noGrp="1"/>
          </p:cNvGraphicFramePr>
          <p:nvPr>
            <p:extLst>
              <p:ext uri="{D42A27DB-BD31-4B8C-83A1-F6EECF244321}">
                <p14:modId xmlns:p14="http://schemas.microsoft.com/office/powerpoint/2010/main" val="7677748"/>
              </p:ext>
            </p:extLst>
          </p:nvPr>
        </p:nvGraphicFramePr>
        <p:xfrm>
          <a:off x="651104" y="4422461"/>
          <a:ext cx="11110215" cy="2028819"/>
        </p:xfrm>
        <a:graphic>
          <a:graphicData uri="http://schemas.openxmlformats.org/drawingml/2006/table">
            <a:tbl>
              <a:tblPr firstRow="1" bandRow="1">
                <a:tableStyleId>{073A0DAA-6AF3-43AB-8588-CEC1D06C72B9}</a:tableStyleId>
              </a:tblPr>
              <a:tblGrid>
                <a:gridCol w="1587174">
                  <a:extLst>
                    <a:ext uri="{9D8B030D-6E8A-4147-A177-3AD203B41FA5}">
                      <a16:colId xmlns:a16="http://schemas.microsoft.com/office/drawing/2014/main" val="1187608690"/>
                    </a:ext>
                  </a:extLst>
                </a:gridCol>
                <a:gridCol w="1232972">
                  <a:extLst>
                    <a:ext uri="{9D8B030D-6E8A-4147-A177-3AD203B41FA5}">
                      <a16:colId xmlns:a16="http://schemas.microsoft.com/office/drawing/2014/main" val="75541988"/>
                    </a:ext>
                  </a:extLst>
                </a:gridCol>
                <a:gridCol w="1941376">
                  <a:extLst>
                    <a:ext uri="{9D8B030D-6E8A-4147-A177-3AD203B41FA5}">
                      <a16:colId xmlns:a16="http://schemas.microsoft.com/office/drawing/2014/main" val="1624986240"/>
                    </a:ext>
                  </a:extLst>
                </a:gridCol>
                <a:gridCol w="2703926">
                  <a:extLst>
                    <a:ext uri="{9D8B030D-6E8A-4147-A177-3AD203B41FA5}">
                      <a16:colId xmlns:a16="http://schemas.microsoft.com/office/drawing/2014/main" val="185495642"/>
                    </a:ext>
                  </a:extLst>
                </a:gridCol>
                <a:gridCol w="1026962">
                  <a:extLst>
                    <a:ext uri="{9D8B030D-6E8A-4147-A177-3AD203B41FA5}">
                      <a16:colId xmlns:a16="http://schemas.microsoft.com/office/drawing/2014/main" val="3961179941"/>
                    </a:ext>
                  </a:extLst>
                </a:gridCol>
                <a:gridCol w="1030631">
                  <a:extLst>
                    <a:ext uri="{9D8B030D-6E8A-4147-A177-3AD203B41FA5}">
                      <a16:colId xmlns:a16="http://schemas.microsoft.com/office/drawing/2014/main" val="2879896785"/>
                    </a:ext>
                  </a:extLst>
                </a:gridCol>
                <a:gridCol w="1587174">
                  <a:extLst>
                    <a:ext uri="{9D8B030D-6E8A-4147-A177-3AD203B41FA5}">
                      <a16:colId xmlns:a16="http://schemas.microsoft.com/office/drawing/2014/main" val="3081151842"/>
                    </a:ext>
                  </a:extLst>
                </a:gridCol>
              </a:tblGrid>
              <a:tr h="278635">
                <a:tc rowSpan="2">
                  <a:txBody>
                    <a:bodyPr/>
                    <a:lstStyle/>
                    <a:p>
                      <a:r>
                        <a:rPr lang="en-US" sz="1200" dirty="0"/>
                        <a:t>Definition:  an urge is a subjective affective feeling that involves a subjective experience of an impulse to engage in a </a:t>
                      </a:r>
                      <a:r>
                        <a:rPr lang="en-US" sz="1200" dirty="0" err="1"/>
                        <a:t>behaviour</a:t>
                      </a:r>
                      <a:r>
                        <a:rPr lang="en-US" sz="1200" dirty="0"/>
                        <a:t>.</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862282366"/>
                  </a:ext>
                </a:extLst>
              </a:tr>
              <a:tr h="1750184">
                <a:tc vMerge="1">
                  <a:txBody>
                    <a:bodyPr/>
                    <a:lstStyle/>
                    <a:p>
                      <a:endParaRPr lang="en-US" dirty="0"/>
                    </a:p>
                  </a:txBody>
                  <a:tcPr/>
                </a:tc>
                <a:tc>
                  <a:txBody>
                    <a:bodyPr/>
                    <a:lstStyle/>
                    <a:p>
                      <a:r>
                        <a:rPr lang="en-US" sz="1200" dirty="0"/>
                        <a:t> </a:t>
                      </a:r>
                    </a:p>
                  </a:txBody>
                  <a:tcPr/>
                </a:tc>
                <a:tc>
                  <a:txBody>
                    <a:bodyPr/>
                    <a:lstStyle/>
                    <a:p>
                      <a:r>
                        <a:rPr lang="en-US" sz="1200" dirty="0"/>
                        <a:t>Feeling of urge </a:t>
                      </a:r>
                    </a:p>
                  </a:txBody>
                  <a:tcPr/>
                </a:tc>
                <a:tc>
                  <a:txBody>
                    <a:bodyPr/>
                    <a:lstStyle/>
                    <a:p>
                      <a:endParaRPr lang="en-US" sz="1200" dirty="0"/>
                    </a:p>
                  </a:txBody>
                  <a:tcPr/>
                </a:tc>
                <a:tc>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http://purl.obolibrary.org/obo/MFOEM_000223</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 </a:t>
                      </a:r>
                    </a:p>
                  </a:txBody>
                  <a:tcPr/>
                </a:tc>
                <a:extLst>
                  <a:ext uri="{0D108BD9-81ED-4DB2-BD59-A6C34878D82A}">
                    <a16:rowId xmlns:a16="http://schemas.microsoft.com/office/drawing/2014/main" val="3074917137"/>
                  </a:ext>
                </a:extLst>
              </a:tr>
            </a:tbl>
          </a:graphicData>
        </a:graphic>
      </p:graphicFrame>
    </p:spTree>
    <p:extLst>
      <p:ext uri="{BB962C8B-B14F-4D97-AF65-F5344CB8AC3E}">
        <p14:creationId xmlns:p14="http://schemas.microsoft.com/office/powerpoint/2010/main" val="33373832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29AAE-1763-1CA9-0401-1206C20B069A}"/>
              </a:ext>
            </a:extLst>
          </p:cNvPr>
          <p:cNvSpPr txBox="1"/>
          <p:nvPr/>
        </p:nvSpPr>
        <p:spPr>
          <a:xfrm>
            <a:off x="169906" y="127339"/>
            <a:ext cx="11742008" cy="1200329"/>
          </a:xfrm>
          <a:prstGeom prst="rect">
            <a:avLst/>
          </a:prstGeom>
          <a:noFill/>
        </p:spPr>
        <p:txBody>
          <a:bodyPr wrap="square">
            <a:spAutoFit/>
          </a:bodyPr>
          <a:lstStyle/>
          <a:p>
            <a:r>
              <a:rPr lang="en-US" b="1" dirty="0">
                <a:solidFill>
                  <a:srgbClr val="C00000"/>
                </a:solidFill>
              </a:rPr>
              <a:t>50</a:t>
            </a:r>
            <a:r>
              <a:rPr lang="en-US" sz="1800" b="1" dirty="0">
                <a:solidFill>
                  <a:srgbClr val="C00000"/>
                </a:solidFill>
              </a:rPr>
              <a:t>. Aggressive intrusive urge  51.Sextual intrusive urge  52.Somatic intrusive urge  53. Religious intrusive urge 54. Contamination intrusive urge  55. Symmetry intrusive urge  56. Hoarding intrusive urge  57. Doubt intrusive urge </a:t>
            </a:r>
          </a:p>
          <a:p>
            <a:endParaRPr lang="en-US" sz="1800" b="1" dirty="0">
              <a:solidFill>
                <a:srgbClr val="C00000"/>
              </a:solidFill>
            </a:endParaRPr>
          </a:p>
          <a:p>
            <a:endParaRPr lang="en-US" sz="1800" b="1" dirty="0">
              <a:solidFill>
                <a:srgbClr val="C00000"/>
              </a:solidFill>
            </a:endParaRPr>
          </a:p>
        </p:txBody>
      </p:sp>
      <p:graphicFrame>
        <p:nvGraphicFramePr>
          <p:cNvPr id="4" name="Table 3">
            <a:extLst>
              <a:ext uri="{FF2B5EF4-FFF2-40B4-BE49-F238E27FC236}">
                <a16:creationId xmlns:a16="http://schemas.microsoft.com/office/drawing/2014/main" id="{803B98B2-DC92-B89A-BD6E-856B53DA4B03}"/>
              </a:ext>
            </a:extLst>
          </p:cNvPr>
          <p:cNvGraphicFramePr>
            <a:graphicFrameLocks noGrp="1"/>
          </p:cNvGraphicFramePr>
          <p:nvPr>
            <p:extLst>
              <p:ext uri="{D42A27DB-BD31-4B8C-83A1-F6EECF244321}">
                <p14:modId xmlns:p14="http://schemas.microsoft.com/office/powerpoint/2010/main" val="1779667609"/>
              </p:ext>
            </p:extLst>
          </p:nvPr>
        </p:nvGraphicFramePr>
        <p:xfrm>
          <a:off x="79513" y="1136669"/>
          <a:ext cx="11855030" cy="5589559"/>
        </p:xfrm>
        <a:graphic>
          <a:graphicData uri="http://schemas.openxmlformats.org/drawingml/2006/table">
            <a:tbl>
              <a:tblPr firstRow="1" bandRow="1">
                <a:tableStyleId>{073A0DAA-6AF3-43AB-8588-CEC1D06C72B9}</a:tableStyleId>
              </a:tblPr>
              <a:tblGrid>
                <a:gridCol w="1691961">
                  <a:extLst>
                    <a:ext uri="{9D8B030D-6E8A-4147-A177-3AD203B41FA5}">
                      <a16:colId xmlns:a16="http://schemas.microsoft.com/office/drawing/2014/main" val="4113341925"/>
                    </a:ext>
                  </a:extLst>
                </a:gridCol>
                <a:gridCol w="1153551">
                  <a:extLst>
                    <a:ext uri="{9D8B030D-6E8A-4147-A177-3AD203B41FA5}">
                      <a16:colId xmlns:a16="http://schemas.microsoft.com/office/drawing/2014/main" val="623446069"/>
                    </a:ext>
                  </a:extLst>
                </a:gridCol>
                <a:gridCol w="2887666">
                  <a:extLst>
                    <a:ext uri="{9D8B030D-6E8A-4147-A177-3AD203B41FA5}">
                      <a16:colId xmlns:a16="http://schemas.microsoft.com/office/drawing/2014/main" val="1783741147"/>
                    </a:ext>
                  </a:extLst>
                </a:gridCol>
                <a:gridCol w="1621155">
                  <a:extLst>
                    <a:ext uri="{9D8B030D-6E8A-4147-A177-3AD203B41FA5}">
                      <a16:colId xmlns:a16="http://schemas.microsoft.com/office/drawing/2014/main" val="424834403"/>
                    </a:ext>
                  </a:extLst>
                </a:gridCol>
                <a:gridCol w="1201923">
                  <a:extLst>
                    <a:ext uri="{9D8B030D-6E8A-4147-A177-3AD203B41FA5}">
                      <a16:colId xmlns:a16="http://schemas.microsoft.com/office/drawing/2014/main" val="2135488855"/>
                    </a:ext>
                  </a:extLst>
                </a:gridCol>
                <a:gridCol w="2004241">
                  <a:extLst>
                    <a:ext uri="{9D8B030D-6E8A-4147-A177-3AD203B41FA5}">
                      <a16:colId xmlns:a16="http://schemas.microsoft.com/office/drawing/2014/main" val="2246993523"/>
                    </a:ext>
                  </a:extLst>
                </a:gridCol>
                <a:gridCol w="1294533">
                  <a:extLst>
                    <a:ext uri="{9D8B030D-6E8A-4147-A177-3AD203B41FA5}">
                      <a16:colId xmlns:a16="http://schemas.microsoft.com/office/drawing/2014/main" val="1618240294"/>
                    </a:ext>
                  </a:extLst>
                </a:gridCol>
              </a:tblGrid>
              <a:tr h="385784">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3479366321"/>
                  </a:ext>
                </a:extLst>
              </a:tr>
              <a:tr h="850974">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50. Aggressive intrusive urge: </a:t>
                      </a:r>
                      <a:r>
                        <a:rPr lang="en-GB" sz="1100" b="0" i="0" u="none" strike="noStrike" dirty="0">
                          <a:solidFill>
                            <a:srgbClr val="000000"/>
                          </a:solidFill>
                          <a:effectLst/>
                          <a:latin typeface="-webkit-standard"/>
                        </a:rPr>
                        <a:t> is similar to an aggressive urge but includes intrusive characteristics. It involves negative emotions, impaired executive functioning, and is time-consuming. </a:t>
                      </a:r>
                      <a:endParaRPr lang="en-US" sz="1100" b="0" dirty="0">
                        <a:solidFill>
                          <a:schemeClr val="tx1"/>
                        </a:solidFill>
                      </a:endParaRPr>
                    </a:p>
                  </a:txBody>
                  <a:tcPr/>
                </a:tc>
                <a:tc rowSpan="12">
                  <a:txBody>
                    <a:bodyPr/>
                    <a:lstStyle/>
                    <a:p>
                      <a:r>
                        <a:rPr lang="en-US" sz="1100" dirty="0"/>
                        <a:t>Intrusive urge</a:t>
                      </a:r>
                    </a:p>
                  </a:txBody>
                  <a:tcPr/>
                </a:tc>
                <a:tc>
                  <a:txBody>
                    <a:bodyPr/>
                    <a:lstStyle/>
                    <a:p>
                      <a:r>
                        <a:rPr lang="en-US" sz="1100" dirty="0"/>
                        <a:t>Aggressive urge and Intrusive urge</a:t>
                      </a:r>
                    </a:p>
                  </a:txBody>
                  <a:tcPr/>
                </a:tc>
                <a:tc>
                  <a:txBody>
                    <a:bodyPr/>
                    <a:lstStyle/>
                    <a:p>
                      <a:endParaRPr lang="en-US" sz="1100" dirty="0"/>
                    </a:p>
                  </a:txBody>
                  <a:tcPr/>
                </a:tc>
                <a:tc>
                  <a:txBody>
                    <a:bodyPr/>
                    <a:lstStyle/>
                    <a:p>
                      <a:r>
                        <a:rPr lang="en-US"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923259384"/>
                  </a:ext>
                </a:extLst>
              </a:tr>
              <a:tr h="595716">
                <a:tc vMerge="1">
                  <a:txBody>
                    <a:bodyPr/>
                    <a:lstStyle/>
                    <a:p>
                      <a:endParaRPr lang="en-US" sz="1100" b="0" dirty="0">
                        <a:solidFill>
                          <a:schemeClr val="tx1"/>
                        </a:solidFill>
                      </a:endParaRPr>
                    </a:p>
                  </a:txBody>
                  <a:tcPr/>
                </a:tc>
                <a:tc vMerge="1">
                  <a:txBody>
                    <a:bodyPr/>
                    <a:lstStyle/>
                    <a:p>
                      <a:endParaRPr lang="en-US"/>
                    </a:p>
                  </a:txBody>
                  <a:tcPr/>
                </a:tc>
                <a:tc rowSpan="2">
                  <a:txBody>
                    <a:bodyPr/>
                    <a:lstStyle/>
                    <a:p>
                      <a:r>
                        <a:rPr lang="en-US" sz="1100"/>
                        <a:t>Sextual urge and Intrusive urge</a:t>
                      </a:r>
                      <a:endParaRPr lang="en-US"/>
                    </a:p>
                  </a:txBody>
                  <a:tcPr anchor="ctr"/>
                </a:tc>
                <a:tc rowSpan="2">
                  <a:txBody>
                    <a:bodyPr/>
                    <a:lstStyle/>
                    <a:p>
                      <a:endParaRPr lang="en-US"/>
                    </a:p>
                  </a:txBody>
                  <a:tcPr/>
                </a:tc>
                <a:tc rowSpan="2">
                  <a:txBody>
                    <a:bodyPr/>
                    <a:lstStyle/>
                    <a:p>
                      <a:endParaRPr lang="en-US"/>
                    </a:p>
                  </a:txBody>
                  <a:tcPr/>
                </a:tc>
                <a:tc rowSpan="2">
                  <a:txBody>
                    <a:bodyPr/>
                    <a:lstStyle/>
                    <a:p>
                      <a:endParaRPr lang="en-US"/>
                    </a:p>
                  </a:txBody>
                  <a:tcPr/>
                </a:tc>
                <a:tc rowSpan="2">
                  <a:txBody>
                    <a:bodyPr/>
                    <a:lstStyle/>
                    <a:p>
                      <a:endParaRPr lang="en-US" dirty="0"/>
                    </a:p>
                  </a:txBody>
                  <a:tcPr/>
                </a:tc>
                <a:extLst>
                  <a:ext uri="{0D108BD9-81ED-4DB2-BD59-A6C34878D82A}">
                    <a16:rowId xmlns:a16="http://schemas.microsoft.com/office/drawing/2014/main" val="1068076128"/>
                  </a:ext>
                </a:extLst>
              </a:tr>
              <a:tr h="341455">
                <a:tc rowSpan="2">
                  <a:txBody>
                    <a:bodyPr/>
                    <a:lstStyle/>
                    <a:p>
                      <a:r>
                        <a:rPr lang="en-US" sz="1100" b="0" dirty="0">
                          <a:solidFill>
                            <a:schemeClr val="tx1"/>
                          </a:solidFill>
                        </a:rPr>
                        <a:t>51. Sextual intrusive urge </a:t>
                      </a:r>
                      <a:endParaRPr lang="en-US" dirty="0"/>
                    </a:p>
                  </a:txBody>
                  <a:tcPr/>
                </a:tc>
                <a:tc vMerge="1">
                  <a:txBody>
                    <a:bodyPr/>
                    <a:lstStyle/>
                    <a:p>
                      <a:endParaRPr lang="en-US"/>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491187676"/>
                  </a:ext>
                </a:extLst>
              </a:tr>
              <a:tr h="98842">
                <a:tc vMerge="1">
                  <a:txBody>
                    <a:bodyPr/>
                    <a:lstStyle/>
                    <a:p>
                      <a:endParaRPr lang="en-US" dirty="0"/>
                    </a:p>
                  </a:txBody>
                  <a:tcPr/>
                </a:tc>
                <a:tc vMerge="1">
                  <a:txBody>
                    <a:bodyPr/>
                    <a:lstStyle/>
                    <a:p>
                      <a:endParaRPr lang="en-US"/>
                    </a:p>
                  </a:txBody>
                  <a:tcPr/>
                </a:tc>
                <a:tc rowSpan="2">
                  <a:txBody>
                    <a:bodyPr/>
                    <a:lstStyle/>
                    <a:p>
                      <a:r>
                        <a:rPr lang="en-US" sz="1100"/>
                        <a:t>Somatic urge and Intrusive urge</a:t>
                      </a:r>
                      <a:endParaRPr lang="en-US"/>
                    </a:p>
                  </a:txBody>
                  <a:tcPr anchor="ctr"/>
                </a:tc>
                <a:tc rowSpan="2">
                  <a:txBody>
                    <a:bodyPr/>
                    <a:lstStyle/>
                    <a:p>
                      <a:endParaRPr lang="en-US"/>
                    </a:p>
                  </a:txBody>
                  <a:tcPr/>
                </a:tc>
                <a:tc rowSpan="2">
                  <a:txBody>
                    <a:bodyPr/>
                    <a:lstStyle/>
                    <a:p>
                      <a:endParaRPr lang="en-US"/>
                    </a:p>
                  </a:txBody>
                  <a:tcPr/>
                </a:tc>
                <a:tc rowSpan="2">
                  <a:txBody>
                    <a:bodyPr/>
                    <a:lstStyle/>
                    <a:p>
                      <a:endParaRPr lang="en-US"/>
                    </a:p>
                  </a:txBody>
                  <a:tcPr/>
                </a:tc>
                <a:tc rowSpan="2">
                  <a:txBody>
                    <a:bodyPr/>
                    <a:lstStyle/>
                    <a:p>
                      <a:endParaRPr lang="en-US" dirty="0"/>
                    </a:p>
                  </a:txBody>
                  <a:tcPr/>
                </a:tc>
                <a:extLst>
                  <a:ext uri="{0D108BD9-81ED-4DB2-BD59-A6C34878D82A}">
                    <a16:rowId xmlns:a16="http://schemas.microsoft.com/office/drawing/2014/main" val="3076548538"/>
                  </a:ext>
                </a:extLst>
              </a:tr>
              <a:tr h="575082">
                <a:tc>
                  <a:txBody>
                    <a:bodyPr/>
                    <a:lstStyle/>
                    <a:p>
                      <a:r>
                        <a:rPr lang="en-US" sz="1100" b="0" dirty="0">
                          <a:solidFill>
                            <a:schemeClr val="tx1"/>
                          </a:solidFill>
                        </a:rPr>
                        <a:t>52. Somatic intrusive urge </a:t>
                      </a:r>
                      <a:endParaRPr lang="en-US" dirty="0"/>
                    </a:p>
                  </a:txBody>
                  <a:tcPr/>
                </a:tc>
                <a:tc vMerge="1">
                  <a:txBody>
                    <a:bodyPr/>
                    <a:lstStyle/>
                    <a:p>
                      <a:endParaRPr lang="en-US"/>
                    </a:p>
                  </a:txBody>
                  <a:tcPr/>
                </a:tc>
                <a:tc vMerge="1">
                  <a:txBody>
                    <a:bodyPr/>
                    <a:lstStyle/>
                    <a:p>
                      <a:endParaRPr lang="en-US"/>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2236186759"/>
                  </a:ext>
                </a:extLst>
              </a:tr>
              <a:tr h="350441">
                <a:tc rowSpan="2">
                  <a:txBody>
                    <a:bodyPr/>
                    <a:lstStyle/>
                    <a:p>
                      <a:r>
                        <a:rPr lang="en-US" sz="1100" b="0" dirty="0">
                          <a:solidFill>
                            <a:schemeClr val="tx1"/>
                          </a:solidFill>
                        </a:rPr>
                        <a:t>53. Religious intrusive urge </a:t>
                      </a:r>
                      <a:endParaRPr lang="en-US" dirty="0"/>
                    </a:p>
                  </a:txBody>
                  <a:tcPr/>
                </a:tc>
                <a:tc vMerge="1">
                  <a:txBody>
                    <a:bodyPr/>
                    <a:lstStyle/>
                    <a:p>
                      <a:endParaRPr lang="en-US"/>
                    </a:p>
                  </a:txBody>
                  <a:tcPr/>
                </a:tc>
                <a:tc>
                  <a:txBody>
                    <a:bodyPr/>
                    <a:lstStyle/>
                    <a:p>
                      <a:r>
                        <a:rPr lang="en-US" sz="1100"/>
                        <a:t>Religious urge and Intrusive urge</a:t>
                      </a:r>
                      <a:endParaRPr lang="en-US"/>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74700097"/>
                  </a:ext>
                </a:extLst>
              </a:tr>
              <a:tr h="143770">
                <a:tc vMerge="1">
                  <a:txBody>
                    <a:bodyPr/>
                    <a:lstStyle/>
                    <a:p>
                      <a:endParaRPr lang="en-US" dirty="0"/>
                    </a:p>
                  </a:txBody>
                  <a:tcPr/>
                </a:tc>
                <a:tc vMerge="1">
                  <a:txBody>
                    <a:bodyPr/>
                    <a:lstStyle/>
                    <a:p>
                      <a:endParaRPr lang="en-US"/>
                    </a:p>
                  </a:txBody>
                  <a:tcPr/>
                </a:tc>
                <a:tc rowSpan="2">
                  <a:txBody>
                    <a:bodyPr/>
                    <a:lstStyle/>
                    <a:p>
                      <a:r>
                        <a:rPr lang="en-US" sz="1100"/>
                        <a:t>Contamination urge and Intrusive urge</a:t>
                      </a:r>
                      <a:endParaRPr lang="en-US"/>
                    </a:p>
                  </a:txBody>
                  <a:tcPr anchor="ctr"/>
                </a:tc>
                <a:tc rowSpan="2">
                  <a:txBody>
                    <a:bodyPr/>
                    <a:lstStyle/>
                    <a:p>
                      <a:endParaRPr lang="en-US"/>
                    </a:p>
                  </a:txBody>
                  <a:tcPr/>
                </a:tc>
                <a:tc rowSpan="2">
                  <a:txBody>
                    <a:bodyPr/>
                    <a:lstStyle/>
                    <a:p>
                      <a:endParaRPr lang="en-US"/>
                    </a:p>
                  </a:txBody>
                  <a:tcPr/>
                </a:tc>
                <a:tc rowSpan="2">
                  <a:txBody>
                    <a:bodyPr/>
                    <a:lstStyle/>
                    <a:p>
                      <a:endParaRPr lang="en-US"/>
                    </a:p>
                  </a:txBody>
                  <a:tcPr/>
                </a:tc>
                <a:tc rowSpan="2">
                  <a:txBody>
                    <a:bodyPr/>
                    <a:lstStyle/>
                    <a:p>
                      <a:endParaRPr lang="en-US" dirty="0"/>
                    </a:p>
                  </a:txBody>
                  <a:tcPr/>
                </a:tc>
                <a:extLst>
                  <a:ext uri="{0D108BD9-81ED-4DB2-BD59-A6C34878D82A}">
                    <a16:rowId xmlns:a16="http://schemas.microsoft.com/office/drawing/2014/main" val="2898351632"/>
                  </a:ext>
                </a:extLst>
              </a:tr>
              <a:tr h="215656">
                <a:tc rowSpan="2">
                  <a:txBody>
                    <a:bodyPr/>
                    <a:lstStyle/>
                    <a:p>
                      <a:r>
                        <a:rPr lang="en-US" sz="1100" b="0" dirty="0">
                          <a:solidFill>
                            <a:schemeClr val="tx1"/>
                          </a:solidFill>
                        </a:rPr>
                        <a:t>54. Contamination intrusive urge </a:t>
                      </a:r>
                      <a:endParaRPr lang="en-US" dirty="0"/>
                    </a:p>
                  </a:txBody>
                  <a:tcPr/>
                </a:tc>
                <a:tc vMerge="1">
                  <a:txBody>
                    <a:bodyPr/>
                    <a:lstStyle/>
                    <a:p>
                      <a:endParaRPr lang="en-US"/>
                    </a:p>
                  </a:txBody>
                  <a:tcPr/>
                </a:tc>
                <a:tc vMerge="1">
                  <a:txBody>
                    <a:bodyPr/>
                    <a:lstStyle/>
                    <a:p>
                      <a:endParaRPr lang="en-US"/>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1813814058"/>
                  </a:ext>
                </a:extLst>
              </a:tr>
              <a:tr h="224641">
                <a:tc vMerge="1">
                  <a:txBody>
                    <a:bodyPr/>
                    <a:lstStyle/>
                    <a:p>
                      <a:endParaRPr lang="en-US" dirty="0"/>
                    </a:p>
                  </a:txBody>
                  <a:tcPr/>
                </a:tc>
                <a:tc vMerge="1">
                  <a:txBody>
                    <a:bodyPr/>
                    <a:lstStyle/>
                    <a:p>
                      <a:endParaRPr lang="en-US"/>
                    </a:p>
                  </a:txBody>
                  <a:tcPr/>
                </a:tc>
                <a:tc rowSpan="2">
                  <a:txBody>
                    <a:bodyPr/>
                    <a:lstStyle/>
                    <a:p>
                      <a:r>
                        <a:rPr lang="en-US" sz="1100"/>
                        <a:t>Symmetry urge and Intrusive urge</a:t>
                      </a:r>
                      <a:endParaRPr lang="en-US"/>
                    </a:p>
                  </a:txBody>
                  <a:tcPr anchor="ctr"/>
                </a:tc>
                <a:tc rowSpan="2">
                  <a:txBody>
                    <a:bodyPr/>
                    <a:lstStyle/>
                    <a:p>
                      <a:endParaRPr lang="en-US"/>
                    </a:p>
                  </a:txBody>
                  <a:tcPr/>
                </a:tc>
                <a:tc rowSpan="2">
                  <a:txBody>
                    <a:bodyPr/>
                    <a:lstStyle/>
                    <a:p>
                      <a:endParaRPr lang="en-US"/>
                    </a:p>
                  </a:txBody>
                  <a:tcPr/>
                </a:tc>
                <a:tc rowSpan="2">
                  <a:txBody>
                    <a:bodyPr/>
                    <a:lstStyle/>
                    <a:p>
                      <a:endParaRPr lang="en-US"/>
                    </a:p>
                  </a:txBody>
                  <a:tcPr/>
                </a:tc>
                <a:tc rowSpan="2">
                  <a:txBody>
                    <a:bodyPr/>
                    <a:lstStyle/>
                    <a:p>
                      <a:endParaRPr lang="en-US" dirty="0"/>
                    </a:p>
                  </a:txBody>
                  <a:tcPr/>
                </a:tc>
                <a:extLst>
                  <a:ext uri="{0D108BD9-81ED-4DB2-BD59-A6C34878D82A}">
                    <a16:rowId xmlns:a16="http://schemas.microsoft.com/office/drawing/2014/main" val="4239557134"/>
                  </a:ext>
                </a:extLst>
              </a:tr>
              <a:tr h="494211">
                <a:tc>
                  <a:txBody>
                    <a:bodyPr/>
                    <a:lstStyle/>
                    <a:p>
                      <a:r>
                        <a:rPr lang="en-US" sz="1100" b="0" dirty="0">
                          <a:solidFill>
                            <a:schemeClr val="tx1"/>
                          </a:solidFill>
                        </a:rPr>
                        <a:t>55. Symmetry intrusive urge </a:t>
                      </a:r>
                      <a:endParaRPr lang="en-US" dirty="0"/>
                    </a:p>
                  </a:txBody>
                  <a:tcPr/>
                </a:tc>
                <a:tc vMerge="1">
                  <a:txBody>
                    <a:bodyPr/>
                    <a:lstStyle/>
                    <a:p>
                      <a:endParaRPr lang="en-US"/>
                    </a:p>
                  </a:txBody>
                  <a:tcPr/>
                </a:tc>
                <a:tc vMerge="1">
                  <a:txBody>
                    <a:bodyPr/>
                    <a:lstStyle/>
                    <a:p>
                      <a:endParaRPr lang="en-US"/>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1411023321"/>
                  </a:ext>
                </a:extLst>
              </a:tr>
              <a:tr h="385784">
                <a:tc>
                  <a:txBody>
                    <a:bodyPr/>
                    <a:lstStyle/>
                    <a:p>
                      <a:r>
                        <a:rPr lang="en-US" sz="1100" b="0" dirty="0">
                          <a:solidFill>
                            <a:schemeClr val="tx1"/>
                          </a:solidFill>
                        </a:rPr>
                        <a:t>56. Hoarding intrusive urge </a:t>
                      </a:r>
                      <a:endParaRPr lang="en-US" dirty="0"/>
                    </a:p>
                  </a:txBody>
                  <a:tcPr/>
                </a:tc>
                <a:tc vMerge="1">
                  <a:txBody>
                    <a:bodyPr/>
                    <a:lstStyle/>
                    <a:p>
                      <a:endParaRPr lang="en-US"/>
                    </a:p>
                  </a:txBody>
                  <a:tcPr/>
                </a:tc>
                <a:tc>
                  <a:txBody>
                    <a:bodyPr/>
                    <a:lstStyle/>
                    <a:p>
                      <a:r>
                        <a:rPr lang="en-US" sz="1100"/>
                        <a:t>Hoarding urge and Intrusive urge</a:t>
                      </a:r>
                      <a:endParaRPr lang="en-US"/>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70026727"/>
                  </a:ext>
                </a:extLst>
              </a:tr>
              <a:tr h="711104">
                <a:tc>
                  <a:txBody>
                    <a:bodyPr/>
                    <a:lstStyle/>
                    <a:p>
                      <a:r>
                        <a:rPr lang="en-US" sz="1100" b="0" dirty="0">
                          <a:solidFill>
                            <a:schemeClr val="tx1"/>
                          </a:solidFill>
                        </a:rPr>
                        <a:t>57. Doubt intrusive urge </a:t>
                      </a:r>
                      <a:endParaRPr lang="en-US" dirty="0"/>
                    </a:p>
                  </a:txBody>
                  <a:tcPr/>
                </a:tc>
                <a:tc vMerge="1">
                  <a:txBody>
                    <a:bodyPr/>
                    <a:lstStyle/>
                    <a:p>
                      <a:endParaRPr lang="en-US"/>
                    </a:p>
                  </a:txBody>
                  <a:tcPr/>
                </a:tc>
                <a:tc>
                  <a:txBody>
                    <a:bodyPr/>
                    <a:lstStyle/>
                    <a:p>
                      <a:r>
                        <a:rPr lang="en-US" sz="1100"/>
                        <a:t>Doubt urge  and Intrusive urge</a:t>
                      </a:r>
                      <a:endParaRPr lang="en-US"/>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83869263"/>
                  </a:ext>
                </a:extLst>
              </a:tr>
            </a:tbl>
          </a:graphicData>
        </a:graphic>
      </p:graphicFrame>
    </p:spTree>
    <p:extLst>
      <p:ext uri="{BB962C8B-B14F-4D97-AF65-F5344CB8AC3E}">
        <p14:creationId xmlns:p14="http://schemas.microsoft.com/office/powerpoint/2010/main" val="13596552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68804-2B88-248D-B92F-567A553ED2F3}"/>
              </a:ext>
            </a:extLst>
          </p:cNvPr>
          <p:cNvSpPr txBox="1"/>
          <p:nvPr/>
        </p:nvSpPr>
        <p:spPr>
          <a:xfrm>
            <a:off x="317155" y="201480"/>
            <a:ext cx="11717295" cy="1200329"/>
          </a:xfrm>
          <a:prstGeom prst="rect">
            <a:avLst/>
          </a:prstGeom>
          <a:noFill/>
        </p:spPr>
        <p:txBody>
          <a:bodyPr wrap="square">
            <a:spAutoFit/>
          </a:bodyPr>
          <a:lstStyle/>
          <a:p>
            <a:r>
              <a:rPr lang="en-US" b="1" dirty="0">
                <a:solidFill>
                  <a:srgbClr val="C00000"/>
                </a:solidFill>
              </a:rPr>
              <a:t>58</a:t>
            </a:r>
            <a:r>
              <a:rPr lang="en-US" sz="1800" b="1" dirty="0">
                <a:solidFill>
                  <a:srgbClr val="C00000"/>
                </a:solidFill>
              </a:rPr>
              <a:t>. Aggressive urge  59.Sextual urge  60.Somatic urge 61. Religious urge 62. Contamination urge 63. Symmetry urge </a:t>
            </a:r>
            <a:r>
              <a:rPr lang="en-US" b="1" dirty="0">
                <a:solidFill>
                  <a:srgbClr val="C00000"/>
                </a:solidFill>
              </a:rPr>
              <a:t>64</a:t>
            </a:r>
            <a:r>
              <a:rPr lang="en-US" sz="1800" b="1" dirty="0">
                <a:solidFill>
                  <a:srgbClr val="C00000"/>
                </a:solidFill>
              </a:rPr>
              <a:t>. Hoarding urge </a:t>
            </a:r>
            <a:r>
              <a:rPr lang="en-US" b="1" dirty="0">
                <a:solidFill>
                  <a:srgbClr val="C00000"/>
                </a:solidFill>
              </a:rPr>
              <a:t>65</a:t>
            </a:r>
            <a:r>
              <a:rPr lang="en-US" sz="1800" b="1" dirty="0">
                <a:solidFill>
                  <a:srgbClr val="C00000"/>
                </a:solidFill>
              </a:rPr>
              <a:t>. Doubt urge</a:t>
            </a:r>
          </a:p>
          <a:p>
            <a:endParaRPr lang="en-US" sz="1800" b="1" dirty="0">
              <a:solidFill>
                <a:srgbClr val="C00000"/>
              </a:solidFill>
            </a:endParaRPr>
          </a:p>
          <a:p>
            <a:endParaRPr lang="en-US" sz="1800" b="1" dirty="0">
              <a:solidFill>
                <a:srgbClr val="C00000"/>
              </a:solidFill>
            </a:endParaRPr>
          </a:p>
        </p:txBody>
      </p:sp>
      <p:graphicFrame>
        <p:nvGraphicFramePr>
          <p:cNvPr id="4" name="Table 3">
            <a:extLst>
              <a:ext uri="{FF2B5EF4-FFF2-40B4-BE49-F238E27FC236}">
                <a16:creationId xmlns:a16="http://schemas.microsoft.com/office/drawing/2014/main" id="{F6476B36-E62A-704A-8CBC-E59176EF5E39}"/>
              </a:ext>
            </a:extLst>
          </p:cNvPr>
          <p:cNvGraphicFramePr>
            <a:graphicFrameLocks noGrp="1"/>
          </p:cNvGraphicFramePr>
          <p:nvPr>
            <p:extLst>
              <p:ext uri="{D42A27DB-BD31-4B8C-83A1-F6EECF244321}">
                <p14:modId xmlns:p14="http://schemas.microsoft.com/office/powerpoint/2010/main" val="3547472170"/>
              </p:ext>
            </p:extLst>
          </p:nvPr>
        </p:nvGraphicFramePr>
        <p:xfrm>
          <a:off x="317155" y="879971"/>
          <a:ext cx="11417644" cy="5776549"/>
        </p:xfrm>
        <a:graphic>
          <a:graphicData uri="http://schemas.openxmlformats.org/drawingml/2006/table">
            <a:tbl>
              <a:tblPr firstRow="1" bandRow="1">
                <a:tableStyleId>{073A0DAA-6AF3-43AB-8588-CEC1D06C72B9}</a:tableStyleId>
              </a:tblPr>
              <a:tblGrid>
                <a:gridCol w="4055164">
                  <a:extLst>
                    <a:ext uri="{9D8B030D-6E8A-4147-A177-3AD203B41FA5}">
                      <a16:colId xmlns:a16="http://schemas.microsoft.com/office/drawing/2014/main" val="3413786959"/>
                    </a:ext>
                  </a:extLst>
                </a:gridCol>
                <a:gridCol w="795131">
                  <a:extLst>
                    <a:ext uri="{9D8B030D-6E8A-4147-A177-3AD203B41FA5}">
                      <a16:colId xmlns:a16="http://schemas.microsoft.com/office/drawing/2014/main" val="118559031"/>
                    </a:ext>
                  </a:extLst>
                </a:gridCol>
                <a:gridCol w="671359">
                  <a:extLst>
                    <a:ext uri="{9D8B030D-6E8A-4147-A177-3AD203B41FA5}">
                      <a16:colId xmlns:a16="http://schemas.microsoft.com/office/drawing/2014/main" val="140567522"/>
                    </a:ext>
                  </a:extLst>
                </a:gridCol>
                <a:gridCol w="1561342">
                  <a:extLst>
                    <a:ext uri="{9D8B030D-6E8A-4147-A177-3AD203B41FA5}">
                      <a16:colId xmlns:a16="http://schemas.microsoft.com/office/drawing/2014/main" val="4206623510"/>
                    </a:ext>
                  </a:extLst>
                </a:gridCol>
                <a:gridCol w="1157579">
                  <a:extLst>
                    <a:ext uri="{9D8B030D-6E8A-4147-A177-3AD203B41FA5}">
                      <a16:colId xmlns:a16="http://schemas.microsoft.com/office/drawing/2014/main" val="565454549"/>
                    </a:ext>
                  </a:extLst>
                </a:gridCol>
                <a:gridCol w="1930297">
                  <a:extLst>
                    <a:ext uri="{9D8B030D-6E8A-4147-A177-3AD203B41FA5}">
                      <a16:colId xmlns:a16="http://schemas.microsoft.com/office/drawing/2014/main" val="724110315"/>
                    </a:ext>
                  </a:extLst>
                </a:gridCol>
                <a:gridCol w="1246772">
                  <a:extLst>
                    <a:ext uri="{9D8B030D-6E8A-4147-A177-3AD203B41FA5}">
                      <a16:colId xmlns:a16="http://schemas.microsoft.com/office/drawing/2014/main" val="430599210"/>
                    </a:ext>
                  </a:extLst>
                </a:gridCol>
              </a:tblGrid>
              <a:tr h="443694">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3453673765"/>
                  </a:ext>
                </a:extLst>
              </a:tr>
              <a:tr h="531415">
                <a:tc>
                  <a:txBody>
                    <a:bodyPr/>
                    <a:lstStyle/>
                    <a:p>
                      <a:r>
                        <a:rPr lang="en-US" sz="1100" b="0" dirty="0">
                          <a:solidFill>
                            <a:schemeClr val="tx1"/>
                          </a:solidFill>
                        </a:rPr>
                        <a:t>58. Aggressive urge: </a:t>
                      </a:r>
                      <a:r>
                        <a:rPr lang="en-GB" sz="1100" b="0" i="0" u="none" strike="noStrike" dirty="0">
                          <a:solidFill>
                            <a:srgbClr val="000000"/>
                          </a:solidFill>
                          <a:effectLst/>
                          <a:latin typeface="-webkit-standard"/>
                        </a:rPr>
                        <a:t>An "aggressive urge" is a type of urge characterized by impulses or desires to engage in aggressive or violent </a:t>
                      </a:r>
                      <a:r>
                        <a:rPr lang="en-GB" sz="1100" b="0" i="0" u="none" strike="noStrike" dirty="0" err="1">
                          <a:solidFill>
                            <a:srgbClr val="000000"/>
                          </a:solidFill>
                          <a:effectLst/>
                          <a:latin typeface="-webkit-standard"/>
                        </a:rPr>
                        <a:t>behaviors</a:t>
                      </a:r>
                      <a:r>
                        <a:rPr lang="en-GB" sz="1100" b="0" i="0" u="none" strike="noStrike" dirty="0">
                          <a:solidFill>
                            <a:srgbClr val="000000"/>
                          </a:solidFill>
                          <a:effectLst/>
                          <a:latin typeface="-webkit-standard"/>
                        </a:rPr>
                        <a:t>.</a:t>
                      </a:r>
                      <a:endParaRPr lang="en-US" sz="1100" b="0" dirty="0">
                        <a:solidFill>
                          <a:schemeClr val="tx1"/>
                        </a:solidFill>
                      </a:endParaRPr>
                    </a:p>
                  </a:txBody>
                  <a:tcPr/>
                </a:tc>
                <a:tc rowSpan="13">
                  <a:txBody>
                    <a:bodyPr/>
                    <a:lstStyle/>
                    <a:p>
                      <a:r>
                        <a:rPr lang="en-US" sz="1100" dirty="0"/>
                        <a:t>urge</a:t>
                      </a:r>
                    </a:p>
                  </a:txBody>
                  <a:tcPr/>
                </a:tc>
                <a:tc rowSpan="3">
                  <a:txBody>
                    <a:bodyPr/>
                    <a:lstStyle/>
                    <a:p>
                      <a:endParaRPr lang="en-US" sz="1100" dirty="0"/>
                    </a:p>
                  </a:txBody>
                  <a:tcPr/>
                </a:tc>
                <a:tc rowSpan="3">
                  <a:txBody>
                    <a:bodyPr/>
                    <a:lstStyle/>
                    <a:p>
                      <a:endParaRPr lang="en-US" sz="1100" dirty="0"/>
                    </a:p>
                  </a:txBody>
                  <a:tcPr/>
                </a:tc>
                <a:tc rowSpan="3">
                  <a:txBody>
                    <a:bodyPr/>
                    <a:lstStyle/>
                    <a:p>
                      <a:r>
                        <a:rPr lang="en-US" sz="1100" dirty="0"/>
                        <a:t>-</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833359415"/>
                  </a:ext>
                </a:extLst>
              </a:tr>
              <a:tr h="612916">
                <a:tc>
                  <a:txBody>
                    <a:bodyPr/>
                    <a:lstStyle/>
                    <a:p>
                      <a:r>
                        <a:rPr lang="en-US" sz="1100" b="0" dirty="0">
                          <a:solidFill>
                            <a:schemeClr val="tx1"/>
                          </a:solidFill>
                        </a:rPr>
                        <a:t>59. Sextual urge : </a:t>
                      </a:r>
                      <a:r>
                        <a:rPr lang="en-GB" sz="1100" b="0" i="0" u="none" strike="noStrike" dirty="0">
                          <a:solidFill>
                            <a:srgbClr val="000000"/>
                          </a:solidFill>
                          <a:effectLst/>
                          <a:latin typeface="-webkit-standard"/>
                        </a:rPr>
                        <a:t>"sexual urge" is a type of urge characterized by impulses or desires related to sexual activities or </a:t>
                      </a:r>
                      <a:r>
                        <a:rPr lang="en-GB" sz="1100" b="0" i="0" u="none" strike="noStrike" dirty="0" err="1">
                          <a:solidFill>
                            <a:srgbClr val="000000"/>
                          </a:solidFill>
                          <a:effectLst/>
                          <a:latin typeface="-webkit-standard"/>
                        </a:rPr>
                        <a:t>behaviors</a:t>
                      </a:r>
                      <a:r>
                        <a:rPr lang="en-GB" sz="1100" b="0" i="0" u="none" strike="noStrike" dirty="0">
                          <a:solidFill>
                            <a:srgbClr val="000000"/>
                          </a:solidFill>
                          <a:effectLst/>
                          <a:latin typeface="-webkit-standard"/>
                        </a:rPr>
                        <a:t>.</a:t>
                      </a:r>
                      <a:endParaRPr lang="en-US" dirty="0"/>
                    </a:p>
                  </a:txBody>
                  <a:tcPr/>
                </a:tc>
                <a:tc vMerge="1">
                  <a:txBody>
                    <a:bodyPr/>
                    <a:lstStyle/>
                    <a:p>
                      <a:endParaRPr lang="en-US"/>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308039955"/>
                  </a:ext>
                </a:extLst>
              </a:tr>
              <a:tr h="306886">
                <a:tc rowSpan="2">
                  <a:txBody>
                    <a:bodyPr/>
                    <a:lstStyle/>
                    <a:p>
                      <a:r>
                        <a:rPr lang="en-US" sz="1100" b="0" dirty="0">
                          <a:solidFill>
                            <a:schemeClr val="tx1"/>
                          </a:solidFill>
                        </a:rPr>
                        <a:t>60. Somatic urge: </a:t>
                      </a:r>
                      <a:r>
                        <a:rPr lang="en-GB" sz="1100" b="0" i="0" u="none" strike="noStrike" dirty="0">
                          <a:solidFill>
                            <a:srgbClr val="000000"/>
                          </a:solidFill>
                          <a:effectLst/>
                          <a:latin typeface="-webkit-standard"/>
                        </a:rPr>
                        <a:t>A "somatic urge" is a type of urge that is associated with physical sensations or bodily functions. </a:t>
                      </a:r>
                      <a:endParaRPr lang="en-US" dirty="0"/>
                    </a:p>
                  </a:txBody>
                  <a:tcPr/>
                </a:tc>
                <a:tc vMerge="1">
                  <a:txBody>
                    <a:bodyPr/>
                    <a:lstStyle/>
                    <a:p>
                      <a:endParaRPr lang="en-US"/>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275417584"/>
                  </a:ext>
                </a:extLst>
              </a:tr>
              <a:tr h="249706">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858586958"/>
                  </a:ext>
                </a:extLst>
              </a:tr>
              <a:tr h="635779">
                <a:tc rowSpan="2">
                  <a:txBody>
                    <a:bodyPr/>
                    <a:lstStyle/>
                    <a:p>
                      <a:r>
                        <a:rPr lang="en-US" sz="1100" b="0" dirty="0">
                          <a:solidFill>
                            <a:schemeClr val="tx1"/>
                          </a:solidFill>
                        </a:rPr>
                        <a:t>61.Religious urge: </a:t>
                      </a:r>
                      <a:r>
                        <a:rPr lang="en-GB" sz="1100" b="0" i="0" u="none" strike="noStrike" dirty="0">
                          <a:solidFill>
                            <a:srgbClr val="000000"/>
                          </a:solidFill>
                          <a:effectLst/>
                          <a:latin typeface="-webkit-standard"/>
                        </a:rPr>
                        <a:t>"religious urge" is a type of urge characterized by impulses or desires related to religious or spiritual activities. These urges can involve impulses to perform religious rituals, prayers, or other acts of faith.</a:t>
                      </a:r>
                      <a:endParaRPr lang="en-US" dirty="0"/>
                    </a:p>
                  </a:txBody>
                  <a:tcPr/>
                </a:tc>
                <a:tc vMerge="1">
                  <a:txBody>
                    <a:bodyPr/>
                    <a:lstStyle/>
                    <a:p>
                      <a:endParaRPr lang="en-US"/>
                    </a:p>
                  </a:txBody>
                  <a:tcPr/>
                </a:tc>
                <a:tc vMerge="1">
                  <a:txBody>
                    <a:bodyPr/>
                    <a:lstStyle/>
                    <a:p>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250448140"/>
                  </a:ext>
                </a:extLst>
              </a:tr>
              <a:tr h="139473">
                <a:tc vMerge="1">
                  <a:txBody>
                    <a:bodyPr/>
                    <a:lstStyle/>
                    <a:p>
                      <a:endParaRPr lang="en-US" sz="1100" dirty="0"/>
                    </a:p>
                  </a:txBody>
                  <a:tcPr/>
                </a:tc>
                <a:tc vMerge="1">
                  <a:txBody>
                    <a:bodyPr/>
                    <a:lstStyle/>
                    <a:p>
                      <a:endParaRPr lang="en-US"/>
                    </a:p>
                  </a:txBody>
                  <a:tcPr/>
                </a:tc>
                <a:tc rowSpan="2">
                  <a:txBody>
                    <a:bodyPr/>
                    <a:lstStyle/>
                    <a:p>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769088350"/>
                  </a:ext>
                </a:extLst>
              </a:tr>
              <a:tr h="291479">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62. Contamination urge :</a:t>
                      </a:r>
                      <a:r>
                        <a:rPr lang="en-GB" sz="1100" b="0" i="0" u="none" strike="noStrike" dirty="0">
                          <a:solidFill>
                            <a:srgbClr val="000000"/>
                          </a:solidFill>
                          <a:effectLst/>
                          <a:latin typeface="-webkit-standard"/>
                        </a:rPr>
                        <a:t>A "contamination urge" is a type of urge characterized by impulses or desires related to cleanliness and contamination.</a:t>
                      </a:r>
                      <a:endParaRPr lang="en-US" sz="1100" dirty="0"/>
                    </a:p>
                  </a:txBody>
                  <a:tcPr/>
                </a:tc>
                <a:tc vMerge="1">
                  <a:txBody>
                    <a:bodyPr/>
                    <a:lstStyle/>
                    <a:p>
                      <a:endParaRPr lang="en-US"/>
                    </a:p>
                  </a:txBody>
                  <a:tcPr/>
                </a:tc>
                <a:tc vMerge="1">
                  <a:txBody>
                    <a:bodyPr/>
                    <a:lstStyle/>
                    <a:p>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765840371"/>
                  </a:ext>
                </a:extLst>
              </a:tr>
              <a:tr h="373702">
                <a:tc vMerge="1">
                  <a:txBody>
                    <a:bodyPr/>
                    <a:lstStyle/>
                    <a:p>
                      <a:r>
                        <a:rPr lang="en-US" sz="1100" b="0" dirty="0">
                          <a:solidFill>
                            <a:schemeClr val="tx1"/>
                          </a:solidFill>
                        </a:rPr>
                        <a:t>62. Contamination urge </a:t>
                      </a:r>
                      <a:endParaRPr lang="en-US" sz="1100" dirty="0"/>
                    </a:p>
                  </a:txBody>
                  <a:tcPr/>
                </a:tc>
                <a:tc vMerge="1">
                  <a:txBody>
                    <a:bodyPr/>
                    <a:lstStyle/>
                    <a:p>
                      <a:endParaRPr lang="en-US"/>
                    </a:p>
                  </a:txBody>
                  <a:tcPr/>
                </a:tc>
                <a:tc>
                  <a:txBody>
                    <a:bodyPr/>
                    <a:lstStyle/>
                    <a:p>
                      <a:endParaRPr lang="en-US" sz="1100" dirty="0"/>
                    </a:p>
                  </a:txBody>
                  <a:tcPr anchor="ctr"/>
                </a:tc>
                <a:tc>
                  <a:txBody>
                    <a:bodyPr/>
                    <a:lstStyle/>
                    <a:p>
                      <a:endParaRPr lang="en-US" sz="1100" dirty="0"/>
                    </a:p>
                  </a:txBody>
                  <a:tcPr/>
                </a:tc>
                <a:tc>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469174097"/>
                  </a:ext>
                </a:extLst>
              </a:tr>
              <a:tr h="110071">
                <a:tc vMerge="1">
                  <a:txBody>
                    <a:bodyPr/>
                    <a:lstStyle/>
                    <a:p>
                      <a:endParaRPr lang="en-US" sz="1100" dirty="0"/>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969514744"/>
                  </a:ext>
                </a:extLst>
              </a:tr>
              <a:tr h="4560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63. Symmetry urge: </a:t>
                      </a:r>
                      <a:r>
                        <a:rPr lang="en-GB" sz="1100" b="0" i="0" u="none" strike="noStrike" dirty="0">
                          <a:solidFill>
                            <a:srgbClr val="000000"/>
                          </a:solidFill>
                          <a:effectLst/>
                          <a:latin typeface="-webkit-standard"/>
                        </a:rPr>
                        <a:t>A "symmetry urge" is a type of urge characterized by impulses or desires for order and symmetry. These urges can involve strong desires to arrange objects symmetrically, align items perfectly, or ensure that things are balanced and orderly</a:t>
                      </a:r>
                      <a:endParaRPr lang="en-US" sz="1100" dirty="0"/>
                    </a:p>
                  </a:txBody>
                  <a:tcPr/>
                </a:tc>
                <a:tc vMerge="1">
                  <a:txBody>
                    <a:bodyPr/>
                    <a:lstStyle/>
                    <a:p>
                      <a:endParaRPr lang="en-US"/>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3978525718"/>
                  </a:ext>
                </a:extLst>
              </a:tr>
              <a:tr h="373703">
                <a:tc vMerge="1">
                  <a:txBody>
                    <a:bodyPr/>
                    <a:lstStyle/>
                    <a:p>
                      <a:r>
                        <a:rPr lang="en-US" sz="1100" b="0" dirty="0">
                          <a:solidFill>
                            <a:schemeClr val="tx1"/>
                          </a:solidFill>
                        </a:rPr>
                        <a:t>63. Symmetry urge</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699058026"/>
                  </a:ext>
                </a:extLst>
              </a:tr>
              <a:tr h="373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64. Hoarding urge: </a:t>
                      </a:r>
                      <a:r>
                        <a:rPr lang="en-GB" sz="1100" b="0" i="0" u="none" strike="noStrike" dirty="0">
                          <a:solidFill>
                            <a:srgbClr val="000000"/>
                          </a:solidFill>
                          <a:effectLst/>
                          <a:latin typeface="-webkit-standard"/>
                        </a:rPr>
                        <a:t>A "hoarding urge" is a type of urge characterized by impulses or desires to collect and keep items, regardless of their value.</a:t>
                      </a:r>
                      <a:endParaRPr lang="en-US" sz="1100" b="0" dirty="0">
                        <a:solidFill>
                          <a:schemeClr val="tx1"/>
                        </a:solidFill>
                      </a:endParaRP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71616238"/>
                  </a:ext>
                </a:extLst>
              </a:tr>
              <a:tr h="269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65. Doubt urge: </a:t>
                      </a:r>
                      <a:r>
                        <a:rPr lang="en-GB" sz="1100" b="0" i="0" u="none" strike="noStrike" dirty="0">
                          <a:solidFill>
                            <a:srgbClr val="000000"/>
                          </a:solidFill>
                          <a:effectLst/>
                          <a:latin typeface="-webkit-standard"/>
                        </a:rPr>
                        <a:t>A "doubt urge" is a type of urge characterized by persistent doubts and uncertainty.</a:t>
                      </a:r>
                      <a:endParaRPr lang="en-US" sz="1100" b="0" dirty="0">
                        <a:solidFill>
                          <a:schemeClr val="tx1"/>
                        </a:solidFill>
                      </a:endParaRPr>
                    </a:p>
                    <a:p>
                      <a:endParaRPr lang="en-US" sz="1100" b="0" dirty="0">
                        <a:solidFill>
                          <a:schemeClr val="tx1"/>
                        </a:solidFill>
                      </a:endParaRP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891754232"/>
                  </a:ext>
                </a:extLst>
              </a:tr>
            </a:tbl>
          </a:graphicData>
        </a:graphic>
      </p:graphicFrame>
    </p:spTree>
    <p:extLst>
      <p:ext uri="{BB962C8B-B14F-4D97-AF65-F5344CB8AC3E}">
        <p14:creationId xmlns:p14="http://schemas.microsoft.com/office/powerpoint/2010/main" val="17885730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3F1FAD-E57E-4457-2668-64EC56B412B5}"/>
              </a:ext>
            </a:extLst>
          </p:cNvPr>
          <p:cNvPicPr>
            <a:picLocks noChangeAspect="1"/>
          </p:cNvPicPr>
          <p:nvPr/>
        </p:nvPicPr>
        <p:blipFill rotWithShape="1">
          <a:blip r:embed="rId2">
            <a:duotone>
              <a:schemeClr val="bg2">
                <a:shade val="45000"/>
                <a:satMod val="135000"/>
              </a:schemeClr>
              <a:prstClr val="white"/>
            </a:duotone>
          </a:blip>
          <a:srcRect t="85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E66A6-EC52-8278-07C9-D50CE18A99C0}"/>
              </a:ext>
            </a:extLst>
          </p:cNvPr>
          <p:cNvSpPr>
            <a:spLocks noGrp="1"/>
          </p:cNvSpPr>
          <p:nvPr>
            <p:ph type="title"/>
          </p:nvPr>
        </p:nvSpPr>
        <p:spPr>
          <a:xfrm>
            <a:off x="838200" y="365125"/>
            <a:ext cx="10515600" cy="1325563"/>
          </a:xfrm>
        </p:spPr>
        <p:txBody>
          <a:bodyPr>
            <a:normAutofit/>
          </a:bodyPr>
          <a:lstStyle/>
          <a:p>
            <a:r>
              <a:rPr lang="en-US"/>
              <a:t>OCD ontology IRI </a:t>
            </a:r>
            <a:endParaRPr lang="en-US" dirty="0"/>
          </a:p>
        </p:txBody>
      </p:sp>
      <p:graphicFrame>
        <p:nvGraphicFramePr>
          <p:cNvPr id="11" name="Content Placeholder 2">
            <a:extLst>
              <a:ext uri="{FF2B5EF4-FFF2-40B4-BE49-F238E27FC236}">
                <a16:creationId xmlns:a16="http://schemas.microsoft.com/office/drawing/2014/main" id="{B6CF1A9A-16A1-4BD3-B487-301451895799}"/>
              </a:ext>
            </a:extLst>
          </p:cNvPr>
          <p:cNvGraphicFramePr>
            <a:graphicFrameLocks noGrp="1"/>
          </p:cNvGraphicFramePr>
          <p:nvPr>
            <p:ph idx="1"/>
            <p:extLst>
              <p:ext uri="{D42A27DB-BD31-4B8C-83A1-F6EECF244321}">
                <p14:modId xmlns:p14="http://schemas.microsoft.com/office/powerpoint/2010/main" val="24638423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6330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47A51FA-30D1-795F-1822-5AA5AC246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10">
            <a:extLst>
              <a:ext uri="{FF2B5EF4-FFF2-40B4-BE49-F238E27FC236}">
                <a16:creationId xmlns:a16="http://schemas.microsoft.com/office/drawing/2014/main" id="{B27D08D3-AA37-E948-C782-9BDF35DFD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757E689-D900-AA20-FAD2-5FC371A4CE14}"/>
              </a:ext>
            </a:extLst>
          </p:cNvPr>
          <p:cNvSpPr txBox="1"/>
          <p:nvPr/>
        </p:nvSpPr>
        <p:spPr>
          <a:xfrm>
            <a:off x="5204639" y="3517460"/>
            <a:ext cx="2202847" cy="532453"/>
          </a:xfrm>
          <a:prstGeom prst="rect">
            <a:avLst/>
          </a:prstGeom>
          <a:noFill/>
        </p:spPr>
        <p:txBody>
          <a:bodyPr wrap="none" rtlCol="0">
            <a:spAutoFit/>
          </a:bodyPr>
          <a:lstStyle/>
          <a:p>
            <a:pPr defTabSz="1307592">
              <a:spcAft>
                <a:spcPts val="600"/>
              </a:spcAft>
            </a:pPr>
            <a:r>
              <a:rPr lang="en-US" sz="2860" kern="1200" dirty="0">
                <a:solidFill>
                  <a:schemeClr val="tx1"/>
                </a:solidFill>
                <a:latin typeface="+mn-lt"/>
                <a:ea typeface="+mn-ea"/>
                <a:cs typeface="+mn-cs"/>
              </a:rPr>
              <a:t>Compulsion </a:t>
            </a:r>
            <a:endParaRPr lang="en-US" sz="2000" dirty="0"/>
          </a:p>
        </p:txBody>
      </p:sp>
      <p:sp>
        <p:nvSpPr>
          <p:cNvPr id="5" name="TextBox 4">
            <a:extLst>
              <a:ext uri="{FF2B5EF4-FFF2-40B4-BE49-F238E27FC236}">
                <a16:creationId xmlns:a16="http://schemas.microsoft.com/office/drawing/2014/main" id="{0541C20E-35CD-343C-306C-DD2CEE4298B2}"/>
              </a:ext>
            </a:extLst>
          </p:cNvPr>
          <p:cNvSpPr txBox="1"/>
          <p:nvPr/>
        </p:nvSpPr>
        <p:spPr>
          <a:xfrm>
            <a:off x="2430965" y="1765330"/>
            <a:ext cx="8481809" cy="532453"/>
          </a:xfrm>
          <a:prstGeom prst="rect">
            <a:avLst/>
          </a:prstGeom>
          <a:noFill/>
        </p:spPr>
        <p:txBody>
          <a:bodyPr wrap="none" rtlCol="0">
            <a:spAutoFit/>
          </a:bodyPr>
          <a:lstStyle/>
          <a:p>
            <a:pPr defTabSz="1307592">
              <a:spcAft>
                <a:spcPts val="600"/>
              </a:spcAft>
            </a:pPr>
            <a:r>
              <a:rPr lang="en-US" sz="2860" kern="1200" dirty="0">
                <a:solidFill>
                  <a:schemeClr val="tx1"/>
                </a:solidFill>
                <a:latin typeface="+mn-lt"/>
                <a:ea typeface="+mn-ea"/>
                <a:cs typeface="+mn-cs"/>
              </a:rPr>
              <a:t>The Second Component of OCD Ontology to be Built </a:t>
            </a:r>
            <a:endParaRPr lang="en-US" sz="2000" dirty="0"/>
          </a:p>
        </p:txBody>
      </p:sp>
    </p:spTree>
    <p:extLst>
      <p:ext uri="{BB962C8B-B14F-4D97-AF65-F5344CB8AC3E}">
        <p14:creationId xmlns:p14="http://schemas.microsoft.com/office/powerpoint/2010/main" val="2438129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heckerboard(across)">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0EBB8-DE20-19F8-8F5B-AAEB11D208D7}"/>
              </a:ext>
            </a:extLst>
          </p:cNvPr>
          <p:cNvSpPr txBox="1"/>
          <p:nvPr/>
        </p:nvSpPr>
        <p:spPr>
          <a:xfrm>
            <a:off x="576363" y="114896"/>
            <a:ext cx="1880643" cy="369332"/>
          </a:xfrm>
          <a:prstGeom prst="rect">
            <a:avLst/>
          </a:prstGeom>
          <a:noFill/>
        </p:spPr>
        <p:txBody>
          <a:bodyPr wrap="none" rtlCol="0">
            <a:spAutoFit/>
          </a:bodyPr>
          <a:lstStyle/>
          <a:p>
            <a:r>
              <a:rPr lang="en-US" b="1" dirty="0">
                <a:solidFill>
                  <a:srgbClr val="C00000"/>
                </a:solidFill>
              </a:rPr>
              <a:t>66. Compulsion </a:t>
            </a:r>
          </a:p>
        </p:txBody>
      </p:sp>
      <p:graphicFrame>
        <p:nvGraphicFramePr>
          <p:cNvPr id="3" name="Table 2">
            <a:extLst>
              <a:ext uri="{FF2B5EF4-FFF2-40B4-BE49-F238E27FC236}">
                <a16:creationId xmlns:a16="http://schemas.microsoft.com/office/drawing/2014/main" id="{97B47292-356C-5818-AF24-9BF5C6C80658}"/>
              </a:ext>
            </a:extLst>
          </p:cNvPr>
          <p:cNvGraphicFramePr>
            <a:graphicFrameLocks noGrp="1"/>
          </p:cNvGraphicFramePr>
          <p:nvPr>
            <p:extLst>
              <p:ext uri="{D42A27DB-BD31-4B8C-83A1-F6EECF244321}">
                <p14:modId xmlns:p14="http://schemas.microsoft.com/office/powerpoint/2010/main" val="2067185814"/>
              </p:ext>
            </p:extLst>
          </p:nvPr>
        </p:nvGraphicFramePr>
        <p:xfrm>
          <a:off x="318053" y="758949"/>
          <a:ext cx="11161109" cy="5943600"/>
        </p:xfrm>
        <a:graphic>
          <a:graphicData uri="http://schemas.openxmlformats.org/drawingml/2006/table">
            <a:tbl>
              <a:tblPr firstRow="1" bandRow="1">
                <a:tableStyleId>{073A0DAA-6AF3-43AB-8588-CEC1D06C72B9}</a:tableStyleId>
              </a:tblPr>
              <a:tblGrid>
                <a:gridCol w="2266337">
                  <a:extLst>
                    <a:ext uri="{9D8B030D-6E8A-4147-A177-3AD203B41FA5}">
                      <a16:colId xmlns:a16="http://schemas.microsoft.com/office/drawing/2014/main" val="1556673320"/>
                    </a:ext>
                  </a:extLst>
                </a:gridCol>
                <a:gridCol w="1167849">
                  <a:extLst>
                    <a:ext uri="{9D8B030D-6E8A-4147-A177-3AD203B41FA5}">
                      <a16:colId xmlns:a16="http://schemas.microsoft.com/office/drawing/2014/main" val="1499884445"/>
                    </a:ext>
                  </a:extLst>
                </a:gridCol>
                <a:gridCol w="1349146">
                  <a:extLst>
                    <a:ext uri="{9D8B030D-6E8A-4147-A177-3AD203B41FA5}">
                      <a16:colId xmlns:a16="http://schemas.microsoft.com/office/drawing/2014/main" val="2934191165"/>
                    </a:ext>
                  </a:extLst>
                </a:gridCol>
                <a:gridCol w="2056237">
                  <a:extLst>
                    <a:ext uri="{9D8B030D-6E8A-4147-A177-3AD203B41FA5}">
                      <a16:colId xmlns:a16="http://schemas.microsoft.com/office/drawing/2014/main" val="3987208120"/>
                    </a:ext>
                  </a:extLst>
                </a:gridCol>
                <a:gridCol w="1132650">
                  <a:extLst>
                    <a:ext uri="{9D8B030D-6E8A-4147-A177-3AD203B41FA5}">
                      <a16:colId xmlns:a16="http://schemas.microsoft.com/office/drawing/2014/main" val="2848619204"/>
                    </a:ext>
                  </a:extLst>
                </a:gridCol>
                <a:gridCol w="1594445">
                  <a:extLst>
                    <a:ext uri="{9D8B030D-6E8A-4147-A177-3AD203B41FA5}">
                      <a16:colId xmlns:a16="http://schemas.microsoft.com/office/drawing/2014/main" val="3789932177"/>
                    </a:ext>
                  </a:extLst>
                </a:gridCol>
                <a:gridCol w="1594445">
                  <a:extLst>
                    <a:ext uri="{9D8B030D-6E8A-4147-A177-3AD203B41FA5}">
                      <a16:colId xmlns:a16="http://schemas.microsoft.com/office/drawing/2014/main" val="1383303071"/>
                    </a:ext>
                  </a:extLst>
                </a:gridCol>
              </a:tblGrid>
              <a:tr h="229603">
                <a:tc rowSpan="3">
                  <a:txBody>
                    <a:bodyPr/>
                    <a:lstStyle/>
                    <a:p>
                      <a:r>
                        <a:rPr lang="en-US" sz="1200" dirty="0"/>
                        <a:t>Definition: A "compulsion" refers to a repetitive behavior, mental act, or ritual that a person feels driven to perform in response to an obsession or to reduce distress or anxiety (DSM-5).</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579698486"/>
                  </a:ext>
                </a:extLst>
              </a:tr>
              <a:tr h="2831770">
                <a:tc vMerge="1">
                  <a:txBody>
                    <a:bodyPr/>
                    <a:lstStyle/>
                    <a:p>
                      <a:endParaRPr lang="en-US" dirty="0"/>
                    </a:p>
                  </a:txBody>
                  <a:tcPr/>
                </a:tc>
                <a:tc>
                  <a:txBody>
                    <a:bodyPr/>
                    <a:lstStyle/>
                    <a:p>
                      <a:r>
                        <a:rPr lang="en-US" sz="1200" dirty="0"/>
                        <a:t>-</a:t>
                      </a:r>
                    </a:p>
                  </a:txBody>
                  <a:tcPr/>
                </a:tc>
                <a:tc>
                  <a:txBody>
                    <a:bodyPr/>
                    <a:lstStyle/>
                    <a:p>
                      <a:r>
                        <a:rPr lang="en-US" sz="1200" dirty="0"/>
                        <a:t>Compulsive behavior </a:t>
                      </a:r>
                    </a:p>
                    <a:p>
                      <a:endParaRPr lang="en-US" sz="1200" dirty="0"/>
                    </a:p>
                    <a:p>
                      <a:endParaRPr lang="en-US" sz="1200" dirty="0"/>
                    </a:p>
                    <a:p>
                      <a:r>
                        <a:rPr lang="en-US" sz="1200" dirty="0"/>
                        <a:t>Activity and (</a:t>
                      </a:r>
                      <a:r>
                        <a:rPr lang="en-US" sz="1200" dirty="0" err="1"/>
                        <a:t>hasAssociatedEmotion</a:t>
                      </a:r>
                      <a:r>
                        <a:rPr lang="en-US" sz="1200" dirty="0"/>
                        <a:t> some 'negative emotion') and (</a:t>
                      </a:r>
                      <a:r>
                        <a:rPr lang="en-US" sz="1200" dirty="0" err="1"/>
                        <a:t>hasAssociatedImpairment</a:t>
                      </a:r>
                      <a:r>
                        <a:rPr lang="en-US" sz="1200" dirty="0"/>
                        <a:t> some 'Impaired executive functioning') and (</a:t>
                      </a:r>
                      <a:r>
                        <a:rPr lang="en-US" sz="1200" dirty="0" err="1"/>
                        <a:t>hasDurationLevel</a:t>
                      </a:r>
                      <a:r>
                        <a:rPr lang="en-US" sz="1200" dirty="0"/>
                        <a:t> some </a:t>
                      </a:r>
                      <a:r>
                        <a:rPr lang="en-US" sz="1200" dirty="0" err="1"/>
                        <a:t>Severe_Duration_Level</a:t>
                      </a:r>
                      <a:r>
                        <a:rPr lang="en-US" sz="1200" dirty="0"/>
                        <a:t>)</a:t>
                      </a:r>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Accompanied by</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http://purl.obolibrary.org/obo/MFOMD_0000107</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 </a:t>
                      </a:r>
                    </a:p>
                  </a:txBody>
                  <a:tcPr/>
                </a:tc>
                <a:extLst>
                  <a:ext uri="{0D108BD9-81ED-4DB2-BD59-A6C34878D82A}">
                    <a16:rowId xmlns:a16="http://schemas.microsoft.com/office/drawing/2014/main" val="3956150729"/>
                  </a:ext>
                </a:extLst>
              </a:tr>
              <a:tr h="1760290">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dk1"/>
                          </a:solidFill>
                          <a:effectLst/>
                          <a:latin typeface="+mn-lt"/>
                          <a:ea typeface="+mn-ea"/>
                          <a:cs typeface="+mn-cs"/>
                        </a:rPr>
                        <a:t>Lists the range for specific properties, such as ”accompanied by", which relates obsession to its associated compulsion.</a:t>
                      </a:r>
                      <a:endParaRPr lang="en-US" sz="1200" dirty="0"/>
                    </a:p>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93676778"/>
                  </a:ext>
                </a:extLst>
              </a:tr>
            </a:tbl>
          </a:graphicData>
        </a:graphic>
      </p:graphicFrame>
      <p:sp>
        <p:nvSpPr>
          <p:cNvPr id="4" name="TextBox 3">
            <a:extLst>
              <a:ext uri="{FF2B5EF4-FFF2-40B4-BE49-F238E27FC236}">
                <a16:creationId xmlns:a16="http://schemas.microsoft.com/office/drawing/2014/main" id="{B4BBE988-4BBA-0128-1325-193C76885D4F}"/>
              </a:ext>
            </a:extLst>
          </p:cNvPr>
          <p:cNvSpPr txBox="1"/>
          <p:nvPr/>
        </p:nvSpPr>
        <p:spPr>
          <a:xfrm>
            <a:off x="-79512" y="6977270"/>
            <a:ext cx="12939120" cy="738664"/>
          </a:xfrm>
          <a:prstGeom prst="rect">
            <a:avLst/>
          </a:prstGeom>
          <a:noFill/>
        </p:spPr>
        <p:txBody>
          <a:bodyPr wrap="none" rtlCol="0">
            <a:spAutoFit/>
          </a:bodyPr>
          <a:lstStyle/>
          <a:p>
            <a:r>
              <a:rPr lang="en-GB" sz="1400" b="0" i="0" u="none" strike="noStrike" dirty="0">
                <a:solidFill>
                  <a:schemeClr val="bg2">
                    <a:lumMod val="75000"/>
                  </a:schemeClr>
                </a:solidFill>
                <a:effectLst/>
                <a:latin typeface="-webkit-standard"/>
              </a:rPr>
              <a:t>We align our ”compulsion" class with the ”compulsion" class from MFOMD, which is defined as a subclass of "pathological mental process." This, in turn, is a subclass of </a:t>
            </a:r>
          </a:p>
          <a:p>
            <a:r>
              <a:rPr lang="en-GB" sz="1400" b="0" i="0" u="none" strike="noStrike" dirty="0">
                <a:solidFill>
                  <a:schemeClr val="bg2">
                    <a:lumMod val="75000"/>
                  </a:schemeClr>
                </a:solidFill>
                <a:effectLst/>
                <a:latin typeface="-webkit-standard"/>
              </a:rPr>
              <a:t>"manifestation of some mental disorder." The relationship "manifestation of some mental disorder" specifies that these pathological mental processes are manifestations</a:t>
            </a:r>
          </a:p>
          <a:p>
            <a:r>
              <a:rPr lang="en-GB" sz="1400" b="0" i="0" u="none" strike="noStrike" dirty="0">
                <a:solidFill>
                  <a:schemeClr val="bg2">
                    <a:lumMod val="75000"/>
                  </a:schemeClr>
                </a:solidFill>
                <a:effectLst/>
                <a:latin typeface="-webkit-standard"/>
              </a:rPr>
              <a:t>of mental disorders. This helps in understanding that these mental processes are not standalone issues but are symptoms or components of broader mental health conditions.</a:t>
            </a:r>
            <a:endParaRPr lang="en-US" sz="1400" dirty="0">
              <a:solidFill>
                <a:schemeClr val="bg2">
                  <a:lumMod val="75000"/>
                </a:schemeClr>
              </a:solidFill>
            </a:endParaRPr>
          </a:p>
        </p:txBody>
      </p:sp>
    </p:spTree>
    <p:extLst>
      <p:ext uri="{BB962C8B-B14F-4D97-AF65-F5344CB8AC3E}">
        <p14:creationId xmlns:p14="http://schemas.microsoft.com/office/powerpoint/2010/main" val="8638042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98533-AD30-34A9-31EA-5D112E5727AB}"/>
              </a:ext>
            </a:extLst>
          </p:cNvPr>
          <p:cNvSpPr txBox="1"/>
          <p:nvPr/>
        </p:nvSpPr>
        <p:spPr>
          <a:xfrm>
            <a:off x="524289" y="292412"/>
            <a:ext cx="6097656" cy="369332"/>
          </a:xfrm>
          <a:prstGeom prst="rect">
            <a:avLst/>
          </a:prstGeom>
          <a:noFill/>
        </p:spPr>
        <p:txBody>
          <a:bodyPr wrap="square">
            <a:spAutoFit/>
          </a:bodyPr>
          <a:lstStyle/>
          <a:p>
            <a:r>
              <a:rPr lang="en-US" b="1" dirty="0">
                <a:solidFill>
                  <a:srgbClr val="C00000"/>
                </a:solidFill>
              </a:rPr>
              <a:t>67. Compulsive behavior  </a:t>
            </a:r>
          </a:p>
        </p:txBody>
      </p:sp>
      <p:graphicFrame>
        <p:nvGraphicFramePr>
          <p:cNvPr id="4" name="Table 3">
            <a:extLst>
              <a:ext uri="{FF2B5EF4-FFF2-40B4-BE49-F238E27FC236}">
                <a16:creationId xmlns:a16="http://schemas.microsoft.com/office/drawing/2014/main" id="{011974E2-030E-42CD-AA7F-0DB2DB3CFF33}"/>
              </a:ext>
            </a:extLst>
          </p:cNvPr>
          <p:cNvGraphicFramePr>
            <a:graphicFrameLocks noGrp="1"/>
          </p:cNvGraphicFramePr>
          <p:nvPr>
            <p:extLst>
              <p:ext uri="{D42A27DB-BD31-4B8C-83A1-F6EECF244321}">
                <p14:modId xmlns:p14="http://schemas.microsoft.com/office/powerpoint/2010/main" val="2132385184"/>
              </p:ext>
            </p:extLst>
          </p:nvPr>
        </p:nvGraphicFramePr>
        <p:xfrm>
          <a:off x="318053" y="758949"/>
          <a:ext cx="11161109" cy="4866380"/>
        </p:xfrm>
        <a:graphic>
          <a:graphicData uri="http://schemas.openxmlformats.org/drawingml/2006/table">
            <a:tbl>
              <a:tblPr firstRow="1" bandRow="1">
                <a:tableStyleId>{073A0DAA-6AF3-43AB-8588-CEC1D06C72B9}</a:tableStyleId>
              </a:tblPr>
              <a:tblGrid>
                <a:gridCol w="2266337">
                  <a:extLst>
                    <a:ext uri="{9D8B030D-6E8A-4147-A177-3AD203B41FA5}">
                      <a16:colId xmlns:a16="http://schemas.microsoft.com/office/drawing/2014/main" val="1556673320"/>
                    </a:ext>
                  </a:extLst>
                </a:gridCol>
                <a:gridCol w="1167849">
                  <a:extLst>
                    <a:ext uri="{9D8B030D-6E8A-4147-A177-3AD203B41FA5}">
                      <a16:colId xmlns:a16="http://schemas.microsoft.com/office/drawing/2014/main" val="1499884445"/>
                    </a:ext>
                  </a:extLst>
                </a:gridCol>
                <a:gridCol w="1349146">
                  <a:extLst>
                    <a:ext uri="{9D8B030D-6E8A-4147-A177-3AD203B41FA5}">
                      <a16:colId xmlns:a16="http://schemas.microsoft.com/office/drawing/2014/main" val="2934191165"/>
                    </a:ext>
                  </a:extLst>
                </a:gridCol>
                <a:gridCol w="2056237">
                  <a:extLst>
                    <a:ext uri="{9D8B030D-6E8A-4147-A177-3AD203B41FA5}">
                      <a16:colId xmlns:a16="http://schemas.microsoft.com/office/drawing/2014/main" val="3987208120"/>
                    </a:ext>
                  </a:extLst>
                </a:gridCol>
                <a:gridCol w="1132650">
                  <a:extLst>
                    <a:ext uri="{9D8B030D-6E8A-4147-A177-3AD203B41FA5}">
                      <a16:colId xmlns:a16="http://schemas.microsoft.com/office/drawing/2014/main" val="2848619204"/>
                    </a:ext>
                  </a:extLst>
                </a:gridCol>
                <a:gridCol w="1594445">
                  <a:extLst>
                    <a:ext uri="{9D8B030D-6E8A-4147-A177-3AD203B41FA5}">
                      <a16:colId xmlns:a16="http://schemas.microsoft.com/office/drawing/2014/main" val="3789932177"/>
                    </a:ext>
                  </a:extLst>
                </a:gridCol>
                <a:gridCol w="1594445">
                  <a:extLst>
                    <a:ext uri="{9D8B030D-6E8A-4147-A177-3AD203B41FA5}">
                      <a16:colId xmlns:a16="http://schemas.microsoft.com/office/drawing/2014/main" val="1383303071"/>
                    </a:ext>
                  </a:extLst>
                </a:gridCol>
              </a:tblGrid>
              <a:tr h="229603">
                <a:tc rowSpan="3">
                  <a:txBody>
                    <a:bodyPr/>
                    <a:lstStyle/>
                    <a:p>
                      <a:r>
                        <a:rPr lang="en-US" sz="1200" dirty="0"/>
                        <a:t>Definition: Repetitive behaviors (e.g., hand washing, ordering, checking) or mental acts (e.g., praying, counting, repeating words silently) (DSM-5).</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579698486"/>
                  </a:ext>
                </a:extLst>
              </a:tr>
              <a:tr h="2831770">
                <a:tc vMerge="1">
                  <a:txBody>
                    <a:bodyPr/>
                    <a:lstStyle/>
                    <a:p>
                      <a:endParaRPr lang="en-US" dirty="0"/>
                    </a:p>
                  </a:txBody>
                  <a:tcPr/>
                </a:tc>
                <a:tc>
                  <a:txBody>
                    <a:bodyPr/>
                    <a:lstStyle/>
                    <a:p>
                      <a:r>
                        <a:rPr lang="en-US" sz="1200" dirty="0"/>
                        <a:t>--</a:t>
                      </a:r>
                    </a:p>
                  </a:txBody>
                  <a:tcPr/>
                </a:tc>
                <a:tc>
                  <a:txBody>
                    <a:bodyPr/>
                    <a:lstStyle/>
                    <a:p>
                      <a:r>
                        <a:rPr lang="en-US" sz="1200" dirty="0"/>
                        <a:t>Mental Compulsive behavior </a:t>
                      </a:r>
                    </a:p>
                    <a:p>
                      <a:r>
                        <a:rPr lang="en-US" sz="1200" dirty="0"/>
                        <a:t>or</a:t>
                      </a:r>
                    </a:p>
                    <a:p>
                      <a:r>
                        <a:rPr lang="en-US" sz="1200" dirty="0"/>
                        <a:t>Physical Compulsive behavior </a:t>
                      </a:r>
                    </a:p>
                  </a:txBody>
                  <a:tcPr/>
                </a:tc>
                <a:tc>
                  <a:txBody>
                    <a:bodyPr/>
                    <a:lstStyle/>
                    <a:p>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http://purl.obolibrary.org/obo/HP_0000722</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 </a:t>
                      </a:r>
                    </a:p>
                  </a:txBody>
                  <a:tcPr/>
                </a:tc>
                <a:extLst>
                  <a:ext uri="{0D108BD9-81ED-4DB2-BD59-A6C34878D82A}">
                    <a16:rowId xmlns:a16="http://schemas.microsoft.com/office/drawing/2014/main" val="3956150729"/>
                  </a:ext>
                </a:extLst>
              </a:tr>
              <a:tr h="1760290">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93676778"/>
                  </a:ext>
                </a:extLst>
              </a:tr>
            </a:tbl>
          </a:graphicData>
        </a:graphic>
      </p:graphicFrame>
    </p:spTree>
    <p:extLst>
      <p:ext uri="{BB962C8B-B14F-4D97-AF65-F5344CB8AC3E}">
        <p14:creationId xmlns:p14="http://schemas.microsoft.com/office/powerpoint/2010/main" val="2016944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2864CFA-CA0C-94E7-0B96-12605ADAFA68}"/>
              </a:ext>
            </a:extLst>
          </p:cNvPr>
          <p:cNvGraphicFramePr>
            <a:graphicFrameLocks noGrp="1"/>
          </p:cNvGraphicFramePr>
          <p:nvPr>
            <p:extLst>
              <p:ext uri="{D42A27DB-BD31-4B8C-83A1-F6EECF244321}">
                <p14:modId xmlns:p14="http://schemas.microsoft.com/office/powerpoint/2010/main" val="1441780130"/>
              </p:ext>
            </p:extLst>
          </p:nvPr>
        </p:nvGraphicFramePr>
        <p:xfrm>
          <a:off x="515445" y="994375"/>
          <a:ext cx="11161109" cy="4869250"/>
        </p:xfrm>
        <a:graphic>
          <a:graphicData uri="http://schemas.openxmlformats.org/drawingml/2006/table">
            <a:tbl>
              <a:tblPr firstRow="1" bandRow="1">
                <a:tableStyleId>{073A0DAA-6AF3-43AB-8588-CEC1D06C72B9}</a:tableStyleId>
              </a:tblPr>
              <a:tblGrid>
                <a:gridCol w="2266337">
                  <a:extLst>
                    <a:ext uri="{9D8B030D-6E8A-4147-A177-3AD203B41FA5}">
                      <a16:colId xmlns:a16="http://schemas.microsoft.com/office/drawing/2014/main" val="4125742053"/>
                    </a:ext>
                  </a:extLst>
                </a:gridCol>
                <a:gridCol w="1167849">
                  <a:extLst>
                    <a:ext uri="{9D8B030D-6E8A-4147-A177-3AD203B41FA5}">
                      <a16:colId xmlns:a16="http://schemas.microsoft.com/office/drawing/2014/main" val="3478018050"/>
                    </a:ext>
                  </a:extLst>
                </a:gridCol>
                <a:gridCol w="1349146">
                  <a:extLst>
                    <a:ext uri="{9D8B030D-6E8A-4147-A177-3AD203B41FA5}">
                      <a16:colId xmlns:a16="http://schemas.microsoft.com/office/drawing/2014/main" val="4135195616"/>
                    </a:ext>
                  </a:extLst>
                </a:gridCol>
                <a:gridCol w="2056237">
                  <a:extLst>
                    <a:ext uri="{9D8B030D-6E8A-4147-A177-3AD203B41FA5}">
                      <a16:colId xmlns:a16="http://schemas.microsoft.com/office/drawing/2014/main" val="2360563507"/>
                    </a:ext>
                  </a:extLst>
                </a:gridCol>
                <a:gridCol w="1132650">
                  <a:extLst>
                    <a:ext uri="{9D8B030D-6E8A-4147-A177-3AD203B41FA5}">
                      <a16:colId xmlns:a16="http://schemas.microsoft.com/office/drawing/2014/main" val="2944960694"/>
                    </a:ext>
                  </a:extLst>
                </a:gridCol>
                <a:gridCol w="1594445">
                  <a:extLst>
                    <a:ext uri="{9D8B030D-6E8A-4147-A177-3AD203B41FA5}">
                      <a16:colId xmlns:a16="http://schemas.microsoft.com/office/drawing/2014/main" val="3676822851"/>
                    </a:ext>
                  </a:extLst>
                </a:gridCol>
                <a:gridCol w="1594445">
                  <a:extLst>
                    <a:ext uri="{9D8B030D-6E8A-4147-A177-3AD203B41FA5}">
                      <a16:colId xmlns:a16="http://schemas.microsoft.com/office/drawing/2014/main" val="4137311566"/>
                    </a:ext>
                  </a:extLst>
                </a:gridCol>
              </a:tblGrid>
              <a:tr h="229603">
                <a:tc rowSpan="2">
                  <a:txBody>
                    <a:bodyPr/>
                    <a:lstStyle/>
                    <a:p>
                      <a:r>
                        <a:rPr lang="en-US" sz="1200" dirty="0"/>
                        <a:t>Definition: Mental compulsive behavior is a mental behavior that is associated with the characteristics of compulsive behavior , namely, distress, time consuming and functional impairment.</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4024289036"/>
                  </a:ext>
                </a:extLst>
              </a:tr>
              <a:tr h="2834640">
                <a:tc vMerge="1">
                  <a:txBody>
                    <a:bodyPr/>
                    <a:lstStyle/>
                    <a:p>
                      <a:endParaRPr lang="en-US" dirty="0"/>
                    </a:p>
                  </a:txBody>
                  <a:tcPr/>
                </a:tc>
                <a:tc>
                  <a:txBody>
                    <a:bodyPr/>
                    <a:lstStyle/>
                    <a:p>
                      <a:r>
                        <a:rPr lang="en-US" sz="1200" dirty="0"/>
                        <a:t>-</a:t>
                      </a:r>
                    </a:p>
                  </a:txBody>
                  <a:tcPr/>
                </a:tc>
                <a:tc>
                  <a:txBody>
                    <a:bodyPr/>
                    <a:lstStyle/>
                    <a:p>
                      <a:r>
                        <a:rPr lang="en-US" sz="1200" dirty="0" err="1"/>
                        <a:t>Mental_Activity</a:t>
                      </a:r>
                      <a:r>
                        <a:rPr lang="en-US" sz="1200" dirty="0"/>
                        <a:t> and (</a:t>
                      </a:r>
                      <a:r>
                        <a:rPr lang="en-US" sz="1200" dirty="0" err="1"/>
                        <a:t>hasAssociatedEmotion</a:t>
                      </a:r>
                      <a:r>
                        <a:rPr lang="en-US" sz="1200" dirty="0"/>
                        <a:t> some 'negative emotion') and (</a:t>
                      </a:r>
                      <a:r>
                        <a:rPr lang="en-US" sz="1200" dirty="0" err="1"/>
                        <a:t>hasAssociatedImpairment</a:t>
                      </a:r>
                      <a:r>
                        <a:rPr lang="en-US" sz="1200" dirty="0"/>
                        <a:t> some 'Impaired executive functioning') and (</a:t>
                      </a:r>
                      <a:r>
                        <a:rPr lang="en-US" sz="1200" dirty="0" err="1"/>
                        <a:t>hasDurationLevel</a:t>
                      </a:r>
                      <a:r>
                        <a:rPr lang="en-US" sz="1200" dirty="0"/>
                        <a:t> some </a:t>
                      </a:r>
                      <a:r>
                        <a:rPr lang="en-US" sz="1200" dirty="0" err="1"/>
                        <a:t>Severe_Duration_Level</a:t>
                      </a:r>
                      <a:r>
                        <a:rPr lang="en-US" sz="1200" dirty="0"/>
                        <a:t>)</a:t>
                      </a:r>
                    </a:p>
                  </a:txBody>
                  <a:tcPr/>
                </a:tc>
                <a:tc>
                  <a:txBody>
                    <a:bodyPr/>
                    <a:lstStyle/>
                    <a:p>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118618262"/>
                  </a:ext>
                </a:extLst>
              </a:tr>
              <a:tr h="1760290">
                <a:tc>
                  <a:txBody>
                    <a:bodyPr/>
                    <a:lstStyle/>
                    <a:p>
                      <a:r>
                        <a:rPr lang="en-US" sz="1200" dirty="0"/>
                        <a:t>Mental Activity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Cognitive process</a:t>
                      </a:r>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2"/>
                        </a:rPr>
                        <a:t>http://purl.obolibrary.org/obo/MF_0000008</a:t>
                      </a:r>
                      <a:r>
                        <a:rPr lang="en-US" sz="1200" dirty="0"/>
                        <a:t> </a:t>
                      </a:r>
                    </a:p>
                    <a:p>
                      <a:r>
                        <a:rPr lang="en-US" sz="1200" dirty="0"/>
                        <a:t>(cognitive process) </a:t>
                      </a:r>
                    </a:p>
                  </a:txBody>
                  <a:tcPr/>
                </a:tc>
                <a:tc>
                  <a:txBody>
                    <a:bodyPr/>
                    <a:lstStyle/>
                    <a:p>
                      <a:r>
                        <a:rPr lang="en-US" sz="1200" dirty="0"/>
                        <a:t>Sub-class of </a:t>
                      </a:r>
                    </a:p>
                  </a:txBody>
                  <a:tcPr/>
                </a:tc>
                <a:extLst>
                  <a:ext uri="{0D108BD9-81ED-4DB2-BD59-A6C34878D82A}">
                    <a16:rowId xmlns:a16="http://schemas.microsoft.com/office/drawing/2014/main" val="1151781369"/>
                  </a:ext>
                </a:extLst>
              </a:tr>
            </a:tbl>
          </a:graphicData>
        </a:graphic>
      </p:graphicFrame>
      <p:sp>
        <p:nvSpPr>
          <p:cNvPr id="5" name="TextBox 4">
            <a:extLst>
              <a:ext uri="{FF2B5EF4-FFF2-40B4-BE49-F238E27FC236}">
                <a16:creationId xmlns:a16="http://schemas.microsoft.com/office/drawing/2014/main" id="{D4C2894A-759D-73E7-CED0-E02D1E77F844}"/>
              </a:ext>
            </a:extLst>
          </p:cNvPr>
          <p:cNvSpPr txBox="1"/>
          <p:nvPr/>
        </p:nvSpPr>
        <p:spPr>
          <a:xfrm>
            <a:off x="515445" y="174775"/>
            <a:ext cx="6098058" cy="923330"/>
          </a:xfrm>
          <a:prstGeom prst="rect">
            <a:avLst/>
          </a:prstGeom>
          <a:noFill/>
        </p:spPr>
        <p:txBody>
          <a:bodyPr wrap="square">
            <a:spAutoFit/>
          </a:bodyPr>
          <a:lstStyle/>
          <a:p>
            <a:pPr marL="342900" indent="-342900">
              <a:buAutoNum type="arabicPeriod" startAt="68"/>
            </a:pPr>
            <a:r>
              <a:rPr lang="en-US" b="1" dirty="0">
                <a:solidFill>
                  <a:srgbClr val="C00000"/>
                </a:solidFill>
              </a:rPr>
              <a:t>Mental Compulsive behavior  </a:t>
            </a:r>
          </a:p>
          <a:p>
            <a:r>
              <a:rPr lang="en-US" b="1" dirty="0">
                <a:solidFill>
                  <a:srgbClr val="C00000"/>
                </a:solidFill>
              </a:rPr>
              <a:t>69.  Mental Activity</a:t>
            </a:r>
          </a:p>
          <a:p>
            <a:pPr marL="342900" indent="-342900">
              <a:buAutoNum type="arabicPeriod" startAt="68"/>
            </a:pPr>
            <a:endParaRPr lang="en-US" b="1" dirty="0">
              <a:solidFill>
                <a:srgbClr val="C00000"/>
              </a:solidFill>
            </a:endParaRPr>
          </a:p>
        </p:txBody>
      </p:sp>
    </p:spTree>
    <p:extLst>
      <p:ext uri="{BB962C8B-B14F-4D97-AF65-F5344CB8AC3E}">
        <p14:creationId xmlns:p14="http://schemas.microsoft.com/office/powerpoint/2010/main" val="424327932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30A9EC2-9697-4018-45F4-56F854E3F410}"/>
              </a:ext>
            </a:extLst>
          </p:cNvPr>
          <p:cNvGraphicFramePr>
            <a:graphicFrameLocks noGrp="1"/>
          </p:cNvGraphicFramePr>
          <p:nvPr>
            <p:extLst>
              <p:ext uri="{D42A27DB-BD31-4B8C-83A1-F6EECF244321}">
                <p14:modId xmlns:p14="http://schemas.microsoft.com/office/powerpoint/2010/main" val="3056898545"/>
              </p:ext>
            </p:extLst>
          </p:nvPr>
        </p:nvGraphicFramePr>
        <p:xfrm>
          <a:off x="679174" y="1369480"/>
          <a:ext cx="11161109" cy="4119039"/>
        </p:xfrm>
        <a:graphic>
          <a:graphicData uri="http://schemas.openxmlformats.org/drawingml/2006/table">
            <a:tbl>
              <a:tblPr firstRow="1" bandRow="1">
                <a:tableStyleId>{073A0DAA-6AF3-43AB-8588-CEC1D06C72B9}</a:tableStyleId>
              </a:tblPr>
              <a:tblGrid>
                <a:gridCol w="2266337">
                  <a:extLst>
                    <a:ext uri="{9D8B030D-6E8A-4147-A177-3AD203B41FA5}">
                      <a16:colId xmlns:a16="http://schemas.microsoft.com/office/drawing/2014/main" val="4144208752"/>
                    </a:ext>
                  </a:extLst>
                </a:gridCol>
                <a:gridCol w="1167849">
                  <a:extLst>
                    <a:ext uri="{9D8B030D-6E8A-4147-A177-3AD203B41FA5}">
                      <a16:colId xmlns:a16="http://schemas.microsoft.com/office/drawing/2014/main" val="3634315852"/>
                    </a:ext>
                  </a:extLst>
                </a:gridCol>
                <a:gridCol w="1349146">
                  <a:extLst>
                    <a:ext uri="{9D8B030D-6E8A-4147-A177-3AD203B41FA5}">
                      <a16:colId xmlns:a16="http://schemas.microsoft.com/office/drawing/2014/main" val="1775323816"/>
                    </a:ext>
                  </a:extLst>
                </a:gridCol>
                <a:gridCol w="2056237">
                  <a:extLst>
                    <a:ext uri="{9D8B030D-6E8A-4147-A177-3AD203B41FA5}">
                      <a16:colId xmlns:a16="http://schemas.microsoft.com/office/drawing/2014/main" val="2949782775"/>
                    </a:ext>
                  </a:extLst>
                </a:gridCol>
                <a:gridCol w="1132650">
                  <a:extLst>
                    <a:ext uri="{9D8B030D-6E8A-4147-A177-3AD203B41FA5}">
                      <a16:colId xmlns:a16="http://schemas.microsoft.com/office/drawing/2014/main" val="2078779505"/>
                    </a:ext>
                  </a:extLst>
                </a:gridCol>
                <a:gridCol w="1594445">
                  <a:extLst>
                    <a:ext uri="{9D8B030D-6E8A-4147-A177-3AD203B41FA5}">
                      <a16:colId xmlns:a16="http://schemas.microsoft.com/office/drawing/2014/main" val="4020306676"/>
                    </a:ext>
                  </a:extLst>
                </a:gridCol>
                <a:gridCol w="1594445">
                  <a:extLst>
                    <a:ext uri="{9D8B030D-6E8A-4147-A177-3AD203B41FA5}">
                      <a16:colId xmlns:a16="http://schemas.microsoft.com/office/drawing/2014/main" val="1716790416"/>
                    </a:ext>
                  </a:extLst>
                </a:gridCol>
              </a:tblGrid>
              <a:tr h="22960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rPr>
                        <a:t> Mental praying </a:t>
                      </a:r>
                    </a:p>
                    <a:p>
                      <a:endParaRPr lang="en-US" sz="1200" b="0" dirty="0">
                        <a:solidFill>
                          <a:schemeClr val="tx1"/>
                        </a:solidFill>
                      </a:endParaRP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203872561"/>
                  </a:ext>
                </a:extLst>
              </a:tr>
              <a:tr h="1259481">
                <a:tc vMerge="1">
                  <a:txBody>
                    <a:bodyPr/>
                    <a:lstStyle/>
                    <a:p>
                      <a:endParaRPr lang="en-US" dirty="0"/>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Mental Activity </a:t>
                      </a:r>
                    </a:p>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014316290"/>
                  </a:ext>
                </a:extLst>
              </a:tr>
              <a:tr h="824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Mental Calculating</a:t>
                      </a:r>
                    </a:p>
                    <a:p>
                      <a:endParaRPr lang="en-US" sz="1200" b="0" dirty="0">
                        <a:solidFill>
                          <a:schemeClr val="tx1"/>
                        </a:solidFill>
                      </a:endParaRP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http://purl.obolibrary.org/obo/MF_0000005</a:t>
                      </a:r>
                      <a:r>
                        <a:rPr lang="en-US" sz="1200" dirty="0"/>
                        <a:t> </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a:t>
                      </a:r>
                    </a:p>
                    <a:p>
                      <a:endParaRPr lang="en-US" sz="1200" dirty="0"/>
                    </a:p>
                  </a:txBody>
                  <a:tcPr/>
                </a:tc>
                <a:extLst>
                  <a:ext uri="{0D108BD9-81ED-4DB2-BD59-A6C34878D82A}">
                    <a16:rowId xmlns:a16="http://schemas.microsoft.com/office/drawing/2014/main" val="2370261560"/>
                  </a:ext>
                </a:extLst>
              </a:tr>
              <a:tr h="1760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Mental counting </a:t>
                      </a:r>
                    </a:p>
                    <a:p>
                      <a:endParaRPr lang="en-US" sz="1200" b="0" dirty="0">
                        <a:solidFill>
                          <a:schemeClr val="tx1"/>
                        </a:solidFill>
                      </a:endParaRP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3"/>
                        </a:rPr>
                        <a:t>http://purl.obolibrary.org/obo/MF_0000004</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a:t>
                      </a:r>
                    </a:p>
                    <a:p>
                      <a:endParaRPr lang="en-US" sz="1200" dirty="0"/>
                    </a:p>
                  </a:txBody>
                  <a:tcPr/>
                </a:tc>
                <a:extLst>
                  <a:ext uri="{0D108BD9-81ED-4DB2-BD59-A6C34878D82A}">
                    <a16:rowId xmlns:a16="http://schemas.microsoft.com/office/drawing/2014/main" val="1973306266"/>
                  </a:ext>
                </a:extLst>
              </a:tr>
            </a:tbl>
          </a:graphicData>
        </a:graphic>
      </p:graphicFrame>
      <p:sp>
        <p:nvSpPr>
          <p:cNvPr id="6" name="TextBox 5">
            <a:extLst>
              <a:ext uri="{FF2B5EF4-FFF2-40B4-BE49-F238E27FC236}">
                <a16:creationId xmlns:a16="http://schemas.microsoft.com/office/drawing/2014/main" id="{FADC04D6-609D-0E7F-78A9-76986085F33C}"/>
              </a:ext>
            </a:extLst>
          </p:cNvPr>
          <p:cNvSpPr txBox="1"/>
          <p:nvPr/>
        </p:nvSpPr>
        <p:spPr>
          <a:xfrm>
            <a:off x="838200" y="313171"/>
            <a:ext cx="6098058" cy="1200329"/>
          </a:xfrm>
          <a:prstGeom prst="rect">
            <a:avLst/>
          </a:prstGeom>
          <a:noFill/>
        </p:spPr>
        <p:txBody>
          <a:bodyPr wrap="square">
            <a:spAutoFit/>
          </a:bodyPr>
          <a:lstStyle/>
          <a:p>
            <a:r>
              <a:rPr lang="en-US" b="1" dirty="0">
                <a:solidFill>
                  <a:srgbClr val="C00000"/>
                </a:solidFill>
              </a:rPr>
              <a:t>70. Mental praying </a:t>
            </a:r>
          </a:p>
          <a:p>
            <a:pPr marL="342900" indent="-342900">
              <a:buAutoNum type="arabicPeriod" startAt="71"/>
            </a:pPr>
            <a:r>
              <a:rPr lang="en-US" b="1" dirty="0">
                <a:solidFill>
                  <a:srgbClr val="C00000"/>
                </a:solidFill>
              </a:rPr>
              <a:t>Mental Calculating</a:t>
            </a:r>
          </a:p>
          <a:p>
            <a:pPr marL="342900" indent="-342900">
              <a:buAutoNum type="arabicPeriod" startAt="71"/>
            </a:pPr>
            <a:r>
              <a:rPr lang="en-US" b="1" dirty="0">
                <a:solidFill>
                  <a:srgbClr val="C00000"/>
                </a:solidFill>
              </a:rPr>
              <a:t>Mental counting </a:t>
            </a:r>
          </a:p>
          <a:p>
            <a:pPr marL="342900" indent="-342900">
              <a:buAutoNum type="arabicPeriod" startAt="68"/>
            </a:pPr>
            <a:endParaRPr lang="en-US" b="1" dirty="0">
              <a:solidFill>
                <a:srgbClr val="C00000"/>
              </a:solidFill>
            </a:endParaRPr>
          </a:p>
        </p:txBody>
      </p:sp>
    </p:spTree>
    <p:extLst>
      <p:ext uri="{BB962C8B-B14F-4D97-AF65-F5344CB8AC3E}">
        <p14:creationId xmlns:p14="http://schemas.microsoft.com/office/powerpoint/2010/main" val="372026853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3E8B43-EA74-4492-B273-AE2114685AE6}"/>
              </a:ext>
            </a:extLst>
          </p:cNvPr>
          <p:cNvSpPr txBox="1"/>
          <p:nvPr/>
        </p:nvSpPr>
        <p:spPr>
          <a:xfrm>
            <a:off x="583923" y="491844"/>
            <a:ext cx="10060885" cy="646331"/>
          </a:xfrm>
          <a:prstGeom prst="rect">
            <a:avLst/>
          </a:prstGeom>
          <a:noFill/>
        </p:spPr>
        <p:txBody>
          <a:bodyPr wrap="square">
            <a:spAutoFit/>
          </a:bodyPr>
          <a:lstStyle/>
          <a:p>
            <a:r>
              <a:rPr lang="en-US" b="1" dirty="0">
                <a:solidFill>
                  <a:srgbClr val="C00000"/>
                </a:solidFill>
              </a:rPr>
              <a:t>73. Physical Compulsive behavior  74. Behavior 75. Physical Activity   </a:t>
            </a:r>
          </a:p>
          <a:p>
            <a:endParaRPr lang="en-US" b="1" dirty="0">
              <a:solidFill>
                <a:srgbClr val="C00000"/>
              </a:solidFill>
            </a:endParaRPr>
          </a:p>
        </p:txBody>
      </p:sp>
      <p:graphicFrame>
        <p:nvGraphicFramePr>
          <p:cNvPr id="6" name="Table 5">
            <a:extLst>
              <a:ext uri="{FF2B5EF4-FFF2-40B4-BE49-F238E27FC236}">
                <a16:creationId xmlns:a16="http://schemas.microsoft.com/office/drawing/2014/main" id="{E069FEC8-63D6-7C2B-9378-87F00DA72F4B}"/>
              </a:ext>
            </a:extLst>
          </p:cNvPr>
          <p:cNvGraphicFramePr>
            <a:graphicFrameLocks noGrp="1"/>
          </p:cNvGraphicFramePr>
          <p:nvPr>
            <p:extLst>
              <p:ext uri="{D42A27DB-BD31-4B8C-83A1-F6EECF244321}">
                <p14:modId xmlns:p14="http://schemas.microsoft.com/office/powerpoint/2010/main" val="918303897"/>
              </p:ext>
            </p:extLst>
          </p:nvPr>
        </p:nvGraphicFramePr>
        <p:xfrm>
          <a:off x="478440" y="940730"/>
          <a:ext cx="11235120" cy="5799112"/>
        </p:xfrm>
        <a:graphic>
          <a:graphicData uri="http://schemas.openxmlformats.org/drawingml/2006/table">
            <a:tbl>
              <a:tblPr firstRow="1" bandRow="1">
                <a:tableStyleId>{073A0DAA-6AF3-43AB-8588-CEC1D06C72B9}</a:tableStyleId>
              </a:tblPr>
              <a:tblGrid>
                <a:gridCol w="2281365">
                  <a:extLst>
                    <a:ext uri="{9D8B030D-6E8A-4147-A177-3AD203B41FA5}">
                      <a16:colId xmlns:a16="http://schemas.microsoft.com/office/drawing/2014/main" val="4125742053"/>
                    </a:ext>
                  </a:extLst>
                </a:gridCol>
                <a:gridCol w="1175593">
                  <a:extLst>
                    <a:ext uri="{9D8B030D-6E8A-4147-A177-3AD203B41FA5}">
                      <a16:colId xmlns:a16="http://schemas.microsoft.com/office/drawing/2014/main" val="3478018050"/>
                    </a:ext>
                  </a:extLst>
                </a:gridCol>
                <a:gridCol w="1358092">
                  <a:extLst>
                    <a:ext uri="{9D8B030D-6E8A-4147-A177-3AD203B41FA5}">
                      <a16:colId xmlns:a16="http://schemas.microsoft.com/office/drawing/2014/main" val="4135195616"/>
                    </a:ext>
                  </a:extLst>
                </a:gridCol>
                <a:gridCol w="2069873">
                  <a:extLst>
                    <a:ext uri="{9D8B030D-6E8A-4147-A177-3AD203B41FA5}">
                      <a16:colId xmlns:a16="http://schemas.microsoft.com/office/drawing/2014/main" val="2360563507"/>
                    </a:ext>
                  </a:extLst>
                </a:gridCol>
                <a:gridCol w="1140161">
                  <a:extLst>
                    <a:ext uri="{9D8B030D-6E8A-4147-A177-3AD203B41FA5}">
                      <a16:colId xmlns:a16="http://schemas.microsoft.com/office/drawing/2014/main" val="2944960694"/>
                    </a:ext>
                  </a:extLst>
                </a:gridCol>
                <a:gridCol w="1605018">
                  <a:extLst>
                    <a:ext uri="{9D8B030D-6E8A-4147-A177-3AD203B41FA5}">
                      <a16:colId xmlns:a16="http://schemas.microsoft.com/office/drawing/2014/main" val="3676822851"/>
                    </a:ext>
                  </a:extLst>
                </a:gridCol>
                <a:gridCol w="1605018">
                  <a:extLst>
                    <a:ext uri="{9D8B030D-6E8A-4147-A177-3AD203B41FA5}">
                      <a16:colId xmlns:a16="http://schemas.microsoft.com/office/drawing/2014/main" val="4137311566"/>
                    </a:ext>
                  </a:extLst>
                </a:gridCol>
              </a:tblGrid>
              <a:tr h="243981">
                <a:tc rowSpan="2">
                  <a:txBody>
                    <a:bodyPr/>
                    <a:lstStyle/>
                    <a:p>
                      <a:r>
                        <a:rPr lang="en-US" sz="1200" dirty="0"/>
                        <a:t>Definition: Physical compulsive behavior is a physical behavior/activity that is associated with the characteristics of compulsive behavior , namely, distress, time consuming and functional impairment.</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4024289036"/>
                  </a:ext>
                </a:extLst>
              </a:tr>
              <a:tr h="2683796">
                <a:tc vMerge="1">
                  <a:txBody>
                    <a:bodyPr/>
                    <a:lstStyle/>
                    <a:p>
                      <a:endParaRPr lang="en-US" dirty="0"/>
                    </a:p>
                  </a:txBody>
                  <a:tcPr/>
                </a:tc>
                <a:tc>
                  <a:txBody>
                    <a:bodyPr/>
                    <a:lstStyle/>
                    <a:p>
                      <a:r>
                        <a:rPr lang="en-US" sz="1200" dirty="0"/>
                        <a:t>-Compulsive behavior </a:t>
                      </a:r>
                    </a:p>
                  </a:txBody>
                  <a:tcPr/>
                </a:tc>
                <a:tc>
                  <a:txBody>
                    <a:bodyPr/>
                    <a:lstStyle/>
                    <a:p>
                      <a:r>
                        <a:rPr lang="en-US" sz="1200" dirty="0"/>
                        <a:t>(behavior or 'physical activity') and (</a:t>
                      </a:r>
                      <a:r>
                        <a:rPr lang="en-US" sz="1200" dirty="0" err="1"/>
                        <a:t>hasAssociatedEmotion</a:t>
                      </a:r>
                      <a:r>
                        <a:rPr lang="en-US" sz="1200" dirty="0"/>
                        <a:t> some 'negative emotion') and (</a:t>
                      </a:r>
                      <a:r>
                        <a:rPr lang="en-US" sz="1200" dirty="0" err="1"/>
                        <a:t>hasAssociatedImpairment</a:t>
                      </a:r>
                      <a:r>
                        <a:rPr lang="en-US" sz="1200" dirty="0"/>
                        <a:t> some 'Impaired executive functioning') and (</a:t>
                      </a:r>
                      <a:r>
                        <a:rPr lang="en-US" sz="1200" dirty="0" err="1"/>
                        <a:t>hasDurationLevel</a:t>
                      </a:r>
                      <a:r>
                        <a:rPr lang="en-US" sz="1200" dirty="0"/>
                        <a:t> some </a:t>
                      </a:r>
                      <a:r>
                        <a:rPr lang="en-US" sz="1200" dirty="0" err="1"/>
                        <a:t>Severe_Duration_Level</a:t>
                      </a:r>
                      <a:r>
                        <a:rPr lang="en-US" sz="1200" dirty="0"/>
                        <a:t>)</a:t>
                      </a:r>
                    </a:p>
                  </a:txBody>
                  <a:tcPr/>
                </a:tc>
                <a:tc>
                  <a:txBody>
                    <a:bodyPr/>
                    <a:lstStyle/>
                    <a:p>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118618262"/>
                  </a:ext>
                </a:extLst>
              </a:tr>
              <a:tr h="1253636">
                <a:tc>
                  <a:txBody>
                    <a:bodyPr/>
                    <a:lstStyle/>
                    <a:p>
                      <a:r>
                        <a:rPr lang="en-US" sz="1200" dirty="0"/>
                        <a:t>Behavior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2"/>
                        </a:rPr>
                        <a:t>http://purl.obolibrary.org/obo/GO_0007610</a:t>
                      </a:r>
                      <a:r>
                        <a:rPr lang="en-US" sz="1200" dirty="0"/>
                        <a:t> </a:t>
                      </a:r>
                    </a:p>
                  </a:txBody>
                  <a:tcPr/>
                </a:tc>
                <a:tc>
                  <a:txBody>
                    <a:bodyPr/>
                    <a:lstStyle/>
                    <a:p>
                      <a:r>
                        <a:rPr lang="en-US" sz="1200" dirty="0"/>
                        <a:t>Imported without use of pattern</a:t>
                      </a:r>
                    </a:p>
                  </a:txBody>
                  <a:tcPr/>
                </a:tc>
                <a:extLst>
                  <a:ext uri="{0D108BD9-81ED-4DB2-BD59-A6C34878D82A}">
                    <a16:rowId xmlns:a16="http://schemas.microsoft.com/office/drawing/2014/main" val="1151781369"/>
                  </a:ext>
                </a:extLst>
              </a:tr>
              <a:tr h="1253636">
                <a:tc>
                  <a:txBody>
                    <a:bodyPr/>
                    <a:lstStyle/>
                    <a:p>
                      <a:r>
                        <a:rPr lang="en-US" sz="1200" dirty="0"/>
                        <a:t>Physical Activity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3"/>
                        </a:rPr>
                        <a:t>http://purl.obolibrary.org/obo/NCIT_C17708</a:t>
                      </a:r>
                      <a:r>
                        <a:rPr lang="en-US" sz="1200" dirty="0"/>
                        <a:t> </a:t>
                      </a:r>
                    </a:p>
                  </a:txBody>
                  <a:tcPr/>
                </a:tc>
                <a:tc>
                  <a:txBody>
                    <a:bodyPr/>
                    <a:lstStyle/>
                    <a:p>
                      <a:r>
                        <a:rPr lang="en-US" sz="1200" dirty="0"/>
                        <a:t>Imported without use of pattern, the class were aligned as sub-class of  class Activity from ADL ontology. </a:t>
                      </a:r>
                    </a:p>
                  </a:txBody>
                  <a:tcPr/>
                </a:tc>
                <a:extLst>
                  <a:ext uri="{0D108BD9-81ED-4DB2-BD59-A6C34878D82A}">
                    <a16:rowId xmlns:a16="http://schemas.microsoft.com/office/drawing/2014/main" val="2035931725"/>
                  </a:ext>
                </a:extLst>
              </a:tr>
            </a:tbl>
          </a:graphicData>
        </a:graphic>
      </p:graphicFrame>
    </p:spTree>
    <p:extLst>
      <p:ext uri="{BB962C8B-B14F-4D97-AF65-F5344CB8AC3E}">
        <p14:creationId xmlns:p14="http://schemas.microsoft.com/office/powerpoint/2010/main" val="14275248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5D836-0DD2-ADCD-6640-4785293F9683}"/>
              </a:ext>
            </a:extLst>
          </p:cNvPr>
          <p:cNvSpPr txBox="1"/>
          <p:nvPr/>
        </p:nvSpPr>
        <p:spPr>
          <a:xfrm>
            <a:off x="446909" y="271127"/>
            <a:ext cx="10060885" cy="307777"/>
          </a:xfrm>
          <a:prstGeom prst="rect">
            <a:avLst/>
          </a:prstGeom>
          <a:noFill/>
        </p:spPr>
        <p:txBody>
          <a:bodyPr wrap="square">
            <a:spAutoFit/>
          </a:bodyPr>
          <a:lstStyle/>
          <a:p>
            <a:r>
              <a:rPr lang="en-US" sz="1400" b="1" dirty="0">
                <a:solidFill>
                  <a:srgbClr val="C00000"/>
                </a:solidFill>
              </a:rPr>
              <a:t>76. Compulsive checking  77. Compulsive cleaning 78. Compulsive hoarding</a:t>
            </a:r>
          </a:p>
        </p:txBody>
      </p:sp>
      <p:graphicFrame>
        <p:nvGraphicFramePr>
          <p:cNvPr id="3" name="Table 2">
            <a:extLst>
              <a:ext uri="{FF2B5EF4-FFF2-40B4-BE49-F238E27FC236}">
                <a16:creationId xmlns:a16="http://schemas.microsoft.com/office/drawing/2014/main" id="{3CFA9057-3200-30C5-FBE5-C69A3FB48537}"/>
              </a:ext>
            </a:extLst>
          </p:cNvPr>
          <p:cNvGraphicFramePr>
            <a:graphicFrameLocks noGrp="1"/>
          </p:cNvGraphicFramePr>
          <p:nvPr>
            <p:extLst>
              <p:ext uri="{D42A27DB-BD31-4B8C-83A1-F6EECF244321}">
                <p14:modId xmlns:p14="http://schemas.microsoft.com/office/powerpoint/2010/main" val="280965191"/>
              </p:ext>
            </p:extLst>
          </p:nvPr>
        </p:nvGraphicFramePr>
        <p:xfrm>
          <a:off x="446909" y="667461"/>
          <a:ext cx="11298183" cy="5724241"/>
        </p:xfrm>
        <a:graphic>
          <a:graphicData uri="http://schemas.openxmlformats.org/drawingml/2006/table">
            <a:tbl>
              <a:tblPr firstRow="1" bandRow="1">
                <a:tableStyleId>{073A0DAA-6AF3-43AB-8588-CEC1D06C72B9}</a:tableStyleId>
              </a:tblPr>
              <a:tblGrid>
                <a:gridCol w="2294170">
                  <a:extLst>
                    <a:ext uri="{9D8B030D-6E8A-4147-A177-3AD203B41FA5}">
                      <a16:colId xmlns:a16="http://schemas.microsoft.com/office/drawing/2014/main" val="4125742053"/>
                    </a:ext>
                  </a:extLst>
                </a:gridCol>
                <a:gridCol w="1182192">
                  <a:extLst>
                    <a:ext uri="{9D8B030D-6E8A-4147-A177-3AD203B41FA5}">
                      <a16:colId xmlns:a16="http://schemas.microsoft.com/office/drawing/2014/main" val="3478018050"/>
                    </a:ext>
                  </a:extLst>
                </a:gridCol>
                <a:gridCol w="1365715">
                  <a:extLst>
                    <a:ext uri="{9D8B030D-6E8A-4147-A177-3AD203B41FA5}">
                      <a16:colId xmlns:a16="http://schemas.microsoft.com/office/drawing/2014/main" val="4135195616"/>
                    </a:ext>
                  </a:extLst>
                </a:gridCol>
                <a:gridCol w="2081491">
                  <a:extLst>
                    <a:ext uri="{9D8B030D-6E8A-4147-A177-3AD203B41FA5}">
                      <a16:colId xmlns:a16="http://schemas.microsoft.com/office/drawing/2014/main" val="2360563507"/>
                    </a:ext>
                  </a:extLst>
                </a:gridCol>
                <a:gridCol w="1146561">
                  <a:extLst>
                    <a:ext uri="{9D8B030D-6E8A-4147-A177-3AD203B41FA5}">
                      <a16:colId xmlns:a16="http://schemas.microsoft.com/office/drawing/2014/main" val="2944960694"/>
                    </a:ext>
                  </a:extLst>
                </a:gridCol>
                <a:gridCol w="1614027">
                  <a:extLst>
                    <a:ext uri="{9D8B030D-6E8A-4147-A177-3AD203B41FA5}">
                      <a16:colId xmlns:a16="http://schemas.microsoft.com/office/drawing/2014/main" val="3676822851"/>
                    </a:ext>
                  </a:extLst>
                </a:gridCol>
                <a:gridCol w="1614027">
                  <a:extLst>
                    <a:ext uri="{9D8B030D-6E8A-4147-A177-3AD203B41FA5}">
                      <a16:colId xmlns:a16="http://schemas.microsoft.com/office/drawing/2014/main" val="4137311566"/>
                    </a:ext>
                  </a:extLst>
                </a:gridCol>
              </a:tblGrid>
              <a:tr h="195888">
                <a:tc rowSpan="2">
                  <a:txBody>
                    <a:bodyPr/>
                    <a:lstStyle/>
                    <a:p>
                      <a:r>
                        <a:rPr lang="en-US" sz="1050" b="0" dirty="0"/>
                        <a:t>Definition: Compulsive checking involves repetitive and excessive checking of certain things or situations due to obsessive fears or anxieties. Individuals who engage in compulsive checking often do so to reduce the distress caused by obsessive thoughts or to prevent perceived harm or negative consequences.</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4024289036"/>
                  </a:ext>
                </a:extLst>
              </a:tr>
              <a:tr h="1586581">
                <a:tc vMerge="1">
                  <a:txBody>
                    <a:bodyPr/>
                    <a:lstStyle/>
                    <a:p>
                      <a:endParaRPr lang="en-US" dirty="0"/>
                    </a:p>
                  </a:txBody>
                  <a:tcPr/>
                </a:tc>
                <a:tc rowSpan="4">
                  <a:txBody>
                    <a:bodyPr/>
                    <a:lstStyle/>
                    <a:p>
                      <a:r>
                        <a:rPr lang="en-US" sz="1200" dirty="0"/>
                        <a:t>-Compulsive behavior </a:t>
                      </a:r>
                    </a:p>
                  </a:txBody>
                  <a:tcPr/>
                </a:tc>
                <a:tc rowSpan="2">
                  <a:txBody>
                    <a:bodyPr/>
                    <a:lstStyle/>
                    <a:p>
                      <a:r>
                        <a:rPr lang="en-US" sz="1200" dirty="0"/>
                        <a:t>Checking and Compulsion</a:t>
                      </a:r>
                    </a:p>
                  </a:txBody>
                  <a:tcPr/>
                </a:tc>
                <a:tc rowSpan="2">
                  <a:txBody>
                    <a:bodyPr/>
                    <a:lstStyle/>
                    <a:p>
                      <a:endParaRPr lang="en-US" sz="1200" dirty="0"/>
                    </a:p>
                  </a:txBody>
                  <a:tcPr/>
                </a:tc>
                <a:tc rowSpan="2">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http://purl.obolibrary.org/obo/HP_5200050</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http://snomed.info/id/247963001</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txBody>
                  <a:tcPr/>
                </a:tc>
                <a:extLst>
                  <a:ext uri="{0D108BD9-81ED-4DB2-BD59-A6C34878D82A}">
                    <a16:rowId xmlns:a16="http://schemas.microsoft.com/office/drawing/2014/main" val="2118618262"/>
                  </a:ext>
                </a:extLst>
              </a:tr>
              <a:tr h="329882">
                <a:tc rowSpan="2">
                  <a:txBody>
                    <a:bodyPr/>
                    <a:lstStyle/>
                    <a:p>
                      <a:r>
                        <a:rPr lang="en-US" sz="1050" b="0" dirty="0">
                          <a:solidFill>
                            <a:schemeClr val="tx1"/>
                          </a:solidFill>
                        </a:rPr>
                        <a:t>Compulsive cleaning  involves engaging in excessive and repetitive cleaning or tidying behaviors, driven by obsessive thoughts or fears. People who experience compulsive cleaning may feel compelled to clean certain objects, surfaces, or areas excessively, often as a way to alleviate distress or anxiety associated with their obsessions.</a:t>
                      </a:r>
                    </a:p>
                  </a:txBody>
                  <a:tcPr/>
                </a:tc>
                <a:tc vMerge="1">
                  <a:txBody>
                    <a:bodyPr/>
                    <a:lstStyle/>
                    <a:p>
                      <a:endParaRPr lang="en-US"/>
                    </a:p>
                  </a:txBody>
                  <a:tcPr/>
                </a:tc>
                <a:tc vMerge="1">
                  <a:txBody>
                    <a:bodyPr/>
                    <a:lstStyle/>
                    <a:p>
                      <a:endParaRPr lang="en-US" sz="1200" dirty="0"/>
                    </a:p>
                  </a:txBody>
                  <a:tcPr/>
                </a:tc>
                <a:tc vMerge="1">
                  <a:txBody>
                    <a:bodyPr/>
                    <a:lstStyle/>
                    <a:p>
                      <a:endParaRPr lang="en-US" sz="1200" dirty="0"/>
                    </a:p>
                  </a:txBody>
                  <a:tcPr/>
                </a:tc>
                <a:tc vMerge="1">
                  <a:txBody>
                    <a:bodyPr/>
                    <a:lstStyle/>
                    <a:p>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240924737"/>
                  </a:ext>
                </a:extLst>
              </a:tr>
              <a:tr h="1302520">
                <a:tc vMerge="1">
                  <a:txBody>
                    <a:bodyPr/>
                    <a:lstStyle/>
                    <a:p>
                      <a:r>
                        <a:rPr lang="en-US" sz="1200" dirty="0"/>
                        <a:t>Compulsive cleaning  involves engaging in excessive and repetitive cleaning or tidying behaviors, driven by obsessive thoughts or fears. People who experience compulsive cleaning may feel compelled to clean certain objects, surfaces, or areas excessively, often as a way to alleviate distress or anxiety associated with their obsessions.</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GB" sz="1200" dirty="0"/>
                        <a:t>'cleaning [</a:t>
                      </a:r>
                      <a:r>
                        <a:rPr lang="en-GB" sz="1200" dirty="0" err="1"/>
                        <a:t>misc</a:t>
                      </a:r>
                      <a:r>
                        <a:rPr lang="en-GB" sz="1200" dirty="0"/>
                        <a:t>]' and Compulsion</a:t>
                      </a:r>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4"/>
                        </a:rPr>
                        <a:t>http://purl.obolibrary.org/obo/HP_5200073</a:t>
                      </a:r>
                      <a:endParaRPr lang="en-US" sz="1200" dirty="0"/>
                    </a:p>
                    <a:p>
                      <a:endParaRPr lang="en-US" sz="1200" dirty="0"/>
                    </a:p>
                    <a:p>
                      <a:r>
                        <a:rPr lang="en-US" sz="1200" dirty="0">
                          <a:hlinkClick r:id="rId5"/>
                        </a:rPr>
                        <a:t>http://snomed.info/id/247967000</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151781369"/>
                  </a:ext>
                </a:extLst>
              </a:tr>
              <a:tr h="2024178">
                <a:tc>
                  <a:txBody>
                    <a:bodyPr/>
                    <a:lstStyle/>
                    <a:p>
                      <a:r>
                        <a:rPr lang="en-US" sz="1050" b="0" dirty="0">
                          <a:solidFill>
                            <a:schemeClr val="tx1"/>
                          </a:solidFill>
                        </a:rPr>
                        <a:t>Compulsive hoarding  is a mental health condition characterized by the excessive acquisition of items and the persistent difficulty in parting with or discarding them, regardless of their actual value. Hoarding behavior can lead to the accumulation of an overwhelming number of possessions, often cluttering living spaces to the point where they become unsafe or unsuitable for their intended use (DSM-5).</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GB" sz="1200" dirty="0"/>
                        <a:t>Compulsion and Hoarding</a:t>
                      </a:r>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6"/>
                        </a:rPr>
                        <a:t>http://snomed.info/id/247968005</a:t>
                      </a:r>
                      <a:r>
                        <a:rPr lang="en-US" sz="1200" dirty="0"/>
                        <a:t> </a:t>
                      </a:r>
                    </a:p>
                  </a:txBody>
                  <a:tcPr/>
                </a:tc>
                <a:tc>
                  <a:txBody>
                    <a:bodyPr/>
                    <a:lstStyle/>
                    <a:p>
                      <a:r>
                        <a:rPr lang="en-US" sz="1200" dirty="0" err="1"/>
                        <a:t>seeAlso</a:t>
                      </a:r>
                      <a:endParaRPr lang="en-US" sz="1200" dirty="0"/>
                    </a:p>
                  </a:txBody>
                  <a:tcPr/>
                </a:tc>
                <a:extLst>
                  <a:ext uri="{0D108BD9-81ED-4DB2-BD59-A6C34878D82A}">
                    <a16:rowId xmlns:a16="http://schemas.microsoft.com/office/drawing/2014/main" val="2035931725"/>
                  </a:ext>
                </a:extLst>
              </a:tr>
            </a:tbl>
          </a:graphicData>
        </a:graphic>
      </p:graphicFrame>
    </p:spTree>
    <p:extLst>
      <p:ext uri="{BB962C8B-B14F-4D97-AF65-F5344CB8AC3E}">
        <p14:creationId xmlns:p14="http://schemas.microsoft.com/office/powerpoint/2010/main" val="146963158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FAA02B-3EE5-C584-9D4F-9A35DA4E8551}"/>
              </a:ext>
            </a:extLst>
          </p:cNvPr>
          <p:cNvGraphicFramePr>
            <a:graphicFrameLocks noGrp="1"/>
          </p:cNvGraphicFramePr>
          <p:nvPr>
            <p:extLst>
              <p:ext uri="{D42A27DB-BD31-4B8C-83A1-F6EECF244321}">
                <p14:modId xmlns:p14="http://schemas.microsoft.com/office/powerpoint/2010/main" val="3381986626"/>
              </p:ext>
            </p:extLst>
          </p:nvPr>
        </p:nvGraphicFramePr>
        <p:xfrm>
          <a:off x="354724" y="851339"/>
          <a:ext cx="11298183" cy="5970876"/>
        </p:xfrm>
        <a:graphic>
          <a:graphicData uri="http://schemas.openxmlformats.org/drawingml/2006/table">
            <a:tbl>
              <a:tblPr firstRow="1" bandRow="1">
                <a:tableStyleId>{073A0DAA-6AF3-43AB-8588-CEC1D06C72B9}</a:tableStyleId>
              </a:tblPr>
              <a:tblGrid>
                <a:gridCol w="2294170">
                  <a:extLst>
                    <a:ext uri="{9D8B030D-6E8A-4147-A177-3AD203B41FA5}">
                      <a16:colId xmlns:a16="http://schemas.microsoft.com/office/drawing/2014/main" val="3404892821"/>
                    </a:ext>
                  </a:extLst>
                </a:gridCol>
                <a:gridCol w="1182192">
                  <a:extLst>
                    <a:ext uri="{9D8B030D-6E8A-4147-A177-3AD203B41FA5}">
                      <a16:colId xmlns:a16="http://schemas.microsoft.com/office/drawing/2014/main" val="3897251180"/>
                    </a:ext>
                  </a:extLst>
                </a:gridCol>
                <a:gridCol w="1365715">
                  <a:extLst>
                    <a:ext uri="{9D8B030D-6E8A-4147-A177-3AD203B41FA5}">
                      <a16:colId xmlns:a16="http://schemas.microsoft.com/office/drawing/2014/main" val="2926566287"/>
                    </a:ext>
                  </a:extLst>
                </a:gridCol>
                <a:gridCol w="2081491">
                  <a:extLst>
                    <a:ext uri="{9D8B030D-6E8A-4147-A177-3AD203B41FA5}">
                      <a16:colId xmlns:a16="http://schemas.microsoft.com/office/drawing/2014/main" val="2187634300"/>
                    </a:ext>
                  </a:extLst>
                </a:gridCol>
                <a:gridCol w="1146561">
                  <a:extLst>
                    <a:ext uri="{9D8B030D-6E8A-4147-A177-3AD203B41FA5}">
                      <a16:colId xmlns:a16="http://schemas.microsoft.com/office/drawing/2014/main" val="67922885"/>
                    </a:ext>
                  </a:extLst>
                </a:gridCol>
                <a:gridCol w="1614027">
                  <a:extLst>
                    <a:ext uri="{9D8B030D-6E8A-4147-A177-3AD203B41FA5}">
                      <a16:colId xmlns:a16="http://schemas.microsoft.com/office/drawing/2014/main" val="514916218"/>
                    </a:ext>
                  </a:extLst>
                </a:gridCol>
                <a:gridCol w="1614027">
                  <a:extLst>
                    <a:ext uri="{9D8B030D-6E8A-4147-A177-3AD203B41FA5}">
                      <a16:colId xmlns:a16="http://schemas.microsoft.com/office/drawing/2014/main" val="1103137452"/>
                    </a:ext>
                  </a:extLst>
                </a:gridCol>
              </a:tblGrid>
              <a:tr h="280212">
                <a:tc rowSpan="2">
                  <a:txBody>
                    <a:bodyPr/>
                    <a:lstStyle/>
                    <a:p>
                      <a:r>
                        <a:rPr lang="en-US" sz="1050" b="0" dirty="0"/>
                        <a:t>Definition: Compulsive washing  involves repetitive and excessive washing or cleaning of oneself or objects, driven by obsessive thoughts or fears related to contamination, germs, or hygiene.</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757961904"/>
                  </a:ext>
                </a:extLst>
              </a:tr>
              <a:tr h="1620659">
                <a:tc vMerge="1">
                  <a:txBody>
                    <a:bodyPr/>
                    <a:lstStyle/>
                    <a:p>
                      <a:endParaRPr lang="en-US" dirty="0"/>
                    </a:p>
                  </a:txBody>
                  <a:tcPr/>
                </a:tc>
                <a:tc rowSpan="4">
                  <a:txBody>
                    <a:bodyPr/>
                    <a:lstStyle/>
                    <a:p>
                      <a:r>
                        <a:rPr lang="en-US" sz="1200" dirty="0"/>
                        <a:t>-Compulsive behavior </a:t>
                      </a:r>
                    </a:p>
                  </a:txBody>
                  <a:tcPr/>
                </a:tc>
                <a:tc rowSpan="2">
                  <a:txBody>
                    <a:bodyPr/>
                    <a:lstStyle/>
                    <a:p>
                      <a:r>
                        <a:rPr lang="en-US" sz="1200" dirty="0"/>
                        <a:t>Compulsion and washing</a:t>
                      </a:r>
                    </a:p>
                  </a:txBody>
                  <a:tcPr/>
                </a:tc>
                <a:tc rowSpan="2">
                  <a:txBody>
                    <a:bodyPr/>
                    <a:lstStyle/>
                    <a:p>
                      <a:endParaRPr lang="en-US" sz="1200" dirty="0"/>
                    </a:p>
                  </a:txBody>
                  <a:tcPr/>
                </a:tc>
                <a:tc rowSpan="2">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http://snomed.info/id/247965008</a:t>
                      </a:r>
                      <a:r>
                        <a:rPr lang="en-US" sz="1200" dirty="0"/>
                        <a:t> </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txBody>
                  <a:tcPr/>
                </a:tc>
                <a:extLst>
                  <a:ext uri="{0D108BD9-81ED-4DB2-BD59-A6C34878D82A}">
                    <a16:rowId xmlns:a16="http://schemas.microsoft.com/office/drawing/2014/main" val="2686642629"/>
                  </a:ext>
                </a:extLst>
              </a:tr>
              <a:tr h="336967">
                <a:tc rowSpan="2">
                  <a:txBody>
                    <a:bodyPr/>
                    <a:lstStyle/>
                    <a:p>
                      <a:r>
                        <a:rPr lang="en-US" sz="1050" b="0" dirty="0">
                          <a:solidFill>
                            <a:schemeClr val="tx1"/>
                          </a:solidFill>
                        </a:rPr>
                        <a:t>Compulsive counting involves repetitive and excessive counting of objects, numbers, or events, driven by obsessive thoughts or fears. Individuals who experience compulsive counting may feel compelled to count things repeatedly and in a specific way, often as a way to alleviate distress or anxiety associated with their obsessions.</a:t>
                      </a:r>
                    </a:p>
                  </a:txBody>
                  <a:tcPr/>
                </a:tc>
                <a:tc vMerge="1">
                  <a:txBody>
                    <a:bodyPr/>
                    <a:lstStyle/>
                    <a:p>
                      <a:endParaRPr lang="en-US"/>
                    </a:p>
                  </a:txBody>
                  <a:tcPr/>
                </a:tc>
                <a:tc vMerge="1">
                  <a:txBody>
                    <a:bodyPr/>
                    <a:lstStyle/>
                    <a:p>
                      <a:endParaRPr lang="en-US" sz="1200" dirty="0"/>
                    </a:p>
                  </a:txBody>
                  <a:tcPr/>
                </a:tc>
                <a:tc vMerge="1">
                  <a:txBody>
                    <a:bodyPr/>
                    <a:lstStyle/>
                    <a:p>
                      <a:endParaRPr lang="en-US" sz="1200" dirty="0"/>
                    </a:p>
                  </a:txBody>
                  <a:tcPr/>
                </a:tc>
                <a:tc vMerge="1">
                  <a:txBody>
                    <a:bodyPr/>
                    <a:lstStyle/>
                    <a:p>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093397621"/>
                  </a:ext>
                </a:extLst>
              </a:tr>
              <a:tr h="1391007">
                <a:tc vMerge="1">
                  <a:txBody>
                    <a:bodyPr/>
                    <a:lstStyle/>
                    <a:p>
                      <a:r>
                        <a:rPr lang="en-US" sz="1200" dirty="0"/>
                        <a:t>Compulsive cleaning  involves engaging in excessive and repetitive cleaning or tidying behaviors, driven by obsessive thoughts or fears. People who experience compulsive cleaning may feel compelled to clean certain objects, surfaces, or areas excessively, often as a way to alleviate distress or anxiety associated with their obsessions.</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GB" sz="1200" dirty="0"/>
                        <a:t>Compulsion and Counting</a:t>
                      </a:r>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3"/>
                        </a:rPr>
                        <a:t>http://snomed.info/id/247969002</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60435059"/>
                  </a:ext>
                </a:extLst>
              </a:tr>
              <a:tr h="2218345">
                <a:tc>
                  <a:txBody>
                    <a:bodyPr/>
                    <a:lstStyle/>
                    <a:p>
                      <a:r>
                        <a:rPr lang="en-US" sz="1050" b="0" dirty="0">
                          <a:solidFill>
                            <a:schemeClr val="tx1"/>
                          </a:solidFill>
                        </a:rPr>
                        <a:t>Compulsive ordering involves the need to arrange objects, items, or elements in a particular way, often driven by obsessive thoughts or a strong desire for symmetry, orderliness, or perfection.</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GB" sz="1200" dirty="0"/>
                        <a:t>Compulsion and Ordering</a:t>
                      </a:r>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4"/>
                        </a:rPr>
                        <a:t>http://snomed.info/id/247971002</a:t>
                      </a:r>
                      <a:r>
                        <a:rPr lang="en-US" sz="1200" dirty="0"/>
                        <a:t> </a:t>
                      </a:r>
                    </a:p>
                  </a:txBody>
                  <a:tcPr/>
                </a:tc>
                <a:tc>
                  <a:txBody>
                    <a:bodyPr/>
                    <a:lstStyle/>
                    <a:p>
                      <a:r>
                        <a:rPr lang="en-US" sz="1200" dirty="0" err="1"/>
                        <a:t>seeAlso</a:t>
                      </a:r>
                      <a:endParaRPr lang="en-US" sz="1200" dirty="0"/>
                    </a:p>
                  </a:txBody>
                  <a:tcPr/>
                </a:tc>
                <a:extLst>
                  <a:ext uri="{0D108BD9-81ED-4DB2-BD59-A6C34878D82A}">
                    <a16:rowId xmlns:a16="http://schemas.microsoft.com/office/drawing/2014/main" val="1795762502"/>
                  </a:ext>
                </a:extLst>
              </a:tr>
            </a:tbl>
          </a:graphicData>
        </a:graphic>
      </p:graphicFrame>
      <p:sp>
        <p:nvSpPr>
          <p:cNvPr id="4" name="TextBox 3">
            <a:extLst>
              <a:ext uri="{FF2B5EF4-FFF2-40B4-BE49-F238E27FC236}">
                <a16:creationId xmlns:a16="http://schemas.microsoft.com/office/drawing/2014/main" id="{C87265CB-B17C-15EF-A41F-E2A4D346C251}"/>
              </a:ext>
            </a:extLst>
          </p:cNvPr>
          <p:cNvSpPr txBox="1"/>
          <p:nvPr/>
        </p:nvSpPr>
        <p:spPr>
          <a:xfrm>
            <a:off x="354724" y="285596"/>
            <a:ext cx="10565524" cy="369332"/>
          </a:xfrm>
          <a:prstGeom prst="rect">
            <a:avLst/>
          </a:prstGeom>
          <a:noFill/>
        </p:spPr>
        <p:txBody>
          <a:bodyPr wrap="square">
            <a:spAutoFit/>
          </a:bodyPr>
          <a:lstStyle/>
          <a:p>
            <a:r>
              <a:rPr lang="en-US" sz="1800" b="1" dirty="0">
                <a:solidFill>
                  <a:srgbClr val="C00000"/>
                </a:solidFill>
              </a:rPr>
              <a:t>79. Compulsive washing  80. Compulsive counting 81. Compulsive ordering</a:t>
            </a:r>
          </a:p>
        </p:txBody>
      </p:sp>
    </p:spTree>
    <p:extLst>
      <p:ext uri="{BB962C8B-B14F-4D97-AF65-F5344CB8AC3E}">
        <p14:creationId xmlns:p14="http://schemas.microsoft.com/office/powerpoint/2010/main" val="394276768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D365FB-0FF2-12D3-8FB1-C5539BB9ED2E}"/>
              </a:ext>
            </a:extLst>
          </p:cNvPr>
          <p:cNvGraphicFramePr>
            <a:graphicFrameLocks noGrp="1"/>
          </p:cNvGraphicFramePr>
          <p:nvPr>
            <p:extLst>
              <p:ext uri="{D42A27DB-BD31-4B8C-83A1-F6EECF244321}">
                <p14:modId xmlns:p14="http://schemas.microsoft.com/office/powerpoint/2010/main" val="1664272830"/>
              </p:ext>
            </p:extLst>
          </p:nvPr>
        </p:nvGraphicFramePr>
        <p:xfrm>
          <a:off x="354724" y="851339"/>
          <a:ext cx="11298183" cy="3628845"/>
        </p:xfrm>
        <a:graphic>
          <a:graphicData uri="http://schemas.openxmlformats.org/drawingml/2006/table">
            <a:tbl>
              <a:tblPr firstRow="1" bandRow="1">
                <a:tableStyleId>{073A0DAA-6AF3-43AB-8588-CEC1D06C72B9}</a:tableStyleId>
              </a:tblPr>
              <a:tblGrid>
                <a:gridCol w="2294170">
                  <a:extLst>
                    <a:ext uri="{9D8B030D-6E8A-4147-A177-3AD203B41FA5}">
                      <a16:colId xmlns:a16="http://schemas.microsoft.com/office/drawing/2014/main" val="3404892821"/>
                    </a:ext>
                  </a:extLst>
                </a:gridCol>
                <a:gridCol w="1182192">
                  <a:extLst>
                    <a:ext uri="{9D8B030D-6E8A-4147-A177-3AD203B41FA5}">
                      <a16:colId xmlns:a16="http://schemas.microsoft.com/office/drawing/2014/main" val="3897251180"/>
                    </a:ext>
                  </a:extLst>
                </a:gridCol>
                <a:gridCol w="1365715">
                  <a:extLst>
                    <a:ext uri="{9D8B030D-6E8A-4147-A177-3AD203B41FA5}">
                      <a16:colId xmlns:a16="http://schemas.microsoft.com/office/drawing/2014/main" val="2926566287"/>
                    </a:ext>
                  </a:extLst>
                </a:gridCol>
                <a:gridCol w="2081491">
                  <a:extLst>
                    <a:ext uri="{9D8B030D-6E8A-4147-A177-3AD203B41FA5}">
                      <a16:colId xmlns:a16="http://schemas.microsoft.com/office/drawing/2014/main" val="2187634300"/>
                    </a:ext>
                  </a:extLst>
                </a:gridCol>
                <a:gridCol w="1146561">
                  <a:extLst>
                    <a:ext uri="{9D8B030D-6E8A-4147-A177-3AD203B41FA5}">
                      <a16:colId xmlns:a16="http://schemas.microsoft.com/office/drawing/2014/main" val="67922885"/>
                    </a:ext>
                  </a:extLst>
                </a:gridCol>
                <a:gridCol w="1614027">
                  <a:extLst>
                    <a:ext uri="{9D8B030D-6E8A-4147-A177-3AD203B41FA5}">
                      <a16:colId xmlns:a16="http://schemas.microsoft.com/office/drawing/2014/main" val="514916218"/>
                    </a:ext>
                  </a:extLst>
                </a:gridCol>
                <a:gridCol w="1614027">
                  <a:extLst>
                    <a:ext uri="{9D8B030D-6E8A-4147-A177-3AD203B41FA5}">
                      <a16:colId xmlns:a16="http://schemas.microsoft.com/office/drawing/2014/main" val="1103137452"/>
                    </a:ext>
                  </a:extLst>
                </a:gridCol>
              </a:tblGrid>
              <a:tr h="280212">
                <a:tc rowSpan="2">
                  <a:txBody>
                    <a:bodyPr/>
                    <a:lstStyle/>
                    <a:p>
                      <a:r>
                        <a:rPr lang="en-US" sz="1050" b="0" dirty="0"/>
                        <a:t>Definition: </a:t>
                      </a:r>
                      <a:r>
                        <a:rPr lang="en-US" sz="1050" b="1" dirty="0">
                          <a:solidFill>
                            <a:schemeClr val="bg1"/>
                          </a:solidFill>
                        </a:rPr>
                        <a:t>Repeating rituals , </a:t>
                      </a:r>
                      <a:r>
                        <a:rPr lang="en-US" sz="1050" b="0" dirty="0">
                          <a:solidFill>
                            <a:schemeClr val="bg1"/>
                          </a:solidFill>
                        </a:rPr>
                        <a:t>About OCD (https://</a:t>
                      </a:r>
                      <a:r>
                        <a:rPr lang="en-US" sz="1050" b="0" dirty="0" err="1">
                          <a:solidFill>
                            <a:schemeClr val="bg1"/>
                          </a:solidFill>
                        </a:rPr>
                        <a:t>www.ocduk.org</a:t>
                      </a:r>
                      <a:r>
                        <a:rPr lang="en-US" sz="1050" b="0" dirty="0">
                          <a:solidFill>
                            <a:schemeClr val="bg1"/>
                          </a:solidFill>
                        </a:rPr>
                        <a:t>/</a:t>
                      </a:r>
                      <a:r>
                        <a:rPr lang="en-US" sz="1050" b="0" dirty="0" err="1">
                          <a:solidFill>
                            <a:schemeClr val="bg1"/>
                          </a:solidFill>
                        </a:rPr>
                        <a:t>ocd</a:t>
                      </a:r>
                      <a:r>
                        <a:rPr lang="en-US" sz="1050" b="0" dirty="0">
                          <a:solidFill>
                            <a:schemeClr val="bg1"/>
                          </a:solidFill>
                        </a:rPr>
                        <a:t>/compulsion) , describes ritual as compulsion, "These words are interchangeable.".</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757961904"/>
                  </a:ext>
                </a:extLst>
              </a:tr>
              <a:tr h="1620659">
                <a:tc vMerge="1">
                  <a:txBody>
                    <a:bodyPr/>
                    <a:lstStyle/>
                    <a:p>
                      <a:endParaRPr lang="en-US" dirty="0"/>
                    </a:p>
                  </a:txBody>
                  <a:tcPr/>
                </a:tc>
                <a:tc rowSpan="3">
                  <a:txBody>
                    <a:bodyPr/>
                    <a:lstStyle/>
                    <a:p>
                      <a:r>
                        <a:rPr lang="en-US" sz="1200" dirty="0"/>
                        <a:t>-Compulsive behavior </a:t>
                      </a:r>
                    </a:p>
                  </a:txBody>
                  <a:tcPr/>
                </a:tc>
                <a:tc rowSpan="2">
                  <a:txBody>
                    <a:bodyPr/>
                    <a:lstStyle/>
                    <a:p>
                      <a:endParaRPr lang="en-US" sz="1200" dirty="0"/>
                    </a:p>
                  </a:txBody>
                  <a:tcPr/>
                </a:tc>
                <a:tc rowSpan="2">
                  <a:txBody>
                    <a:bodyPr/>
                    <a:lstStyle/>
                    <a:p>
                      <a:endParaRPr lang="en-US" sz="1200" dirty="0"/>
                    </a:p>
                  </a:txBody>
                  <a:tcPr/>
                </a:tc>
                <a:tc rowSpan="2">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http://snomed.info/id/247964007</a:t>
                      </a:r>
                      <a:r>
                        <a:rPr lang="en-US" sz="1200" dirty="0"/>
                        <a:t> </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seeAlso</a:t>
                      </a:r>
                      <a:endParaRPr lang="en-US" sz="1200" dirty="0"/>
                    </a:p>
                  </a:txBody>
                  <a:tcPr/>
                </a:tc>
                <a:extLst>
                  <a:ext uri="{0D108BD9-81ED-4DB2-BD59-A6C34878D82A}">
                    <a16:rowId xmlns:a16="http://schemas.microsoft.com/office/drawing/2014/main" val="2686642629"/>
                  </a:ext>
                </a:extLst>
              </a:tr>
              <a:tr h="336967">
                <a:tc rowSpan="2">
                  <a:txBody>
                    <a:bodyPr/>
                    <a:lstStyle/>
                    <a:p>
                      <a:r>
                        <a:rPr lang="en-US" sz="1050" b="0" dirty="0">
                          <a:solidFill>
                            <a:schemeClr val="tx1"/>
                          </a:solidFill>
                        </a:rPr>
                        <a:t>hypervigilance is characterized by a persistent state of heightened arousal, which includes increased alertness and exaggerated startle responses.</a:t>
                      </a:r>
                    </a:p>
                  </a:txBody>
                  <a:tcPr/>
                </a:tc>
                <a:tc vMerge="1">
                  <a:txBody>
                    <a:bodyPr/>
                    <a:lstStyle/>
                    <a:p>
                      <a:endParaRPr lang="en-US"/>
                    </a:p>
                  </a:txBody>
                  <a:tcPr/>
                </a:tc>
                <a:tc vMerge="1">
                  <a:txBody>
                    <a:bodyPr/>
                    <a:lstStyle/>
                    <a:p>
                      <a:endParaRPr lang="en-US" sz="1200" dirty="0"/>
                    </a:p>
                  </a:txBody>
                  <a:tcPr/>
                </a:tc>
                <a:tc vMerge="1">
                  <a:txBody>
                    <a:bodyPr/>
                    <a:lstStyle/>
                    <a:p>
                      <a:endParaRPr lang="en-US" sz="1200" dirty="0"/>
                    </a:p>
                  </a:txBody>
                  <a:tcPr/>
                </a:tc>
                <a:tc vMerge="1">
                  <a:txBody>
                    <a:bodyPr/>
                    <a:lstStyle/>
                    <a:p>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093397621"/>
                  </a:ext>
                </a:extLst>
              </a:tr>
              <a:tr h="1391007">
                <a:tc vMerge="1">
                  <a:txBody>
                    <a:bodyPr/>
                    <a:lstStyle/>
                    <a:p>
                      <a:r>
                        <a:rPr lang="en-US" sz="1200" dirty="0"/>
                        <a:t>Compulsive cleaning  involves engaging in excessive and repetitive cleaning or tidying behaviors, driven by obsessive thoughts or fears. People who experience compulsive cleaning may feel compelled to clean certain objects, surfaces, or areas excessively, often as a way to alleviate distress or anxiety associated with their obsessions.</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hlinkClick r:id="rId3"/>
                        </a:rPr>
                        <a:t>http://purl.obolibrary.org/obo/HP_5200231</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a:t>
                      </a:r>
                    </a:p>
                  </a:txBody>
                  <a:tcPr/>
                </a:tc>
                <a:extLst>
                  <a:ext uri="{0D108BD9-81ED-4DB2-BD59-A6C34878D82A}">
                    <a16:rowId xmlns:a16="http://schemas.microsoft.com/office/drawing/2014/main" val="260435059"/>
                  </a:ext>
                </a:extLst>
              </a:tr>
            </a:tbl>
          </a:graphicData>
        </a:graphic>
      </p:graphicFrame>
      <p:sp>
        <p:nvSpPr>
          <p:cNvPr id="3" name="TextBox 2">
            <a:extLst>
              <a:ext uri="{FF2B5EF4-FFF2-40B4-BE49-F238E27FC236}">
                <a16:creationId xmlns:a16="http://schemas.microsoft.com/office/drawing/2014/main" id="{7B247555-CAA6-C602-D1B3-C3FFB21B25E5}"/>
              </a:ext>
            </a:extLst>
          </p:cNvPr>
          <p:cNvSpPr txBox="1"/>
          <p:nvPr/>
        </p:nvSpPr>
        <p:spPr>
          <a:xfrm>
            <a:off x="354724" y="285596"/>
            <a:ext cx="10565524" cy="369332"/>
          </a:xfrm>
          <a:prstGeom prst="rect">
            <a:avLst/>
          </a:prstGeom>
          <a:noFill/>
        </p:spPr>
        <p:txBody>
          <a:bodyPr wrap="square">
            <a:spAutoFit/>
          </a:bodyPr>
          <a:lstStyle/>
          <a:p>
            <a:r>
              <a:rPr lang="en-US" b="1" dirty="0">
                <a:solidFill>
                  <a:srgbClr val="C00000"/>
                </a:solidFill>
              </a:rPr>
              <a:t>82</a:t>
            </a:r>
            <a:r>
              <a:rPr lang="en-US" sz="1800" b="1" dirty="0">
                <a:solidFill>
                  <a:srgbClr val="C00000"/>
                </a:solidFill>
              </a:rPr>
              <a:t>. Hypervigilance behavior 83. Repeating rituals </a:t>
            </a:r>
          </a:p>
        </p:txBody>
      </p:sp>
    </p:spTree>
    <p:extLst>
      <p:ext uri="{BB962C8B-B14F-4D97-AF65-F5344CB8AC3E}">
        <p14:creationId xmlns:p14="http://schemas.microsoft.com/office/powerpoint/2010/main" val="8186689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579FAB4-6D4F-1896-A525-98B90412E6F8}"/>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dirty="0">
                <a:solidFill>
                  <a:schemeClr val="bg1">
                    <a:lumMod val="95000"/>
                    <a:lumOff val="5000"/>
                  </a:schemeClr>
                </a:solidFill>
                <a:latin typeface="+mj-lt"/>
                <a:ea typeface="+mj-ea"/>
                <a:cs typeface="+mj-cs"/>
              </a:rPr>
              <a:t>Object &amp; Data Properties </a:t>
            </a:r>
          </a:p>
        </p:txBody>
      </p:sp>
    </p:spTree>
    <p:extLst>
      <p:ext uri="{BB962C8B-B14F-4D97-AF65-F5344CB8AC3E}">
        <p14:creationId xmlns:p14="http://schemas.microsoft.com/office/powerpoint/2010/main" val="374966413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6813A8-C1E9-BAAE-0066-998BA5768958}"/>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u="sng" kern="1200">
                <a:solidFill>
                  <a:schemeClr val="tx1"/>
                </a:solidFill>
                <a:latin typeface="+mj-lt"/>
                <a:ea typeface="+mj-ea"/>
                <a:cs typeface="+mj-cs"/>
              </a:rPr>
              <a:t>OCD Ontology Classes </a:t>
            </a:r>
            <a:endParaRPr lang="en-US" sz="72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88048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B4285B0-C063-E7D4-8947-ED99DF322150}"/>
              </a:ext>
            </a:extLst>
          </p:cNvPr>
          <p:cNvGraphicFramePr>
            <a:graphicFrameLocks noGrp="1"/>
          </p:cNvGraphicFramePr>
          <p:nvPr>
            <p:extLst>
              <p:ext uri="{D42A27DB-BD31-4B8C-83A1-F6EECF244321}">
                <p14:modId xmlns:p14="http://schemas.microsoft.com/office/powerpoint/2010/main" val="2918803989"/>
              </p:ext>
            </p:extLst>
          </p:nvPr>
        </p:nvGraphicFramePr>
        <p:xfrm>
          <a:off x="294290" y="651641"/>
          <a:ext cx="11624441" cy="5004226"/>
        </p:xfrm>
        <a:graphic>
          <a:graphicData uri="http://schemas.openxmlformats.org/drawingml/2006/table">
            <a:tbl>
              <a:tblPr firstRow="1" bandRow="1">
                <a:tableStyleId>{073A0DAA-6AF3-43AB-8588-CEC1D06C72B9}</a:tableStyleId>
              </a:tblPr>
              <a:tblGrid>
                <a:gridCol w="2906110">
                  <a:extLst>
                    <a:ext uri="{9D8B030D-6E8A-4147-A177-3AD203B41FA5}">
                      <a16:colId xmlns:a16="http://schemas.microsoft.com/office/drawing/2014/main" val="718684539"/>
                    </a:ext>
                  </a:extLst>
                </a:gridCol>
                <a:gridCol w="2906110">
                  <a:extLst>
                    <a:ext uri="{9D8B030D-6E8A-4147-A177-3AD203B41FA5}">
                      <a16:colId xmlns:a16="http://schemas.microsoft.com/office/drawing/2014/main" val="1894214022"/>
                    </a:ext>
                  </a:extLst>
                </a:gridCol>
                <a:gridCol w="1962165">
                  <a:extLst>
                    <a:ext uri="{9D8B030D-6E8A-4147-A177-3AD203B41FA5}">
                      <a16:colId xmlns:a16="http://schemas.microsoft.com/office/drawing/2014/main" val="988363578"/>
                    </a:ext>
                  </a:extLst>
                </a:gridCol>
                <a:gridCol w="3850056">
                  <a:extLst>
                    <a:ext uri="{9D8B030D-6E8A-4147-A177-3AD203B41FA5}">
                      <a16:colId xmlns:a16="http://schemas.microsoft.com/office/drawing/2014/main" val="2514728236"/>
                    </a:ext>
                  </a:extLst>
                </a:gridCol>
              </a:tblGrid>
              <a:tr h="270579">
                <a:tc>
                  <a:txBody>
                    <a:bodyPr/>
                    <a:lstStyle/>
                    <a:p>
                      <a:r>
                        <a:rPr lang="en-US" sz="1200" dirty="0"/>
                        <a:t>Object property </a:t>
                      </a:r>
                    </a:p>
                  </a:txBody>
                  <a:tcPr/>
                </a:tc>
                <a:tc>
                  <a:txBody>
                    <a:bodyPr/>
                    <a:lstStyle/>
                    <a:p>
                      <a:r>
                        <a:rPr lang="en-US" sz="1200" dirty="0"/>
                        <a:t>Domain </a:t>
                      </a:r>
                    </a:p>
                  </a:txBody>
                  <a:tcPr/>
                </a:tc>
                <a:tc>
                  <a:txBody>
                    <a:bodyPr/>
                    <a:lstStyle/>
                    <a:p>
                      <a:r>
                        <a:rPr lang="en-US" sz="1200" dirty="0"/>
                        <a:t>Range </a:t>
                      </a:r>
                    </a:p>
                  </a:txBody>
                  <a:tcPr/>
                </a:tc>
                <a:tc>
                  <a:txBody>
                    <a:bodyPr/>
                    <a:lstStyle/>
                    <a:p>
                      <a:r>
                        <a:rPr lang="en-US" sz="1200" dirty="0"/>
                        <a:t>Explanation</a:t>
                      </a:r>
                    </a:p>
                  </a:txBody>
                  <a:tcPr/>
                </a:tc>
                <a:extLst>
                  <a:ext uri="{0D108BD9-81ED-4DB2-BD59-A6C34878D82A}">
                    <a16:rowId xmlns:a16="http://schemas.microsoft.com/office/drawing/2014/main" val="3493232507"/>
                  </a:ext>
                </a:extLst>
              </a:tr>
              <a:tr h="2183803">
                <a:tc>
                  <a:txBody>
                    <a:bodyPr/>
                    <a:lstStyle/>
                    <a:p>
                      <a:r>
                        <a:rPr lang="en-US" sz="1200" dirty="0" err="1"/>
                        <a:t>hasAssociatedAppraisal</a:t>
                      </a:r>
                      <a:endParaRPr lang="en-US" sz="1200" dirty="0"/>
                    </a:p>
                  </a:txBody>
                  <a:tcPr/>
                </a:tc>
                <a:tc>
                  <a:txBody>
                    <a:bodyPr/>
                    <a:lstStyle/>
                    <a:p>
                      <a:r>
                        <a:rPr lang="en-US" sz="1200" dirty="0"/>
                        <a:t>Intrusive thoughts, Intrusive urge, Intrusive image </a:t>
                      </a:r>
                    </a:p>
                  </a:txBody>
                  <a:tcPr/>
                </a:tc>
                <a:tc>
                  <a:txBody>
                    <a:bodyPr/>
                    <a:lstStyle/>
                    <a:p>
                      <a:r>
                        <a:rPr lang="en-US" sz="1200" dirty="0"/>
                        <a:t>Thought appraisal </a:t>
                      </a:r>
                    </a:p>
                  </a:txBody>
                  <a:tcPr/>
                </a:tc>
                <a:tc>
                  <a:txBody>
                    <a:bodyPr/>
                    <a:lstStyle/>
                    <a:p>
                      <a:r>
                        <a:rPr lang="en-US" sz="1000" dirty="0"/>
                        <a:t>The object property "</a:t>
                      </a:r>
                      <a:r>
                        <a:rPr lang="en-US" sz="1000" dirty="0" err="1"/>
                        <a:t>hasAssociatedAppraisal</a:t>
                      </a:r>
                      <a:r>
                        <a:rPr lang="en-US" sz="1000" dirty="0"/>
                        <a:t>" links an instance of intrusive thoughts, urges, or images with thought appraisal. This property signifies that a particular intrusive cognitive element (be it a thought, urge, or image) is evaluated or judged in a certain way. Thought appraisal here refers to the process of assessing these intrusive elements in terms of their significance, danger, or other attributes as perceived by the individual, which plays a crucial role in the cognitive-behavioral understanding of OCD and related disorders.</a:t>
                      </a:r>
                    </a:p>
                  </a:txBody>
                  <a:tcPr/>
                </a:tc>
                <a:extLst>
                  <a:ext uri="{0D108BD9-81ED-4DB2-BD59-A6C34878D82A}">
                    <a16:rowId xmlns:a16="http://schemas.microsoft.com/office/drawing/2014/main" val="2656021353"/>
                  </a:ext>
                </a:extLst>
              </a:tr>
              <a:tr h="1007833">
                <a:tc>
                  <a:txBody>
                    <a:bodyPr/>
                    <a:lstStyle/>
                    <a:p>
                      <a:r>
                        <a:rPr lang="en-US" sz="1200" dirty="0" err="1"/>
                        <a:t>accompaniedBy</a:t>
                      </a:r>
                      <a:endParaRPr lang="en-US" sz="1200" dirty="0"/>
                    </a:p>
                  </a:txBody>
                  <a:tcPr/>
                </a:tc>
                <a:tc>
                  <a:txBody>
                    <a:bodyPr/>
                    <a:lstStyle/>
                    <a:p>
                      <a:r>
                        <a:rPr lang="en-US" sz="1200" dirty="0"/>
                        <a:t>Obsession</a:t>
                      </a:r>
                    </a:p>
                  </a:txBody>
                  <a:tcPr/>
                </a:tc>
                <a:tc>
                  <a:txBody>
                    <a:bodyPr/>
                    <a:lstStyle/>
                    <a:p>
                      <a:r>
                        <a:rPr lang="en-US" sz="1200" dirty="0"/>
                        <a:t>Compulsion</a:t>
                      </a:r>
                    </a:p>
                  </a:txBody>
                  <a:tcPr/>
                </a:tc>
                <a:tc>
                  <a:txBody>
                    <a:bodyPr/>
                    <a:lstStyle/>
                    <a:p>
                      <a:r>
                        <a:rPr lang="en-US" sz="1000" dirty="0"/>
                        <a:t>An obsession can be associated with, or occur in conjunction with, a compulsion. In practical terms, this reflects the understanding that an obsessive thought (the domain) might lead to, or be linked with, a compulsive behavior (the range) as part of the symptomatology of Obsessive-Compulsive Disorder (OCD).</a:t>
                      </a:r>
                    </a:p>
                  </a:txBody>
                  <a:tcPr/>
                </a:tc>
                <a:extLst>
                  <a:ext uri="{0D108BD9-81ED-4DB2-BD59-A6C34878D82A}">
                    <a16:rowId xmlns:a16="http://schemas.microsoft.com/office/drawing/2014/main" val="3166353249"/>
                  </a:ext>
                </a:extLst>
              </a:tr>
              <a:tr h="1538270">
                <a:tc>
                  <a:txBody>
                    <a:bodyPr/>
                    <a:lstStyle/>
                    <a:p>
                      <a:r>
                        <a:rPr lang="en-US" sz="1200" dirty="0"/>
                        <a:t>has Association</a:t>
                      </a:r>
                    </a:p>
                    <a:p>
                      <a:r>
                        <a:rPr lang="en-US" sz="1200" dirty="0"/>
                        <a:t>      - </a:t>
                      </a:r>
                      <a:r>
                        <a:rPr lang="en-US" sz="1200" dirty="0" err="1"/>
                        <a:t>hasAssocaitedEmotion</a:t>
                      </a:r>
                      <a:endParaRPr lang="en-US" sz="1200" dirty="0"/>
                    </a:p>
                    <a:p>
                      <a:r>
                        <a:rPr lang="en-US" sz="1200" dirty="0"/>
                        <a:t>      - </a:t>
                      </a:r>
                      <a:r>
                        <a:rPr lang="en-US" sz="1200" dirty="0" err="1"/>
                        <a:t>hasAssociatedImpairment</a:t>
                      </a:r>
                      <a:endParaRPr lang="en-US" sz="1200" dirty="0"/>
                    </a:p>
                  </a:txBody>
                  <a:tcPr/>
                </a:tc>
                <a:tc>
                  <a:txBody>
                    <a:bodyPr/>
                    <a:lstStyle/>
                    <a:p>
                      <a:r>
                        <a:rPr lang="en-US" sz="1200" dirty="0"/>
                        <a:t>behavior ,  Activity,  </a:t>
                      </a:r>
                      <a:r>
                        <a:rPr lang="en-US" sz="1200" dirty="0" err="1"/>
                        <a:t>Intrusive_Thoughts</a:t>
                      </a:r>
                      <a:r>
                        <a:rPr lang="en-US" sz="1200" dirty="0"/>
                        <a:t> ,  </a:t>
                      </a:r>
                      <a:r>
                        <a:rPr lang="en-US" sz="1200" dirty="0" err="1"/>
                        <a:t>Intrusive_Urge</a:t>
                      </a:r>
                      <a:endParaRPr lang="en-US" sz="1200" dirty="0"/>
                    </a:p>
                  </a:txBody>
                  <a:tcPr/>
                </a:tc>
                <a:tc>
                  <a:txBody>
                    <a:bodyPr/>
                    <a:lstStyle/>
                    <a:p>
                      <a:r>
                        <a:rPr lang="en-US" sz="1200" dirty="0"/>
                        <a:t>'Impaired executive functioning’</a:t>
                      </a:r>
                    </a:p>
                    <a:p>
                      <a:endParaRPr lang="en-US" sz="1200" dirty="0"/>
                    </a:p>
                    <a:p>
                      <a:r>
                        <a:rPr lang="en-US" sz="1200" dirty="0"/>
                        <a:t>'negative emotion'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t>
                      </a:r>
                      <a:r>
                        <a:rPr lang="en-US" sz="1000" dirty="0" err="1"/>
                        <a:t>hasAssociation</a:t>
                      </a:r>
                      <a:r>
                        <a:rPr lang="en-US" sz="1000" dirty="0"/>
                        <a:t>' is an object property that links instances of "behavior," "activity," "thoughts," or "urges” or “mental image” with instances of "emotions" and "impairment" to represent the relationship between these concepts. </a:t>
                      </a:r>
                      <a:r>
                        <a:rPr lang="en-GB" sz="1000" b="0" i="0" u="none" strike="noStrike" dirty="0">
                          <a:solidFill>
                            <a:srgbClr val="000000"/>
                          </a:solidFill>
                          <a:effectLst/>
                          <a:latin typeface="-webkit-standard"/>
                        </a:rPr>
                        <a:t>. This property is used to represent the relationship between these concepts, specifying that certain </a:t>
                      </a:r>
                      <a:r>
                        <a:rPr lang="en-GB" sz="1000" b="0" i="0" u="none" strike="noStrike" dirty="0" err="1">
                          <a:solidFill>
                            <a:srgbClr val="000000"/>
                          </a:solidFill>
                          <a:effectLst/>
                          <a:latin typeface="-webkit-standard"/>
                        </a:rPr>
                        <a:t>behaviors</a:t>
                      </a:r>
                      <a:r>
                        <a:rPr lang="en-GB" sz="1000" b="0" i="0" u="none" strike="noStrike" dirty="0">
                          <a:solidFill>
                            <a:srgbClr val="000000"/>
                          </a:solidFill>
                          <a:effectLst/>
                          <a:latin typeface="-webkit-standard"/>
                        </a:rPr>
                        <a:t>, activities, intrusive thoughts, or intrusive urges are associated with specific negative emotions (through </a:t>
                      </a:r>
                      <a:r>
                        <a:rPr lang="en-GB" sz="1000" dirty="0" err="1"/>
                        <a:t>hasAssociatedEmotion</a:t>
                      </a:r>
                      <a:r>
                        <a:rPr lang="en-GB" sz="1000" b="0" i="0" u="none" strike="noStrike" dirty="0">
                          <a:solidFill>
                            <a:srgbClr val="000000"/>
                          </a:solidFill>
                          <a:effectLst/>
                          <a:latin typeface="-webkit-standard"/>
                        </a:rPr>
                        <a:t>) and impairments in executive functioning (through </a:t>
                      </a:r>
                      <a:r>
                        <a:rPr lang="en-GB" sz="1000" dirty="0" err="1"/>
                        <a:t>hasAssociatedImpairment</a:t>
                      </a:r>
                      <a:r>
                        <a:rPr lang="en-GB" sz="1000" b="0" i="0" u="none" strike="noStrike" dirty="0">
                          <a:solidFill>
                            <a:srgbClr val="000000"/>
                          </a:solidFill>
                          <a:effectLst/>
                          <a:latin typeface="-webkit-standard"/>
                        </a:rPr>
                        <a:t>).</a:t>
                      </a:r>
                      <a:endParaRPr lang="en-US" sz="1000" dirty="0"/>
                    </a:p>
                  </a:txBody>
                  <a:tcPr/>
                </a:tc>
                <a:extLst>
                  <a:ext uri="{0D108BD9-81ED-4DB2-BD59-A6C34878D82A}">
                    <a16:rowId xmlns:a16="http://schemas.microsoft.com/office/drawing/2014/main" val="1034708556"/>
                  </a:ext>
                </a:extLst>
              </a:tr>
            </a:tbl>
          </a:graphicData>
        </a:graphic>
      </p:graphicFrame>
    </p:spTree>
    <p:extLst>
      <p:ext uri="{BB962C8B-B14F-4D97-AF65-F5344CB8AC3E}">
        <p14:creationId xmlns:p14="http://schemas.microsoft.com/office/powerpoint/2010/main" val="210550361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E8D61F-08D4-4185-2C87-9EE66E935D5C}"/>
              </a:ext>
            </a:extLst>
          </p:cNvPr>
          <p:cNvGraphicFramePr>
            <a:graphicFrameLocks noGrp="1"/>
          </p:cNvGraphicFramePr>
          <p:nvPr>
            <p:extLst>
              <p:ext uri="{D42A27DB-BD31-4B8C-83A1-F6EECF244321}">
                <p14:modId xmlns:p14="http://schemas.microsoft.com/office/powerpoint/2010/main" val="68290877"/>
              </p:ext>
            </p:extLst>
          </p:nvPr>
        </p:nvGraphicFramePr>
        <p:xfrm>
          <a:off x="294290" y="651641"/>
          <a:ext cx="11666481" cy="6082699"/>
        </p:xfrm>
        <a:graphic>
          <a:graphicData uri="http://schemas.openxmlformats.org/drawingml/2006/table">
            <a:tbl>
              <a:tblPr firstRow="1" bandRow="1">
                <a:tableStyleId>{073A0DAA-6AF3-43AB-8588-CEC1D06C72B9}</a:tableStyleId>
              </a:tblPr>
              <a:tblGrid>
                <a:gridCol w="2916620">
                  <a:extLst>
                    <a:ext uri="{9D8B030D-6E8A-4147-A177-3AD203B41FA5}">
                      <a16:colId xmlns:a16="http://schemas.microsoft.com/office/drawing/2014/main" val="718684539"/>
                    </a:ext>
                  </a:extLst>
                </a:gridCol>
                <a:gridCol w="2916620">
                  <a:extLst>
                    <a:ext uri="{9D8B030D-6E8A-4147-A177-3AD203B41FA5}">
                      <a16:colId xmlns:a16="http://schemas.microsoft.com/office/drawing/2014/main" val="1894214022"/>
                    </a:ext>
                  </a:extLst>
                </a:gridCol>
                <a:gridCol w="1969261">
                  <a:extLst>
                    <a:ext uri="{9D8B030D-6E8A-4147-A177-3AD203B41FA5}">
                      <a16:colId xmlns:a16="http://schemas.microsoft.com/office/drawing/2014/main" val="988363578"/>
                    </a:ext>
                  </a:extLst>
                </a:gridCol>
                <a:gridCol w="3863980">
                  <a:extLst>
                    <a:ext uri="{9D8B030D-6E8A-4147-A177-3AD203B41FA5}">
                      <a16:colId xmlns:a16="http://schemas.microsoft.com/office/drawing/2014/main" val="2514728236"/>
                    </a:ext>
                  </a:extLst>
                </a:gridCol>
              </a:tblGrid>
              <a:tr h="252863">
                <a:tc>
                  <a:txBody>
                    <a:bodyPr/>
                    <a:lstStyle/>
                    <a:p>
                      <a:r>
                        <a:rPr lang="en-US" sz="1200" dirty="0"/>
                        <a:t>Object property </a:t>
                      </a:r>
                    </a:p>
                  </a:txBody>
                  <a:tcPr/>
                </a:tc>
                <a:tc>
                  <a:txBody>
                    <a:bodyPr/>
                    <a:lstStyle/>
                    <a:p>
                      <a:r>
                        <a:rPr lang="en-US" sz="1200" dirty="0"/>
                        <a:t>Domain </a:t>
                      </a:r>
                    </a:p>
                  </a:txBody>
                  <a:tcPr/>
                </a:tc>
                <a:tc>
                  <a:txBody>
                    <a:bodyPr/>
                    <a:lstStyle/>
                    <a:p>
                      <a:r>
                        <a:rPr lang="en-US" sz="1200" dirty="0"/>
                        <a:t>Range </a:t>
                      </a:r>
                    </a:p>
                  </a:txBody>
                  <a:tcPr/>
                </a:tc>
                <a:tc>
                  <a:txBody>
                    <a:bodyPr/>
                    <a:lstStyle/>
                    <a:p>
                      <a:r>
                        <a:rPr lang="en-US" sz="1200" dirty="0"/>
                        <a:t>Explanation</a:t>
                      </a:r>
                    </a:p>
                  </a:txBody>
                  <a:tcPr/>
                </a:tc>
                <a:extLst>
                  <a:ext uri="{0D108BD9-81ED-4DB2-BD59-A6C34878D82A}">
                    <a16:rowId xmlns:a16="http://schemas.microsoft.com/office/drawing/2014/main" val="3493232507"/>
                  </a:ext>
                </a:extLst>
              </a:tr>
              <a:tr h="2012990">
                <a:tc>
                  <a:txBody>
                    <a:bodyPr/>
                    <a:lstStyle/>
                    <a:p>
                      <a:r>
                        <a:rPr lang="en-US" sz="1200" dirty="0" err="1"/>
                        <a:t>hasComorbidity</a:t>
                      </a:r>
                      <a:endParaRPr lang="en-US" sz="1200" dirty="0"/>
                    </a:p>
                  </a:txBody>
                  <a:tcPr/>
                </a:tc>
                <a:tc>
                  <a:txBody>
                    <a:bodyPr/>
                    <a:lstStyle/>
                    <a:p>
                      <a:r>
                        <a:rPr lang="en-US" sz="1200" dirty="0"/>
                        <a:t>'mental disorder'</a:t>
                      </a:r>
                    </a:p>
                  </a:txBody>
                  <a:tcPr/>
                </a:tc>
                <a:tc>
                  <a:txBody>
                    <a:bodyPr/>
                    <a:lstStyle/>
                    <a:p>
                      <a:r>
                        <a:rPr lang="en-US" sz="1200" dirty="0"/>
                        <a:t>'mental disorder'</a:t>
                      </a:r>
                    </a:p>
                  </a:txBody>
                  <a:tcPr/>
                </a:tc>
                <a:tc>
                  <a:txBody>
                    <a:bodyPr/>
                    <a:lstStyle/>
                    <a:p>
                      <a:r>
                        <a:rPr lang="en-US" sz="1000" dirty="0" err="1"/>
                        <a:t>hasComorbidity</a:t>
                      </a:r>
                      <a:r>
                        <a:rPr lang="en-US" sz="1000" dirty="0"/>
                        <a:t> is an object property used to link instances of "mental disorders." It represents the relationship between a specific mental disorder and the potential presence of other mental disorders occurring simultaneously in an individual.</a:t>
                      </a:r>
                    </a:p>
                  </a:txBody>
                  <a:tcPr/>
                </a:tc>
                <a:extLst>
                  <a:ext uri="{0D108BD9-81ED-4DB2-BD59-A6C34878D82A}">
                    <a16:rowId xmlns:a16="http://schemas.microsoft.com/office/drawing/2014/main" val="2656021353"/>
                  </a:ext>
                </a:extLst>
              </a:tr>
              <a:tr h="2191481">
                <a:tc>
                  <a:txBody>
                    <a:bodyPr/>
                    <a:lstStyle/>
                    <a:p>
                      <a:r>
                        <a:rPr lang="en-US" sz="1200" dirty="0" err="1"/>
                        <a:t>hasCriteria</a:t>
                      </a:r>
                      <a:endParaRPr lang="en-US" sz="1200" dirty="0"/>
                    </a:p>
                    <a:p>
                      <a:r>
                        <a:rPr lang="en-US" sz="1200" dirty="0"/>
                        <a:t>      - </a:t>
                      </a:r>
                      <a:r>
                        <a:rPr lang="en-US" sz="1200" dirty="0" err="1"/>
                        <a:t>hasControlLevel</a:t>
                      </a:r>
                      <a:endParaRPr lang="en-US" sz="1200" dirty="0"/>
                    </a:p>
                    <a:p>
                      <a:r>
                        <a:rPr lang="en-US" sz="1200" dirty="0"/>
                        <a:t>      - </a:t>
                      </a:r>
                      <a:r>
                        <a:rPr lang="en-US" sz="1200" dirty="0" err="1"/>
                        <a:t>hasDistressLevel</a:t>
                      </a:r>
                      <a:endParaRPr lang="en-US" sz="1200" dirty="0"/>
                    </a:p>
                    <a:p>
                      <a:r>
                        <a:rPr lang="en-US" sz="1200" dirty="0"/>
                        <a:t>      - </a:t>
                      </a:r>
                      <a:r>
                        <a:rPr lang="en-US" sz="1200" dirty="0" err="1"/>
                        <a:t>hasDurationLevel</a:t>
                      </a:r>
                      <a:endParaRPr lang="en-US" sz="1200" dirty="0"/>
                    </a:p>
                    <a:p>
                      <a:r>
                        <a:rPr lang="en-US" sz="1200" dirty="0"/>
                        <a:t>      - </a:t>
                      </a:r>
                      <a:r>
                        <a:rPr lang="en-US" sz="1200" dirty="0" err="1"/>
                        <a:t>hasInterferenceLevel</a:t>
                      </a:r>
                      <a:endParaRPr lang="en-US" sz="1200" dirty="0"/>
                    </a:p>
                  </a:txBody>
                  <a:tcPr/>
                </a:tc>
                <a:tc>
                  <a:txBody>
                    <a:bodyPr/>
                    <a:lstStyle/>
                    <a:p>
                      <a:r>
                        <a:rPr lang="en-US" sz="1200" dirty="0"/>
                        <a:t>behavior or Activity or </a:t>
                      </a:r>
                      <a:r>
                        <a:rPr lang="en-US" sz="1200" dirty="0" err="1"/>
                        <a:t>Intrusive_Thoughts</a:t>
                      </a:r>
                      <a:r>
                        <a:rPr lang="en-US" sz="1200" dirty="0"/>
                        <a:t> or </a:t>
                      </a:r>
                      <a:r>
                        <a:rPr lang="en-US" sz="1200" dirty="0" err="1"/>
                        <a:t>Intrusive_Urge</a:t>
                      </a:r>
                      <a:endParaRPr lang="en-US" sz="1200" dirty="0"/>
                    </a:p>
                  </a:txBody>
                  <a:tcPr/>
                </a:tc>
                <a:tc>
                  <a:txBody>
                    <a:bodyPr/>
                    <a:lstStyle/>
                    <a:p>
                      <a:r>
                        <a:rPr lang="en-US" sz="1200" dirty="0" err="1"/>
                        <a:t>Assessment_Criterion</a:t>
                      </a:r>
                      <a:endParaRPr lang="en-US" sz="1200" dirty="0"/>
                    </a:p>
                  </a:txBody>
                  <a:tcPr/>
                </a:tc>
                <a:tc>
                  <a:txBody>
                    <a:bodyPr/>
                    <a:lstStyle/>
                    <a:p>
                      <a:pPr algn="l"/>
                      <a:r>
                        <a:rPr lang="en-US" sz="1000" dirty="0"/>
                        <a:t>This object property links a behavior, activity, intrusive thought, or urge to the assessment criteria. </a:t>
                      </a:r>
                      <a:r>
                        <a:rPr lang="en-GB" sz="1000" b="0" i="0" u="none" strike="noStrike" dirty="0">
                          <a:solidFill>
                            <a:srgbClr val="000000"/>
                          </a:solidFill>
                          <a:effectLst/>
                        </a:rPr>
                        <a:t>This property is used to represent the diagnostic criteria from the Yale-Brown Obsessive Compulsive Scale (Y-BOCS), which assesses the severity and impact of obsessive-compulsive symptoms. The sub-properties of </a:t>
                      </a:r>
                      <a:r>
                        <a:rPr lang="en-GB" sz="1000" b="0" i="0" u="none" strike="noStrike" dirty="0" err="1">
                          <a:solidFill>
                            <a:srgbClr val="000000"/>
                          </a:solidFill>
                          <a:effectLst/>
                        </a:rPr>
                        <a:t>hasCriteria</a:t>
                      </a:r>
                      <a:r>
                        <a:rPr lang="en-GB" sz="1000" b="0" i="0" u="none" strike="noStrike" dirty="0">
                          <a:solidFill>
                            <a:srgbClr val="000000"/>
                          </a:solidFill>
                          <a:effectLst/>
                        </a:rPr>
                        <a:t> include:</a:t>
                      </a:r>
                    </a:p>
                    <a:p>
                      <a:pPr algn="l">
                        <a:buFont typeface="Arial" panose="020B0604020202020204" pitchFamily="34" charset="0"/>
                        <a:buChar char="•"/>
                      </a:pPr>
                      <a:r>
                        <a:rPr lang="en-GB" sz="1000" b="0" i="0" u="none" strike="noStrike" dirty="0" err="1">
                          <a:solidFill>
                            <a:srgbClr val="000000"/>
                          </a:solidFill>
                          <a:effectLst/>
                        </a:rPr>
                        <a:t>hasControlLevel</a:t>
                      </a:r>
                      <a:r>
                        <a:rPr lang="en-GB" sz="1000" b="0" i="0" u="none" strike="noStrike" dirty="0">
                          <a:solidFill>
                            <a:srgbClr val="000000"/>
                          </a:solidFill>
                          <a:effectLst/>
                        </a:rPr>
                        <a:t>: Indicates the level of control over the </a:t>
                      </a:r>
                      <a:r>
                        <a:rPr lang="en-GB" sz="1000" b="0" i="0" u="none" strike="noStrike" dirty="0" err="1">
                          <a:solidFill>
                            <a:srgbClr val="000000"/>
                          </a:solidFill>
                          <a:effectLst/>
                        </a:rPr>
                        <a:t>behavior</a:t>
                      </a:r>
                      <a:r>
                        <a:rPr lang="en-GB" sz="1000" b="0" i="0" u="none" strike="noStrike" dirty="0">
                          <a:solidFill>
                            <a:srgbClr val="000000"/>
                          </a:solidFill>
                          <a:effectLst/>
                        </a:rPr>
                        <a:t> or thought.</a:t>
                      </a:r>
                    </a:p>
                    <a:p>
                      <a:pPr algn="l">
                        <a:buFont typeface="Arial" panose="020B0604020202020204" pitchFamily="34" charset="0"/>
                        <a:buChar char="•"/>
                      </a:pPr>
                      <a:r>
                        <a:rPr lang="en-GB" sz="1000" b="0" i="0" u="none" strike="noStrike" dirty="0" err="1">
                          <a:solidFill>
                            <a:srgbClr val="000000"/>
                          </a:solidFill>
                          <a:effectLst/>
                        </a:rPr>
                        <a:t>hasDistressLevel</a:t>
                      </a:r>
                      <a:r>
                        <a:rPr lang="en-GB" sz="1000" b="0" i="0" u="none" strike="noStrike" dirty="0">
                          <a:solidFill>
                            <a:srgbClr val="000000"/>
                          </a:solidFill>
                          <a:effectLst/>
                        </a:rPr>
                        <a:t>: Specifies the level of distress caused by the </a:t>
                      </a:r>
                      <a:r>
                        <a:rPr lang="en-GB" sz="1000" b="0" i="0" u="none" strike="noStrike" dirty="0" err="1">
                          <a:solidFill>
                            <a:srgbClr val="000000"/>
                          </a:solidFill>
                          <a:effectLst/>
                        </a:rPr>
                        <a:t>behavior</a:t>
                      </a:r>
                      <a:r>
                        <a:rPr lang="en-GB" sz="1000" b="0" i="0" u="none" strike="noStrike" dirty="0">
                          <a:solidFill>
                            <a:srgbClr val="000000"/>
                          </a:solidFill>
                          <a:effectLst/>
                        </a:rPr>
                        <a:t> or thought.</a:t>
                      </a:r>
                    </a:p>
                    <a:p>
                      <a:pPr algn="l">
                        <a:buFont typeface="Arial" panose="020B0604020202020204" pitchFamily="34" charset="0"/>
                        <a:buChar char="•"/>
                      </a:pPr>
                      <a:r>
                        <a:rPr lang="en-GB" sz="1000" b="0" i="0" u="none" strike="noStrike" dirty="0" err="1">
                          <a:solidFill>
                            <a:srgbClr val="000000"/>
                          </a:solidFill>
                          <a:effectLst/>
                        </a:rPr>
                        <a:t>hasDurationLevel</a:t>
                      </a:r>
                      <a:r>
                        <a:rPr lang="en-GB" sz="1000" b="0" i="0" u="none" strike="noStrike" dirty="0">
                          <a:solidFill>
                            <a:srgbClr val="000000"/>
                          </a:solidFill>
                          <a:effectLst/>
                        </a:rPr>
                        <a:t>: Denotes the duration and persistence of the </a:t>
                      </a:r>
                      <a:r>
                        <a:rPr lang="en-GB" sz="1000" b="0" i="0" u="none" strike="noStrike" dirty="0" err="1">
                          <a:solidFill>
                            <a:srgbClr val="000000"/>
                          </a:solidFill>
                          <a:effectLst/>
                        </a:rPr>
                        <a:t>behavior</a:t>
                      </a:r>
                      <a:r>
                        <a:rPr lang="en-GB" sz="1000" b="0" i="0" u="none" strike="noStrike" dirty="0">
                          <a:solidFill>
                            <a:srgbClr val="000000"/>
                          </a:solidFill>
                          <a:effectLst/>
                        </a:rPr>
                        <a:t> or thought.</a:t>
                      </a:r>
                    </a:p>
                    <a:p>
                      <a:pPr algn="l">
                        <a:buFont typeface="Arial" panose="020B0604020202020204" pitchFamily="34" charset="0"/>
                        <a:buChar char="•"/>
                      </a:pPr>
                      <a:r>
                        <a:rPr lang="en-GB" sz="1000" b="0" i="0" u="none" strike="noStrike" dirty="0" err="1">
                          <a:solidFill>
                            <a:srgbClr val="000000"/>
                          </a:solidFill>
                          <a:effectLst/>
                        </a:rPr>
                        <a:t>hasInterferenceLevel</a:t>
                      </a:r>
                      <a:r>
                        <a:rPr lang="en-GB" sz="1000" b="0" i="0" u="none" strike="noStrike" dirty="0">
                          <a:solidFill>
                            <a:srgbClr val="000000"/>
                          </a:solidFill>
                          <a:effectLst/>
                        </a:rPr>
                        <a:t>: Represents the level of interference the </a:t>
                      </a:r>
                      <a:r>
                        <a:rPr lang="en-GB" sz="1000" b="0" i="0" u="none" strike="noStrike" dirty="0" err="1">
                          <a:solidFill>
                            <a:srgbClr val="000000"/>
                          </a:solidFill>
                          <a:effectLst/>
                        </a:rPr>
                        <a:t>behavior</a:t>
                      </a:r>
                      <a:r>
                        <a:rPr lang="en-GB" sz="1000" b="0" i="0" u="none" strike="noStrike" dirty="0">
                          <a:solidFill>
                            <a:srgbClr val="000000"/>
                          </a:solidFill>
                          <a:effectLst/>
                        </a:rPr>
                        <a:t> or thought has on daily functioning.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extLst>
                  <a:ext uri="{0D108BD9-81ED-4DB2-BD59-A6C34878D82A}">
                    <a16:rowId xmlns:a16="http://schemas.microsoft.com/office/drawing/2014/main" val="3166353249"/>
                  </a:ext>
                </a:extLst>
              </a:tr>
              <a:tr h="1417949">
                <a:tc>
                  <a:txBody>
                    <a:bodyPr/>
                    <a:lstStyle/>
                    <a:p>
                      <a:r>
                        <a:rPr lang="en-US" sz="1200"/>
                        <a:t>hasSymptom</a:t>
                      </a:r>
                      <a:endParaRPr lang="en-US" sz="1200" dirty="0"/>
                    </a:p>
                  </a:txBody>
                  <a:tcPr/>
                </a:tc>
                <a:tc>
                  <a:txBody>
                    <a:bodyPr/>
                    <a:lstStyle/>
                    <a:p>
                      <a:r>
                        <a:rPr lang="en-US" sz="1200" dirty="0" err="1"/>
                        <a:t>Obsessive_Compulsive_and_Related_Disorder</a:t>
                      </a:r>
                      <a:endParaRPr lang="en-US" sz="1200" dirty="0"/>
                    </a:p>
                  </a:txBody>
                  <a:tcPr/>
                </a:tc>
                <a:tc>
                  <a:txBody>
                    <a:bodyPr/>
                    <a:lstStyle/>
                    <a:p>
                      <a:r>
                        <a:rPr lang="en-US" sz="1200" dirty="0"/>
                        <a:t>symptom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The object property represent the symptoms of OCD, such as loss weight.</a:t>
                      </a:r>
                    </a:p>
                  </a:txBody>
                  <a:tcPr/>
                </a:tc>
                <a:extLst>
                  <a:ext uri="{0D108BD9-81ED-4DB2-BD59-A6C34878D82A}">
                    <a16:rowId xmlns:a16="http://schemas.microsoft.com/office/drawing/2014/main" val="1034708556"/>
                  </a:ext>
                </a:extLst>
              </a:tr>
            </a:tbl>
          </a:graphicData>
        </a:graphic>
      </p:graphicFrame>
    </p:spTree>
    <p:extLst>
      <p:ext uri="{BB962C8B-B14F-4D97-AF65-F5344CB8AC3E}">
        <p14:creationId xmlns:p14="http://schemas.microsoft.com/office/powerpoint/2010/main" val="150965964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2E6E52-DAF1-01DC-C20D-295D950FB40B}"/>
              </a:ext>
            </a:extLst>
          </p:cNvPr>
          <p:cNvGraphicFramePr>
            <a:graphicFrameLocks noGrp="1"/>
          </p:cNvGraphicFramePr>
          <p:nvPr>
            <p:extLst>
              <p:ext uri="{D42A27DB-BD31-4B8C-83A1-F6EECF244321}">
                <p14:modId xmlns:p14="http://schemas.microsoft.com/office/powerpoint/2010/main" val="1583607203"/>
              </p:ext>
            </p:extLst>
          </p:nvPr>
        </p:nvGraphicFramePr>
        <p:xfrm>
          <a:off x="349753" y="279184"/>
          <a:ext cx="11666481" cy="5896740"/>
        </p:xfrm>
        <a:graphic>
          <a:graphicData uri="http://schemas.openxmlformats.org/drawingml/2006/table">
            <a:tbl>
              <a:tblPr firstRow="1" bandRow="1">
                <a:tableStyleId>{073A0DAA-6AF3-43AB-8588-CEC1D06C72B9}</a:tableStyleId>
              </a:tblPr>
              <a:tblGrid>
                <a:gridCol w="2916620">
                  <a:extLst>
                    <a:ext uri="{9D8B030D-6E8A-4147-A177-3AD203B41FA5}">
                      <a16:colId xmlns:a16="http://schemas.microsoft.com/office/drawing/2014/main" val="657910246"/>
                    </a:ext>
                  </a:extLst>
                </a:gridCol>
                <a:gridCol w="2916620">
                  <a:extLst>
                    <a:ext uri="{9D8B030D-6E8A-4147-A177-3AD203B41FA5}">
                      <a16:colId xmlns:a16="http://schemas.microsoft.com/office/drawing/2014/main" val="1415449639"/>
                    </a:ext>
                  </a:extLst>
                </a:gridCol>
                <a:gridCol w="1969261">
                  <a:extLst>
                    <a:ext uri="{9D8B030D-6E8A-4147-A177-3AD203B41FA5}">
                      <a16:colId xmlns:a16="http://schemas.microsoft.com/office/drawing/2014/main" val="80965980"/>
                    </a:ext>
                  </a:extLst>
                </a:gridCol>
                <a:gridCol w="3863980">
                  <a:extLst>
                    <a:ext uri="{9D8B030D-6E8A-4147-A177-3AD203B41FA5}">
                      <a16:colId xmlns:a16="http://schemas.microsoft.com/office/drawing/2014/main" val="625282432"/>
                    </a:ext>
                  </a:extLst>
                </a:gridCol>
              </a:tblGrid>
              <a:tr h="252863">
                <a:tc>
                  <a:txBody>
                    <a:bodyPr/>
                    <a:lstStyle/>
                    <a:p>
                      <a:r>
                        <a:rPr lang="en-US" sz="1200" dirty="0"/>
                        <a:t>Object property</a:t>
                      </a:r>
                    </a:p>
                  </a:txBody>
                  <a:tcPr/>
                </a:tc>
                <a:tc>
                  <a:txBody>
                    <a:bodyPr/>
                    <a:lstStyle/>
                    <a:p>
                      <a:r>
                        <a:rPr lang="en-US" sz="1200" dirty="0"/>
                        <a:t>Domain </a:t>
                      </a:r>
                    </a:p>
                  </a:txBody>
                  <a:tcPr/>
                </a:tc>
                <a:tc>
                  <a:txBody>
                    <a:bodyPr/>
                    <a:lstStyle/>
                    <a:p>
                      <a:r>
                        <a:rPr lang="en-US" sz="1200" dirty="0"/>
                        <a:t>Range </a:t>
                      </a:r>
                    </a:p>
                  </a:txBody>
                  <a:tcPr/>
                </a:tc>
                <a:tc>
                  <a:txBody>
                    <a:bodyPr/>
                    <a:lstStyle/>
                    <a:p>
                      <a:r>
                        <a:rPr lang="en-US" sz="1200" dirty="0"/>
                        <a:t>Explanation</a:t>
                      </a:r>
                    </a:p>
                  </a:txBody>
                  <a:tcPr/>
                </a:tc>
                <a:extLst>
                  <a:ext uri="{0D108BD9-81ED-4DB2-BD59-A6C34878D82A}">
                    <a16:rowId xmlns:a16="http://schemas.microsoft.com/office/drawing/2014/main" val="1129262619"/>
                  </a:ext>
                </a:extLst>
              </a:tr>
              <a:tr h="2012990">
                <a:tc>
                  <a:txBody>
                    <a:bodyPr/>
                    <a:lstStyle/>
                    <a:p>
                      <a:r>
                        <a:rPr lang="en-US" sz="1200" dirty="0" err="1"/>
                        <a:t>hasTreatment</a:t>
                      </a:r>
                      <a:endParaRPr lang="en-US" sz="1200" dirty="0"/>
                    </a:p>
                  </a:txBody>
                  <a:tcPr/>
                </a:tc>
                <a:tc>
                  <a:txBody>
                    <a:bodyPr/>
                    <a:lstStyle/>
                    <a:p>
                      <a:r>
                        <a:rPr lang="en-US" sz="1200" dirty="0" err="1"/>
                        <a:t>Obsessive_Compulsive_and_Related_Disorder</a:t>
                      </a:r>
                      <a:endParaRPr lang="en-US" sz="1200" dirty="0"/>
                    </a:p>
                  </a:txBody>
                  <a:tcPr/>
                </a:tc>
                <a:tc>
                  <a:txBody>
                    <a:bodyPr/>
                    <a:lstStyle/>
                    <a:p>
                      <a:r>
                        <a:rPr lang="en-US" sz="1200" dirty="0"/>
                        <a:t>treatment</a:t>
                      </a:r>
                    </a:p>
                  </a:txBody>
                  <a:tcPr/>
                </a:tc>
                <a:tc>
                  <a:txBody>
                    <a:bodyPr/>
                    <a:lstStyle/>
                    <a:p>
                      <a:r>
                        <a:rPr lang="en-US" sz="1000" dirty="0"/>
                        <a:t>The object property links individual with OCD with their treatment plan..</a:t>
                      </a:r>
                    </a:p>
                  </a:txBody>
                  <a:tcPr/>
                </a:tc>
                <a:extLst>
                  <a:ext uri="{0D108BD9-81ED-4DB2-BD59-A6C34878D82A}">
                    <a16:rowId xmlns:a16="http://schemas.microsoft.com/office/drawing/2014/main" val="246090377"/>
                  </a:ext>
                </a:extLst>
              </a:tr>
              <a:tr h="2191481">
                <a:tc>
                  <a:txBody>
                    <a:bodyPr/>
                    <a:lstStyle/>
                    <a:p>
                      <a:r>
                        <a:rPr lang="en-US" sz="1200" dirty="0" err="1"/>
                        <a:t>hasTrigger</a:t>
                      </a:r>
                      <a:endParaRPr lang="en-US" sz="1200" dirty="0"/>
                    </a:p>
                  </a:txBody>
                  <a:tcPr/>
                </a:tc>
                <a:tc>
                  <a:txBody>
                    <a:bodyPr/>
                    <a:lstStyle/>
                    <a:p>
                      <a:r>
                        <a:rPr lang="en-US" sz="1200" dirty="0"/>
                        <a:t>behavior or Activity or </a:t>
                      </a:r>
                      <a:r>
                        <a:rPr lang="en-US" sz="1200" dirty="0" err="1"/>
                        <a:t>Intrusive_Thoughts</a:t>
                      </a:r>
                      <a:r>
                        <a:rPr lang="en-US" sz="1200" dirty="0"/>
                        <a:t> or </a:t>
                      </a:r>
                      <a:r>
                        <a:rPr lang="en-US" sz="1200" dirty="0" err="1"/>
                        <a:t>Intrusive_Urge</a:t>
                      </a:r>
                      <a:endParaRPr lang="en-US" sz="1200" dirty="0"/>
                    </a:p>
                  </a:txBody>
                  <a:tcPr/>
                </a:tc>
                <a:tc>
                  <a:txBody>
                    <a:bodyPr/>
                    <a:lstStyle/>
                    <a:p>
                      <a:r>
                        <a:rPr lang="en-US" sz="1200" dirty="0"/>
                        <a:t>object or Room/location or event</a:t>
                      </a:r>
                    </a:p>
                  </a:txBody>
                  <a:tcPr/>
                </a:tc>
                <a:tc>
                  <a:txBody>
                    <a:bodyPr/>
                    <a:lstStyle/>
                    <a:p>
                      <a:pPr algn="l"/>
                      <a:r>
                        <a:rPr lang="en-US" sz="1000" dirty="0" err="1"/>
                        <a:t>hasTrigger</a:t>
                      </a:r>
                      <a:r>
                        <a:rPr lang="en-US" sz="1000" dirty="0"/>
                        <a:t> property establishes a connection between an individual's behavior or thought and its specific trigger, such as an event, place, or object. This linkage helps to identify what external or internal stimuli may provoke or intensify OCD symptoms, offering insights into the contextual factors contributing to the disorder's manifestation.</a:t>
                      </a:r>
                    </a:p>
                  </a:txBody>
                  <a:tcPr/>
                </a:tc>
                <a:extLst>
                  <a:ext uri="{0D108BD9-81ED-4DB2-BD59-A6C34878D82A}">
                    <a16:rowId xmlns:a16="http://schemas.microsoft.com/office/drawing/2014/main" val="3904151147"/>
                  </a:ext>
                </a:extLst>
              </a:tr>
              <a:tr h="1417949">
                <a:tc>
                  <a:txBody>
                    <a:bodyPr/>
                    <a:lstStyle/>
                    <a:p>
                      <a:r>
                        <a:rPr lang="en-US" sz="1200" dirty="0" err="1"/>
                        <a:t>hasRiskFactor</a:t>
                      </a:r>
                      <a:r>
                        <a:rPr lang="en-US" sz="1200" dirty="0"/>
                        <a:t> </a:t>
                      </a:r>
                    </a:p>
                    <a:p>
                      <a:r>
                        <a:rPr lang="en-US" sz="1200" dirty="0"/>
                        <a:t>Align with </a:t>
                      </a:r>
                    </a:p>
                    <a:p>
                      <a:r>
                        <a:rPr lang="en-US" sz="1200" dirty="0"/>
                        <a:t>Casually related to  from OBO</a:t>
                      </a:r>
                    </a:p>
                  </a:txBody>
                  <a:tcPr/>
                </a:tc>
                <a:tc>
                  <a:txBody>
                    <a:bodyPr/>
                    <a:lstStyle/>
                    <a:p>
                      <a:r>
                        <a:rPr lang="en-US" sz="1200" dirty="0" err="1"/>
                        <a:t>Obsessive_Compulsive_and_Related_Disorder</a:t>
                      </a:r>
                      <a:endParaRPr lang="en-US" sz="1200" dirty="0"/>
                    </a:p>
                  </a:txBody>
                  <a:tcPr/>
                </a:tc>
                <a:tc>
                  <a:txBody>
                    <a:bodyPr/>
                    <a:lstStyle/>
                    <a:p>
                      <a:r>
                        <a:rPr lang="en-US" sz="1200" dirty="0"/>
                        <a:t>factor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This object property links a cognitive disorder with a risk factor that is known or hypothesized to contribute to the development, exacerbation, or occurrence of the cognitive disorder</a:t>
                      </a:r>
                    </a:p>
                  </a:txBody>
                  <a:tcPr/>
                </a:tc>
                <a:extLst>
                  <a:ext uri="{0D108BD9-81ED-4DB2-BD59-A6C34878D82A}">
                    <a16:rowId xmlns:a16="http://schemas.microsoft.com/office/drawing/2014/main" val="1996687609"/>
                  </a:ext>
                </a:extLst>
              </a:tr>
            </a:tbl>
          </a:graphicData>
        </a:graphic>
      </p:graphicFrame>
    </p:spTree>
    <p:extLst>
      <p:ext uri="{BB962C8B-B14F-4D97-AF65-F5344CB8AC3E}">
        <p14:creationId xmlns:p14="http://schemas.microsoft.com/office/powerpoint/2010/main" val="142567282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A65A93-6147-2837-F4E4-7EFAA1A08ED5}"/>
              </a:ext>
            </a:extLst>
          </p:cNvPr>
          <p:cNvGraphicFramePr>
            <a:graphicFrameLocks noGrp="1"/>
          </p:cNvGraphicFramePr>
          <p:nvPr>
            <p:extLst>
              <p:ext uri="{D42A27DB-BD31-4B8C-83A1-F6EECF244321}">
                <p14:modId xmlns:p14="http://schemas.microsoft.com/office/powerpoint/2010/main" val="2215306425"/>
              </p:ext>
            </p:extLst>
          </p:nvPr>
        </p:nvGraphicFramePr>
        <p:xfrm>
          <a:off x="262759" y="942756"/>
          <a:ext cx="11666481" cy="5087025"/>
        </p:xfrm>
        <a:graphic>
          <a:graphicData uri="http://schemas.openxmlformats.org/drawingml/2006/table">
            <a:tbl>
              <a:tblPr firstRow="1" bandRow="1">
                <a:tableStyleId>{073A0DAA-6AF3-43AB-8588-CEC1D06C72B9}</a:tableStyleId>
              </a:tblPr>
              <a:tblGrid>
                <a:gridCol w="2916620">
                  <a:extLst>
                    <a:ext uri="{9D8B030D-6E8A-4147-A177-3AD203B41FA5}">
                      <a16:colId xmlns:a16="http://schemas.microsoft.com/office/drawing/2014/main" val="2520746305"/>
                    </a:ext>
                  </a:extLst>
                </a:gridCol>
                <a:gridCol w="2916620">
                  <a:extLst>
                    <a:ext uri="{9D8B030D-6E8A-4147-A177-3AD203B41FA5}">
                      <a16:colId xmlns:a16="http://schemas.microsoft.com/office/drawing/2014/main" val="1452953010"/>
                    </a:ext>
                  </a:extLst>
                </a:gridCol>
                <a:gridCol w="1969261">
                  <a:extLst>
                    <a:ext uri="{9D8B030D-6E8A-4147-A177-3AD203B41FA5}">
                      <a16:colId xmlns:a16="http://schemas.microsoft.com/office/drawing/2014/main" val="2782715916"/>
                    </a:ext>
                  </a:extLst>
                </a:gridCol>
                <a:gridCol w="3863980">
                  <a:extLst>
                    <a:ext uri="{9D8B030D-6E8A-4147-A177-3AD203B41FA5}">
                      <a16:colId xmlns:a16="http://schemas.microsoft.com/office/drawing/2014/main" val="3436555893"/>
                    </a:ext>
                  </a:extLst>
                </a:gridCol>
              </a:tblGrid>
              <a:tr h="327389">
                <a:tc>
                  <a:txBody>
                    <a:bodyPr/>
                    <a:lstStyle/>
                    <a:p>
                      <a:r>
                        <a:rPr lang="en-US" sz="1200" dirty="0"/>
                        <a:t>Data Property</a:t>
                      </a:r>
                    </a:p>
                  </a:txBody>
                  <a:tcPr/>
                </a:tc>
                <a:tc>
                  <a:txBody>
                    <a:bodyPr/>
                    <a:lstStyle/>
                    <a:p>
                      <a:r>
                        <a:rPr lang="en-US" sz="1200" dirty="0"/>
                        <a:t>Example  </a:t>
                      </a:r>
                    </a:p>
                  </a:txBody>
                  <a:tcPr/>
                </a:tc>
                <a:tc>
                  <a:txBody>
                    <a:bodyPr/>
                    <a:lstStyle/>
                    <a:p>
                      <a:r>
                        <a:rPr lang="en-US" sz="1200" dirty="0"/>
                        <a:t>Range </a:t>
                      </a:r>
                    </a:p>
                  </a:txBody>
                  <a:tcPr/>
                </a:tc>
                <a:tc>
                  <a:txBody>
                    <a:bodyPr/>
                    <a:lstStyle/>
                    <a:p>
                      <a:r>
                        <a:rPr lang="en-US" sz="1200" dirty="0"/>
                        <a:t>Explanation</a:t>
                      </a:r>
                    </a:p>
                  </a:txBody>
                  <a:tcPr/>
                </a:tc>
                <a:extLst>
                  <a:ext uri="{0D108BD9-81ED-4DB2-BD59-A6C34878D82A}">
                    <a16:rowId xmlns:a16="http://schemas.microsoft.com/office/drawing/2014/main" val="3080834928"/>
                  </a:ext>
                </a:extLst>
              </a:tr>
              <a:tr h="348664">
                <a:tc>
                  <a:txBody>
                    <a:bodyPr/>
                    <a:lstStyle/>
                    <a:p>
                      <a:r>
                        <a:rPr lang="en-US" sz="1200" dirty="0" err="1"/>
                        <a:t>hasDurationValue</a:t>
                      </a:r>
                      <a:endParaRPr lang="en-US" sz="1200" dirty="0"/>
                    </a:p>
                  </a:txBody>
                  <a:tcPr/>
                </a:tc>
                <a:tc>
                  <a:txBody>
                    <a:bodyPr/>
                    <a:lstStyle/>
                    <a:p>
                      <a:r>
                        <a:rPr lang="en-GB" sz="1200" b="1" dirty="0"/>
                        <a:t>Example:</a:t>
                      </a:r>
                      <a:r>
                        <a:rPr lang="en-GB" sz="1200" dirty="0"/>
                        <a:t> ”mild-control” can be describe by using </a:t>
                      </a:r>
                      <a:r>
                        <a:rPr lang="en-GB" sz="1200" dirty="0" err="1"/>
                        <a:t>hasDurationValue</a:t>
                      </a:r>
                      <a:endParaRPr lang="en-GB" sz="1200" dirty="0"/>
                    </a:p>
                    <a:p>
                      <a:r>
                        <a:rPr lang="en-GB" sz="1200" b="1" dirty="0"/>
                        <a:t>Range:</a:t>
                      </a:r>
                      <a:r>
                        <a:rPr lang="en-GB" sz="1200" dirty="0"/>
                        <a:t> </a:t>
                      </a:r>
                      <a:r>
                        <a:rPr lang="en-GB" sz="1200" dirty="0" err="1"/>
                        <a:t>rdfs:Literal</a:t>
                      </a:r>
                      <a:endParaRPr lang="en-GB" sz="1200" dirty="0"/>
                    </a:p>
                    <a:p>
                      <a:r>
                        <a:rPr lang="en-GB" sz="1200" b="1" dirty="0"/>
                        <a:t>Explanation:</a:t>
                      </a:r>
                      <a:r>
                        <a:rPr lang="en-GB" sz="1200" dirty="0"/>
                        <a:t> an intrusive thought might persist for "3 hours per day."</a:t>
                      </a:r>
                    </a:p>
                    <a:p>
                      <a:br>
                        <a:rPr lang="en-GB" sz="1200" dirty="0"/>
                      </a:br>
                      <a:endParaRPr lang="en-US" sz="1200" dirty="0"/>
                    </a:p>
                  </a:txBody>
                  <a:tcPr/>
                </a:tc>
                <a:tc>
                  <a:txBody>
                    <a:bodyPr/>
                    <a:lstStyle/>
                    <a:p>
                      <a:r>
                        <a:rPr lang="en-US" sz="1200" dirty="0" err="1"/>
                        <a:t>rdfs:Literal</a:t>
                      </a:r>
                      <a:endParaRPr lang="en-US" sz="1200" dirty="0"/>
                    </a:p>
                  </a:txBody>
                  <a:tcPr/>
                </a:tc>
                <a:tc>
                  <a:txBody>
                    <a:bodyPr/>
                    <a:lstStyle/>
                    <a:p>
                      <a:r>
                        <a:rPr lang="en-US" sz="1000" dirty="0"/>
                        <a:t>This data property is used to assign a textual value that describes the level of duration associated with an instance.</a:t>
                      </a:r>
                    </a:p>
                  </a:txBody>
                  <a:tcPr/>
                </a:tc>
                <a:extLst>
                  <a:ext uri="{0D108BD9-81ED-4DB2-BD59-A6C34878D82A}">
                    <a16:rowId xmlns:a16="http://schemas.microsoft.com/office/drawing/2014/main" val="226133360"/>
                  </a:ext>
                </a:extLst>
              </a:tr>
              <a:tr h="1200426">
                <a:tc>
                  <a:txBody>
                    <a:bodyPr/>
                    <a:lstStyle/>
                    <a:p>
                      <a:r>
                        <a:rPr lang="en-US" sz="1200" dirty="0" err="1"/>
                        <a:t>hasControlValue</a:t>
                      </a:r>
                      <a:endParaRPr lang="en-US" sz="1200" dirty="0"/>
                    </a:p>
                  </a:txBody>
                  <a:tcPr/>
                </a:tc>
                <a:tc>
                  <a:txBody>
                    <a:bodyPr/>
                    <a:lstStyle/>
                    <a:p>
                      <a:endParaRPr lang="en-US" sz="1200" dirty="0"/>
                    </a:p>
                  </a:txBody>
                  <a:tcPr/>
                </a:tc>
                <a:tc>
                  <a:txBody>
                    <a:bodyPr/>
                    <a:lstStyle/>
                    <a:p>
                      <a:r>
                        <a:rPr lang="en-US" sz="1200" dirty="0" err="1"/>
                        <a:t>rdfs:Literal</a:t>
                      </a:r>
                      <a:endParaRPr lang="en-US" sz="1200" dirty="0"/>
                    </a:p>
                  </a:txBody>
                  <a:tcPr/>
                </a:tc>
                <a:tc>
                  <a:txBody>
                    <a:bodyPr/>
                    <a:lstStyle/>
                    <a:p>
                      <a:pPr algn="l"/>
                      <a:r>
                        <a:rPr lang="en-US" sz="1000" dirty="0"/>
                        <a:t>This data property is used to assign a textual value that describes the level of control associated with an instance.</a:t>
                      </a:r>
                    </a:p>
                  </a:txBody>
                  <a:tcPr/>
                </a:tc>
                <a:extLst>
                  <a:ext uri="{0D108BD9-81ED-4DB2-BD59-A6C34878D82A}">
                    <a16:rowId xmlns:a16="http://schemas.microsoft.com/office/drawing/2014/main" val="551226944"/>
                  </a:ext>
                </a:extLst>
              </a:tr>
              <a:tr h="654778">
                <a:tc>
                  <a:txBody>
                    <a:bodyPr/>
                    <a:lstStyle/>
                    <a:p>
                      <a:r>
                        <a:rPr lang="en-US" sz="1200" dirty="0" err="1"/>
                        <a:t>hasDistressValue</a:t>
                      </a:r>
                      <a:endParaRPr lang="en-US" sz="1200" dirty="0"/>
                    </a:p>
                  </a:txBody>
                  <a:tcPr/>
                </a:tc>
                <a:tc>
                  <a:txBody>
                    <a:bodyPr/>
                    <a:lstStyle/>
                    <a:p>
                      <a:endParaRPr lang="en-US" sz="1200" dirty="0"/>
                    </a:p>
                  </a:txBody>
                  <a:tcPr/>
                </a:tc>
                <a:tc>
                  <a:txBody>
                    <a:bodyPr/>
                    <a:lstStyle/>
                    <a:p>
                      <a:r>
                        <a:rPr lang="en-US" sz="1200" dirty="0" err="1"/>
                        <a:t>rdfs:Literal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This data property is used to assign a textual value that describes the level of distress associated with an instance.</a:t>
                      </a:r>
                    </a:p>
                  </a:txBody>
                  <a:tcPr/>
                </a:tc>
                <a:extLst>
                  <a:ext uri="{0D108BD9-81ED-4DB2-BD59-A6C34878D82A}">
                    <a16:rowId xmlns:a16="http://schemas.microsoft.com/office/drawing/2014/main" val="170290425"/>
                  </a:ext>
                </a:extLst>
              </a:tr>
              <a:tr h="766416">
                <a:tc>
                  <a:txBody>
                    <a:bodyPr/>
                    <a:lstStyle/>
                    <a:p>
                      <a:r>
                        <a:rPr lang="en-US" sz="1200" dirty="0" err="1"/>
                        <a:t>hasInterferenceValue</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rdfs:Literal</a:t>
                      </a:r>
                      <a:endParaRPr lang="en-US" sz="1200" dirty="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This data property is used to assign a textual value that describes the level of interference associated with an instance.</a:t>
                      </a:r>
                    </a:p>
                  </a:txBody>
                  <a:tcPr/>
                </a:tc>
                <a:extLst>
                  <a:ext uri="{0D108BD9-81ED-4DB2-BD59-A6C34878D82A}">
                    <a16:rowId xmlns:a16="http://schemas.microsoft.com/office/drawing/2014/main" val="203107563"/>
                  </a:ext>
                </a:extLst>
              </a:tr>
              <a:tr h="766416">
                <a:tc>
                  <a:txBody>
                    <a:bodyPr/>
                    <a:lstStyle/>
                    <a:p>
                      <a:r>
                        <a:rPr lang="en-US" sz="1200" dirty="0" err="1"/>
                        <a:t>hasResistanceValue</a:t>
                      </a:r>
                      <a:endParaRPr lang="en-US" sz="1200" dirty="0"/>
                    </a:p>
                  </a:txBody>
                  <a:tcPr/>
                </a:tc>
                <a:tc>
                  <a:txBody>
                    <a:bodyPr/>
                    <a:lstStyle/>
                    <a:p>
                      <a:endParaRPr lang="en-US" sz="1200" dirty="0"/>
                    </a:p>
                  </a:txBody>
                  <a:tcPr/>
                </a:tc>
                <a:tc>
                  <a:txBody>
                    <a:bodyPr/>
                    <a:lstStyle/>
                    <a:p>
                      <a:r>
                        <a:rPr lang="en-US" sz="1200" dirty="0" err="1"/>
                        <a:t>rdfs:Literal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This data property is used to assign a textual value that describes the level of resistance associated with an instance.</a:t>
                      </a:r>
                    </a:p>
                  </a:txBody>
                  <a:tcPr/>
                </a:tc>
                <a:extLst>
                  <a:ext uri="{0D108BD9-81ED-4DB2-BD59-A6C34878D82A}">
                    <a16:rowId xmlns:a16="http://schemas.microsoft.com/office/drawing/2014/main" val="2996461269"/>
                  </a:ext>
                </a:extLst>
              </a:tr>
            </a:tbl>
          </a:graphicData>
        </a:graphic>
      </p:graphicFrame>
    </p:spTree>
    <p:extLst>
      <p:ext uri="{BB962C8B-B14F-4D97-AF65-F5344CB8AC3E}">
        <p14:creationId xmlns:p14="http://schemas.microsoft.com/office/powerpoint/2010/main" val="42127454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4FCA307-5C1A-B5BE-72E6-FBF809469545}"/>
              </a:ext>
            </a:extLst>
          </p:cNvPr>
          <p:cNvSpPr txBox="1"/>
          <p:nvPr/>
        </p:nvSpPr>
        <p:spPr>
          <a:xfrm>
            <a:off x="441434" y="2217343"/>
            <a:ext cx="11225049" cy="3962740"/>
          </a:xfrm>
          <a:prstGeom prst="rect">
            <a:avLst/>
          </a:prstGeom>
        </p:spPr>
        <p:txBody>
          <a:bodyPr vert="horz" lIns="91440" tIns="45720" rIns="91440" bIns="45720" rtlCol="0">
            <a:noAutofit/>
          </a:bodyPr>
          <a:lstStyle/>
          <a:p>
            <a:pPr>
              <a:lnSpc>
                <a:spcPct val="90000"/>
              </a:lnSpc>
              <a:spcAft>
                <a:spcPts val="600"/>
              </a:spcAft>
            </a:pPr>
            <a:r>
              <a:rPr lang="en-US" sz="1400" b="1" i="0" u="sng" strike="noStrike" dirty="0">
                <a:effectLst/>
              </a:rPr>
              <a:t>Table Column Headers Explanation</a:t>
            </a:r>
            <a:r>
              <a:rPr lang="en-US" sz="1050" b="1" i="0" u="none" strike="noStrike" dirty="0">
                <a:effectLst/>
              </a:rPr>
              <a:t>:</a:t>
            </a:r>
          </a:p>
          <a:p>
            <a:pPr>
              <a:lnSpc>
                <a:spcPct val="90000"/>
              </a:lnSpc>
              <a:spcAft>
                <a:spcPts val="600"/>
              </a:spcAft>
            </a:pPr>
            <a:endParaRPr lang="en-US" sz="1050" b="1" i="0" u="none" strike="noStrike" dirty="0">
              <a:effectLst/>
            </a:endParaRPr>
          </a:p>
          <a:p>
            <a:pPr indent="-228600">
              <a:lnSpc>
                <a:spcPct val="90000"/>
              </a:lnSpc>
              <a:spcAft>
                <a:spcPts val="600"/>
              </a:spcAft>
              <a:buFont typeface="Arial" panose="020B0604020202020204" pitchFamily="34" charset="0"/>
              <a:buChar char="•"/>
            </a:pPr>
            <a:r>
              <a:rPr lang="en-US" sz="1050" b="1" i="0" u="none" strike="noStrike" dirty="0">
                <a:effectLst/>
              </a:rPr>
              <a:t>Definition:</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provides a textual description or definition of the class. It explains what the class represents in the ontology.</a:t>
            </a:r>
          </a:p>
          <a:p>
            <a:pPr indent="-228600">
              <a:lnSpc>
                <a:spcPct val="90000"/>
              </a:lnSpc>
              <a:spcAft>
                <a:spcPts val="600"/>
              </a:spcAft>
              <a:buFont typeface="Arial" panose="020B0604020202020204" pitchFamily="34" charset="0"/>
              <a:buChar char="•"/>
            </a:pPr>
            <a:r>
              <a:rPr lang="en-US" sz="1050" b="1" i="0" u="none" strike="noStrike" dirty="0">
                <a:effectLst/>
              </a:rPr>
              <a:t>Sub-Class of:</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indicates the hierarchical position of the class by specifying its parent or upper class. It shows the class's place in the ontology's structure.</a:t>
            </a:r>
          </a:p>
          <a:p>
            <a:pPr indent="-228600">
              <a:lnSpc>
                <a:spcPct val="90000"/>
              </a:lnSpc>
              <a:spcAft>
                <a:spcPts val="600"/>
              </a:spcAft>
              <a:buFont typeface="Arial" panose="020B0604020202020204" pitchFamily="34" charset="0"/>
              <a:buChar char="•"/>
            </a:pPr>
            <a:r>
              <a:rPr lang="en-US" sz="1050" b="1" i="0" u="none" strike="noStrike" dirty="0">
                <a:effectLst/>
              </a:rPr>
              <a:t>Equivalent to:</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describes what the class is equivalent to, according to the OWL </a:t>
            </a:r>
            <a:r>
              <a:rPr lang="en-US" sz="1050" b="0" i="0" u="none" strike="noStrike" dirty="0" err="1">
                <a:effectLst/>
              </a:rPr>
              <a:t>owl:equivalentClass</a:t>
            </a:r>
            <a:r>
              <a:rPr lang="en-US" sz="1050" b="0" i="0" u="none" strike="noStrike" dirty="0">
                <a:effectLst/>
              </a:rPr>
              <a:t> definition. It helps in understanding the semantic equivalence of the class with other classes.</a:t>
            </a:r>
          </a:p>
          <a:p>
            <a:pPr indent="-228600">
              <a:lnSpc>
                <a:spcPct val="90000"/>
              </a:lnSpc>
              <a:spcAft>
                <a:spcPts val="600"/>
              </a:spcAft>
              <a:buFont typeface="Arial" panose="020B0604020202020204" pitchFamily="34" charset="0"/>
              <a:buChar char="•"/>
            </a:pPr>
            <a:r>
              <a:rPr lang="en-US" sz="1050" b="1" i="0" u="none" strike="noStrike" dirty="0">
                <a:effectLst/>
              </a:rPr>
              <a:t>Domain for:</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specifies the object properties for which the class serves as the domain. It shows which properties are applicable to instances of this class.</a:t>
            </a:r>
          </a:p>
          <a:p>
            <a:pPr indent="-228600">
              <a:lnSpc>
                <a:spcPct val="90000"/>
              </a:lnSpc>
              <a:spcAft>
                <a:spcPts val="600"/>
              </a:spcAft>
              <a:buFont typeface="Arial" panose="020B0604020202020204" pitchFamily="34" charset="0"/>
              <a:buChar char="•"/>
            </a:pPr>
            <a:r>
              <a:rPr lang="en-US" sz="1050" b="1" i="0" u="none" strike="noStrike" dirty="0">
                <a:effectLst/>
              </a:rPr>
              <a:t>Range for:</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indicates the object properties for which the class serves as the range. It shows which properties can have values that are instances of this class.</a:t>
            </a:r>
          </a:p>
          <a:p>
            <a:pPr indent="-228600">
              <a:lnSpc>
                <a:spcPct val="90000"/>
              </a:lnSpc>
              <a:spcAft>
                <a:spcPts val="600"/>
              </a:spcAft>
              <a:buFont typeface="Arial" panose="020B0604020202020204" pitchFamily="34" charset="0"/>
              <a:buChar char="•"/>
            </a:pPr>
            <a:r>
              <a:rPr lang="en-US" sz="1050" b="1" i="0" u="none" strike="noStrike" dirty="0">
                <a:effectLst/>
              </a:rPr>
              <a:t>Align with:</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provides information about the classes that have been re-used or aligned with from other ontologies. It shows how this class integrates with external ontologies or standards.</a:t>
            </a:r>
          </a:p>
          <a:p>
            <a:pPr indent="-228600">
              <a:lnSpc>
                <a:spcPct val="90000"/>
              </a:lnSpc>
              <a:spcAft>
                <a:spcPts val="600"/>
              </a:spcAft>
              <a:buFont typeface="Arial" panose="020B0604020202020204" pitchFamily="34" charset="0"/>
              <a:buChar char="•"/>
            </a:pPr>
            <a:r>
              <a:rPr lang="en-US" sz="1050" b="1" i="0" u="none" strike="noStrike" dirty="0">
                <a:effectLst/>
              </a:rPr>
              <a:t>Pattern of Re-use:</a:t>
            </a:r>
            <a:endParaRPr lang="en-US" sz="1050" b="0" i="0" u="none" strike="noStrike" dirty="0">
              <a:effectLst/>
            </a:endParaRPr>
          </a:p>
          <a:p>
            <a:pPr lvl="1" indent="-228600">
              <a:lnSpc>
                <a:spcPct val="90000"/>
              </a:lnSpc>
              <a:spcAft>
                <a:spcPts val="600"/>
              </a:spcAft>
              <a:buFont typeface="Arial" panose="020B0604020202020204" pitchFamily="34" charset="0"/>
              <a:buChar char="•"/>
            </a:pPr>
            <a:r>
              <a:rPr lang="en-US" sz="1050" b="1" i="0" u="none" strike="noStrike" dirty="0">
                <a:effectLst/>
              </a:rPr>
              <a:t>Description:</a:t>
            </a:r>
            <a:r>
              <a:rPr lang="en-US" sz="1050" b="0" i="0" u="none" strike="noStrike" dirty="0">
                <a:effectLst/>
              </a:rPr>
              <a:t> This column explains how the re-used classes have been incorporated into the current ontology. It details the specific patterns or methods used for re-using existing classes.</a:t>
            </a:r>
          </a:p>
        </p:txBody>
      </p:sp>
      <p:sp>
        <p:nvSpPr>
          <p:cNvPr id="4" name="TextBox 3">
            <a:extLst>
              <a:ext uri="{FF2B5EF4-FFF2-40B4-BE49-F238E27FC236}">
                <a16:creationId xmlns:a16="http://schemas.microsoft.com/office/drawing/2014/main" id="{7E8BF6B1-DCCE-AE1A-E0ED-968F4CC4A225}"/>
              </a:ext>
            </a:extLst>
          </p:cNvPr>
          <p:cNvSpPr txBox="1"/>
          <p:nvPr/>
        </p:nvSpPr>
        <p:spPr>
          <a:xfrm>
            <a:off x="346843" y="588579"/>
            <a:ext cx="5916748" cy="369332"/>
          </a:xfrm>
          <a:prstGeom prst="rect">
            <a:avLst/>
          </a:prstGeom>
          <a:noFill/>
        </p:spPr>
        <p:txBody>
          <a:bodyPr wrap="none" rtlCol="0">
            <a:spAutoFit/>
          </a:bodyPr>
          <a:lstStyle/>
          <a:p>
            <a:pPr>
              <a:spcAft>
                <a:spcPts val="600"/>
              </a:spcAft>
            </a:pPr>
            <a:r>
              <a:rPr lang="en-US" dirty="0">
                <a:solidFill>
                  <a:schemeClr val="bg1"/>
                </a:solidFill>
              </a:rPr>
              <a:t>The following tables provide a description of OCD classes  </a:t>
            </a:r>
          </a:p>
        </p:txBody>
      </p:sp>
    </p:spTree>
    <p:extLst>
      <p:ext uri="{BB962C8B-B14F-4D97-AF65-F5344CB8AC3E}">
        <p14:creationId xmlns:p14="http://schemas.microsoft.com/office/powerpoint/2010/main" val="18862523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3E1B72-7618-56BE-2B9E-D3B06809D4A6}"/>
              </a:ext>
            </a:extLst>
          </p:cNvPr>
          <p:cNvSpPr txBox="1"/>
          <p:nvPr/>
        </p:nvSpPr>
        <p:spPr>
          <a:xfrm>
            <a:off x="1709494" y="715190"/>
            <a:ext cx="3854901" cy="369332"/>
          </a:xfrm>
          <a:prstGeom prst="rect">
            <a:avLst/>
          </a:prstGeom>
          <a:noFill/>
        </p:spPr>
        <p:txBody>
          <a:bodyPr wrap="none" rtlCol="0">
            <a:spAutoFit/>
          </a:bodyPr>
          <a:lstStyle/>
          <a:p>
            <a:r>
              <a:rPr lang="en-US" b="1" dirty="0">
                <a:solidFill>
                  <a:srgbClr val="C00000"/>
                </a:solidFill>
              </a:rPr>
              <a:t>1. Obsessive-Compulsive Disorder </a:t>
            </a:r>
          </a:p>
        </p:txBody>
      </p:sp>
      <p:graphicFrame>
        <p:nvGraphicFramePr>
          <p:cNvPr id="5" name="Table 4">
            <a:extLst>
              <a:ext uri="{FF2B5EF4-FFF2-40B4-BE49-F238E27FC236}">
                <a16:creationId xmlns:a16="http://schemas.microsoft.com/office/drawing/2014/main" id="{3FB40ACB-63D7-9D4B-8DF0-E9ECF583FCF5}"/>
              </a:ext>
            </a:extLst>
          </p:cNvPr>
          <p:cNvGraphicFramePr>
            <a:graphicFrameLocks noGrp="1"/>
          </p:cNvGraphicFramePr>
          <p:nvPr>
            <p:extLst>
              <p:ext uri="{D42A27DB-BD31-4B8C-83A1-F6EECF244321}">
                <p14:modId xmlns:p14="http://schemas.microsoft.com/office/powerpoint/2010/main" val="770335848"/>
              </p:ext>
            </p:extLst>
          </p:nvPr>
        </p:nvGraphicFramePr>
        <p:xfrm>
          <a:off x="838200" y="1309816"/>
          <a:ext cx="10369379" cy="4979773"/>
        </p:xfrm>
        <a:graphic>
          <a:graphicData uri="http://schemas.openxmlformats.org/drawingml/2006/table">
            <a:tbl>
              <a:tblPr firstRow="1" bandRow="1">
                <a:tableStyleId>{073A0DAA-6AF3-43AB-8588-CEC1D06C72B9}</a:tableStyleId>
              </a:tblPr>
              <a:tblGrid>
                <a:gridCol w="1481340">
                  <a:extLst>
                    <a:ext uri="{9D8B030D-6E8A-4147-A177-3AD203B41FA5}">
                      <a16:colId xmlns:a16="http://schemas.microsoft.com/office/drawing/2014/main" val="1556673320"/>
                    </a:ext>
                  </a:extLst>
                </a:gridCol>
                <a:gridCol w="1481340">
                  <a:extLst>
                    <a:ext uri="{9D8B030D-6E8A-4147-A177-3AD203B41FA5}">
                      <a16:colId xmlns:a16="http://schemas.microsoft.com/office/drawing/2014/main" val="1499884445"/>
                    </a:ext>
                  </a:extLst>
                </a:gridCol>
                <a:gridCol w="1481340">
                  <a:extLst>
                    <a:ext uri="{9D8B030D-6E8A-4147-A177-3AD203B41FA5}">
                      <a16:colId xmlns:a16="http://schemas.microsoft.com/office/drawing/2014/main" val="2934191165"/>
                    </a:ext>
                  </a:extLst>
                </a:gridCol>
                <a:gridCol w="1910375">
                  <a:extLst>
                    <a:ext uri="{9D8B030D-6E8A-4147-A177-3AD203B41FA5}">
                      <a16:colId xmlns:a16="http://schemas.microsoft.com/office/drawing/2014/main" val="3987208120"/>
                    </a:ext>
                  </a:extLst>
                </a:gridCol>
                <a:gridCol w="1052304">
                  <a:extLst>
                    <a:ext uri="{9D8B030D-6E8A-4147-A177-3AD203B41FA5}">
                      <a16:colId xmlns:a16="http://schemas.microsoft.com/office/drawing/2014/main" val="2848619204"/>
                    </a:ext>
                  </a:extLst>
                </a:gridCol>
                <a:gridCol w="1481340">
                  <a:extLst>
                    <a:ext uri="{9D8B030D-6E8A-4147-A177-3AD203B41FA5}">
                      <a16:colId xmlns:a16="http://schemas.microsoft.com/office/drawing/2014/main" val="3789932177"/>
                    </a:ext>
                  </a:extLst>
                </a:gridCol>
                <a:gridCol w="1481340">
                  <a:extLst>
                    <a:ext uri="{9D8B030D-6E8A-4147-A177-3AD203B41FA5}">
                      <a16:colId xmlns:a16="http://schemas.microsoft.com/office/drawing/2014/main" val="1383303071"/>
                    </a:ext>
                  </a:extLst>
                </a:gridCol>
              </a:tblGrid>
              <a:tr h="1024968">
                <a:tc rowSpan="3">
                  <a:txBody>
                    <a:bodyPr/>
                    <a:lstStyle/>
                    <a:p>
                      <a:r>
                        <a:rPr lang="en-US" sz="1200"/>
                        <a:t>Definition: Obsessive-Compulsive Disorder (OCD) is a mental disorder characterized by the presence of obsessions and/or compulsions.</a:t>
                      </a:r>
                      <a:endParaRPr lang="en-US" sz="1200" dirty="0"/>
                    </a:p>
                  </a:txBody>
                  <a:tcPr/>
                </a:tc>
                <a:tc>
                  <a:txBody>
                    <a:bodyPr/>
                    <a:lstStyle/>
                    <a:p>
                      <a:r>
                        <a:rPr lang="en-US" sz="1200"/>
                        <a:t>Sub-Class of </a:t>
                      </a:r>
                      <a:endParaRPr lang="en-US" sz="1200" dirty="0"/>
                    </a:p>
                  </a:txBody>
                  <a:tcPr/>
                </a:tc>
                <a:tc>
                  <a:txBody>
                    <a:bodyPr/>
                    <a:lstStyle/>
                    <a:p>
                      <a:r>
                        <a:rPr lang="en-US" sz="1200"/>
                        <a:t>Equivalent to</a:t>
                      </a:r>
                      <a:endParaRPr lang="en-US" sz="1200" dirty="0"/>
                    </a:p>
                  </a:txBody>
                  <a:tcPr/>
                </a:tc>
                <a:tc>
                  <a:txBody>
                    <a:bodyPr/>
                    <a:lstStyle/>
                    <a:p>
                      <a:r>
                        <a:rPr lang="en-US" sz="1200" dirty="0"/>
                        <a:t>Domain for</a:t>
                      </a:r>
                    </a:p>
                  </a:txBody>
                  <a:tcPr/>
                </a:tc>
                <a:tc>
                  <a:txBody>
                    <a:bodyPr/>
                    <a:lstStyle/>
                    <a:p>
                      <a:r>
                        <a:rPr lang="en-US" sz="1200"/>
                        <a:t>Range </a:t>
                      </a:r>
                      <a:endParaRPr lang="en-US" sz="1200" dirty="0"/>
                    </a:p>
                  </a:txBody>
                  <a:tcPr/>
                </a:tc>
                <a:tc>
                  <a:txBody>
                    <a:bodyPr/>
                    <a:lstStyle/>
                    <a:p>
                      <a:r>
                        <a:rPr lang="en-US" sz="1200"/>
                        <a:t>Align with  </a:t>
                      </a:r>
                      <a:endParaRPr lang="en-US" sz="1200" dirty="0"/>
                    </a:p>
                  </a:txBody>
                  <a:tcPr/>
                </a:tc>
                <a:tc>
                  <a:txBody>
                    <a:bodyPr/>
                    <a:lstStyle/>
                    <a:p>
                      <a:r>
                        <a:rPr lang="en-US" sz="1200" dirty="0"/>
                        <a:t>Pattern of Re-use </a:t>
                      </a:r>
                    </a:p>
                  </a:txBody>
                  <a:tcPr/>
                </a:tc>
                <a:extLst>
                  <a:ext uri="{0D108BD9-81ED-4DB2-BD59-A6C34878D82A}">
                    <a16:rowId xmlns:a16="http://schemas.microsoft.com/office/drawing/2014/main" val="2579698486"/>
                  </a:ext>
                </a:extLst>
              </a:tr>
              <a:tr h="1064756">
                <a:tc vMerge="1">
                  <a:txBody>
                    <a:bodyPr/>
                    <a:lstStyle/>
                    <a:p>
                      <a:endParaRPr lang="en-US" dirty="0"/>
                    </a:p>
                  </a:txBody>
                  <a:tcPr/>
                </a:tc>
                <a:tc>
                  <a:txBody>
                    <a:bodyPr/>
                    <a:lstStyle/>
                    <a:p>
                      <a:r>
                        <a:rPr lang="en-US" sz="1200"/>
                        <a:t>Obsessive-Compulsive and Related Disorder</a:t>
                      </a:r>
                      <a:endParaRPr lang="en-US" sz="1200" dirty="0"/>
                    </a:p>
                  </a:txBody>
                  <a:tcPr/>
                </a:tc>
                <a:tc>
                  <a:txBody>
                    <a:bodyPr/>
                    <a:lstStyle/>
                    <a:p>
                      <a:r>
                        <a:rPr lang="en-US" sz="1200"/>
                        <a:t>Obsession or Compulsion </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a:hlinkClick r:id="rId2"/>
                        </a:rPr>
                        <a:t>http://purl.obolibrary.org/obo/DOID_10933</a:t>
                      </a:r>
                      <a:r>
                        <a:rPr lang="en-US"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Equivalent to</a:t>
                      </a:r>
                    </a:p>
                    <a:p>
                      <a:endParaRPr lang="en-US" sz="1200" dirty="0"/>
                    </a:p>
                  </a:txBody>
                  <a:tcPr/>
                </a:tc>
                <a:extLst>
                  <a:ext uri="{0D108BD9-81ED-4DB2-BD59-A6C34878D82A}">
                    <a16:rowId xmlns:a16="http://schemas.microsoft.com/office/drawing/2014/main" val="3956150729"/>
                  </a:ext>
                </a:extLst>
              </a:tr>
              <a:tr h="2890049">
                <a:tc vMerge="1">
                  <a:txBody>
                    <a:bodyPr/>
                    <a:lstStyle/>
                    <a:p>
                      <a:endParaRPr lang="en-US" sz="1200" dirty="0"/>
                    </a:p>
                  </a:txBody>
                  <a:tcPr/>
                </a:tc>
                <a:tc>
                  <a:txBody>
                    <a:bodyPr/>
                    <a:lstStyle/>
                    <a:p>
                      <a:r>
                        <a:rPr lang="en-GB" sz="1200" b="0" i="0" u="none" strike="noStrike" kern="1200">
                          <a:solidFill>
                            <a:schemeClr val="dk1"/>
                          </a:solidFill>
                          <a:effectLst/>
                          <a:latin typeface="+mn-lt"/>
                          <a:ea typeface="+mn-ea"/>
                          <a:cs typeface="+mn-cs"/>
                        </a:rPr>
                        <a:t>Indicates that this class is a sub-class of a broader class called "Obsessive-Compulsive and Related Disorder".</a:t>
                      </a:r>
                      <a:endParaRPr lang="en-US" sz="1200" dirty="0"/>
                    </a:p>
                  </a:txBody>
                  <a:tcPr/>
                </a:tc>
                <a:tc>
                  <a:txBody>
                    <a:bodyPr/>
                    <a:lstStyle/>
                    <a:p>
                      <a:r>
                        <a:rPr lang="en-GB" sz="1200" dirty="0"/>
                        <a:t>Specifies that an instance of OCD class can be either an "Obsession" or a "Compulsion".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a:solidFill>
                            <a:schemeClr val="dk1"/>
                          </a:solidFill>
                          <a:effectLst/>
                          <a:latin typeface="+mn-lt"/>
                          <a:ea typeface="+mn-ea"/>
                          <a:cs typeface="+mn-cs"/>
                        </a:rPr>
                        <a:t>Lists the domain for specific properties, such as "hasComorbidity", which relates OCD to co-occurring disorders.</a:t>
                      </a:r>
                      <a:endParaRPr lang="en-US" sz="1200"/>
                    </a:p>
                    <a:p>
                      <a:endParaRPr lang="en-US" sz="1200" dirty="0"/>
                    </a:p>
                  </a:txBody>
                  <a:tcPr/>
                </a:tc>
                <a:tc>
                  <a:txBody>
                    <a:bodyPr/>
                    <a:lstStyle/>
                    <a:p>
                      <a:endParaRPr lang="en-US" sz="1200" dirty="0"/>
                    </a:p>
                  </a:txBody>
                  <a:tcPr/>
                </a:tc>
                <a:tc>
                  <a:txBody>
                    <a:bodyPr/>
                    <a:lstStyle/>
                    <a:p>
                      <a:r>
                        <a:rPr lang="en-GB" sz="1200" b="0" i="0" u="none" strike="noStrike" kern="1200">
                          <a:solidFill>
                            <a:schemeClr val="dk1"/>
                          </a:solidFill>
                          <a:effectLst/>
                          <a:latin typeface="+mn-lt"/>
                          <a:ea typeface="+mn-ea"/>
                          <a:cs typeface="+mn-cs"/>
                        </a:rPr>
                        <a:t>Provides external alignment with other ontological terms, in this case, aligning with the term "DOID_10933" in the Disease Ontology (DOID).</a:t>
                      </a:r>
                      <a:endParaRPr lang="en-US" sz="1200" dirty="0"/>
                    </a:p>
                  </a:txBody>
                  <a:tcPr/>
                </a:tc>
                <a:tc>
                  <a:txBody>
                    <a:bodyPr/>
                    <a:lstStyle/>
                    <a:p>
                      <a:r>
                        <a:rPr lang="en-GB" sz="1200" b="0" i="0" u="none" strike="noStrike" kern="1200" dirty="0">
                          <a:solidFill>
                            <a:schemeClr val="dk1"/>
                          </a:solidFill>
                          <a:effectLst/>
                          <a:latin typeface="+mn-lt"/>
                          <a:ea typeface="+mn-ea"/>
                          <a:cs typeface="+mn-cs"/>
                        </a:rPr>
                        <a:t>Notes any reused concepts or patterns from other ontologies to maintain consistency and interoperability.</a:t>
                      </a:r>
                      <a:endParaRPr lang="en-US" sz="1200" dirty="0"/>
                    </a:p>
                  </a:txBody>
                  <a:tcPr/>
                </a:tc>
                <a:extLst>
                  <a:ext uri="{0D108BD9-81ED-4DB2-BD59-A6C34878D82A}">
                    <a16:rowId xmlns:a16="http://schemas.microsoft.com/office/drawing/2014/main" val="1993676778"/>
                  </a:ext>
                </a:extLst>
              </a:tr>
            </a:tbl>
          </a:graphicData>
        </a:graphic>
      </p:graphicFrame>
    </p:spTree>
    <p:extLst>
      <p:ext uri="{BB962C8B-B14F-4D97-AF65-F5344CB8AC3E}">
        <p14:creationId xmlns:p14="http://schemas.microsoft.com/office/powerpoint/2010/main" val="52795224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900CD-AD7F-9471-56BF-E13CDAD5439A}"/>
              </a:ext>
            </a:extLst>
          </p:cNvPr>
          <p:cNvSpPr txBox="1"/>
          <p:nvPr/>
        </p:nvSpPr>
        <p:spPr>
          <a:xfrm>
            <a:off x="1202867" y="295060"/>
            <a:ext cx="6096477" cy="369332"/>
          </a:xfrm>
          <a:prstGeom prst="rect">
            <a:avLst/>
          </a:prstGeom>
          <a:noFill/>
        </p:spPr>
        <p:txBody>
          <a:bodyPr wrap="none" rtlCol="0">
            <a:spAutoFit/>
          </a:bodyPr>
          <a:lstStyle/>
          <a:p>
            <a:r>
              <a:rPr lang="en-US" b="1" dirty="0">
                <a:solidFill>
                  <a:srgbClr val="C00000"/>
                </a:solidFill>
              </a:rPr>
              <a:t>2. Obsessive-Compulsive and Related Disorder (OCRDs) </a:t>
            </a:r>
          </a:p>
        </p:txBody>
      </p:sp>
      <p:graphicFrame>
        <p:nvGraphicFramePr>
          <p:cNvPr id="4" name="Table 3">
            <a:extLst>
              <a:ext uri="{FF2B5EF4-FFF2-40B4-BE49-F238E27FC236}">
                <a16:creationId xmlns:a16="http://schemas.microsoft.com/office/drawing/2014/main" id="{0670DF77-602E-9638-AD63-6BD52124A89D}"/>
              </a:ext>
            </a:extLst>
          </p:cNvPr>
          <p:cNvGraphicFramePr>
            <a:graphicFrameLocks noGrp="1"/>
          </p:cNvGraphicFramePr>
          <p:nvPr>
            <p:extLst>
              <p:ext uri="{D42A27DB-BD31-4B8C-83A1-F6EECF244321}">
                <p14:modId xmlns:p14="http://schemas.microsoft.com/office/powerpoint/2010/main" val="3891303788"/>
              </p:ext>
            </p:extLst>
          </p:nvPr>
        </p:nvGraphicFramePr>
        <p:xfrm>
          <a:off x="535459" y="729516"/>
          <a:ext cx="11121081" cy="5833424"/>
        </p:xfrm>
        <a:graphic>
          <a:graphicData uri="http://schemas.openxmlformats.org/drawingml/2006/table">
            <a:tbl>
              <a:tblPr firstRow="1" bandRow="1">
                <a:tableStyleId>{073A0DAA-6AF3-43AB-8588-CEC1D06C72B9}</a:tableStyleId>
              </a:tblPr>
              <a:tblGrid>
                <a:gridCol w="1588726">
                  <a:extLst>
                    <a:ext uri="{9D8B030D-6E8A-4147-A177-3AD203B41FA5}">
                      <a16:colId xmlns:a16="http://schemas.microsoft.com/office/drawing/2014/main" val="1556673320"/>
                    </a:ext>
                  </a:extLst>
                </a:gridCol>
                <a:gridCol w="1588726">
                  <a:extLst>
                    <a:ext uri="{9D8B030D-6E8A-4147-A177-3AD203B41FA5}">
                      <a16:colId xmlns:a16="http://schemas.microsoft.com/office/drawing/2014/main" val="1499884445"/>
                    </a:ext>
                  </a:extLst>
                </a:gridCol>
                <a:gridCol w="1588726">
                  <a:extLst>
                    <a:ext uri="{9D8B030D-6E8A-4147-A177-3AD203B41FA5}">
                      <a16:colId xmlns:a16="http://schemas.microsoft.com/office/drawing/2014/main" val="2934191165"/>
                    </a:ext>
                  </a:extLst>
                </a:gridCol>
                <a:gridCol w="2048863">
                  <a:extLst>
                    <a:ext uri="{9D8B030D-6E8A-4147-A177-3AD203B41FA5}">
                      <a16:colId xmlns:a16="http://schemas.microsoft.com/office/drawing/2014/main" val="3987208120"/>
                    </a:ext>
                  </a:extLst>
                </a:gridCol>
                <a:gridCol w="1128588">
                  <a:extLst>
                    <a:ext uri="{9D8B030D-6E8A-4147-A177-3AD203B41FA5}">
                      <a16:colId xmlns:a16="http://schemas.microsoft.com/office/drawing/2014/main" val="2848619204"/>
                    </a:ext>
                  </a:extLst>
                </a:gridCol>
                <a:gridCol w="1588726">
                  <a:extLst>
                    <a:ext uri="{9D8B030D-6E8A-4147-A177-3AD203B41FA5}">
                      <a16:colId xmlns:a16="http://schemas.microsoft.com/office/drawing/2014/main" val="3789932177"/>
                    </a:ext>
                  </a:extLst>
                </a:gridCol>
                <a:gridCol w="1588726">
                  <a:extLst>
                    <a:ext uri="{9D8B030D-6E8A-4147-A177-3AD203B41FA5}">
                      <a16:colId xmlns:a16="http://schemas.microsoft.com/office/drawing/2014/main" val="1383303071"/>
                    </a:ext>
                  </a:extLst>
                </a:gridCol>
              </a:tblGrid>
              <a:tr h="308004">
                <a:tc rowSpan="3">
                  <a:txBody>
                    <a:bodyPr/>
                    <a:lstStyle/>
                    <a:p>
                      <a:r>
                        <a:rPr lang="en-US" sz="1200" dirty="0"/>
                        <a:t>Definition: (OCRDs) is a category of mental disorders that share similarities with OCD in terms of the presence of obsessions and/or compulsions. These disorders involve recurrent distressing thoughts, urges, or behaviors. OCRDs encompass various conditions related to obsessive-compulsive features, including Body Dysmorphic Disorder, Hoarding Disorder, Trichotillomania (Hair-Pulling Disorder), and Excoriation (Skin-Picking) Disorder, among others.</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579698486"/>
                  </a:ext>
                </a:extLst>
              </a:tr>
              <a:tr h="1125748">
                <a:tc vMerge="1">
                  <a:txBody>
                    <a:bodyPr/>
                    <a:lstStyle/>
                    <a:p>
                      <a:endParaRPr lang="en-US" dirty="0"/>
                    </a:p>
                  </a:txBody>
                  <a:tcPr/>
                </a:tc>
                <a:tc>
                  <a:txBody>
                    <a:bodyPr/>
                    <a:lstStyle/>
                    <a:p>
                      <a:r>
                        <a:rPr lang="en-US" sz="1200" dirty="0"/>
                        <a:t>Cognitive disorder </a:t>
                      </a:r>
                    </a:p>
                  </a:txBody>
                  <a:tcPr/>
                </a:tc>
                <a:tc>
                  <a:txBody>
                    <a:bodyPr/>
                    <a:lstStyle/>
                    <a:p>
                      <a:r>
                        <a:rPr lang="en-US" sz="1200" dirty="0"/>
                        <a:t>-</a:t>
                      </a:r>
                    </a:p>
                  </a:txBody>
                  <a:tcPr/>
                </a:tc>
                <a:tc>
                  <a:txBody>
                    <a:bodyPr/>
                    <a:lstStyle/>
                    <a:p>
                      <a:r>
                        <a:rPr lang="en-US" sz="1200" dirty="0" err="1"/>
                        <a:t>hasComorbidity</a:t>
                      </a:r>
                      <a:r>
                        <a:rPr lang="en-US" sz="1200" dirty="0"/>
                        <a:t> </a:t>
                      </a:r>
                    </a:p>
                    <a:p>
                      <a:r>
                        <a:rPr lang="en-US" sz="1200" dirty="0" err="1"/>
                        <a:t>hasRiskFactor</a:t>
                      </a:r>
                      <a:endParaRPr lang="en-US" sz="1200" dirty="0"/>
                    </a:p>
                    <a:p>
                      <a:r>
                        <a:rPr lang="en-US" sz="1200" dirty="0" err="1"/>
                        <a:t>hasSymptoms</a:t>
                      </a:r>
                      <a:endParaRPr lang="en-US" sz="1200" dirty="0"/>
                    </a:p>
                    <a:p>
                      <a:r>
                        <a:rPr lang="en-US" sz="1200" dirty="0" err="1"/>
                        <a:t>hasTreatment</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http://purl.obolibrary.org/obo/DOID_1561</a:t>
                      </a:r>
                      <a:r>
                        <a:rPr lang="en-US" sz="1200" dirty="0"/>
                        <a:t> (Cognitive disorder)</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sub-class of </a:t>
                      </a:r>
                    </a:p>
                  </a:txBody>
                  <a:tcPr/>
                </a:tc>
                <a:extLst>
                  <a:ext uri="{0D108BD9-81ED-4DB2-BD59-A6C34878D82A}">
                    <a16:rowId xmlns:a16="http://schemas.microsoft.com/office/drawing/2014/main" val="3956150729"/>
                  </a:ext>
                </a:extLst>
              </a:tr>
              <a:tr h="4399672">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Cognitive disorder is an imported class from DOID ontology which represents an upper class for mental disorder such as Anxiety , depression and so on.  </a:t>
                      </a:r>
                    </a:p>
                  </a:txBody>
                  <a:tcPr/>
                </a:tc>
                <a:tc>
                  <a:txBody>
                    <a:bodyPr/>
                    <a:lstStyle/>
                    <a:p>
                      <a:endParaRPr lang="en-GB" sz="1200" dirty="0"/>
                    </a:p>
                  </a:txBody>
                  <a:tcPr anchor="ct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93676778"/>
                  </a:ext>
                </a:extLst>
              </a:tr>
            </a:tbl>
          </a:graphicData>
        </a:graphic>
      </p:graphicFrame>
      <p:sp>
        <p:nvSpPr>
          <p:cNvPr id="6" name="TextBox 5">
            <a:extLst>
              <a:ext uri="{FF2B5EF4-FFF2-40B4-BE49-F238E27FC236}">
                <a16:creationId xmlns:a16="http://schemas.microsoft.com/office/drawing/2014/main" id="{338DDF93-540D-93A8-7E17-9CFC486BBCDF}"/>
              </a:ext>
            </a:extLst>
          </p:cNvPr>
          <p:cNvSpPr txBox="1"/>
          <p:nvPr/>
        </p:nvSpPr>
        <p:spPr>
          <a:xfrm>
            <a:off x="-111210" y="7018638"/>
            <a:ext cx="10911641" cy="1077218"/>
          </a:xfrm>
          <a:prstGeom prst="rect">
            <a:avLst/>
          </a:prstGeom>
          <a:noFill/>
        </p:spPr>
        <p:txBody>
          <a:bodyPr wrap="none" rtlCol="0">
            <a:spAutoFit/>
          </a:bodyPr>
          <a:lstStyle/>
          <a:p>
            <a:r>
              <a:rPr lang="en-GB" sz="1600" b="0" i="0" u="none" strike="noStrike" dirty="0">
                <a:solidFill>
                  <a:schemeClr val="bg2">
                    <a:lumMod val="75000"/>
                  </a:schemeClr>
                </a:solidFill>
                <a:effectLst/>
                <a:latin typeface="-webkit-standard"/>
              </a:rPr>
              <a:t>In our ontology, we have imported the "Cognitive Disorder" class from the Disease Ontology (DOID). This class is represented as</a:t>
            </a:r>
          </a:p>
          <a:p>
            <a:r>
              <a:rPr lang="en-GB" sz="1600" b="0" i="0" u="none" strike="noStrike" dirty="0">
                <a:solidFill>
                  <a:schemeClr val="bg2">
                    <a:lumMod val="75000"/>
                  </a:schemeClr>
                </a:solidFill>
                <a:effectLst/>
                <a:latin typeface="-webkit-standard"/>
              </a:rPr>
              <a:t> a subclass of "Mental Disease Course," which is defined by the property (has occupant part some pathological mental process).</a:t>
            </a:r>
          </a:p>
          <a:p>
            <a:r>
              <a:rPr lang="en-GB" sz="1600" b="0" i="0" u="none" strike="noStrike" dirty="0">
                <a:solidFill>
                  <a:schemeClr val="bg2">
                    <a:lumMod val="75000"/>
                  </a:schemeClr>
                </a:solidFill>
                <a:effectLst/>
                <a:latin typeface="-webkit-standard"/>
              </a:rPr>
              <a:t> This hierarchical structure helps in precisely defining related mental health conditions. The property "has occupant part" ensures</a:t>
            </a:r>
          </a:p>
          <a:p>
            <a:r>
              <a:rPr lang="en-GB" sz="1600" b="0" i="0" u="none" strike="noStrike" dirty="0">
                <a:solidFill>
                  <a:schemeClr val="bg2">
                    <a:lumMod val="75000"/>
                  </a:schemeClr>
                </a:solidFill>
                <a:effectLst/>
                <a:latin typeface="-webkit-standard"/>
              </a:rPr>
              <a:t> that any instance of OCD must include these components, reinforcing the definition of OCD in a structured and precise manner.</a:t>
            </a:r>
            <a:endParaRPr lang="en-US" sz="1600" dirty="0">
              <a:solidFill>
                <a:schemeClr val="bg2">
                  <a:lumMod val="75000"/>
                </a:schemeClr>
              </a:solidFill>
            </a:endParaRPr>
          </a:p>
        </p:txBody>
      </p:sp>
    </p:spTree>
    <p:extLst>
      <p:ext uri="{BB962C8B-B14F-4D97-AF65-F5344CB8AC3E}">
        <p14:creationId xmlns:p14="http://schemas.microsoft.com/office/powerpoint/2010/main" val="36128388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0316DF4-43F8-77B4-AC83-038CE1AF2821}"/>
              </a:ext>
            </a:extLst>
          </p:cNvPr>
          <p:cNvSpPr txBox="1"/>
          <p:nvPr/>
        </p:nvSpPr>
        <p:spPr>
          <a:xfrm>
            <a:off x="5612412" y="3894955"/>
            <a:ext cx="1952779" cy="532453"/>
          </a:xfrm>
          <a:prstGeom prst="rect">
            <a:avLst/>
          </a:prstGeom>
          <a:noFill/>
        </p:spPr>
        <p:txBody>
          <a:bodyPr wrap="none" rtlCol="0">
            <a:spAutoFit/>
          </a:bodyPr>
          <a:lstStyle/>
          <a:p>
            <a:pPr defTabSz="1307592">
              <a:spcAft>
                <a:spcPts val="600"/>
              </a:spcAft>
            </a:pPr>
            <a:r>
              <a:rPr lang="en-US" sz="2860" kern="1200">
                <a:solidFill>
                  <a:schemeClr val="tx1"/>
                </a:solidFill>
                <a:latin typeface="+mn-lt"/>
                <a:ea typeface="+mn-ea"/>
                <a:cs typeface="+mn-cs"/>
              </a:rPr>
              <a:t>Obsession </a:t>
            </a:r>
            <a:endParaRPr lang="en-US" sz="2000"/>
          </a:p>
        </p:txBody>
      </p:sp>
      <p:sp>
        <p:nvSpPr>
          <p:cNvPr id="3" name="TextBox 2">
            <a:extLst>
              <a:ext uri="{FF2B5EF4-FFF2-40B4-BE49-F238E27FC236}">
                <a16:creationId xmlns:a16="http://schemas.microsoft.com/office/drawing/2014/main" id="{8EE046D4-B1DF-34A3-85D3-28058E34991D}"/>
              </a:ext>
            </a:extLst>
          </p:cNvPr>
          <p:cNvSpPr txBox="1"/>
          <p:nvPr/>
        </p:nvSpPr>
        <p:spPr>
          <a:xfrm>
            <a:off x="2486906" y="1705391"/>
            <a:ext cx="7834068" cy="532453"/>
          </a:xfrm>
          <a:prstGeom prst="rect">
            <a:avLst/>
          </a:prstGeom>
          <a:noFill/>
        </p:spPr>
        <p:txBody>
          <a:bodyPr wrap="none" rtlCol="0">
            <a:spAutoFit/>
          </a:bodyPr>
          <a:lstStyle/>
          <a:p>
            <a:pPr defTabSz="1307592">
              <a:spcAft>
                <a:spcPts val="600"/>
              </a:spcAft>
            </a:pPr>
            <a:r>
              <a:rPr lang="en-US" sz="2860" kern="1200" dirty="0">
                <a:solidFill>
                  <a:schemeClr val="tx1"/>
                </a:solidFill>
                <a:latin typeface="+mn-lt"/>
                <a:ea typeface="+mn-ea"/>
                <a:cs typeface="+mn-cs"/>
              </a:rPr>
              <a:t>The First component of OCD Ontology to be Built</a:t>
            </a:r>
            <a:endParaRPr lang="en-US" sz="2000" dirty="0"/>
          </a:p>
        </p:txBody>
      </p:sp>
    </p:spTree>
    <p:extLst>
      <p:ext uri="{BB962C8B-B14F-4D97-AF65-F5344CB8AC3E}">
        <p14:creationId xmlns:p14="http://schemas.microsoft.com/office/powerpoint/2010/main" val="2790999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539C4-FAC3-B638-2ADB-3E1F8B53380F}"/>
              </a:ext>
            </a:extLst>
          </p:cNvPr>
          <p:cNvSpPr txBox="1"/>
          <p:nvPr/>
        </p:nvSpPr>
        <p:spPr>
          <a:xfrm>
            <a:off x="1480823" y="496183"/>
            <a:ext cx="1587294" cy="369332"/>
          </a:xfrm>
          <a:prstGeom prst="rect">
            <a:avLst/>
          </a:prstGeom>
          <a:noFill/>
        </p:spPr>
        <p:txBody>
          <a:bodyPr wrap="none" rtlCol="0">
            <a:spAutoFit/>
          </a:bodyPr>
          <a:lstStyle/>
          <a:p>
            <a:r>
              <a:rPr lang="en-US" b="1" dirty="0">
                <a:solidFill>
                  <a:srgbClr val="C00000"/>
                </a:solidFill>
              </a:rPr>
              <a:t>3. Obsession </a:t>
            </a:r>
          </a:p>
        </p:txBody>
      </p:sp>
      <p:graphicFrame>
        <p:nvGraphicFramePr>
          <p:cNvPr id="3" name="Table 2">
            <a:extLst>
              <a:ext uri="{FF2B5EF4-FFF2-40B4-BE49-F238E27FC236}">
                <a16:creationId xmlns:a16="http://schemas.microsoft.com/office/drawing/2014/main" id="{34CFA103-ED7D-39C6-18D7-02789DBFD784}"/>
              </a:ext>
            </a:extLst>
          </p:cNvPr>
          <p:cNvGraphicFramePr>
            <a:graphicFrameLocks noGrp="1"/>
          </p:cNvGraphicFramePr>
          <p:nvPr>
            <p:extLst>
              <p:ext uri="{D42A27DB-BD31-4B8C-83A1-F6EECF244321}">
                <p14:modId xmlns:p14="http://schemas.microsoft.com/office/powerpoint/2010/main" val="1082403790"/>
              </p:ext>
            </p:extLst>
          </p:nvPr>
        </p:nvGraphicFramePr>
        <p:xfrm>
          <a:off x="481914" y="1050324"/>
          <a:ext cx="11046940" cy="5090985"/>
        </p:xfrm>
        <a:graphic>
          <a:graphicData uri="http://schemas.openxmlformats.org/drawingml/2006/table">
            <a:tbl>
              <a:tblPr firstRow="1" bandRow="1">
                <a:tableStyleId>{073A0DAA-6AF3-43AB-8588-CEC1D06C72B9}</a:tableStyleId>
              </a:tblPr>
              <a:tblGrid>
                <a:gridCol w="2243154">
                  <a:extLst>
                    <a:ext uri="{9D8B030D-6E8A-4147-A177-3AD203B41FA5}">
                      <a16:colId xmlns:a16="http://schemas.microsoft.com/office/drawing/2014/main" val="1556673320"/>
                    </a:ext>
                  </a:extLst>
                </a:gridCol>
                <a:gridCol w="1155903">
                  <a:extLst>
                    <a:ext uri="{9D8B030D-6E8A-4147-A177-3AD203B41FA5}">
                      <a16:colId xmlns:a16="http://schemas.microsoft.com/office/drawing/2014/main" val="1499884445"/>
                    </a:ext>
                  </a:extLst>
                </a:gridCol>
                <a:gridCol w="1335344">
                  <a:extLst>
                    <a:ext uri="{9D8B030D-6E8A-4147-A177-3AD203B41FA5}">
                      <a16:colId xmlns:a16="http://schemas.microsoft.com/office/drawing/2014/main" val="2934191165"/>
                    </a:ext>
                  </a:extLst>
                </a:gridCol>
                <a:gridCol w="2035205">
                  <a:extLst>
                    <a:ext uri="{9D8B030D-6E8A-4147-A177-3AD203B41FA5}">
                      <a16:colId xmlns:a16="http://schemas.microsoft.com/office/drawing/2014/main" val="3987208120"/>
                    </a:ext>
                  </a:extLst>
                </a:gridCol>
                <a:gridCol w="1121064">
                  <a:extLst>
                    <a:ext uri="{9D8B030D-6E8A-4147-A177-3AD203B41FA5}">
                      <a16:colId xmlns:a16="http://schemas.microsoft.com/office/drawing/2014/main" val="2848619204"/>
                    </a:ext>
                  </a:extLst>
                </a:gridCol>
                <a:gridCol w="1578135">
                  <a:extLst>
                    <a:ext uri="{9D8B030D-6E8A-4147-A177-3AD203B41FA5}">
                      <a16:colId xmlns:a16="http://schemas.microsoft.com/office/drawing/2014/main" val="3789932177"/>
                    </a:ext>
                  </a:extLst>
                </a:gridCol>
                <a:gridCol w="1578135">
                  <a:extLst>
                    <a:ext uri="{9D8B030D-6E8A-4147-A177-3AD203B41FA5}">
                      <a16:colId xmlns:a16="http://schemas.microsoft.com/office/drawing/2014/main" val="1383303071"/>
                    </a:ext>
                  </a:extLst>
                </a:gridCol>
              </a:tblGrid>
              <a:tr h="638337">
                <a:tc rowSpan="3">
                  <a:txBody>
                    <a:bodyPr/>
                    <a:lstStyle/>
                    <a:p>
                      <a:r>
                        <a:rPr lang="en-US" sz="1200" dirty="0"/>
                        <a:t>Definition: Obsessions (recurrent and persistent thoughts, impulses, or images experienced as intrusive and inappropriate and causing marked anxiety or distress) generally accompanied by compulsions (repetitive </a:t>
                      </a:r>
                      <a:r>
                        <a:rPr lang="en-US" sz="1200" dirty="0" err="1"/>
                        <a:t>behaviours</a:t>
                      </a:r>
                      <a:r>
                        <a:rPr lang="en-US" sz="1200" dirty="0"/>
                        <a:t> or mental acts done in order to prevent or reduce anxiety or distress caused by obsessions) (American Psychiatric Association [APA], 1994)</a:t>
                      </a:r>
                    </a:p>
                  </a:txBody>
                  <a:tcPr/>
                </a:tc>
                <a:tc>
                  <a:txBody>
                    <a:bodyPr/>
                    <a:lstStyle/>
                    <a:p>
                      <a:r>
                        <a:rPr lang="en-US" sz="1200" dirty="0"/>
                        <a:t>Sub-Class of </a:t>
                      </a:r>
                    </a:p>
                  </a:txBody>
                  <a:tcPr/>
                </a:tc>
                <a:tc>
                  <a:txBody>
                    <a:bodyPr/>
                    <a:lstStyle/>
                    <a:p>
                      <a:r>
                        <a:rPr lang="en-US" sz="1200" dirty="0"/>
                        <a:t>Equivalent to</a:t>
                      </a:r>
                    </a:p>
                  </a:txBody>
                  <a:tcPr/>
                </a:tc>
                <a:tc>
                  <a:txBody>
                    <a:bodyPr/>
                    <a:lstStyle/>
                    <a:p>
                      <a:r>
                        <a:rPr lang="en-US" sz="1200" dirty="0"/>
                        <a:t>Domain for</a:t>
                      </a:r>
                    </a:p>
                  </a:txBody>
                  <a:tcPr/>
                </a:tc>
                <a:tc>
                  <a:txBody>
                    <a:bodyPr/>
                    <a:lstStyle/>
                    <a:p>
                      <a:r>
                        <a:rPr lang="en-US" sz="1200" dirty="0"/>
                        <a:t>Range for</a:t>
                      </a:r>
                    </a:p>
                  </a:txBody>
                  <a:tcPr/>
                </a:tc>
                <a:tc>
                  <a:txBody>
                    <a:bodyPr/>
                    <a:lstStyle/>
                    <a:p>
                      <a:r>
                        <a:rPr lang="en-US" sz="1200" dirty="0"/>
                        <a:t>Align with  </a:t>
                      </a:r>
                    </a:p>
                  </a:txBody>
                  <a:tcPr/>
                </a:tc>
                <a:tc>
                  <a:txBody>
                    <a:bodyPr/>
                    <a:lstStyle/>
                    <a:p>
                      <a:r>
                        <a:rPr lang="en-US" sz="1200" dirty="0"/>
                        <a:t>Pattern of Re-use </a:t>
                      </a:r>
                    </a:p>
                  </a:txBody>
                  <a:tcPr/>
                </a:tc>
                <a:extLst>
                  <a:ext uri="{0D108BD9-81ED-4DB2-BD59-A6C34878D82A}">
                    <a16:rowId xmlns:a16="http://schemas.microsoft.com/office/drawing/2014/main" val="2579698486"/>
                  </a:ext>
                </a:extLst>
              </a:tr>
              <a:tr h="1217590">
                <a:tc vMerge="1">
                  <a:txBody>
                    <a:bodyPr/>
                    <a:lstStyle/>
                    <a:p>
                      <a:endParaRPr lang="en-US" dirty="0"/>
                    </a:p>
                  </a:txBody>
                  <a:tcPr/>
                </a:tc>
                <a:tc>
                  <a:txBody>
                    <a:bodyPr/>
                    <a:lstStyle/>
                    <a:p>
                      <a:r>
                        <a:rPr lang="en-US" sz="1200" dirty="0"/>
                        <a:t>-</a:t>
                      </a:r>
                    </a:p>
                  </a:txBody>
                  <a:tcPr/>
                </a:tc>
                <a:tc>
                  <a:txBody>
                    <a:bodyPr/>
                    <a:lstStyle/>
                    <a:p>
                      <a:r>
                        <a:rPr lang="en-US" sz="1200" dirty="0"/>
                        <a:t>Intrusive thought or Intrusive image or Intrusive urge</a:t>
                      </a:r>
                    </a:p>
                  </a:txBody>
                  <a:tcPr/>
                </a:tc>
                <a:tc>
                  <a:txBody>
                    <a:bodyPr/>
                    <a:lstStyle/>
                    <a:p>
                      <a:r>
                        <a:rPr lang="en-US" sz="1200" dirty="0"/>
                        <a:t>Accompanied by</a:t>
                      </a:r>
                    </a:p>
                  </a:txBody>
                  <a:tcPr/>
                </a:tc>
                <a:tc>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2"/>
                        </a:rPr>
                        <a:t>http://purl.obolibrary.org/obo/MFOMD_0000109</a:t>
                      </a:r>
                      <a:r>
                        <a:rPr lang="en-US" sz="1200" dirty="0"/>
                        <a:t> (obsession)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Equivalent to </a:t>
                      </a:r>
                    </a:p>
                  </a:txBody>
                  <a:tcPr/>
                </a:tc>
                <a:extLst>
                  <a:ext uri="{0D108BD9-81ED-4DB2-BD59-A6C34878D82A}">
                    <a16:rowId xmlns:a16="http://schemas.microsoft.com/office/drawing/2014/main" val="3956150729"/>
                  </a:ext>
                </a:extLst>
              </a:tr>
              <a:tr h="3235058">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GB" sz="1200" dirty="0"/>
                    </a:p>
                  </a:txBody>
                  <a:tcPr anchor="ctr"/>
                </a:tc>
                <a:tc>
                  <a:txBody>
                    <a:bodyPr/>
                    <a:lstStyle/>
                    <a:p>
                      <a:r>
                        <a:rPr lang="en-GB" sz="1200" b="0" i="0" u="none" strike="noStrike" kern="1200" dirty="0">
                          <a:solidFill>
                            <a:schemeClr val="dk1"/>
                          </a:solidFill>
                          <a:effectLst/>
                          <a:latin typeface="+mn-lt"/>
                          <a:ea typeface="+mn-ea"/>
                          <a:cs typeface="+mn-cs"/>
                        </a:rPr>
                        <a:t>Lists the domain for specific properties, such as ”accompanied by", which relates obsession to its associated compulsion.</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93676778"/>
                  </a:ext>
                </a:extLst>
              </a:tr>
            </a:tbl>
          </a:graphicData>
        </a:graphic>
      </p:graphicFrame>
      <p:sp>
        <p:nvSpPr>
          <p:cNvPr id="4" name="TextBox 3">
            <a:extLst>
              <a:ext uri="{FF2B5EF4-FFF2-40B4-BE49-F238E27FC236}">
                <a16:creationId xmlns:a16="http://schemas.microsoft.com/office/drawing/2014/main" id="{36C3C3DB-0795-2763-2F7A-10D142AC1F5F}"/>
              </a:ext>
            </a:extLst>
          </p:cNvPr>
          <p:cNvSpPr txBox="1"/>
          <p:nvPr/>
        </p:nvSpPr>
        <p:spPr>
          <a:xfrm>
            <a:off x="-79512" y="6977270"/>
            <a:ext cx="12939120" cy="738664"/>
          </a:xfrm>
          <a:prstGeom prst="rect">
            <a:avLst/>
          </a:prstGeom>
          <a:noFill/>
        </p:spPr>
        <p:txBody>
          <a:bodyPr wrap="none" rtlCol="0">
            <a:spAutoFit/>
          </a:bodyPr>
          <a:lstStyle/>
          <a:p>
            <a:r>
              <a:rPr lang="en-GB" sz="1400" b="0" i="0" u="none" strike="noStrike" dirty="0">
                <a:solidFill>
                  <a:schemeClr val="bg2">
                    <a:lumMod val="75000"/>
                  </a:schemeClr>
                </a:solidFill>
                <a:effectLst/>
                <a:latin typeface="-webkit-standard"/>
              </a:rPr>
              <a:t>We align our "obsession" class with the "obsession" class from MFOMD, which is defined as a subclass of "pathological mental process." This, in turn, is a subclass of </a:t>
            </a:r>
          </a:p>
          <a:p>
            <a:r>
              <a:rPr lang="en-GB" sz="1400" b="0" i="0" u="none" strike="noStrike" dirty="0">
                <a:solidFill>
                  <a:schemeClr val="bg2">
                    <a:lumMod val="75000"/>
                  </a:schemeClr>
                </a:solidFill>
                <a:effectLst/>
                <a:latin typeface="-webkit-standard"/>
              </a:rPr>
              <a:t>"manifestation of some mental disorder." The relationship "manifestation of some mental disorder" specifies that these pathological mental processes are manifestations</a:t>
            </a:r>
          </a:p>
          <a:p>
            <a:r>
              <a:rPr lang="en-GB" sz="1400" b="0" i="0" u="none" strike="noStrike" dirty="0">
                <a:solidFill>
                  <a:schemeClr val="bg2">
                    <a:lumMod val="75000"/>
                  </a:schemeClr>
                </a:solidFill>
                <a:effectLst/>
                <a:latin typeface="-webkit-standard"/>
              </a:rPr>
              <a:t>of mental disorders. This helps in understanding that these mental processes are not standalone issues but are symptoms or components of broader mental health conditions.</a:t>
            </a:r>
            <a:endParaRPr lang="en-US" sz="1400" dirty="0">
              <a:solidFill>
                <a:schemeClr val="bg2">
                  <a:lumMod val="75000"/>
                </a:schemeClr>
              </a:solidFill>
            </a:endParaRPr>
          </a:p>
        </p:txBody>
      </p:sp>
    </p:spTree>
    <p:extLst>
      <p:ext uri="{BB962C8B-B14F-4D97-AF65-F5344CB8AC3E}">
        <p14:creationId xmlns:p14="http://schemas.microsoft.com/office/powerpoint/2010/main" val="23788152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8F8E5-76FB-81F4-EDAE-52156904BABE}"/>
              </a:ext>
            </a:extLst>
          </p:cNvPr>
          <p:cNvSpPr txBox="1"/>
          <p:nvPr/>
        </p:nvSpPr>
        <p:spPr>
          <a:xfrm>
            <a:off x="1198180" y="139496"/>
            <a:ext cx="9480330" cy="830997"/>
          </a:xfrm>
          <a:prstGeom prst="rect">
            <a:avLst/>
          </a:prstGeom>
          <a:noFill/>
        </p:spPr>
        <p:txBody>
          <a:bodyPr wrap="square" rtlCol="0">
            <a:spAutoFit/>
          </a:bodyPr>
          <a:lstStyle/>
          <a:p>
            <a:r>
              <a:rPr lang="en-US" sz="1200" b="1" dirty="0">
                <a:solidFill>
                  <a:srgbClr val="C00000"/>
                </a:solidFill>
              </a:rPr>
              <a:t>4. Aggressive obsession  5.Sextual obsession  6.Somatic obsession 7. Religious obsession 8. Contamination obsession  9. Symmetry obsession 10. Hoarding Obsession  11. Doubt obsession </a:t>
            </a:r>
          </a:p>
          <a:p>
            <a:endParaRPr lang="en-US" sz="1200" b="1" dirty="0">
              <a:solidFill>
                <a:srgbClr val="C00000"/>
              </a:solidFill>
            </a:endParaRPr>
          </a:p>
          <a:p>
            <a:endParaRPr lang="en-US" sz="1200" b="1" dirty="0">
              <a:solidFill>
                <a:srgbClr val="C00000"/>
              </a:solidFill>
            </a:endParaRPr>
          </a:p>
        </p:txBody>
      </p:sp>
      <p:graphicFrame>
        <p:nvGraphicFramePr>
          <p:cNvPr id="3" name="Table 2">
            <a:extLst>
              <a:ext uri="{FF2B5EF4-FFF2-40B4-BE49-F238E27FC236}">
                <a16:creationId xmlns:a16="http://schemas.microsoft.com/office/drawing/2014/main" id="{89777CCF-F8F0-C548-C16E-D2022A1A3991}"/>
              </a:ext>
            </a:extLst>
          </p:cNvPr>
          <p:cNvGraphicFramePr>
            <a:graphicFrameLocks noGrp="1"/>
          </p:cNvGraphicFramePr>
          <p:nvPr>
            <p:extLst>
              <p:ext uri="{D42A27DB-BD31-4B8C-83A1-F6EECF244321}">
                <p14:modId xmlns:p14="http://schemas.microsoft.com/office/powerpoint/2010/main" val="1255620756"/>
              </p:ext>
            </p:extLst>
          </p:nvPr>
        </p:nvGraphicFramePr>
        <p:xfrm>
          <a:off x="515008" y="623652"/>
          <a:ext cx="10787294" cy="5899906"/>
        </p:xfrm>
        <a:graphic>
          <a:graphicData uri="http://schemas.openxmlformats.org/drawingml/2006/table">
            <a:tbl>
              <a:tblPr firstRow="1" bandRow="1">
                <a:tableStyleId>{073A0DAA-6AF3-43AB-8588-CEC1D06C72B9}</a:tableStyleId>
              </a:tblPr>
              <a:tblGrid>
                <a:gridCol w="1539572">
                  <a:extLst>
                    <a:ext uri="{9D8B030D-6E8A-4147-A177-3AD203B41FA5}">
                      <a16:colId xmlns:a16="http://schemas.microsoft.com/office/drawing/2014/main" val="1556673320"/>
                    </a:ext>
                  </a:extLst>
                </a:gridCol>
                <a:gridCol w="1049655">
                  <a:extLst>
                    <a:ext uri="{9D8B030D-6E8A-4147-A177-3AD203B41FA5}">
                      <a16:colId xmlns:a16="http://schemas.microsoft.com/office/drawing/2014/main" val="1499884445"/>
                    </a:ext>
                  </a:extLst>
                </a:gridCol>
                <a:gridCol w="2627586">
                  <a:extLst>
                    <a:ext uri="{9D8B030D-6E8A-4147-A177-3AD203B41FA5}">
                      <a16:colId xmlns:a16="http://schemas.microsoft.com/office/drawing/2014/main" val="2934191165"/>
                    </a:ext>
                  </a:extLst>
                </a:gridCol>
                <a:gridCol w="1475144">
                  <a:extLst>
                    <a:ext uri="{9D8B030D-6E8A-4147-A177-3AD203B41FA5}">
                      <a16:colId xmlns:a16="http://schemas.microsoft.com/office/drawing/2014/main" val="3987208120"/>
                    </a:ext>
                  </a:extLst>
                </a:gridCol>
                <a:gridCol w="1093670">
                  <a:extLst>
                    <a:ext uri="{9D8B030D-6E8A-4147-A177-3AD203B41FA5}">
                      <a16:colId xmlns:a16="http://schemas.microsoft.com/office/drawing/2014/main" val="2848619204"/>
                    </a:ext>
                  </a:extLst>
                </a:gridCol>
                <a:gridCol w="1539572">
                  <a:extLst>
                    <a:ext uri="{9D8B030D-6E8A-4147-A177-3AD203B41FA5}">
                      <a16:colId xmlns:a16="http://schemas.microsoft.com/office/drawing/2014/main" val="3789932177"/>
                    </a:ext>
                  </a:extLst>
                </a:gridCol>
                <a:gridCol w="1462095">
                  <a:extLst>
                    <a:ext uri="{9D8B030D-6E8A-4147-A177-3AD203B41FA5}">
                      <a16:colId xmlns:a16="http://schemas.microsoft.com/office/drawing/2014/main" val="1383303071"/>
                    </a:ext>
                  </a:extLst>
                </a:gridCol>
              </a:tblGrid>
              <a:tr h="368195">
                <a:tc>
                  <a:txBody>
                    <a:bodyPr/>
                    <a:lstStyle/>
                    <a:p>
                      <a:r>
                        <a:rPr lang="en-US" sz="1100" dirty="0"/>
                        <a:t>Definition</a:t>
                      </a:r>
                    </a:p>
                  </a:txBody>
                  <a:tcPr/>
                </a:tc>
                <a:tc>
                  <a:txBody>
                    <a:bodyPr/>
                    <a:lstStyle/>
                    <a:p>
                      <a:r>
                        <a:rPr lang="en-US" sz="1100" dirty="0"/>
                        <a:t>Sub-Class of </a:t>
                      </a:r>
                    </a:p>
                  </a:txBody>
                  <a:tcPr/>
                </a:tc>
                <a:tc>
                  <a:txBody>
                    <a:bodyPr/>
                    <a:lstStyle/>
                    <a:p>
                      <a:r>
                        <a:rPr lang="en-US" sz="1100" dirty="0"/>
                        <a:t>Equivalent to</a:t>
                      </a:r>
                    </a:p>
                  </a:txBody>
                  <a:tcPr/>
                </a:tc>
                <a:tc>
                  <a:txBody>
                    <a:bodyPr/>
                    <a:lstStyle/>
                    <a:p>
                      <a:r>
                        <a:rPr lang="en-US" sz="1100" dirty="0"/>
                        <a:t>Domain for</a:t>
                      </a:r>
                    </a:p>
                  </a:txBody>
                  <a:tcPr/>
                </a:tc>
                <a:tc>
                  <a:txBody>
                    <a:bodyPr/>
                    <a:lstStyle/>
                    <a:p>
                      <a:r>
                        <a:rPr lang="en-US" sz="1100" dirty="0"/>
                        <a:t>Range for</a:t>
                      </a:r>
                    </a:p>
                  </a:txBody>
                  <a:tcPr/>
                </a:tc>
                <a:tc>
                  <a:txBody>
                    <a:bodyPr/>
                    <a:lstStyle/>
                    <a:p>
                      <a:r>
                        <a:rPr lang="en-US" sz="1100" dirty="0"/>
                        <a:t>Align with  </a:t>
                      </a:r>
                    </a:p>
                  </a:txBody>
                  <a:tcPr/>
                </a:tc>
                <a:tc>
                  <a:txBody>
                    <a:bodyPr/>
                    <a:lstStyle/>
                    <a:p>
                      <a:r>
                        <a:rPr lang="en-US" sz="1100" dirty="0"/>
                        <a:t>Pattern of Re-use </a:t>
                      </a:r>
                    </a:p>
                  </a:txBody>
                  <a:tcPr/>
                </a:tc>
                <a:extLst>
                  <a:ext uri="{0D108BD9-81ED-4DB2-BD59-A6C34878D82A}">
                    <a16:rowId xmlns:a16="http://schemas.microsoft.com/office/drawing/2014/main" val="2579698486"/>
                  </a:ext>
                </a:extLst>
              </a:tr>
              <a:tr h="656534">
                <a:tc rowSpan="2">
                  <a:txBody>
                    <a:bodyPr/>
                    <a:lstStyle/>
                    <a:p>
                      <a:r>
                        <a:rPr lang="en-US" sz="1100" b="0" dirty="0">
                          <a:solidFill>
                            <a:schemeClr val="tx1"/>
                          </a:solidFill>
                        </a:rPr>
                        <a:t>4. Aggressive obsession </a:t>
                      </a:r>
                    </a:p>
                  </a:txBody>
                  <a:tcPr/>
                </a:tc>
                <a:tc rowSpan="12">
                  <a:txBody>
                    <a:bodyPr/>
                    <a:lstStyle/>
                    <a:p>
                      <a:r>
                        <a:rPr lang="en-US" sz="1100" dirty="0"/>
                        <a:t>Obsession </a:t>
                      </a:r>
                    </a:p>
                  </a:txBody>
                  <a:tcPr/>
                </a:tc>
                <a:tc>
                  <a:txBody>
                    <a:bodyPr/>
                    <a:lstStyle/>
                    <a:p>
                      <a:r>
                        <a:rPr lang="en-US" sz="1100" dirty="0"/>
                        <a:t>Aggressive Intrusive thought or Aggressive Intrusive image or Aggressive Intrusive urge</a:t>
                      </a:r>
                    </a:p>
                  </a:txBody>
                  <a:tcPr/>
                </a:tc>
                <a:tc>
                  <a:txBody>
                    <a:bodyPr/>
                    <a:lstStyle/>
                    <a:p>
                      <a:endParaRPr lang="en-US" sz="1100" dirty="0"/>
                    </a:p>
                  </a:txBody>
                  <a:tcPr/>
                </a:tc>
                <a:tc>
                  <a:txBody>
                    <a:bodyPr/>
                    <a:lstStyle/>
                    <a:p>
                      <a:r>
                        <a:rPr lang="en-US"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a:t>
                      </a:r>
                    </a:p>
                  </a:txBody>
                  <a:tcPr/>
                </a:tc>
                <a:extLst>
                  <a:ext uri="{0D108BD9-81ED-4DB2-BD59-A6C34878D82A}">
                    <a16:rowId xmlns:a16="http://schemas.microsoft.com/office/drawing/2014/main" val="3956150729"/>
                  </a:ext>
                </a:extLst>
              </a:tr>
              <a:tr h="163578">
                <a:tc vMerge="1">
                  <a:txBody>
                    <a:bodyPr/>
                    <a:lstStyle/>
                    <a:p>
                      <a:endParaRPr lang="en-US" sz="1100" dirty="0"/>
                    </a:p>
                  </a:txBody>
                  <a:tcPr/>
                </a:tc>
                <a:tc vMerge="1">
                  <a:txBody>
                    <a:bodyPr/>
                    <a:lstStyle/>
                    <a:p>
                      <a:endParaRPr lang="en-US"/>
                    </a:p>
                  </a:txBody>
                  <a:tcPr/>
                </a:tc>
                <a:tc rowSpan="2">
                  <a:txBody>
                    <a:bodyPr/>
                    <a:lstStyle/>
                    <a:p>
                      <a:r>
                        <a:rPr lang="en-US" sz="1100" dirty="0"/>
                        <a:t>Sextual Intrusive thought or Sextual Intrusive image or Sextual Intrusive urge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194163886"/>
                  </a:ext>
                </a:extLst>
              </a:tr>
              <a:tr h="633139">
                <a:tc rowSpan="2">
                  <a:txBody>
                    <a:bodyPr/>
                    <a:lstStyle/>
                    <a:p>
                      <a:r>
                        <a:rPr lang="en-US" sz="1100" b="0" dirty="0">
                          <a:solidFill>
                            <a:schemeClr val="tx1"/>
                          </a:solidFill>
                        </a:rPr>
                        <a:t>5. Sextual obsession </a:t>
                      </a:r>
                    </a:p>
                  </a:txBody>
                  <a:tcPr/>
                </a:tc>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a:p>
                  </a:txBody>
                  <a:tcPr/>
                </a:tc>
                <a:tc vMerge="1">
                  <a:txBody>
                    <a:bodyPr/>
                    <a:lstStyle/>
                    <a:p>
                      <a:endParaRPr lang="en-US" sz="1100"/>
                    </a:p>
                  </a:txBody>
                  <a:tcPr/>
                </a:tc>
                <a:tc vMerge="1">
                  <a:txBody>
                    <a:bodyPr/>
                    <a:lstStyle/>
                    <a:p>
                      <a:endParaRPr lang="en-US" sz="1100"/>
                    </a:p>
                  </a:txBody>
                  <a:tcPr/>
                </a:tc>
                <a:tc vMerge="1">
                  <a:txBody>
                    <a:bodyPr/>
                    <a:lstStyle/>
                    <a:p>
                      <a:endParaRPr lang="en-US" sz="1100" dirty="0"/>
                    </a:p>
                  </a:txBody>
                  <a:tcPr/>
                </a:tc>
                <a:extLst>
                  <a:ext uri="{0D108BD9-81ED-4DB2-BD59-A6C34878D82A}">
                    <a16:rowId xmlns:a16="http://schemas.microsoft.com/office/drawing/2014/main" val="590034395"/>
                  </a:ext>
                </a:extLst>
              </a:tr>
              <a:tr h="137507">
                <a:tc vMerge="1">
                  <a:txBody>
                    <a:bodyPr/>
                    <a:lstStyle/>
                    <a:p>
                      <a:endParaRPr lang="en-US" sz="1100" dirty="0"/>
                    </a:p>
                  </a:txBody>
                  <a:tcPr/>
                </a:tc>
                <a:tc vMerge="1">
                  <a:txBody>
                    <a:bodyPr/>
                    <a:lstStyle/>
                    <a:p>
                      <a:endParaRPr lang="en-US"/>
                    </a:p>
                  </a:txBody>
                  <a:tcPr/>
                </a:tc>
                <a:tc rowSpan="2">
                  <a:txBody>
                    <a:bodyPr/>
                    <a:lstStyle/>
                    <a:p>
                      <a:r>
                        <a:rPr lang="en-US" sz="1100" dirty="0"/>
                        <a:t>Somatic Intrusive thought or Somatic Intrusive image or Somatic Intrusive urge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73782557"/>
                  </a:ext>
                </a:extLst>
              </a:tr>
              <a:tr h="619605">
                <a:tc rowSpan="2">
                  <a:txBody>
                    <a:bodyPr/>
                    <a:lstStyle/>
                    <a:p>
                      <a:r>
                        <a:rPr lang="en-US" sz="1100" b="0" dirty="0">
                          <a:solidFill>
                            <a:schemeClr val="tx1"/>
                          </a:solidFill>
                        </a:rPr>
                        <a:t>6. Somatic obsession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2828419683"/>
                  </a:ext>
                </a:extLst>
              </a:tr>
              <a:tr h="151041">
                <a:tc vMerge="1">
                  <a:txBody>
                    <a:bodyPr/>
                    <a:lstStyle/>
                    <a:p>
                      <a:endParaRPr lang="en-US" sz="1100" dirty="0"/>
                    </a:p>
                  </a:txBody>
                  <a:tcPr/>
                </a:tc>
                <a:tc vMerge="1">
                  <a:txBody>
                    <a:bodyPr/>
                    <a:lstStyle/>
                    <a:p>
                      <a:endParaRPr lang="en-US"/>
                    </a:p>
                  </a:txBody>
                  <a:tcPr/>
                </a:tc>
                <a:tc rowSpan="2">
                  <a:txBody>
                    <a:bodyPr/>
                    <a:lstStyle/>
                    <a:p>
                      <a:r>
                        <a:rPr lang="en-US" sz="1100" dirty="0"/>
                        <a:t>Religious Intrusive thought or Religious Intrusive image or Religious Intrusive urge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2473657914"/>
                  </a:ext>
                </a:extLst>
              </a:tr>
              <a:tr h="505493">
                <a:tc rowSpan="2">
                  <a:txBody>
                    <a:bodyPr/>
                    <a:lstStyle/>
                    <a:p>
                      <a:r>
                        <a:rPr lang="en-US" sz="1100" b="0" dirty="0">
                          <a:solidFill>
                            <a:schemeClr val="tx1"/>
                          </a:solidFill>
                        </a:rPr>
                        <a:t>7. Religious obsession</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Aggressive Intrusive thought or Aggressive Intrusive image or Aggressive Intrusive urge</a:t>
                      </a:r>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1635864943"/>
                  </a:ext>
                </a:extLst>
              </a:tr>
              <a:tr h="268492">
                <a:tc vMerge="1">
                  <a:txBody>
                    <a:bodyPr/>
                    <a:lstStyle/>
                    <a:p>
                      <a:endParaRPr lang="en-US" sz="1100" dirty="0"/>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Contamination Intrusive thought or Contamination Intrusive image or Contamination Intrusive urge</a:t>
                      </a:r>
                    </a:p>
                  </a:txBody>
                  <a:tcPr anchor="ctr"/>
                </a:tc>
                <a:tc rowSpan="2">
                  <a:txBody>
                    <a:bodyPr/>
                    <a:lstStyle/>
                    <a:p>
                      <a:endParaRPr lang="en-US" sz="1100" dirty="0"/>
                    </a:p>
                  </a:txBody>
                  <a:tcPr/>
                </a:tc>
                <a:tc rowSpan="2">
                  <a:txBody>
                    <a:bodyPr/>
                    <a:lstStyle/>
                    <a:p>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4100593681"/>
                  </a:ext>
                </a:extLst>
              </a:tr>
              <a:tr h="388043">
                <a:tc>
                  <a:txBody>
                    <a:bodyPr/>
                    <a:lstStyle/>
                    <a:p>
                      <a:r>
                        <a:rPr lang="en-US" sz="1100" b="0" dirty="0">
                          <a:solidFill>
                            <a:schemeClr val="tx1"/>
                          </a:solidFill>
                        </a:rPr>
                        <a:t>8. Contamination obsession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vMerge="1">
                  <a:txBody>
                    <a:bodyPr/>
                    <a:lstStyle/>
                    <a:p>
                      <a:endParaRPr lang="en-GB" sz="1100" dirty="0"/>
                    </a:p>
                  </a:txBody>
                  <a:tcPr anchor="ct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3272059868"/>
                  </a:ext>
                </a:extLst>
              </a:tr>
              <a:tr h="656534">
                <a:tc>
                  <a:txBody>
                    <a:bodyPr/>
                    <a:lstStyle/>
                    <a:p>
                      <a:r>
                        <a:rPr lang="en-US" sz="1100" b="0" dirty="0">
                          <a:solidFill>
                            <a:schemeClr val="tx1"/>
                          </a:solidFill>
                        </a:rPr>
                        <a:t>9.  Symmetry obsession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Symmetry Intrusive thought or Symmetry Intrusive image or Symmetry Intrusive urge</a:t>
                      </a:r>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835274869"/>
                  </a:ext>
                </a:extLst>
              </a:tr>
              <a:tr h="656534">
                <a:tc>
                  <a:txBody>
                    <a:bodyPr/>
                    <a:lstStyle/>
                    <a:p>
                      <a:r>
                        <a:rPr lang="en-US" sz="1100" b="0" dirty="0">
                          <a:solidFill>
                            <a:schemeClr val="tx1"/>
                          </a:solidFill>
                        </a:rPr>
                        <a:t>10. . Hoarding Obsession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Hoarding Intrusive thought or Hoarding Intrusive image or Hoarding Intrusive urge</a:t>
                      </a:r>
                    </a:p>
                  </a:txBody>
                  <a:tcPr anchor="ct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92799375"/>
                  </a:ext>
                </a:extLst>
              </a:tr>
              <a:tr h="656534">
                <a:tc>
                  <a:txBody>
                    <a:bodyPr/>
                    <a:lstStyle/>
                    <a:p>
                      <a:r>
                        <a:rPr lang="en-US" sz="1100" b="0" dirty="0">
                          <a:solidFill>
                            <a:schemeClr val="tx1"/>
                          </a:solidFill>
                        </a:rPr>
                        <a:t>11. Doubt obsession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Doubt Intrusive thought or Doubt Intrusive image or Doubt Intrusive urge</a:t>
                      </a:r>
                    </a:p>
                  </a:txBody>
                  <a:tcPr anchor="ctr"/>
                </a:tc>
                <a:tc>
                  <a:txBody>
                    <a:bodyPr/>
                    <a:lstStyle/>
                    <a:p>
                      <a:endParaRPr lang="en-US" sz="1100" dirty="0"/>
                    </a:p>
                  </a:txBody>
                  <a:tcPr/>
                </a:tc>
                <a:tc>
                  <a:txBody>
                    <a:bodyPr/>
                    <a:lstStyle/>
                    <a:p>
                      <a:endParaRPr lang="en-US" sz="1100" dirty="0"/>
                    </a:p>
                  </a:txBody>
                  <a:tcPr/>
                </a:tc>
                <a:tc>
                  <a:txBody>
                    <a:bodyPr/>
                    <a:lstStyle/>
                    <a:p>
                      <a:r>
                        <a:rPr lang="en-US" sz="1100" dirty="0"/>
                        <a:t>http://</a:t>
                      </a:r>
                      <a:r>
                        <a:rPr lang="en-US" sz="1100" dirty="0" err="1"/>
                        <a:t>snomed.info</a:t>
                      </a:r>
                      <a:r>
                        <a:rPr lang="en-US" sz="1100" dirty="0"/>
                        <a:t>/id/247883004</a:t>
                      </a:r>
                    </a:p>
                  </a:txBody>
                  <a:tcPr/>
                </a:tc>
                <a:tc>
                  <a:txBody>
                    <a:bodyPr/>
                    <a:lstStyle/>
                    <a:p>
                      <a:r>
                        <a:rPr lang="en-US" sz="1100" dirty="0" err="1"/>
                        <a:t>seeAlso</a:t>
                      </a:r>
                      <a:endParaRPr lang="en-US" sz="1100" dirty="0"/>
                    </a:p>
                  </a:txBody>
                  <a:tcPr/>
                </a:tc>
                <a:extLst>
                  <a:ext uri="{0D108BD9-81ED-4DB2-BD59-A6C34878D82A}">
                    <a16:rowId xmlns:a16="http://schemas.microsoft.com/office/drawing/2014/main" val="382731046"/>
                  </a:ext>
                </a:extLst>
              </a:tr>
            </a:tbl>
          </a:graphicData>
        </a:graphic>
      </p:graphicFrame>
    </p:spTree>
    <p:extLst>
      <p:ext uri="{BB962C8B-B14F-4D97-AF65-F5344CB8AC3E}">
        <p14:creationId xmlns:p14="http://schemas.microsoft.com/office/powerpoint/2010/main" val="408476923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9913</TotalTime>
  <Words>4672</Words>
  <Application>Microsoft Macintosh PowerPoint</Application>
  <PresentationFormat>Widescreen</PresentationFormat>
  <Paragraphs>604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-webkit-standard</vt:lpstr>
      <vt:lpstr>Aptos</vt:lpstr>
      <vt:lpstr>Aptos Display</vt:lpstr>
      <vt:lpstr>Arial</vt:lpstr>
      <vt:lpstr>Calibri</vt:lpstr>
      <vt:lpstr>Office Theme</vt:lpstr>
      <vt:lpstr>Obsessive-Compulsive Disorder Ontology Documentation</vt:lpstr>
      <vt:lpstr>OCD ontology IRI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Areej Nasser Muhajab</dc:creator>
  <cp:lastModifiedBy>Areej Nasser Muhajab</cp:lastModifiedBy>
  <cp:revision>22</cp:revision>
  <dcterms:created xsi:type="dcterms:W3CDTF">2024-06-23T10:33:56Z</dcterms:created>
  <dcterms:modified xsi:type="dcterms:W3CDTF">2024-09-17T07:14:31Z</dcterms:modified>
</cp:coreProperties>
</file>