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6" r:id="rId50"/>
    <p:sldId id="307" r:id="rId51"/>
    <p:sldId id="308" r:id="rId52"/>
  </p:sldIdLst>
  <p:sldSz cx="24384000" cy="13716000"/>
  <p:notesSz cx="6858000" cy="9144000"/>
  <p:embeddedFontLst>
    <p:embeddedFont>
      <p:font typeface="Helvetica Neue" panose="02000503000000020004" pitchFamily="2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3" roundtripDataSignature="AMtx7misBltfc2VZozsU8nv5Hzzrby6XW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minik Moritz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92"/>
    <p:restoredTop sz="94675"/>
  </p:normalViewPr>
  <p:slideViewPr>
    <p:cSldViewPr snapToGrid="0" snapToObjects="1">
      <p:cViewPr varScale="1">
        <p:scale>
          <a:sx n="70" d="100"/>
          <a:sy n="70" d="100"/>
        </p:scale>
        <p:origin x="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customschemas.google.com/relationships/presentationmetadata" Target="meta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11-10T22:06:04.452" idx="1">
    <p:pos x="523" y="747"/>
    <p:text>Students may now know how to do this so could be valuable to demo it.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RrR-N4Y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11734339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11734339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11734339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11734339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104eaf235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0104eaf235_0_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104eaf23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104eaf235_0_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0104eaf23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0104eaf235_1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104eaf235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0104eaf235_1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0104eaf235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0104eaf235_1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104eaf235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104eaf235_1_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0104eaf23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0104eaf235_1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0104eaf235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0104eaf235_1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117343390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117343390_0_2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011734339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011734339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https://projects.susielu.com/viz-palette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0117343390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0117343390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117343390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0117343390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11734339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011734339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11734339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011734339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117343390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117343390_0_2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104eaf235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0104eaf235_1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117343390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0117343390_0_2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117343390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0117343390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104eaf235_1_1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0104eaf235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11734339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11734339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0117343390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0117343390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117343390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117343390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0117343390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0117343390_0_2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104eaf235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0104eaf235_1_5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0117343390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0117343390_0_3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32af637055b354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32af637055b354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32af637055b3545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32af637055b3545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2af637055b3545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2af637055b3545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32af637055b3545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32af637055b3545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104eaf23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104eaf235_0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0117343390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0117343390_0_3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0104eaf235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0104eaf235_1_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0104eaf235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0104eaf235_1_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0104eaf235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0104eaf235_1_8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0117343390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0117343390_0_40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0117343390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0117343390_0_3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0117343390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0117343390_0_3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0117343390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0117343390_0_35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0117343390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0117343390_0_37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104eaf23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104eaf235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0104eaf235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0104eaf235_1_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0117343390_0_38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g10117343390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104eaf23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104eaf235_0_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104eaf23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104eaf235_0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104eaf23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104eaf235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11734339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117343390_0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dig.cmu.edu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dig.cmu.edu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18279910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13" name="Google Shape;13;p9" descr="DIG-light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79759" y="9027953"/>
            <a:ext cx="2664105" cy="270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9"/>
          <p:cNvSpPr txBox="1"/>
          <p:nvPr/>
        </p:nvSpPr>
        <p:spPr>
          <a:xfrm>
            <a:off x="20745189" y="11860902"/>
            <a:ext cx="2664105" cy="6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</a:pPr>
            <a:r>
              <a:rPr lang="en-US" sz="3600" b="0" i="0" u="sng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dig.cmu.edu</a:t>
            </a:r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body" idx="3"/>
          </p:nvPr>
        </p:nvSpPr>
        <p:spPr>
          <a:xfrm>
            <a:off x="1201340" y="1064862"/>
            <a:ext cx="928010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sz="3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4"/>
          </p:nvPr>
        </p:nvSpPr>
        <p:spPr>
          <a:xfrm>
            <a:off x="16568716" y="1064862"/>
            <a:ext cx="685971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sz="36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>
            <a:spLocks noGrp="1"/>
          </p:cNvSpPr>
          <p:nvPr>
            <p:ph type="pic" idx="3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8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 Full">
  <p:cSld name="Title, Bullets &amp; Photo Full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>
            <a:spLocks noGrp="1"/>
          </p:cNvSpPr>
          <p:nvPr>
            <p:ph type="pic" idx="3"/>
          </p:nvPr>
        </p:nvSpPr>
        <p:spPr>
          <a:xfrm>
            <a:off x="10985575" y="-2058461"/>
            <a:ext cx="13398049" cy="17864066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Alt">
  <p:cSld name="Title Only Al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>
            <a:off x="12756298" y="785622"/>
            <a:ext cx="9779001" cy="201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">
  <p:cSld name="Statem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body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Fact">
  <p:cSld name="Big Fac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body" idx="2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1753923" y="1456422"/>
            <a:ext cx="20876153" cy="7712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/>
            </a:lvl1pPr>
            <a:lvl2pPr marL="914400" lvl="1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/>
            </a:lvl2pPr>
            <a:lvl3pPr marL="1371600" lvl="2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/>
            </a:lvl3pPr>
            <a:lvl4pPr marL="1828800" lvl="3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/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body" idx="2"/>
          </p:nvPr>
        </p:nvSpPr>
        <p:spPr>
          <a:xfrm>
            <a:off x="1753923" y="9840155"/>
            <a:ext cx="17453045" cy="1472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body" idx="3"/>
          </p:nvPr>
        </p:nvSpPr>
        <p:spPr>
          <a:xfrm>
            <a:off x="1753923" y="11437453"/>
            <a:ext cx="17453045" cy="147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4800"/>
              <a:buFont typeface="Helvetica Neue"/>
              <a:buNone/>
              <a:defRPr>
                <a:solidFill>
                  <a:srgbClr val="5E5E5E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>
            <a:spLocks noGrp="1"/>
          </p:cNvSpPr>
          <p:nvPr>
            <p:ph type="pic" idx="4"/>
          </p:nvPr>
        </p:nvSpPr>
        <p:spPr>
          <a:xfrm>
            <a:off x="19674227" y="9378146"/>
            <a:ext cx="2965450" cy="39539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>
            <a:spLocks noGrp="1"/>
          </p:cNvSpPr>
          <p:nvPr>
            <p:ph type="pic" idx="2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26"/>
          <p:cNvSpPr>
            <a:spLocks noGrp="1"/>
          </p:cNvSpPr>
          <p:nvPr>
            <p:ph type="pic" idx="3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26"/>
          <p:cNvSpPr>
            <a:spLocks noGrp="1"/>
          </p:cNvSpPr>
          <p:nvPr>
            <p:ph type="pic" idx="4"/>
          </p:nvPr>
        </p:nvSpPr>
        <p:spPr>
          <a:xfrm>
            <a:off x="-139700" y="495300"/>
            <a:ext cx="16611600" cy="12458701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>
            <a:spLocks noGrp="1"/>
          </p:cNvSpPr>
          <p:nvPr>
            <p:ph type="pic" idx="2"/>
          </p:nvPr>
        </p:nvSpPr>
        <p:spPr>
          <a:xfrm>
            <a:off x="-1333500" y="-5524500"/>
            <a:ext cx="27051001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27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E5E5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">
  <p:cSld name="Black">
    <p:bg>
      <p:bgPr>
        <a:solidFill>
          <a:srgbClr val="000000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0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0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>
                <a:solidFill>
                  <a:srgbClr val="0000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5E5E5E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117343390_0_115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10117343390_0_115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1pPr>
            <a:lvl2pPr marL="914400" lvl="1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2pPr>
            <a:lvl3pPr marL="1371600" lvl="2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3pPr>
            <a:lvl4pPr marL="1828800" lvl="3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4pPr>
            <a:lvl5pPr marL="2286000" lvl="4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5pPr>
            <a:lvl6pPr marL="2743200" lvl="5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6pPr>
            <a:lvl7pPr marL="3200400" lvl="6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7pPr>
            <a:lvl8pPr marL="3657600" lvl="7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8pPr>
            <a:lvl9pPr marL="4114800" lvl="8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g10117343390_0_115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3798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2">
  <p:cSld name="TITLE_AND_BODY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0117343390_0_227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8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g10117343390_0_227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1pPr>
            <a:lvl2pPr marL="914400" lvl="1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2pPr>
            <a:lvl3pPr marL="1371600" lvl="2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3pPr>
            <a:lvl4pPr marL="1828800" lvl="3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4pPr>
            <a:lvl5pPr marL="2286000" lvl="4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5pPr>
            <a:lvl6pPr marL="2743200" lvl="5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6pPr>
            <a:lvl7pPr marL="3200400" lvl="6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7pPr>
            <a:lvl8pPr marL="3657600" lvl="7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8pPr>
            <a:lvl9pPr marL="4114800" lvl="8" indent="-228600" rtl="0">
              <a:spcBef>
                <a:spcPts val="180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g10117343390_0_227"/>
          <p:cNvSpPr txBox="1">
            <a:spLocks noGrp="1"/>
          </p:cNvSpPr>
          <p:nvPr>
            <p:ph type="sldNum" idx="12"/>
          </p:nvPr>
        </p:nvSpPr>
        <p:spPr>
          <a:xfrm>
            <a:off x="22593221" y="12435245"/>
            <a:ext cx="1463100" cy="3798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lt">
  <p:cSld name="Title Alt">
    <p:bg>
      <p:bgPr>
        <a:solidFill>
          <a:srgbClr val="882125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18279910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sz="5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12" descr="DIG-dark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779759" y="9027953"/>
            <a:ext cx="2664105" cy="270639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2"/>
          <p:cNvSpPr txBox="1"/>
          <p:nvPr/>
        </p:nvSpPr>
        <p:spPr>
          <a:xfrm>
            <a:off x="20745189" y="11860902"/>
            <a:ext cx="2664105" cy="6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</a:pPr>
            <a:r>
              <a:rPr lang="en-US" sz="3600" b="0" i="0" u="sng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dig.cmu.edu</a:t>
            </a:r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1201340" y="1064862"/>
            <a:ext cx="928010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16568716" y="1064862"/>
            <a:ext cx="685971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"/>
              <a:buNone/>
              <a:defRPr sz="3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hoto">
  <p:cSld name="Title &amp;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>
            <a:spLocks noGrp="1"/>
          </p:cNvSpPr>
          <p:nvPr>
            <p:ph type="pic" idx="2"/>
          </p:nvPr>
        </p:nvSpPr>
        <p:spPr>
          <a:xfrm>
            <a:off x="-1155700" y="-1295400"/>
            <a:ext cx="26746199" cy="16018933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3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hoto Alt">
  <p:cSld name="Title &amp; Photo Al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>
            <a:spLocks noGrp="1"/>
          </p:cNvSpPr>
          <p:nvPr>
            <p:ph type="pic" idx="2"/>
          </p:nvPr>
        </p:nvSpPr>
        <p:spPr>
          <a:xfrm>
            <a:off x="10972800" y="-203200"/>
            <a:ext cx="12144836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hoto Bottom">
  <p:cSld name="Title &amp; Photo Bottom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12756298" y="785622"/>
            <a:ext cx="9779001" cy="201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>
            <a:spLocks noGrp="1"/>
          </p:cNvSpPr>
          <p:nvPr>
            <p:ph type="pic" idx="2"/>
          </p:nvPr>
        </p:nvSpPr>
        <p:spPr>
          <a:xfrm>
            <a:off x="-96224" y="-9193425"/>
            <a:ext cx="24576450" cy="32768603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Alt">
  <p:cSld name="Bullets Al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body" idx="1"/>
          </p:nvPr>
        </p:nvSpPr>
        <p:spPr>
          <a:xfrm>
            <a:off x="1206500" y="1211484"/>
            <a:ext cx="21971000" cy="11293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23495000" y="13080999"/>
            <a:ext cx="368504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xle-lab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liatrisbian/status/1324427612723253250?s=2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bservablehq.com/@frankelavsky/chartability-contrast-serie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bservablehq.com/@observablehq/plot-bar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blog.datawrapper.de/colorblindness-part2/" TargetMode="Externa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nightingale/writing-alt-text-for-data-visualization-2a218ef43f81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5" Type="http://schemas.openxmlformats.org/officeDocument/2006/relationships/comments" Target="../comments/comment1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aim.org/resources/contrastchecker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nightingale/writing-alt-text-for-data-visualization-2a218ef43f81" TargetMode="External"/><Relationship Id="rId5" Type="http://schemas.openxmlformats.org/officeDocument/2006/relationships/hyperlink" Target="https://observablehq.com/@frankelavsky/no-use-of-color-alone-in-data-visualization" TargetMode="External"/><Relationship Id="rId4" Type="http://schemas.openxmlformats.org/officeDocument/2006/relationships/hyperlink" Target="https://projects.susielu.com/viz-palett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visA11yClas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vega.github.io/vega-lite/examples/selection_heatmap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observablehq.com/@frankelavsky/experimental-color-scale-texture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cm.acm.org/magazines/2018/6/228034-ability-based-design/fulltex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hanieevergreen.com/strong-titles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emingwayapp.com/" TargetMode="External"/><Relationship Id="rId4" Type="http://schemas.openxmlformats.org/officeDocument/2006/relationships/hyperlink" Target="https://developer.mozilla.org/en-US/docs/Learn/HTML/Tables/Advanced#the_scope_attribute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taviza11y/resources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hartability.fizz.studio/" TargetMode="External"/><Relationship Id="rId4" Type="http://schemas.openxmlformats.org/officeDocument/2006/relationships/hyperlink" Target="https://twitter.com/FrankElavsk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.org/development/desa/disabilities/convention-on-the-rights-of-persons-with-disabilities/article-9-accessibility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un.org/development/desa/disabilities/convention-on-the-rights-of-persons-with-disabilities/article-10-right-to-life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ncbddd/disabilityandhealth/infographic-disability-impacts-all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.microsoft.com/download/b/0/d/b0d4bf87-09ce-4417-8f28-d60703d672ed/inclusive_toolkit_manual_final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"/>
          <p:cNvSpPr txBox="1">
            <a:spLocks noGrp="1"/>
          </p:cNvSpPr>
          <p:nvPr>
            <p:ph type="body" idx="1"/>
          </p:nvPr>
        </p:nvSpPr>
        <p:spPr>
          <a:xfrm>
            <a:off x="1201340" y="11383083"/>
            <a:ext cx="18279910" cy="1548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Frank Elavsky, PhD student at Carnegie Mellon University</a:t>
            </a:r>
            <a:endParaRPr dirty="0"/>
          </a:p>
        </p:txBody>
      </p:sp>
      <p:sp>
        <p:nvSpPr>
          <p:cNvPr id="125" name="Google Shape;125;p1"/>
          <p:cNvSpPr txBox="1">
            <a:spLocks noGrp="1"/>
          </p:cNvSpPr>
          <p:nvPr>
            <p:ph type="ctrTitle" idx="4294967295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lang="en-US" sz="11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Accessibility</a:t>
            </a:r>
            <a:endParaRPr dirty="0"/>
          </a:p>
        </p:txBody>
      </p:sp>
      <p:sp>
        <p:nvSpPr>
          <p:cNvPr id="126" name="Google Shape;126;p1"/>
          <p:cNvSpPr txBox="1">
            <a:spLocks noGrp="1"/>
          </p:cNvSpPr>
          <p:nvPr>
            <p:ph type="subTitle" idx="4294967295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lang="en-US" sz="5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Visualization</a:t>
            </a:r>
            <a:endParaRPr/>
          </a:p>
        </p:txBody>
      </p:sp>
      <p:sp>
        <p:nvSpPr>
          <p:cNvPr id="127" name="Google Shape;127;p1"/>
          <p:cNvSpPr txBox="1">
            <a:spLocks noGrp="1"/>
          </p:cNvSpPr>
          <p:nvPr>
            <p:ph type="body" idx="3"/>
          </p:nvPr>
        </p:nvSpPr>
        <p:spPr>
          <a:xfrm>
            <a:off x="1201340" y="1064862"/>
            <a:ext cx="928010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</a:pPr>
            <a:r>
              <a:rPr lang="en-US" sz="3600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Guest Lecture, UW, Spring 2022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15772-526D-683E-5753-29BB840D035A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axle-</a:t>
            </a:r>
            <a:r>
              <a:rPr lang="en-US" dirty="0" err="1">
                <a:solidFill>
                  <a:schemeClr val="tx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lab.com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A4593D-4F7B-D5C4-FF2F-6701E8E7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8572" y="1701841"/>
            <a:ext cx="3810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117343390_0_24"/>
          <p:cNvSpPr txBox="1">
            <a:spLocks noGrp="1"/>
          </p:cNvSpPr>
          <p:nvPr>
            <p:ph type="title"/>
          </p:nvPr>
        </p:nvSpPr>
        <p:spPr>
          <a:xfrm>
            <a:off x="831200" y="1584800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Colorblindness: ~4.5% of those with Eur. Ancestry</a:t>
            </a:r>
            <a:endParaRPr/>
          </a:p>
        </p:txBody>
      </p:sp>
      <p:grpSp>
        <p:nvGrpSpPr>
          <p:cNvPr id="202" name="Google Shape;202;g10117343390_0_24"/>
          <p:cNvGrpSpPr/>
          <p:nvPr/>
        </p:nvGrpSpPr>
        <p:grpSpPr>
          <a:xfrm>
            <a:off x="1166881" y="3182222"/>
            <a:ext cx="21945874" cy="892811"/>
            <a:chOff x="437575" y="1193318"/>
            <a:chExt cx="8229600" cy="334800"/>
          </a:xfrm>
        </p:grpSpPr>
        <p:sp>
          <p:nvSpPr>
            <p:cNvPr id="203" name="Google Shape;203;g10117343390_0_24"/>
            <p:cNvSpPr/>
            <p:nvPr/>
          </p:nvSpPr>
          <p:spPr>
            <a:xfrm>
              <a:off x="437575" y="1193318"/>
              <a:ext cx="8229600" cy="334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g10117343390_0_24"/>
            <p:cNvSpPr/>
            <p:nvPr/>
          </p:nvSpPr>
          <p:spPr>
            <a:xfrm>
              <a:off x="437575" y="1193318"/>
              <a:ext cx="375000" cy="334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g10117343390_0_24"/>
          <p:cNvSpPr txBox="1">
            <a:spLocks noGrp="1"/>
          </p:cNvSpPr>
          <p:nvPr>
            <p:ph type="title"/>
          </p:nvPr>
        </p:nvSpPr>
        <p:spPr>
          <a:xfrm>
            <a:off x="831200" y="5612900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Uncorrected/Low vision: ~25% of all people</a:t>
            </a:r>
            <a:endParaRPr dirty="0"/>
          </a:p>
        </p:txBody>
      </p:sp>
      <p:grpSp>
        <p:nvGrpSpPr>
          <p:cNvPr id="206" name="Google Shape;206;g10117343390_0_24"/>
          <p:cNvGrpSpPr/>
          <p:nvPr/>
        </p:nvGrpSpPr>
        <p:grpSpPr>
          <a:xfrm>
            <a:off x="1166881" y="7210357"/>
            <a:ext cx="21945874" cy="892827"/>
            <a:chOff x="437575" y="2703850"/>
            <a:chExt cx="8229600" cy="334806"/>
          </a:xfrm>
        </p:grpSpPr>
        <p:sp>
          <p:nvSpPr>
            <p:cNvPr id="207" name="Google Shape;207;g10117343390_0_24"/>
            <p:cNvSpPr/>
            <p:nvPr/>
          </p:nvSpPr>
          <p:spPr>
            <a:xfrm>
              <a:off x="437575" y="2703856"/>
              <a:ext cx="8229600" cy="334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g10117343390_0_24"/>
            <p:cNvSpPr/>
            <p:nvPr/>
          </p:nvSpPr>
          <p:spPr>
            <a:xfrm>
              <a:off x="437575" y="2703850"/>
              <a:ext cx="2258100" cy="334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g10117343390_0_24"/>
          <p:cNvSpPr txBox="1">
            <a:spLocks noGrp="1"/>
          </p:cNvSpPr>
          <p:nvPr>
            <p:ph type="title"/>
          </p:nvPr>
        </p:nvSpPr>
        <p:spPr>
          <a:xfrm>
            <a:off x="831200" y="9552067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Vision correction (broadly): ~75% of all people</a:t>
            </a:r>
            <a:endParaRPr/>
          </a:p>
        </p:txBody>
      </p:sp>
      <p:grpSp>
        <p:nvGrpSpPr>
          <p:cNvPr id="210" name="Google Shape;210;g10117343390_0_24"/>
          <p:cNvGrpSpPr/>
          <p:nvPr/>
        </p:nvGrpSpPr>
        <p:grpSpPr>
          <a:xfrm>
            <a:off x="1166881" y="11149588"/>
            <a:ext cx="21945874" cy="892811"/>
            <a:chOff x="437575" y="4181043"/>
            <a:chExt cx="8229600" cy="334800"/>
          </a:xfrm>
        </p:grpSpPr>
        <p:sp>
          <p:nvSpPr>
            <p:cNvPr id="211" name="Google Shape;211;g10117343390_0_24"/>
            <p:cNvSpPr/>
            <p:nvPr/>
          </p:nvSpPr>
          <p:spPr>
            <a:xfrm>
              <a:off x="437575" y="4181043"/>
              <a:ext cx="8229600" cy="334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g10117343390_0_24"/>
            <p:cNvSpPr/>
            <p:nvPr/>
          </p:nvSpPr>
          <p:spPr>
            <a:xfrm>
              <a:off x="437575" y="4181043"/>
              <a:ext cx="6172200" cy="334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117343390_0_39"/>
          <p:cNvSpPr txBox="1">
            <a:spLocks noGrp="1"/>
          </p:cNvSpPr>
          <p:nvPr>
            <p:ph type="title"/>
          </p:nvPr>
        </p:nvSpPr>
        <p:spPr>
          <a:xfrm>
            <a:off x="831200" y="1584800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Severe Disability: ~8.5% of all people</a:t>
            </a:r>
            <a:endParaRPr/>
          </a:p>
        </p:txBody>
      </p:sp>
      <p:grpSp>
        <p:nvGrpSpPr>
          <p:cNvPr id="218" name="Google Shape;218;g10117343390_0_39"/>
          <p:cNvGrpSpPr/>
          <p:nvPr/>
        </p:nvGrpSpPr>
        <p:grpSpPr>
          <a:xfrm>
            <a:off x="1166881" y="3182222"/>
            <a:ext cx="21945874" cy="892811"/>
            <a:chOff x="437575" y="1193318"/>
            <a:chExt cx="8229600" cy="334800"/>
          </a:xfrm>
        </p:grpSpPr>
        <p:sp>
          <p:nvSpPr>
            <p:cNvPr id="219" name="Google Shape;219;g10117343390_0_39"/>
            <p:cNvSpPr/>
            <p:nvPr/>
          </p:nvSpPr>
          <p:spPr>
            <a:xfrm>
              <a:off x="437575" y="1193318"/>
              <a:ext cx="8229600" cy="334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g10117343390_0_39"/>
            <p:cNvSpPr/>
            <p:nvPr/>
          </p:nvSpPr>
          <p:spPr>
            <a:xfrm>
              <a:off x="437575" y="1193318"/>
              <a:ext cx="621900" cy="334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" name="Google Shape;221;g10117343390_0_39"/>
          <p:cNvSpPr txBox="1">
            <a:spLocks noGrp="1"/>
          </p:cNvSpPr>
          <p:nvPr>
            <p:ph type="title"/>
          </p:nvPr>
        </p:nvSpPr>
        <p:spPr>
          <a:xfrm>
            <a:off x="831200" y="5612900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 Impairment: ~17.5% of all people</a:t>
            </a:r>
            <a:endParaRPr/>
          </a:p>
        </p:txBody>
      </p:sp>
      <p:grpSp>
        <p:nvGrpSpPr>
          <p:cNvPr id="222" name="Google Shape;222;g10117343390_0_39"/>
          <p:cNvGrpSpPr/>
          <p:nvPr/>
        </p:nvGrpSpPr>
        <p:grpSpPr>
          <a:xfrm>
            <a:off x="1166881" y="7210372"/>
            <a:ext cx="21945874" cy="892811"/>
            <a:chOff x="437575" y="2703856"/>
            <a:chExt cx="8229600" cy="334800"/>
          </a:xfrm>
        </p:grpSpPr>
        <p:sp>
          <p:nvSpPr>
            <p:cNvPr id="223" name="Google Shape;223;g10117343390_0_39"/>
            <p:cNvSpPr/>
            <p:nvPr/>
          </p:nvSpPr>
          <p:spPr>
            <a:xfrm>
              <a:off x="437575" y="2703856"/>
              <a:ext cx="8229600" cy="334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g10117343390_0_39"/>
            <p:cNvSpPr/>
            <p:nvPr/>
          </p:nvSpPr>
          <p:spPr>
            <a:xfrm>
              <a:off x="437575" y="2703856"/>
              <a:ext cx="2743200" cy="334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g10117343390_0_39"/>
          <p:cNvSpPr txBox="1">
            <a:spLocks noGrp="1"/>
          </p:cNvSpPr>
          <p:nvPr>
            <p:ph type="title"/>
          </p:nvPr>
        </p:nvSpPr>
        <p:spPr>
          <a:xfrm>
            <a:off x="831200" y="9552067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Situational impairment: </a:t>
            </a:r>
            <a:r>
              <a:rPr lang="en-US" b="1" dirty="0"/>
              <a:t>100</a:t>
            </a:r>
            <a:r>
              <a:rPr lang="en-US" dirty="0"/>
              <a:t>% of us at some point</a:t>
            </a:r>
            <a:endParaRPr dirty="0"/>
          </a:p>
        </p:txBody>
      </p:sp>
      <p:grpSp>
        <p:nvGrpSpPr>
          <p:cNvPr id="226" name="Google Shape;226;g10117343390_0_39"/>
          <p:cNvGrpSpPr/>
          <p:nvPr/>
        </p:nvGrpSpPr>
        <p:grpSpPr>
          <a:xfrm>
            <a:off x="1166881" y="10960270"/>
            <a:ext cx="21945874" cy="1460553"/>
            <a:chOff x="437575" y="4110050"/>
            <a:chExt cx="8229600" cy="547701"/>
          </a:xfrm>
        </p:grpSpPr>
        <p:sp>
          <p:nvSpPr>
            <p:cNvPr id="227" name="Google Shape;227;g10117343390_0_39"/>
            <p:cNvSpPr/>
            <p:nvPr/>
          </p:nvSpPr>
          <p:spPr>
            <a:xfrm>
              <a:off x="437575" y="4181050"/>
              <a:ext cx="8229600" cy="334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8" name="Google Shape;228;g10117343390_0_39"/>
            <p:cNvCxnSpPr/>
            <p:nvPr/>
          </p:nvCxnSpPr>
          <p:spPr>
            <a:xfrm rot="10800000" flipH="1">
              <a:off x="413401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g10117343390_0_39"/>
            <p:cNvCxnSpPr/>
            <p:nvPr/>
          </p:nvCxnSpPr>
          <p:spPr>
            <a:xfrm rot="10800000" flipH="1">
              <a:off x="587137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g10117343390_0_39"/>
            <p:cNvCxnSpPr/>
            <p:nvPr/>
          </p:nvCxnSpPr>
          <p:spPr>
            <a:xfrm rot="10800000" flipH="1">
              <a:off x="760873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g10117343390_0_39"/>
            <p:cNvCxnSpPr/>
            <p:nvPr/>
          </p:nvCxnSpPr>
          <p:spPr>
            <a:xfrm rot="10800000" flipH="1">
              <a:off x="471313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g10117343390_0_39"/>
            <p:cNvCxnSpPr/>
            <p:nvPr/>
          </p:nvCxnSpPr>
          <p:spPr>
            <a:xfrm rot="10800000" flipH="1">
              <a:off x="645049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g10117343390_0_39"/>
            <p:cNvCxnSpPr/>
            <p:nvPr/>
          </p:nvCxnSpPr>
          <p:spPr>
            <a:xfrm rot="10800000" flipH="1">
              <a:off x="818785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g10117343390_0_39"/>
            <p:cNvCxnSpPr/>
            <p:nvPr/>
          </p:nvCxnSpPr>
          <p:spPr>
            <a:xfrm rot="10800000" flipH="1">
              <a:off x="529225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g10117343390_0_39"/>
            <p:cNvCxnSpPr/>
            <p:nvPr/>
          </p:nvCxnSpPr>
          <p:spPr>
            <a:xfrm rot="10800000" flipH="1">
              <a:off x="702961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g10117343390_0_39"/>
            <p:cNvCxnSpPr/>
            <p:nvPr/>
          </p:nvCxnSpPr>
          <p:spPr>
            <a:xfrm rot="10800000" flipH="1">
              <a:off x="65929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g10117343390_0_39"/>
            <p:cNvCxnSpPr/>
            <p:nvPr/>
          </p:nvCxnSpPr>
          <p:spPr>
            <a:xfrm rot="10800000" flipH="1">
              <a:off x="181753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g10117343390_0_39"/>
            <p:cNvCxnSpPr/>
            <p:nvPr/>
          </p:nvCxnSpPr>
          <p:spPr>
            <a:xfrm rot="10800000" flipH="1">
              <a:off x="297577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g10117343390_0_39"/>
            <p:cNvCxnSpPr/>
            <p:nvPr/>
          </p:nvCxnSpPr>
          <p:spPr>
            <a:xfrm rot="10800000" flipH="1">
              <a:off x="123841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g10117343390_0_39"/>
            <p:cNvCxnSpPr/>
            <p:nvPr/>
          </p:nvCxnSpPr>
          <p:spPr>
            <a:xfrm rot="10800000" flipH="1">
              <a:off x="239665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g10117343390_0_39"/>
            <p:cNvCxnSpPr/>
            <p:nvPr/>
          </p:nvCxnSpPr>
          <p:spPr>
            <a:xfrm rot="10800000" flipH="1">
              <a:off x="3554895" y="4141275"/>
              <a:ext cx="456600" cy="45660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2" name="Google Shape;242;g10117343390_0_39"/>
            <p:cNvSpPr/>
            <p:nvPr/>
          </p:nvSpPr>
          <p:spPr>
            <a:xfrm>
              <a:off x="437575" y="4515850"/>
              <a:ext cx="8229600" cy="141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g10117343390_0_39"/>
            <p:cNvSpPr/>
            <p:nvPr/>
          </p:nvSpPr>
          <p:spPr>
            <a:xfrm>
              <a:off x="437575" y="4110050"/>
              <a:ext cx="8229600" cy="7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g10117343390_0_39"/>
            <p:cNvSpPr/>
            <p:nvPr/>
          </p:nvSpPr>
          <p:spPr>
            <a:xfrm>
              <a:off x="437575" y="4181043"/>
              <a:ext cx="8229600" cy="334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104eaf235_0_47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an inaccessible experience like?</a:t>
            </a:r>
            <a:endParaRPr/>
          </a:p>
        </p:txBody>
      </p:sp>
      <p:sp>
        <p:nvSpPr>
          <p:cNvPr id="250" name="Google Shape;250;g10104eaf235_0_47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Credit: Sarah Fossheim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on twitter</a:t>
            </a:r>
            <a:endParaRPr/>
          </a:p>
        </p:txBody>
      </p:sp>
      <p:pic>
        <p:nvPicPr>
          <p:cNvPr id="251" name="Google Shape;251;g10104eaf235_0_47" title="Link to screen reader vide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695" y="4227600"/>
            <a:ext cx="14404612" cy="82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104eaf235_0_5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turn: Using a Screen reader</a:t>
            </a:r>
            <a:endParaRPr/>
          </a:p>
        </p:txBody>
      </p:sp>
      <p:sp>
        <p:nvSpPr>
          <p:cNvPr id="257" name="Google Shape;257;g10104eaf235_0_53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10104eaf235_0_53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Mac users: VoiceOver</a:t>
            </a:r>
            <a:endParaRPr sz="550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Windows users: NVDA (requires download)</a:t>
            </a:r>
            <a:endParaRPr sz="5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0104eaf235_1_0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Ex. 1: Visa Chart Components Bar Chart</a:t>
            </a:r>
            <a:endParaRPr/>
          </a:p>
        </p:txBody>
      </p:sp>
      <p:sp>
        <p:nvSpPr>
          <p:cNvPr id="264" name="Google Shape;264;g10104eaf235_1_0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https://observablehq.com/@frankelavsky/chartability-contrast-series</a:t>
            </a:r>
            <a:endParaRPr/>
          </a:p>
        </p:txBody>
      </p:sp>
      <p:pic>
        <p:nvPicPr>
          <p:cNvPr id="265" name="Google Shape;265;g10104eaf235_1_0" title="a bar chart with 6 bars and 3 categorie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7388" y="4355850"/>
            <a:ext cx="12529325" cy="822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104eaf235_1_6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Ex. 2: Plot bar-chart</a:t>
            </a:r>
            <a:endParaRPr/>
          </a:p>
        </p:txBody>
      </p:sp>
      <p:sp>
        <p:nvSpPr>
          <p:cNvPr id="271" name="Google Shape;271;g10104eaf235_1_6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https://observablehq.com/@observablehq/plot-bar</a:t>
            </a:r>
            <a:endParaRPr dirty="0"/>
          </a:p>
        </p:txBody>
      </p:sp>
      <p:sp>
        <p:nvSpPr>
          <p:cNvPr id="272" name="Google Shape;272;g10104eaf235_1_6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550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5500"/>
          </a:p>
        </p:txBody>
      </p:sp>
      <p:pic>
        <p:nvPicPr>
          <p:cNvPr id="273" name="Google Shape;273;g10104eaf235_1_6" title="a bar chart with a bar for every letter in the alphabet and their frequency of use in English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7375" y="4846400"/>
            <a:ext cx="12172950" cy="76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104eaf235_1_14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Discuss!</a:t>
            </a:r>
            <a:endParaRPr/>
          </a:p>
        </p:txBody>
      </p:sp>
      <p:sp>
        <p:nvSpPr>
          <p:cNvPr id="279" name="Google Shape;279;g10104eaf235_1_14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10104eaf235_1_14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What was it like to use a screen reader?</a:t>
            </a:r>
            <a:endParaRPr sz="550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What are some difference between the two charts?</a:t>
            </a:r>
            <a:endParaRPr sz="550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Why did one chart work and another not work?</a:t>
            </a:r>
            <a:endParaRPr sz="550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5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0104eaf235_1_27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Listen to People with Disabilities (PWD)</a:t>
            </a:r>
            <a:endParaRPr dirty="0"/>
          </a:p>
        </p:txBody>
      </p:sp>
      <p:sp>
        <p:nvSpPr>
          <p:cNvPr id="286" name="Google Shape;286;g10104eaf235_1_27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10104eaf235_1_27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lang="en-US" sz="5500" dirty="0"/>
              <a:t>There are a lot of ways to listen to PWD:</a:t>
            </a:r>
          </a:p>
          <a:p>
            <a:pPr marL="914400" lvl="0" indent="-91440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AutoNum type="arabicPeriod"/>
            </a:pPr>
            <a:r>
              <a:rPr lang="en-US" sz="5500" dirty="0"/>
              <a:t>Actually ask them!</a:t>
            </a:r>
          </a:p>
          <a:p>
            <a:pPr marL="914400" lvl="0" indent="-91440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AutoNum type="arabicPeriod"/>
            </a:pPr>
            <a:r>
              <a:rPr lang="en-US" sz="5500" dirty="0"/>
              <a:t>Find where they are already speaking</a:t>
            </a:r>
          </a:p>
          <a:p>
            <a:pPr marL="914400" lvl="0" indent="-91440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AutoNum type="arabicPeriod"/>
            </a:pPr>
            <a:r>
              <a:rPr lang="en-US" sz="5500" dirty="0"/>
              <a:t>Find where they have already spoken:</a:t>
            </a:r>
          </a:p>
          <a:p>
            <a:pPr marL="1371600" lvl="1" indent="-914400">
              <a:buSzPts val="4800"/>
              <a:buFont typeface="Arial" panose="020B0604020202020204" pitchFamily="34" charset="0"/>
              <a:buChar char="•"/>
            </a:pPr>
            <a:r>
              <a:rPr lang="en-US" sz="5500" dirty="0"/>
              <a:t>Research</a:t>
            </a:r>
          </a:p>
          <a:p>
            <a:pPr marL="1371600" lvl="1" indent="-914400">
              <a:buSzPts val="4800"/>
              <a:buFont typeface="Arial" panose="020B0604020202020204" pitchFamily="34" charset="0"/>
              <a:buChar char="•"/>
            </a:pPr>
            <a:r>
              <a:rPr lang="en-US" sz="5500" dirty="0"/>
              <a:t>Blog posts</a:t>
            </a:r>
          </a:p>
          <a:p>
            <a:pPr marL="1371600" lvl="1" indent="-914400">
              <a:buSzPts val="4800"/>
              <a:buFont typeface="Arial" panose="020B0604020202020204" pitchFamily="34" charset="0"/>
              <a:buChar char="•"/>
            </a:pPr>
            <a:r>
              <a:rPr lang="en-US" sz="5500" dirty="0"/>
              <a:t>Accessibility Standards</a:t>
            </a:r>
            <a:endParaRPr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104eaf235_1_3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you make a visualization accessible?</a:t>
            </a:r>
            <a:endParaRPr/>
          </a:p>
        </p:txBody>
      </p:sp>
      <p:sp>
        <p:nvSpPr>
          <p:cNvPr id="293" name="Google Shape;293;g10104eaf235_1_33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a short set of heuristics!</a:t>
            </a:r>
            <a:endParaRPr/>
          </a:p>
        </p:txBody>
      </p:sp>
      <p:sp>
        <p:nvSpPr>
          <p:cNvPr id="294" name="Google Shape;294;g10104eaf235_1_33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Perceivable: Contrast, color, alt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Operable: Keyboard and SR access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Understandable: Textual descriptions and simplicity</a:t>
            </a:r>
            <a:endParaRPr sz="550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5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104eaf235_1_39"/>
          <p:cNvSpPr txBox="1">
            <a:spLocks noGrp="1"/>
          </p:cNvSpPr>
          <p:nvPr>
            <p:ph type="title"/>
          </p:nvPr>
        </p:nvSpPr>
        <p:spPr>
          <a:xfrm>
            <a:off x="1206450" y="5743871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Perceivable</a:t>
            </a:r>
            <a:endParaRPr/>
          </a:p>
        </p:txBody>
      </p:sp>
      <p:sp>
        <p:nvSpPr>
          <p:cNvPr id="300" name="Google Shape;300;g10104eaf235_1_39"/>
          <p:cNvSpPr txBox="1">
            <a:spLocks noGrp="1"/>
          </p:cNvSpPr>
          <p:nvPr>
            <p:ph type="body" idx="1"/>
          </p:nvPr>
        </p:nvSpPr>
        <p:spPr>
          <a:xfrm>
            <a:off x="1206450" y="7037333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Can someone perceive this in multiple ways? Is each way easy?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you will learn today</a:t>
            </a:r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endParaRPr sz="5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6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5720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What is accessibility?</a:t>
            </a:r>
            <a:endParaRPr dirty="0"/>
          </a:p>
          <a:p>
            <a:pPr marL="45720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How do you know a visualization is inaccessible? </a:t>
            </a:r>
            <a:endParaRPr dirty="0"/>
          </a:p>
          <a:p>
            <a:pPr marL="45720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How can you make a a visualization more accessible?</a:t>
            </a:r>
            <a:endParaRPr dirty="0"/>
          </a:p>
          <a:p>
            <a:pPr marL="45720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What are challenges in this space?</a:t>
            </a:r>
            <a:endParaRPr dirty="0"/>
          </a:p>
        </p:txBody>
      </p:sp>
      <p:sp>
        <p:nvSpPr>
          <p:cNvPr id="136" name="Google Shape;136;p6"/>
          <p:cNvSpPr txBox="1">
            <a:spLocks noGrp="1"/>
          </p:cNvSpPr>
          <p:nvPr>
            <p:ph type="sldNum" idx="12"/>
          </p:nvPr>
        </p:nvSpPr>
        <p:spPr>
          <a:xfrm>
            <a:off x="23558552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117343390_0_251"/>
          <p:cNvSpPr txBox="1">
            <a:spLocks noGrp="1"/>
          </p:cNvSpPr>
          <p:nvPr>
            <p:ph type="title"/>
          </p:nvPr>
        </p:nvSpPr>
        <p:spPr>
          <a:xfrm>
            <a:off x="1206450" y="5743871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Perceivable Checklist:</a:t>
            </a:r>
            <a:endParaRPr/>
          </a:p>
        </p:txBody>
      </p:sp>
      <p:sp>
        <p:nvSpPr>
          <p:cNvPr id="306" name="Google Shape;306;g10117343390_0_251"/>
          <p:cNvSpPr txBox="1">
            <a:spLocks noGrp="1"/>
          </p:cNvSpPr>
          <p:nvPr>
            <p:ph type="body" idx="1"/>
          </p:nvPr>
        </p:nvSpPr>
        <p:spPr>
          <a:xfrm>
            <a:off x="1206450" y="7037300"/>
            <a:ext cx="21971100" cy="4462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0" lvl="0" indent="-577850" algn="l" rtl="0">
              <a:spcBef>
                <a:spcPts val="180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High Contrast</a:t>
            </a:r>
            <a:endParaRPr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CVD-Safe + Redundant Encoding</a:t>
            </a:r>
            <a:endParaRPr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Alt Text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g10117343390_0_131"/>
          <p:cNvGrpSpPr/>
          <p:nvPr/>
        </p:nvGrpSpPr>
        <p:grpSpPr>
          <a:xfrm>
            <a:off x="1877759" y="6327985"/>
            <a:ext cx="20651349" cy="6879014"/>
            <a:chOff x="704151" y="2372965"/>
            <a:chExt cx="7744159" cy="2579598"/>
          </a:xfrm>
        </p:grpSpPr>
        <p:grpSp>
          <p:nvGrpSpPr>
            <p:cNvPr id="312" name="Google Shape;312;g10117343390_0_131"/>
            <p:cNvGrpSpPr/>
            <p:nvPr/>
          </p:nvGrpSpPr>
          <p:grpSpPr>
            <a:xfrm>
              <a:off x="5600110" y="2372965"/>
              <a:ext cx="2848200" cy="334800"/>
              <a:chOff x="5600110" y="2372965"/>
              <a:chExt cx="2848200" cy="334800"/>
            </a:xfrm>
          </p:grpSpPr>
          <p:sp>
            <p:nvSpPr>
              <p:cNvPr id="313" name="Google Shape;313;g10117343390_0_131"/>
              <p:cNvSpPr/>
              <p:nvPr/>
            </p:nvSpPr>
            <p:spPr>
              <a:xfrm>
                <a:off x="5600110" y="2372965"/>
                <a:ext cx="2848200" cy="3348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9494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g10117343390_0_131"/>
              <p:cNvSpPr/>
              <p:nvPr/>
            </p:nvSpPr>
            <p:spPr>
              <a:xfrm>
                <a:off x="5600110" y="2372965"/>
                <a:ext cx="128100" cy="334800"/>
              </a:xfrm>
              <a:prstGeom prst="rect">
                <a:avLst/>
              </a:prstGeom>
              <a:solidFill>
                <a:srgbClr val="949494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5" name="Google Shape;315;g10117343390_0_131"/>
            <p:cNvGrpSpPr/>
            <p:nvPr/>
          </p:nvGrpSpPr>
          <p:grpSpPr>
            <a:xfrm>
              <a:off x="5600110" y="3045313"/>
              <a:ext cx="2848200" cy="334800"/>
              <a:chOff x="5600110" y="3045313"/>
              <a:chExt cx="2848200" cy="334800"/>
            </a:xfrm>
          </p:grpSpPr>
          <p:sp>
            <p:nvSpPr>
              <p:cNvPr id="316" name="Google Shape;316;g10117343390_0_131"/>
              <p:cNvSpPr/>
              <p:nvPr/>
            </p:nvSpPr>
            <p:spPr>
              <a:xfrm>
                <a:off x="5600110" y="3045313"/>
                <a:ext cx="2848200" cy="3348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94949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g10117343390_0_131"/>
              <p:cNvSpPr/>
              <p:nvPr/>
            </p:nvSpPr>
            <p:spPr>
              <a:xfrm>
                <a:off x="5600110" y="3045313"/>
                <a:ext cx="850500" cy="334800"/>
              </a:xfrm>
              <a:prstGeom prst="rect">
                <a:avLst/>
              </a:prstGeom>
              <a:solidFill>
                <a:srgbClr val="949494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" name="Google Shape;318;g10117343390_0_131"/>
            <p:cNvGrpSpPr/>
            <p:nvPr/>
          </p:nvGrpSpPr>
          <p:grpSpPr>
            <a:xfrm>
              <a:off x="704260" y="2372965"/>
              <a:ext cx="2848200" cy="334800"/>
              <a:chOff x="704260" y="2372965"/>
              <a:chExt cx="2848200" cy="334800"/>
            </a:xfrm>
          </p:grpSpPr>
          <p:sp>
            <p:nvSpPr>
              <p:cNvPr id="319" name="Google Shape;319;g10117343390_0_131"/>
              <p:cNvSpPr/>
              <p:nvPr/>
            </p:nvSpPr>
            <p:spPr>
              <a:xfrm>
                <a:off x="704260" y="2372965"/>
                <a:ext cx="2848200" cy="334800"/>
              </a:xfrm>
              <a:prstGeom prst="rect">
                <a:avLst/>
              </a:prstGeom>
              <a:solidFill>
                <a:srgbClr val="F3F3F3"/>
              </a:solidFill>
              <a:ln w="9525" cap="flat" cmpd="sng">
                <a:solidFill>
                  <a:srgbClr val="E4E4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g10117343390_0_131"/>
              <p:cNvSpPr/>
              <p:nvPr/>
            </p:nvSpPr>
            <p:spPr>
              <a:xfrm>
                <a:off x="704260" y="2372965"/>
                <a:ext cx="128100" cy="334800"/>
              </a:xfrm>
              <a:prstGeom prst="rect">
                <a:avLst/>
              </a:pr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g10117343390_0_131"/>
            <p:cNvGrpSpPr/>
            <p:nvPr/>
          </p:nvGrpSpPr>
          <p:grpSpPr>
            <a:xfrm>
              <a:off x="704251" y="3045313"/>
              <a:ext cx="2848209" cy="334812"/>
              <a:chOff x="704251" y="3045313"/>
              <a:chExt cx="2848209" cy="334812"/>
            </a:xfrm>
          </p:grpSpPr>
          <p:sp>
            <p:nvSpPr>
              <p:cNvPr id="322" name="Google Shape;322;g10117343390_0_131"/>
              <p:cNvSpPr/>
              <p:nvPr/>
            </p:nvSpPr>
            <p:spPr>
              <a:xfrm>
                <a:off x="704260" y="3045313"/>
                <a:ext cx="2848200" cy="334800"/>
              </a:xfrm>
              <a:prstGeom prst="rect">
                <a:avLst/>
              </a:prstGeom>
              <a:solidFill>
                <a:srgbClr val="F3F3F3"/>
              </a:solidFill>
              <a:ln w="9525" cap="flat" cmpd="sng">
                <a:solidFill>
                  <a:srgbClr val="E4E4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g10117343390_0_131"/>
              <p:cNvSpPr/>
              <p:nvPr/>
            </p:nvSpPr>
            <p:spPr>
              <a:xfrm>
                <a:off x="704251" y="3045325"/>
                <a:ext cx="848400" cy="334800"/>
              </a:xfrm>
              <a:prstGeom prst="rect">
                <a:avLst/>
              </a:prstGeom>
              <a:solidFill>
                <a:srgbClr val="E4E4E4"/>
              </a:solidFill>
              <a:ln>
                <a:noFill/>
              </a:ln>
            </p:spPr>
            <p:txBody>
              <a:bodyPr spcFirstLastPara="1" wrap="square" lIns="243800" tIns="243800" rIns="243800" bIns="2438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4" name="Google Shape;324;g10117343390_0_131"/>
            <p:cNvSpPr/>
            <p:nvPr/>
          </p:nvSpPr>
          <p:spPr>
            <a:xfrm>
              <a:off x="704151" y="3945425"/>
              <a:ext cx="2848200" cy="334800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g10117343390_0_131"/>
            <p:cNvSpPr/>
            <p:nvPr/>
          </p:nvSpPr>
          <p:spPr>
            <a:xfrm>
              <a:off x="704260" y="4617763"/>
              <a:ext cx="255900" cy="334800"/>
            </a:xfrm>
            <a:prstGeom prst="rect">
              <a:avLst/>
            </a:prstGeom>
            <a:solidFill>
              <a:srgbClr val="E4E4E4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g10117343390_0_131"/>
            <p:cNvSpPr/>
            <p:nvPr/>
          </p:nvSpPr>
          <p:spPr>
            <a:xfrm>
              <a:off x="5600000" y="3945425"/>
              <a:ext cx="2848200" cy="334800"/>
            </a:xfrm>
            <a:prstGeom prst="rect">
              <a:avLst/>
            </a:prstGeom>
            <a:solidFill>
              <a:srgbClr val="949494"/>
            </a:solidFill>
            <a:ln w="9525" cap="flat" cmpd="sng">
              <a:solidFill>
                <a:srgbClr val="9494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g10117343390_0_131"/>
            <p:cNvSpPr/>
            <p:nvPr/>
          </p:nvSpPr>
          <p:spPr>
            <a:xfrm>
              <a:off x="5600110" y="4617763"/>
              <a:ext cx="255900" cy="334800"/>
            </a:xfrm>
            <a:prstGeom prst="rect">
              <a:avLst/>
            </a:prstGeom>
            <a:solidFill>
              <a:srgbClr val="949494"/>
            </a:solidFill>
            <a:ln w="9525" cap="flat" cmpd="sng">
              <a:solidFill>
                <a:srgbClr val="94949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g10117343390_0_13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with high contrast</a:t>
            </a:r>
            <a:endParaRPr/>
          </a:p>
        </p:txBody>
      </p:sp>
      <p:sp>
        <p:nvSpPr>
          <p:cNvPr id="329" name="Google Shape;329;g10117343390_0_131"/>
          <p:cNvSpPr txBox="1"/>
          <p:nvPr/>
        </p:nvSpPr>
        <p:spPr>
          <a:xfrm>
            <a:off x="1701800" y="5410200"/>
            <a:ext cx="75951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Colorblindness: % of People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30" name="Google Shape;330;g10117343390_0_131"/>
          <p:cNvSpPr txBox="1"/>
          <p:nvPr/>
        </p:nvSpPr>
        <p:spPr>
          <a:xfrm>
            <a:off x="1701800" y="7239000"/>
            <a:ext cx="56136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Low Vision: % of People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31" name="Google Shape;331;g10117343390_0_131"/>
          <p:cNvSpPr txBox="1"/>
          <p:nvPr/>
        </p:nvSpPr>
        <p:spPr>
          <a:xfrm>
            <a:off x="14757400" y="5410200"/>
            <a:ext cx="67311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Colorblindness: % of People</a:t>
            </a:r>
            <a:endParaRPr sz="3700"/>
          </a:p>
        </p:txBody>
      </p:sp>
      <p:sp>
        <p:nvSpPr>
          <p:cNvPr id="332" name="Google Shape;332;g10117343390_0_131"/>
          <p:cNvSpPr txBox="1"/>
          <p:nvPr/>
        </p:nvSpPr>
        <p:spPr>
          <a:xfrm>
            <a:off x="14757400" y="7239000"/>
            <a:ext cx="56136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Low Vision: % of People</a:t>
            </a:r>
            <a:endParaRPr sz="3700"/>
          </a:p>
        </p:txBody>
      </p:sp>
      <p:sp>
        <p:nvSpPr>
          <p:cNvPr id="333" name="Google Shape;333;g10117343390_0_131"/>
          <p:cNvSpPr txBox="1"/>
          <p:nvPr/>
        </p:nvSpPr>
        <p:spPr>
          <a:xfrm>
            <a:off x="2159000" y="6248400"/>
            <a:ext cx="56136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4%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34" name="Google Shape;334;g10117343390_0_131"/>
          <p:cNvSpPr txBox="1"/>
          <p:nvPr/>
        </p:nvSpPr>
        <p:spPr>
          <a:xfrm>
            <a:off x="4038600" y="8026400"/>
            <a:ext cx="3860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25%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35" name="Google Shape;335;g10117343390_0_131"/>
          <p:cNvSpPr txBox="1"/>
          <p:nvPr/>
        </p:nvSpPr>
        <p:spPr>
          <a:xfrm>
            <a:off x="15214600" y="6248400"/>
            <a:ext cx="56136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/>
              <a:t>4</a:t>
            </a:r>
            <a:r>
              <a:rPr lang="en-US" sz="3700"/>
              <a:t>%</a:t>
            </a:r>
            <a:endParaRPr sz="3700"/>
          </a:p>
        </p:txBody>
      </p:sp>
      <p:sp>
        <p:nvSpPr>
          <p:cNvPr id="336" name="Google Shape;336;g10117343390_0_131"/>
          <p:cNvSpPr txBox="1"/>
          <p:nvPr/>
        </p:nvSpPr>
        <p:spPr>
          <a:xfrm>
            <a:off x="17119600" y="8026400"/>
            <a:ext cx="36072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/>
              <a:t>25</a:t>
            </a:r>
            <a:r>
              <a:rPr lang="en-US" sz="3700"/>
              <a:t>%</a:t>
            </a:r>
            <a:endParaRPr sz="3700"/>
          </a:p>
        </p:txBody>
      </p:sp>
      <p:sp>
        <p:nvSpPr>
          <p:cNvPr id="337" name="Google Shape;337;g10117343390_0_131"/>
          <p:cNvSpPr txBox="1"/>
          <p:nvPr/>
        </p:nvSpPr>
        <p:spPr>
          <a:xfrm>
            <a:off x="889000" y="3860800"/>
            <a:ext cx="98808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b="1">
                <a:solidFill>
                  <a:srgbClr val="969696"/>
                </a:solidFill>
              </a:rPr>
              <a:t>Colorblindness Disproportionately Overrepresented in A11y Resources</a:t>
            </a:r>
            <a:endParaRPr sz="4300" b="1">
              <a:solidFill>
                <a:srgbClr val="969696"/>
              </a:solidFill>
            </a:endParaRPr>
          </a:p>
        </p:txBody>
      </p:sp>
      <p:sp>
        <p:nvSpPr>
          <p:cNvPr id="338" name="Google Shape;338;g10117343390_0_131"/>
          <p:cNvSpPr txBox="1"/>
          <p:nvPr/>
        </p:nvSpPr>
        <p:spPr>
          <a:xfrm>
            <a:off x="13748200" y="3860800"/>
            <a:ext cx="9880800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 b="1"/>
              <a:t>Colorblindness Disproportionately Overrepresented in A11y Resources</a:t>
            </a:r>
            <a:endParaRPr sz="4300" b="1"/>
          </a:p>
        </p:txBody>
      </p:sp>
      <p:sp>
        <p:nvSpPr>
          <p:cNvPr id="339" name="Google Shape;339;g10117343390_0_131"/>
          <p:cNvSpPr txBox="1"/>
          <p:nvPr/>
        </p:nvSpPr>
        <p:spPr>
          <a:xfrm>
            <a:off x="1701800" y="9603400"/>
            <a:ext cx="75951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Colorblindness: # of Resources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40" name="Google Shape;340;g10117343390_0_131"/>
          <p:cNvSpPr txBox="1"/>
          <p:nvPr/>
        </p:nvSpPr>
        <p:spPr>
          <a:xfrm>
            <a:off x="1701800" y="11432200"/>
            <a:ext cx="6476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Low Vision: # of Resources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41" name="Google Shape;341;g10117343390_0_131"/>
          <p:cNvSpPr txBox="1"/>
          <p:nvPr/>
        </p:nvSpPr>
        <p:spPr>
          <a:xfrm>
            <a:off x="9372600" y="10441600"/>
            <a:ext cx="56136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51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42" name="Google Shape;342;g10117343390_0_131"/>
          <p:cNvSpPr txBox="1"/>
          <p:nvPr/>
        </p:nvSpPr>
        <p:spPr>
          <a:xfrm>
            <a:off x="2489200" y="12219600"/>
            <a:ext cx="3860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969696"/>
                </a:solidFill>
              </a:rPr>
              <a:t>5</a:t>
            </a:r>
            <a:endParaRPr sz="3700">
              <a:solidFill>
                <a:srgbClr val="969696"/>
              </a:solidFill>
            </a:endParaRPr>
          </a:p>
        </p:txBody>
      </p:sp>
      <p:sp>
        <p:nvSpPr>
          <p:cNvPr id="343" name="Google Shape;343;g10117343390_0_131"/>
          <p:cNvSpPr txBox="1"/>
          <p:nvPr/>
        </p:nvSpPr>
        <p:spPr>
          <a:xfrm>
            <a:off x="14757400" y="9603400"/>
            <a:ext cx="75951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Colorblindness: # of Resources</a:t>
            </a:r>
            <a:endParaRPr sz="3700"/>
          </a:p>
        </p:txBody>
      </p:sp>
      <p:sp>
        <p:nvSpPr>
          <p:cNvPr id="344" name="Google Shape;344;g10117343390_0_131"/>
          <p:cNvSpPr txBox="1"/>
          <p:nvPr/>
        </p:nvSpPr>
        <p:spPr>
          <a:xfrm>
            <a:off x="14757400" y="11432200"/>
            <a:ext cx="6476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Low Vision: # of Resources</a:t>
            </a:r>
            <a:endParaRPr sz="3700"/>
          </a:p>
        </p:txBody>
      </p:sp>
      <p:sp>
        <p:nvSpPr>
          <p:cNvPr id="345" name="Google Shape;345;g10117343390_0_131"/>
          <p:cNvSpPr txBox="1"/>
          <p:nvPr/>
        </p:nvSpPr>
        <p:spPr>
          <a:xfrm>
            <a:off x="22428200" y="10441600"/>
            <a:ext cx="14223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/>
              <a:t>51</a:t>
            </a:r>
            <a:endParaRPr sz="3700" b="1"/>
          </a:p>
        </p:txBody>
      </p:sp>
      <p:sp>
        <p:nvSpPr>
          <p:cNvPr id="346" name="Google Shape;346;g10117343390_0_131"/>
          <p:cNvSpPr txBox="1"/>
          <p:nvPr/>
        </p:nvSpPr>
        <p:spPr>
          <a:xfrm>
            <a:off x="15544800" y="12219600"/>
            <a:ext cx="38607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/>
              <a:t>5</a:t>
            </a:r>
            <a:endParaRPr sz="37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0117343390_0_170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High Contrast Text</a:t>
            </a:r>
            <a:endParaRPr/>
          </a:p>
        </p:txBody>
      </p:sp>
      <p:sp>
        <p:nvSpPr>
          <p:cNvPr id="352" name="Google Shape;352;g10117343390_0_170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6661500" cy="91104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Text needs at least </a:t>
            </a:r>
            <a:r>
              <a:rPr lang="en-US" b="1"/>
              <a:t>4.5:1</a:t>
            </a:r>
            <a:r>
              <a:rPr lang="en-US"/>
              <a:t> contrast against its background.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Large text (bold </a:t>
            </a:r>
            <a:r>
              <a:rPr lang="en-US" i="1"/>
              <a:t>and </a:t>
            </a:r>
            <a:r>
              <a:rPr lang="en-US"/>
              <a:t>16pt or larger) can be </a:t>
            </a:r>
            <a:r>
              <a:rPr lang="en-US" b="1"/>
              <a:t>3:1</a:t>
            </a:r>
            <a:r>
              <a:rPr lang="en-US"/>
              <a:t> or higher.</a:t>
            </a:r>
            <a:endParaRPr/>
          </a:p>
        </p:txBody>
      </p:sp>
      <p:pic>
        <p:nvPicPr>
          <p:cNvPr id="353" name="Google Shape;353;g10117343390_0_170" title="user interface showing that a light grey text fails contrast with a 2.95 to 1 ratio against whit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7000" y="3120333"/>
            <a:ext cx="14645806" cy="1018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0117343390_0_176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High Contrast Geometries</a:t>
            </a:r>
            <a:endParaRPr/>
          </a:p>
        </p:txBody>
      </p:sp>
      <p:sp>
        <p:nvSpPr>
          <p:cNvPr id="359" name="Google Shape;359;g10117343390_0_176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7507200" cy="91104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Chart elements need at least </a:t>
            </a:r>
            <a:r>
              <a:rPr lang="en-US" b="1"/>
              <a:t>3:1</a:t>
            </a:r>
            <a:r>
              <a:rPr lang="en-US"/>
              <a:t> contrast against their background.</a:t>
            </a:r>
            <a:endParaRPr/>
          </a:p>
        </p:txBody>
      </p:sp>
      <p:pic>
        <p:nvPicPr>
          <p:cNvPr id="360" name="Google Shape;360;g10117343390_0_176" title="user interface showing that a light grey geometry color fails contrast with a 1.14 to 1 ratio against another light gre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7000" y="3013133"/>
            <a:ext cx="14835733" cy="8655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0117343390_0_239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Don’t rely on color alone! </a:t>
            </a:r>
            <a:endParaRPr/>
          </a:p>
        </p:txBody>
      </p:sp>
      <p:pic>
        <p:nvPicPr>
          <p:cNvPr id="366" name="Google Shape;366;g10117343390_0_239" descr="the line chart on the left shows two lines, each with different colors. The caption reads &quot;What people with normal vision see.&quot; The line chart on the right shows two lines, but the colors are the same. The second caption reads, &quot;what green-blind people see, 1% of men.&quot;" title="two pairs of line chart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25" y="5048933"/>
            <a:ext cx="13087350" cy="54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g10117343390_0_239" title="two lines, each with a different color and dash patter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7000" y="3968146"/>
            <a:ext cx="10630374" cy="7590827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g10117343390_0_239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(Muth)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https://blog.datawrapper.de/colorblindness-part2/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117343390_0_231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</a:t>
            </a:r>
            <a:r>
              <a:rPr lang="en-US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alt</a:t>
            </a:r>
            <a:r>
              <a:rPr lang="en-US"/>
              <a:t> text</a:t>
            </a:r>
            <a:endParaRPr/>
          </a:p>
        </p:txBody>
      </p:sp>
      <p:sp>
        <p:nvSpPr>
          <p:cNvPr id="374" name="Google Shape;374;g10117343390_0_231"/>
          <p:cNvSpPr txBox="1">
            <a:spLocks noGrp="1"/>
          </p:cNvSpPr>
          <p:nvPr>
            <p:ph type="body" idx="1"/>
          </p:nvPr>
        </p:nvSpPr>
        <p:spPr>
          <a:xfrm>
            <a:off x="831200" y="3073275"/>
            <a:ext cx="10835700" cy="91104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There is great research on alt text, but the most important thing to know is that you should add it to every image you post online (including twitter), in a document, or presentation.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Guidance: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https://medium.com/nightingale/writing-alt-text-for-data-visualization-2a218ef43f81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5" name="Google Shape;375;g10117343390_0_231" descr="Framework for simple, clear alt text:&#10;alt equals chart type of type of data where reason for including chart. Include a link to a data source somewhere in the text.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62975" y="5334600"/>
            <a:ext cx="8839204" cy="3829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0117343390_0_256"/>
          <p:cNvSpPr txBox="1">
            <a:spLocks noGrp="1"/>
          </p:cNvSpPr>
          <p:nvPr>
            <p:ph type="title"/>
          </p:nvPr>
        </p:nvSpPr>
        <p:spPr>
          <a:xfrm>
            <a:off x="1206450" y="3980034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Perceivable Evaluation Toolkit:</a:t>
            </a:r>
            <a:endParaRPr/>
          </a:p>
        </p:txBody>
      </p:sp>
      <p:sp>
        <p:nvSpPr>
          <p:cNvPr id="381" name="Google Shape;381;g10117343390_0_256"/>
          <p:cNvSpPr txBox="1">
            <a:spLocks noGrp="1"/>
          </p:cNvSpPr>
          <p:nvPr>
            <p:ph type="body" idx="1"/>
          </p:nvPr>
        </p:nvSpPr>
        <p:spPr>
          <a:xfrm>
            <a:off x="1206450" y="5273462"/>
            <a:ext cx="21971100" cy="4462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0" lvl="0" indent="-577850" algn="l" rtl="0">
              <a:spcBef>
                <a:spcPts val="1800"/>
              </a:spcBef>
              <a:spcAft>
                <a:spcPts val="0"/>
              </a:spcAft>
              <a:buSzPts val="55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3"/>
              </a:rPr>
              <a:t>Contrast Checker</a:t>
            </a:r>
            <a:endParaRPr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Safe color design </a:t>
            </a:r>
            <a:endParaRPr/>
          </a:p>
          <a:p>
            <a:pPr marL="1371600" lvl="1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 u="sng">
                <a:solidFill>
                  <a:schemeClr val="hlink"/>
                </a:solidFill>
                <a:hlinkClick r:id="rId4"/>
              </a:rPr>
              <a:t>CVD Checker</a:t>
            </a:r>
            <a:endParaRPr/>
          </a:p>
          <a:p>
            <a:pPr marL="1371600" lvl="1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 u="sng">
                <a:solidFill>
                  <a:schemeClr val="hlink"/>
                </a:solidFill>
                <a:hlinkClick r:id="rId5"/>
              </a:rPr>
              <a:t>Redundant encoding design ideas</a:t>
            </a:r>
            <a:endParaRPr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u="sng">
                <a:solidFill>
                  <a:schemeClr val="hlink"/>
                </a:solidFill>
                <a:hlinkClick r:id="rId6"/>
              </a:rPr>
              <a:t>Alt Text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104eaf235_1_45"/>
          <p:cNvSpPr txBox="1">
            <a:spLocks noGrp="1"/>
          </p:cNvSpPr>
          <p:nvPr>
            <p:ph type="title"/>
          </p:nvPr>
        </p:nvSpPr>
        <p:spPr>
          <a:xfrm>
            <a:off x="1206450" y="5743875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Operable</a:t>
            </a:r>
            <a:endParaRPr/>
          </a:p>
        </p:txBody>
      </p:sp>
      <p:sp>
        <p:nvSpPr>
          <p:cNvPr id="387" name="Google Shape;387;g10104eaf235_1_45"/>
          <p:cNvSpPr txBox="1">
            <a:spLocks noGrp="1"/>
          </p:cNvSpPr>
          <p:nvPr>
            <p:ph type="body" idx="1"/>
          </p:nvPr>
        </p:nvSpPr>
        <p:spPr>
          <a:xfrm>
            <a:off x="1206450" y="7037337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Can someone operate this in multiple ways? Is each way easy?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0117343390_0_261"/>
          <p:cNvSpPr txBox="1">
            <a:spLocks noGrp="1"/>
          </p:cNvSpPr>
          <p:nvPr>
            <p:ph type="title"/>
          </p:nvPr>
        </p:nvSpPr>
        <p:spPr>
          <a:xfrm>
            <a:off x="1206450" y="5743871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Operable Checklist:</a:t>
            </a:r>
            <a:endParaRPr/>
          </a:p>
        </p:txBody>
      </p:sp>
      <p:sp>
        <p:nvSpPr>
          <p:cNvPr id="393" name="Google Shape;393;g10117343390_0_261"/>
          <p:cNvSpPr txBox="1">
            <a:spLocks noGrp="1"/>
          </p:cNvSpPr>
          <p:nvPr>
            <p:ph type="body" idx="1"/>
          </p:nvPr>
        </p:nvSpPr>
        <p:spPr>
          <a:xfrm>
            <a:off x="1206450" y="7037300"/>
            <a:ext cx="21971100" cy="4462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0" lvl="0" indent="-577850" algn="l" rtl="0">
              <a:spcBef>
                <a:spcPts val="180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Mouse</a:t>
            </a:r>
            <a:endParaRPr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Keyboard-only</a:t>
            </a:r>
            <a:endParaRPr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Screen Reader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0117343390_0_119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Ensure Keyboard Access (if interactive)</a:t>
            </a:r>
            <a:endParaRPr/>
          </a:p>
        </p:txBody>
      </p:sp>
      <p:pic>
        <p:nvPicPr>
          <p:cNvPr id="399" name="Google Shape;399;g10117343390_0_119" title="An interactive chart that shows a mouse hovering to indicate user focus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4667" y="3530600"/>
            <a:ext cx="10134600" cy="78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104eaf235_1_12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/>
              <a:t>Today’s google doc</a:t>
            </a:r>
            <a:endParaRPr/>
          </a:p>
        </p:txBody>
      </p:sp>
      <p:sp>
        <p:nvSpPr>
          <p:cNvPr id="142" name="Google Shape;142;g10104eaf235_1_123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endParaRPr sz="5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g10104eaf235_1_123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0" b="1" u="sng" dirty="0">
                <a:solidFill>
                  <a:schemeClr val="hlink"/>
                </a:solidFill>
                <a:hlinkClick r:id="rId3"/>
              </a:rPr>
              <a:t>tinyurl.com/visA11yClass</a:t>
            </a:r>
            <a:endParaRPr sz="14000" b="1" dirty="0"/>
          </a:p>
        </p:txBody>
      </p:sp>
      <p:sp>
        <p:nvSpPr>
          <p:cNvPr id="144" name="Google Shape;144;g10104eaf235_1_123"/>
          <p:cNvSpPr txBox="1">
            <a:spLocks noGrp="1"/>
          </p:cNvSpPr>
          <p:nvPr>
            <p:ph type="sldNum" idx="12"/>
          </p:nvPr>
        </p:nvSpPr>
        <p:spPr>
          <a:xfrm>
            <a:off x="23558552" y="13080999"/>
            <a:ext cx="2415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0117343390_0_124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Indicate keyboard focus, use multi-modal style</a:t>
            </a:r>
            <a:endParaRPr/>
          </a:p>
        </p:txBody>
      </p:sp>
      <p:pic>
        <p:nvPicPr>
          <p:cNvPr id="405" name="Google Shape;405;g10117343390_0_124" title="Bar chart with a keyboard focus indicator around an element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567" y="2819400"/>
            <a:ext cx="12496800" cy="650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6" name="Google Shape;406;g10117343390_0_124"/>
          <p:cNvCxnSpPr/>
          <p:nvPr/>
        </p:nvCxnSpPr>
        <p:spPr>
          <a:xfrm rot="10800000">
            <a:off x="8845800" y="8762700"/>
            <a:ext cx="864000" cy="167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7" name="Google Shape;407;g10117343390_0_124"/>
          <p:cNvSpPr txBox="1"/>
          <p:nvPr/>
        </p:nvSpPr>
        <p:spPr>
          <a:xfrm>
            <a:off x="6756400" y="10439400"/>
            <a:ext cx="108711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This is a keyboard focus indicator (outer border) with the same styling effect applied on mouse hover (inner dashed white lines and blue fill)</a:t>
            </a:r>
            <a:endParaRPr sz="37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0117343390_0_266"/>
          <p:cNvSpPr txBox="1">
            <a:spLocks noGrp="1"/>
          </p:cNvSpPr>
          <p:nvPr>
            <p:ph type="title"/>
          </p:nvPr>
        </p:nvSpPr>
        <p:spPr>
          <a:xfrm>
            <a:off x="1206500" y="1040358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Keyboard-only?</a:t>
            </a:r>
            <a:endParaRPr/>
          </a:p>
        </p:txBody>
      </p:sp>
      <p:sp>
        <p:nvSpPr>
          <p:cNvPr id="413" name="Google Shape;413;g10117343390_0_266"/>
          <p:cNvSpPr txBox="1"/>
          <p:nvPr/>
        </p:nvSpPr>
        <p:spPr>
          <a:xfrm>
            <a:off x="7004375" y="11687875"/>
            <a:ext cx="9450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hlink"/>
                </a:solidFill>
                <a:hlinkClick r:id="rId3"/>
              </a:rPr>
              <a:t>https://vega.github.io/vega-lite/examples/selection_heatmap.html</a:t>
            </a:r>
            <a:endParaRPr sz="2500"/>
          </a:p>
        </p:txBody>
      </p:sp>
      <p:pic>
        <p:nvPicPr>
          <p:cNvPr id="414" name="Google Shape;414;g10117343390_0_266" title="selectable heat map screensho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8199" y="3449900"/>
            <a:ext cx="10862950" cy="8064649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10117343390_0_266"/>
          <p:cNvSpPr txBox="1">
            <a:spLocks noGrp="1"/>
          </p:cNvSpPr>
          <p:nvPr>
            <p:ph type="body" idx="1"/>
          </p:nvPr>
        </p:nvSpPr>
        <p:spPr>
          <a:xfrm>
            <a:off x="1206500" y="2404512"/>
            <a:ext cx="21971100" cy="9348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Some things work for screen readers but not for keyboard-only users!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0117343390_0_288"/>
          <p:cNvSpPr txBox="1">
            <a:spLocks noGrp="1"/>
          </p:cNvSpPr>
          <p:nvPr>
            <p:ph type="title"/>
          </p:nvPr>
        </p:nvSpPr>
        <p:spPr>
          <a:xfrm>
            <a:off x="1206500" y="1040358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Keyboard only example:</a:t>
            </a:r>
            <a:endParaRPr/>
          </a:p>
        </p:txBody>
      </p:sp>
      <p:sp>
        <p:nvSpPr>
          <p:cNvPr id="421" name="Google Shape;421;g10117343390_0_288"/>
          <p:cNvSpPr txBox="1"/>
          <p:nvPr/>
        </p:nvSpPr>
        <p:spPr>
          <a:xfrm>
            <a:off x="6609450" y="11646050"/>
            <a:ext cx="11165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hlink"/>
                </a:solidFill>
                <a:hlinkClick r:id="rId3"/>
              </a:rPr>
              <a:t>https://observablehq.com/@frankelavsky/experimental-color-scale-textures</a:t>
            </a:r>
            <a:endParaRPr sz="2500"/>
          </a:p>
        </p:txBody>
      </p:sp>
      <p:pic>
        <p:nvPicPr>
          <p:cNvPr id="422" name="Google Shape;422;g10117343390_0_288" title="heat map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6226" y="2268100"/>
            <a:ext cx="12335476" cy="922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0117343390_0_281"/>
          <p:cNvSpPr txBox="1">
            <a:spLocks noGrp="1"/>
          </p:cNvSpPr>
          <p:nvPr>
            <p:ph type="title"/>
          </p:nvPr>
        </p:nvSpPr>
        <p:spPr>
          <a:xfrm>
            <a:off x="1206450" y="3980034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Operable Evaluation Toolkit:</a:t>
            </a:r>
            <a:endParaRPr/>
          </a:p>
        </p:txBody>
      </p:sp>
      <p:sp>
        <p:nvSpPr>
          <p:cNvPr id="428" name="Google Shape;428;g10117343390_0_281"/>
          <p:cNvSpPr txBox="1">
            <a:spLocks noGrp="1"/>
          </p:cNvSpPr>
          <p:nvPr>
            <p:ph type="body" idx="1"/>
          </p:nvPr>
        </p:nvSpPr>
        <p:spPr>
          <a:xfrm>
            <a:off x="1206450" y="5273462"/>
            <a:ext cx="21971100" cy="4462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914400" lvl="0" indent="-577850" algn="l" rtl="0">
              <a:spcBef>
                <a:spcPts val="1800"/>
              </a:spcBef>
              <a:spcAft>
                <a:spcPts val="0"/>
              </a:spcAft>
              <a:buSzPts val="5500"/>
              <a:buAutoNum type="arabicPeriod"/>
            </a:pPr>
            <a:r>
              <a:rPr lang="en-US" b="1"/>
              <a:t>Use your mouse</a:t>
            </a:r>
            <a:r>
              <a:rPr lang="en-US"/>
              <a:t>: can it do something meaningful? (tooltip, click event, etc) If so:</a:t>
            </a:r>
            <a:endParaRPr/>
          </a:p>
          <a:p>
            <a:pPr marL="1371600" lvl="1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/>
              <a:t>Test using a </a:t>
            </a:r>
            <a:r>
              <a:rPr lang="en-US" b="1"/>
              <a:t>keyboard-only</a:t>
            </a:r>
            <a:r>
              <a:rPr lang="en-US"/>
              <a:t>: can you navigate </a:t>
            </a:r>
            <a:r>
              <a:rPr lang="en-US" i="1"/>
              <a:t>and</a:t>
            </a:r>
            <a:r>
              <a:rPr lang="en-US"/>
              <a:t> use keyboard activation (spacebar/enter) on the visualization?</a:t>
            </a:r>
            <a:endParaRPr/>
          </a:p>
          <a:p>
            <a:pPr marL="1371600" lvl="1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/>
              <a:t>Test using a </a:t>
            </a:r>
            <a:r>
              <a:rPr lang="en-US" b="1"/>
              <a:t>screen reader</a:t>
            </a:r>
            <a:r>
              <a:rPr lang="en-US"/>
              <a:t>: Can you use a screen reader to navigate and use keyboard activation on the visualization?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0104eaf235_1_51"/>
          <p:cNvSpPr txBox="1">
            <a:spLocks noGrp="1"/>
          </p:cNvSpPr>
          <p:nvPr>
            <p:ph type="title"/>
          </p:nvPr>
        </p:nvSpPr>
        <p:spPr>
          <a:xfrm>
            <a:off x="1206450" y="5743875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Understandable</a:t>
            </a:r>
            <a:endParaRPr/>
          </a:p>
        </p:txBody>
      </p:sp>
      <p:sp>
        <p:nvSpPr>
          <p:cNvPr id="434" name="Google Shape;434;g10104eaf235_1_51"/>
          <p:cNvSpPr txBox="1">
            <a:spLocks noGrp="1"/>
          </p:cNvSpPr>
          <p:nvPr>
            <p:ph type="body" idx="1"/>
          </p:nvPr>
        </p:nvSpPr>
        <p:spPr>
          <a:xfrm>
            <a:off x="1206450" y="7037337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Can someone understand this in multiple ways? Is each way easy?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0117343390_0_300"/>
          <p:cNvSpPr txBox="1">
            <a:spLocks noGrp="1"/>
          </p:cNvSpPr>
          <p:nvPr>
            <p:ph type="title"/>
          </p:nvPr>
        </p:nvSpPr>
        <p:spPr>
          <a:xfrm>
            <a:off x="1206450" y="5743871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Understandable Checklist:</a:t>
            </a:r>
            <a:endParaRPr/>
          </a:p>
        </p:txBody>
      </p:sp>
      <p:sp>
        <p:nvSpPr>
          <p:cNvPr id="440" name="Google Shape;440;g10117343390_0_300"/>
          <p:cNvSpPr txBox="1">
            <a:spLocks noGrp="1"/>
          </p:cNvSpPr>
          <p:nvPr>
            <p:ph type="body" idx="1"/>
          </p:nvPr>
        </p:nvSpPr>
        <p:spPr>
          <a:xfrm>
            <a:off x="1206450" y="7037300"/>
            <a:ext cx="21971100" cy="4462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0" lvl="0" indent="-577850" algn="l" rtl="0">
              <a:spcBef>
                <a:spcPts val="180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Descriptive title, summary, or caption</a:t>
            </a:r>
            <a:endParaRPr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Data table or data download</a:t>
            </a:r>
            <a:endParaRPr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/>
              <a:t>Reading level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32af637055b3545_0"/>
          <p:cNvSpPr txBox="1">
            <a:spLocks noGrp="1"/>
          </p:cNvSpPr>
          <p:nvPr>
            <p:ph type="title"/>
          </p:nvPr>
        </p:nvSpPr>
        <p:spPr>
          <a:xfrm>
            <a:off x="1206500" y="1040358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Non-descriptive Titles are Inaccessible!</a:t>
            </a:r>
            <a:endParaRPr/>
          </a:p>
        </p:txBody>
      </p:sp>
      <p:pic>
        <p:nvPicPr>
          <p:cNvPr id="446" name="Google Shape;446;g132af637055b3545_0" title="Line chart titled &quot;Entropic Force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888" y="2638172"/>
            <a:ext cx="17010218" cy="10843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32af637055b3545_25"/>
          <p:cNvSpPr txBox="1">
            <a:spLocks noGrp="1"/>
          </p:cNvSpPr>
          <p:nvPr>
            <p:ph type="title"/>
          </p:nvPr>
        </p:nvSpPr>
        <p:spPr>
          <a:xfrm>
            <a:off x="1206500" y="1040358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Descriptive Titles have Summaries/Takeaways</a:t>
            </a:r>
            <a:endParaRPr/>
          </a:p>
        </p:txBody>
      </p:sp>
      <p:pic>
        <p:nvPicPr>
          <p:cNvPr id="452" name="Google Shape;452;g132af637055b3545_25" title="Line chart titled &quot;Entropic Force has increased exponentially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975" y="2679108"/>
            <a:ext cx="17164050" cy="107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2af637055b3545_36"/>
          <p:cNvSpPr txBox="1">
            <a:spLocks noGrp="1"/>
          </p:cNvSpPr>
          <p:nvPr>
            <p:ph type="title"/>
          </p:nvPr>
        </p:nvSpPr>
        <p:spPr>
          <a:xfrm>
            <a:off x="1206500" y="1040358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charts should have data available!</a:t>
            </a:r>
            <a:endParaRPr/>
          </a:p>
        </p:txBody>
      </p:sp>
      <p:pic>
        <p:nvPicPr>
          <p:cNvPr id="458" name="Google Shape;458;g132af637055b3545_36" title="a data table with a callout to a pressed button above i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3875" y="3132150"/>
            <a:ext cx="10475000" cy="1016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g132af637055b3545_36" title="line chart with a callout that points to a button underneath i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925" y="2992958"/>
            <a:ext cx="12379073" cy="7730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0" name="Google Shape;460;g132af637055b3545_36"/>
          <p:cNvCxnSpPr/>
          <p:nvPr/>
        </p:nvCxnSpPr>
        <p:spPr>
          <a:xfrm rot="10800000">
            <a:off x="1412650" y="10686300"/>
            <a:ext cx="2517900" cy="1658100"/>
          </a:xfrm>
          <a:prstGeom prst="straightConnector1">
            <a:avLst/>
          </a:prstGeom>
          <a:noFill/>
          <a:ln w="114300" cap="flat" cmpd="sng">
            <a:solidFill>
              <a:srgbClr val="009BF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" name="Google Shape;461;g132af637055b3545_36"/>
          <p:cNvCxnSpPr/>
          <p:nvPr/>
        </p:nvCxnSpPr>
        <p:spPr>
          <a:xfrm rot="10800000" flipH="1">
            <a:off x="10788550" y="3673550"/>
            <a:ext cx="2261100" cy="31800"/>
          </a:xfrm>
          <a:prstGeom prst="straightConnector1">
            <a:avLst/>
          </a:prstGeom>
          <a:noFill/>
          <a:ln w="114300" cap="flat" cmpd="sng">
            <a:solidFill>
              <a:srgbClr val="009BF4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32af637055b3545_45"/>
          <p:cNvSpPr txBox="1">
            <a:spLocks noGrp="1"/>
          </p:cNvSpPr>
          <p:nvPr>
            <p:ph type="title"/>
          </p:nvPr>
        </p:nvSpPr>
        <p:spPr>
          <a:xfrm>
            <a:off x="1206500" y="1040358"/>
            <a:ext cx="22721700" cy="15273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Keep summaries as non-technical as possible</a:t>
            </a:r>
            <a:endParaRPr/>
          </a:p>
        </p:txBody>
      </p:sp>
      <p:sp>
        <p:nvSpPr>
          <p:cNvPr id="467" name="Google Shape;467;g132af637055b3545_45"/>
          <p:cNvSpPr txBox="1">
            <a:spLocks noGrp="1"/>
          </p:cNvSpPr>
          <p:nvPr>
            <p:ph type="body" idx="1"/>
          </p:nvPr>
        </p:nvSpPr>
        <p:spPr>
          <a:xfrm>
            <a:off x="1206500" y="2372937"/>
            <a:ext cx="21971100" cy="19482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If the topic </a:t>
            </a:r>
            <a:r>
              <a:rPr lang="en-US" i="1"/>
              <a:t>is </a:t>
            </a:r>
            <a:r>
              <a:rPr lang="en-US"/>
              <a:t>technical, provide a “plain language” summary somewhere close by that is easy to find (either in the same location or with by providing a link).</a:t>
            </a:r>
            <a:endParaRPr/>
          </a:p>
        </p:txBody>
      </p:sp>
      <p:pic>
        <p:nvPicPr>
          <p:cNvPr id="468" name="Google Shape;468;g132af637055b3545_45" descr="text reads: Measured in EF units (non-normalized). EF units are valuable for catching egregious over-simulation in models that use randomized data decimation techniques. This particular evaluation findings demonstrate that the randomization models are significantly over-producing entropy in our latest force simulations." title="Screenshot of the Hemingway editor showing text that has a reading level of &quot;post graduate&quot;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025" y="4628175"/>
            <a:ext cx="10370024" cy="825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g132af637055b3545_45" descr="text reads: Measured in EF units (non-normalized). These units are helpful for catching bad data loss when we remove our data at random. We are producing too much entropic force in our latest models." title="Screenshot of the Hemingway editor showing text that has a reading level of grade 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54550" y="4628175"/>
            <a:ext cx="8924257" cy="825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104eaf235_0_1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Ability Assumptions</a:t>
            </a:r>
            <a:endParaRPr/>
          </a:p>
        </p:txBody>
      </p:sp>
      <p:sp>
        <p:nvSpPr>
          <p:cNvPr id="157" name="Google Shape;157;g10104eaf235_0_11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(Wobbrock et al)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https://cacm.acm.org/magazines/2018/6/228034-ability-based-design/fulltext</a:t>
            </a:r>
            <a:endParaRPr/>
          </a:p>
        </p:txBody>
      </p:sp>
      <p:sp>
        <p:nvSpPr>
          <p:cNvPr id="158" name="Google Shape;158;g10104eaf235_0_11"/>
          <p:cNvSpPr txBox="1">
            <a:spLocks noGrp="1"/>
          </p:cNvSpPr>
          <p:nvPr>
            <p:ph type="body" idx="2"/>
          </p:nvPr>
        </p:nvSpPr>
        <p:spPr>
          <a:xfrm>
            <a:off x="1206500" y="4248500"/>
            <a:ext cx="109833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lang="en-US" dirty="0"/>
              <a:t>User abilities and a system's ability assumptions: 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lang="en-US" dirty="0"/>
              <a:t>(a) user abilities match a system's ability assumptions; 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lang="en-US" dirty="0"/>
              <a:t>(b) in assistive technology, the user acquires an adaptation to remedy a mismatch; and 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lang="en-US" dirty="0"/>
              <a:t>(c) in ability-based design, user abilities drive changes in the system.</a:t>
            </a:r>
            <a:endParaRPr dirty="0"/>
          </a:p>
        </p:txBody>
      </p:sp>
      <p:pic>
        <p:nvPicPr>
          <p:cNvPr id="159" name="Google Shape;159;g10104eaf235_0_11" descr="3 different diagrams for designing relationships between systems and people.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53100" y="3439262"/>
            <a:ext cx="9725025" cy="96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0117343390_0_305"/>
          <p:cNvSpPr txBox="1">
            <a:spLocks noGrp="1"/>
          </p:cNvSpPr>
          <p:nvPr>
            <p:ph type="title"/>
          </p:nvPr>
        </p:nvSpPr>
        <p:spPr>
          <a:xfrm>
            <a:off x="1206450" y="3980034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Understandable Evaluation Toolkit:</a:t>
            </a:r>
            <a:endParaRPr/>
          </a:p>
        </p:txBody>
      </p:sp>
      <p:sp>
        <p:nvSpPr>
          <p:cNvPr id="475" name="Google Shape;475;g10117343390_0_305"/>
          <p:cNvSpPr txBox="1">
            <a:spLocks noGrp="1"/>
          </p:cNvSpPr>
          <p:nvPr>
            <p:ph type="body" idx="1"/>
          </p:nvPr>
        </p:nvSpPr>
        <p:spPr>
          <a:xfrm>
            <a:off x="1206450" y="5273462"/>
            <a:ext cx="21971100" cy="44625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914400" lvl="0" indent="-577850" algn="l" rtl="0">
              <a:spcBef>
                <a:spcPts val="180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Is there a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descriptive title</a:t>
            </a:r>
            <a:r>
              <a:rPr lang="en-US" dirty="0"/>
              <a:t>, summary, or caption?</a:t>
            </a:r>
            <a:endParaRPr dirty="0"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Is there a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scoped HTML table</a:t>
            </a:r>
            <a:r>
              <a:rPr lang="en-US" dirty="0"/>
              <a:t> or downloadable data file provided?</a:t>
            </a:r>
            <a:endParaRPr dirty="0"/>
          </a:p>
          <a:p>
            <a:pPr marL="914400" lvl="0" indent="-577850" algn="l" rtl="0"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Is the descriptive text supporting the visualization presented at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a reading level at grade 9</a:t>
            </a:r>
            <a:r>
              <a:rPr lang="en-US" dirty="0"/>
              <a:t> or below?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0104eaf235_1_57"/>
          <p:cNvSpPr txBox="1">
            <a:spLocks noGrp="1"/>
          </p:cNvSpPr>
          <p:nvPr>
            <p:ph type="title"/>
          </p:nvPr>
        </p:nvSpPr>
        <p:spPr>
          <a:xfrm>
            <a:off x="1206450" y="5743863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Exercise: Evaluate a visualization</a:t>
            </a:r>
            <a:endParaRPr/>
          </a:p>
        </p:txBody>
      </p:sp>
      <p:sp>
        <p:nvSpPr>
          <p:cNvPr id="481" name="Google Shape;481;g10104eaf235_1_57"/>
          <p:cNvSpPr txBox="1">
            <a:spLocks noGrp="1"/>
          </p:cNvSpPr>
          <p:nvPr>
            <p:ph type="body" idx="1"/>
          </p:nvPr>
        </p:nvSpPr>
        <p:spPr>
          <a:xfrm>
            <a:off x="1206450" y="7037325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Pick: Perceivable, Operable, or Understandable, try all tests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0104eaf235_1_6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Discuss: What did you find?</a:t>
            </a:r>
            <a:endParaRPr/>
          </a:p>
        </p:txBody>
      </p:sp>
      <p:sp>
        <p:nvSpPr>
          <p:cNvPr id="487" name="Google Shape;487;g10104eaf235_1_63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g10104eaf235_1_63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Perceivable?</a:t>
            </a:r>
            <a:endParaRPr sz="550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550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Operable?</a:t>
            </a:r>
            <a:endParaRPr sz="550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550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Understandable?</a:t>
            </a:r>
            <a:endParaRPr sz="55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0104eaf235_1_87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cone of infinite (inaccessible) evil.</a:t>
            </a:r>
            <a:endParaRPr/>
          </a:p>
        </p:txBody>
      </p:sp>
      <p:sp>
        <p:nvSpPr>
          <p:cNvPr id="494" name="Google Shape;494;g10104eaf235_1_87"/>
          <p:cNvSpPr txBox="1">
            <a:spLocks noGrp="1"/>
          </p:cNvSpPr>
          <p:nvPr>
            <p:ph type="body" idx="2"/>
          </p:nvPr>
        </p:nvSpPr>
        <p:spPr>
          <a:xfrm>
            <a:off x="220402" y="5406883"/>
            <a:ext cx="4585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Creators</a:t>
            </a:r>
            <a:endParaRPr sz="5500"/>
          </a:p>
        </p:txBody>
      </p:sp>
      <p:sp>
        <p:nvSpPr>
          <p:cNvPr id="495" name="Google Shape;495;g10104eaf235_1_87"/>
          <p:cNvSpPr/>
          <p:nvPr/>
        </p:nvSpPr>
        <p:spPr>
          <a:xfrm>
            <a:off x="5760377" y="5168382"/>
            <a:ext cx="920100" cy="55956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g10104eaf235_1_87"/>
          <p:cNvSpPr/>
          <p:nvPr/>
        </p:nvSpPr>
        <p:spPr>
          <a:xfrm>
            <a:off x="1007602" y="6460782"/>
            <a:ext cx="3010800" cy="30108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g10104eaf235_1_87"/>
          <p:cNvSpPr/>
          <p:nvPr/>
        </p:nvSpPr>
        <p:spPr>
          <a:xfrm>
            <a:off x="8540927" y="3962089"/>
            <a:ext cx="8290685" cy="7527050"/>
          </a:xfrm>
          <a:custGeom>
            <a:avLst/>
            <a:gdLst/>
            <a:ahLst/>
            <a:cxnLst/>
            <a:rect l="l" t="t" r="r" b="b"/>
            <a:pathLst>
              <a:path w="351263" h="301082" extrusionOk="0">
                <a:moveTo>
                  <a:pt x="0" y="133814"/>
                </a:moveTo>
                <a:lnTo>
                  <a:pt x="0" y="189013"/>
                </a:lnTo>
                <a:lnTo>
                  <a:pt x="351263" y="301082"/>
                </a:lnTo>
                <a:lnTo>
                  <a:pt x="351263" y="0"/>
                </a:lnTo>
                <a:close/>
              </a:path>
            </a:pathLst>
          </a:cu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8" name="Google Shape;498;g10104eaf235_1_87"/>
          <p:cNvSpPr txBox="1">
            <a:spLocks noGrp="1"/>
          </p:cNvSpPr>
          <p:nvPr>
            <p:ph type="body" idx="2"/>
          </p:nvPr>
        </p:nvSpPr>
        <p:spPr>
          <a:xfrm>
            <a:off x="3927827" y="4114483"/>
            <a:ext cx="4585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Tools</a:t>
            </a:r>
            <a:endParaRPr sz="5500"/>
          </a:p>
        </p:txBody>
      </p:sp>
      <p:sp>
        <p:nvSpPr>
          <p:cNvPr id="499" name="Google Shape;499;g10104eaf235_1_87"/>
          <p:cNvSpPr txBox="1">
            <a:spLocks noGrp="1"/>
          </p:cNvSpPr>
          <p:nvPr>
            <p:ph type="body" idx="2"/>
          </p:nvPr>
        </p:nvSpPr>
        <p:spPr>
          <a:xfrm>
            <a:off x="8697950" y="7449549"/>
            <a:ext cx="8008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Created Things (now)</a:t>
            </a:r>
            <a:endParaRPr sz="5500"/>
          </a:p>
        </p:txBody>
      </p:sp>
      <p:cxnSp>
        <p:nvCxnSpPr>
          <p:cNvPr id="500" name="Google Shape;500;g10104eaf235_1_87"/>
          <p:cNvCxnSpPr/>
          <p:nvPr/>
        </p:nvCxnSpPr>
        <p:spPr>
          <a:xfrm>
            <a:off x="7610699" y="3136288"/>
            <a:ext cx="0" cy="8886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01" name="Google Shape;501;g10104eaf235_1_87"/>
          <p:cNvSpPr/>
          <p:nvPr/>
        </p:nvSpPr>
        <p:spPr>
          <a:xfrm>
            <a:off x="4134172" y="7694389"/>
            <a:ext cx="1469100" cy="543600"/>
          </a:xfrm>
          <a:prstGeom prst="rightArrow">
            <a:avLst>
              <a:gd name="adj1" fmla="val 50000"/>
              <a:gd name="adj2" fmla="val 103812"/>
            </a:avLst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10104eaf235_1_87"/>
          <p:cNvSpPr/>
          <p:nvPr/>
        </p:nvSpPr>
        <p:spPr>
          <a:xfrm>
            <a:off x="6900297" y="7694389"/>
            <a:ext cx="1469100" cy="543600"/>
          </a:xfrm>
          <a:prstGeom prst="rightArrow">
            <a:avLst>
              <a:gd name="adj1" fmla="val 50000"/>
              <a:gd name="adj2" fmla="val 103812"/>
            </a:avLst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3" name="Google Shape;503;g10104eaf235_1_87"/>
          <p:cNvCxnSpPr/>
          <p:nvPr/>
        </p:nvCxnSpPr>
        <p:spPr>
          <a:xfrm rot="10800000" flipH="1">
            <a:off x="16852292" y="1756322"/>
            <a:ext cx="4976100" cy="21954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04" name="Google Shape;504;g10104eaf235_1_87"/>
          <p:cNvCxnSpPr/>
          <p:nvPr/>
        </p:nvCxnSpPr>
        <p:spPr>
          <a:xfrm>
            <a:off x="16852292" y="11489147"/>
            <a:ext cx="5227200" cy="17043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05" name="Google Shape;505;g10104eaf235_1_87"/>
          <p:cNvSpPr txBox="1">
            <a:spLocks noGrp="1"/>
          </p:cNvSpPr>
          <p:nvPr>
            <p:ph type="body" idx="2"/>
          </p:nvPr>
        </p:nvSpPr>
        <p:spPr>
          <a:xfrm>
            <a:off x="17144999" y="6756574"/>
            <a:ext cx="6398100" cy="24192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Future things</a:t>
            </a:r>
            <a:endParaRPr sz="5500"/>
          </a:p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(there will be many more!)</a:t>
            </a:r>
            <a:endParaRPr sz="55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0117343390_0_40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future looks rough.</a:t>
            </a:r>
            <a:endParaRPr/>
          </a:p>
        </p:txBody>
      </p:sp>
      <p:sp>
        <p:nvSpPr>
          <p:cNvPr id="511" name="Google Shape;511;g10117343390_0_403"/>
          <p:cNvSpPr txBox="1">
            <a:spLocks noGrp="1"/>
          </p:cNvSpPr>
          <p:nvPr>
            <p:ph type="body" idx="2"/>
          </p:nvPr>
        </p:nvSpPr>
        <p:spPr>
          <a:xfrm>
            <a:off x="220402" y="5406883"/>
            <a:ext cx="4585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Creators</a:t>
            </a:r>
            <a:endParaRPr sz="5500"/>
          </a:p>
        </p:txBody>
      </p:sp>
      <p:sp>
        <p:nvSpPr>
          <p:cNvPr id="512" name="Google Shape;512;g10117343390_0_403"/>
          <p:cNvSpPr/>
          <p:nvPr/>
        </p:nvSpPr>
        <p:spPr>
          <a:xfrm>
            <a:off x="5760377" y="5168382"/>
            <a:ext cx="920100" cy="55956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g10117343390_0_403"/>
          <p:cNvSpPr/>
          <p:nvPr/>
        </p:nvSpPr>
        <p:spPr>
          <a:xfrm>
            <a:off x="1007602" y="6460782"/>
            <a:ext cx="3010800" cy="30108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g10117343390_0_403"/>
          <p:cNvSpPr/>
          <p:nvPr/>
        </p:nvSpPr>
        <p:spPr>
          <a:xfrm>
            <a:off x="8540927" y="3962089"/>
            <a:ext cx="8290685" cy="7527050"/>
          </a:xfrm>
          <a:custGeom>
            <a:avLst/>
            <a:gdLst/>
            <a:ahLst/>
            <a:cxnLst/>
            <a:rect l="l" t="t" r="r" b="b"/>
            <a:pathLst>
              <a:path w="351263" h="301082" extrusionOk="0">
                <a:moveTo>
                  <a:pt x="0" y="133814"/>
                </a:moveTo>
                <a:lnTo>
                  <a:pt x="0" y="189013"/>
                </a:lnTo>
                <a:lnTo>
                  <a:pt x="351263" y="301082"/>
                </a:lnTo>
                <a:lnTo>
                  <a:pt x="351263" y="0"/>
                </a:lnTo>
                <a:close/>
              </a:path>
            </a:pathLst>
          </a:cu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5" name="Google Shape;515;g10117343390_0_403"/>
          <p:cNvSpPr txBox="1">
            <a:spLocks noGrp="1"/>
          </p:cNvSpPr>
          <p:nvPr>
            <p:ph type="body" idx="2"/>
          </p:nvPr>
        </p:nvSpPr>
        <p:spPr>
          <a:xfrm>
            <a:off x="3927827" y="4114483"/>
            <a:ext cx="4585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Tools</a:t>
            </a:r>
            <a:endParaRPr sz="5500"/>
          </a:p>
        </p:txBody>
      </p:sp>
      <p:sp>
        <p:nvSpPr>
          <p:cNvPr id="516" name="Google Shape;516;g10117343390_0_403"/>
          <p:cNvSpPr txBox="1">
            <a:spLocks noGrp="1"/>
          </p:cNvSpPr>
          <p:nvPr>
            <p:ph type="body" idx="2"/>
          </p:nvPr>
        </p:nvSpPr>
        <p:spPr>
          <a:xfrm>
            <a:off x="8697950" y="7449549"/>
            <a:ext cx="8008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Created Things (now)</a:t>
            </a:r>
            <a:endParaRPr sz="5500"/>
          </a:p>
        </p:txBody>
      </p:sp>
      <p:cxnSp>
        <p:nvCxnSpPr>
          <p:cNvPr id="517" name="Google Shape;517;g10117343390_0_403"/>
          <p:cNvCxnSpPr/>
          <p:nvPr/>
        </p:nvCxnSpPr>
        <p:spPr>
          <a:xfrm>
            <a:off x="7610699" y="3136288"/>
            <a:ext cx="0" cy="8886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18" name="Google Shape;518;g10117343390_0_403"/>
          <p:cNvSpPr/>
          <p:nvPr/>
        </p:nvSpPr>
        <p:spPr>
          <a:xfrm>
            <a:off x="4134172" y="7694389"/>
            <a:ext cx="1469100" cy="543600"/>
          </a:xfrm>
          <a:prstGeom prst="rightArrow">
            <a:avLst>
              <a:gd name="adj1" fmla="val 50000"/>
              <a:gd name="adj2" fmla="val 103812"/>
            </a:avLst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g10117343390_0_403"/>
          <p:cNvSpPr/>
          <p:nvPr/>
        </p:nvSpPr>
        <p:spPr>
          <a:xfrm>
            <a:off x="6900297" y="7694389"/>
            <a:ext cx="1469100" cy="543600"/>
          </a:xfrm>
          <a:prstGeom prst="rightArrow">
            <a:avLst>
              <a:gd name="adj1" fmla="val 50000"/>
              <a:gd name="adj2" fmla="val 103812"/>
            </a:avLst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0" name="Google Shape;520;g10117343390_0_403"/>
          <p:cNvCxnSpPr/>
          <p:nvPr/>
        </p:nvCxnSpPr>
        <p:spPr>
          <a:xfrm rot="10800000" flipH="1">
            <a:off x="16852292" y="1756322"/>
            <a:ext cx="4976100" cy="21954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21" name="Google Shape;521;g10117343390_0_403"/>
          <p:cNvCxnSpPr/>
          <p:nvPr/>
        </p:nvCxnSpPr>
        <p:spPr>
          <a:xfrm>
            <a:off x="16852292" y="11489147"/>
            <a:ext cx="5227200" cy="17043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22" name="Google Shape;522;g10117343390_0_403"/>
          <p:cNvSpPr txBox="1">
            <a:spLocks noGrp="1"/>
          </p:cNvSpPr>
          <p:nvPr>
            <p:ph type="body" idx="2"/>
          </p:nvPr>
        </p:nvSpPr>
        <p:spPr>
          <a:xfrm>
            <a:off x="17144999" y="6756574"/>
            <a:ext cx="6398100" cy="24192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Future things</a:t>
            </a:r>
            <a:endParaRPr sz="5500"/>
          </a:p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(there will be many more!)</a:t>
            </a:r>
            <a:endParaRPr sz="5500"/>
          </a:p>
        </p:txBody>
      </p:sp>
      <p:cxnSp>
        <p:nvCxnSpPr>
          <p:cNvPr id="523" name="Google Shape;523;g10117343390_0_403"/>
          <p:cNvCxnSpPr/>
          <p:nvPr/>
        </p:nvCxnSpPr>
        <p:spPr>
          <a:xfrm rot="-5400000" flipH="1">
            <a:off x="14300175" y="3636888"/>
            <a:ext cx="4103700" cy="3300600"/>
          </a:xfrm>
          <a:prstGeom prst="bentConnector3">
            <a:avLst>
              <a:gd name="adj1" fmla="val 14909"/>
            </a:avLst>
          </a:prstGeom>
          <a:noFill/>
          <a:ln w="114300" cap="flat" cmpd="sng">
            <a:solidFill>
              <a:srgbClr val="EB0000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24" name="Google Shape;524;g10117343390_0_403" title="callout connecting the text &quot;this is pretty bad&quot; to &quot;Future things (there will be many more!)"/>
          <p:cNvSpPr txBox="1">
            <a:spLocks noGrp="1"/>
          </p:cNvSpPr>
          <p:nvPr>
            <p:ph type="body" idx="2"/>
          </p:nvPr>
        </p:nvSpPr>
        <p:spPr>
          <a:xfrm>
            <a:off x="11147050" y="2219932"/>
            <a:ext cx="7171500" cy="1053900"/>
          </a:xfrm>
          <a:prstGeom prst="rect">
            <a:avLst/>
          </a:prstGeom>
          <a:ln w="114300" cap="flat" cmpd="sng">
            <a:solidFill>
              <a:srgbClr val="EB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 b="1"/>
              <a:t>(This is pretty bad!)</a:t>
            </a:r>
            <a:endParaRPr sz="5500"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0117343390_0_324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Discuss: Where do we intervene?</a:t>
            </a:r>
            <a:endParaRPr/>
          </a:p>
        </p:txBody>
      </p:sp>
      <p:sp>
        <p:nvSpPr>
          <p:cNvPr id="530" name="Google Shape;530;g10117343390_0_324"/>
          <p:cNvSpPr txBox="1">
            <a:spLocks noGrp="1"/>
          </p:cNvSpPr>
          <p:nvPr>
            <p:ph type="body" idx="2"/>
          </p:nvPr>
        </p:nvSpPr>
        <p:spPr>
          <a:xfrm>
            <a:off x="220402" y="5406883"/>
            <a:ext cx="4585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Creators</a:t>
            </a:r>
            <a:endParaRPr sz="5500"/>
          </a:p>
        </p:txBody>
      </p:sp>
      <p:sp>
        <p:nvSpPr>
          <p:cNvPr id="531" name="Google Shape;531;g10117343390_0_324"/>
          <p:cNvSpPr/>
          <p:nvPr/>
        </p:nvSpPr>
        <p:spPr>
          <a:xfrm>
            <a:off x="5760377" y="5168382"/>
            <a:ext cx="920100" cy="55956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g10117343390_0_324"/>
          <p:cNvSpPr/>
          <p:nvPr/>
        </p:nvSpPr>
        <p:spPr>
          <a:xfrm>
            <a:off x="1007602" y="6460782"/>
            <a:ext cx="3010800" cy="30108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g10117343390_0_324"/>
          <p:cNvSpPr/>
          <p:nvPr/>
        </p:nvSpPr>
        <p:spPr>
          <a:xfrm>
            <a:off x="8540927" y="3962089"/>
            <a:ext cx="8290685" cy="7527050"/>
          </a:xfrm>
          <a:custGeom>
            <a:avLst/>
            <a:gdLst/>
            <a:ahLst/>
            <a:cxnLst/>
            <a:rect l="l" t="t" r="r" b="b"/>
            <a:pathLst>
              <a:path w="351263" h="301082" extrusionOk="0">
                <a:moveTo>
                  <a:pt x="0" y="133814"/>
                </a:moveTo>
                <a:lnTo>
                  <a:pt x="0" y="189013"/>
                </a:lnTo>
                <a:lnTo>
                  <a:pt x="351263" y="301082"/>
                </a:lnTo>
                <a:lnTo>
                  <a:pt x="351263" y="0"/>
                </a:lnTo>
                <a:close/>
              </a:path>
            </a:pathLst>
          </a:cu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4" name="Google Shape;534;g10117343390_0_324"/>
          <p:cNvSpPr txBox="1">
            <a:spLocks noGrp="1"/>
          </p:cNvSpPr>
          <p:nvPr>
            <p:ph type="body" idx="2"/>
          </p:nvPr>
        </p:nvSpPr>
        <p:spPr>
          <a:xfrm>
            <a:off x="3927827" y="4114483"/>
            <a:ext cx="4585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Tools</a:t>
            </a:r>
            <a:endParaRPr sz="5500"/>
          </a:p>
        </p:txBody>
      </p:sp>
      <p:sp>
        <p:nvSpPr>
          <p:cNvPr id="535" name="Google Shape;535;g10117343390_0_324"/>
          <p:cNvSpPr txBox="1">
            <a:spLocks noGrp="1"/>
          </p:cNvSpPr>
          <p:nvPr>
            <p:ph type="body" idx="2"/>
          </p:nvPr>
        </p:nvSpPr>
        <p:spPr>
          <a:xfrm>
            <a:off x="8697950" y="7449549"/>
            <a:ext cx="8008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Created Things (now)</a:t>
            </a:r>
            <a:endParaRPr sz="5500"/>
          </a:p>
        </p:txBody>
      </p:sp>
      <p:cxnSp>
        <p:nvCxnSpPr>
          <p:cNvPr id="536" name="Google Shape;536;g10117343390_0_324"/>
          <p:cNvCxnSpPr/>
          <p:nvPr/>
        </p:nvCxnSpPr>
        <p:spPr>
          <a:xfrm>
            <a:off x="7610699" y="3136288"/>
            <a:ext cx="0" cy="8886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37" name="Google Shape;537;g10117343390_0_324"/>
          <p:cNvSpPr/>
          <p:nvPr/>
        </p:nvSpPr>
        <p:spPr>
          <a:xfrm>
            <a:off x="4134172" y="7694389"/>
            <a:ext cx="1469100" cy="543600"/>
          </a:xfrm>
          <a:prstGeom prst="rightArrow">
            <a:avLst>
              <a:gd name="adj1" fmla="val 50000"/>
              <a:gd name="adj2" fmla="val 103812"/>
            </a:avLst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g10117343390_0_324"/>
          <p:cNvSpPr/>
          <p:nvPr/>
        </p:nvSpPr>
        <p:spPr>
          <a:xfrm>
            <a:off x="6900297" y="7694389"/>
            <a:ext cx="1469100" cy="543600"/>
          </a:xfrm>
          <a:prstGeom prst="rightArrow">
            <a:avLst>
              <a:gd name="adj1" fmla="val 50000"/>
              <a:gd name="adj2" fmla="val 103812"/>
            </a:avLst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9" name="Google Shape;539;g10117343390_0_324"/>
          <p:cNvCxnSpPr/>
          <p:nvPr/>
        </p:nvCxnSpPr>
        <p:spPr>
          <a:xfrm rot="10800000" flipH="1">
            <a:off x="16852292" y="1756322"/>
            <a:ext cx="4976100" cy="21954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40" name="Google Shape;540;g10117343390_0_324"/>
          <p:cNvCxnSpPr/>
          <p:nvPr/>
        </p:nvCxnSpPr>
        <p:spPr>
          <a:xfrm>
            <a:off x="16852292" y="11489147"/>
            <a:ext cx="5227200" cy="17043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41" name="Google Shape;541;g10117343390_0_324"/>
          <p:cNvSpPr txBox="1">
            <a:spLocks noGrp="1"/>
          </p:cNvSpPr>
          <p:nvPr>
            <p:ph type="body" idx="2"/>
          </p:nvPr>
        </p:nvSpPr>
        <p:spPr>
          <a:xfrm>
            <a:off x="17144999" y="6756574"/>
            <a:ext cx="6398100" cy="24192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Future things</a:t>
            </a:r>
            <a:endParaRPr sz="5500"/>
          </a:p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(there will be many more!)</a:t>
            </a:r>
            <a:endParaRPr sz="55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0117343390_0_34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Intervening on the final environment</a:t>
            </a:r>
            <a:endParaRPr/>
          </a:p>
        </p:txBody>
      </p:sp>
      <p:sp>
        <p:nvSpPr>
          <p:cNvPr id="547" name="Google Shape;547;g10117343390_0_341"/>
          <p:cNvSpPr txBox="1">
            <a:spLocks noGrp="1"/>
          </p:cNvSpPr>
          <p:nvPr>
            <p:ph type="body" idx="2"/>
          </p:nvPr>
        </p:nvSpPr>
        <p:spPr>
          <a:xfrm>
            <a:off x="220402" y="5406883"/>
            <a:ext cx="4585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Creators</a:t>
            </a:r>
            <a:endParaRPr sz="5500"/>
          </a:p>
        </p:txBody>
      </p:sp>
      <p:sp>
        <p:nvSpPr>
          <p:cNvPr id="548" name="Google Shape;548;g10117343390_0_341"/>
          <p:cNvSpPr/>
          <p:nvPr/>
        </p:nvSpPr>
        <p:spPr>
          <a:xfrm>
            <a:off x="5760377" y="5168382"/>
            <a:ext cx="920100" cy="55956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g10117343390_0_341"/>
          <p:cNvSpPr/>
          <p:nvPr/>
        </p:nvSpPr>
        <p:spPr>
          <a:xfrm>
            <a:off x="1007602" y="6460782"/>
            <a:ext cx="3010800" cy="30108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g10117343390_0_341"/>
          <p:cNvSpPr/>
          <p:nvPr/>
        </p:nvSpPr>
        <p:spPr>
          <a:xfrm>
            <a:off x="8540927" y="3962089"/>
            <a:ext cx="8290685" cy="7527050"/>
          </a:xfrm>
          <a:custGeom>
            <a:avLst/>
            <a:gdLst/>
            <a:ahLst/>
            <a:cxnLst/>
            <a:rect l="l" t="t" r="r" b="b"/>
            <a:pathLst>
              <a:path w="351263" h="301082" extrusionOk="0">
                <a:moveTo>
                  <a:pt x="0" y="133814"/>
                </a:moveTo>
                <a:lnTo>
                  <a:pt x="0" y="189013"/>
                </a:lnTo>
                <a:lnTo>
                  <a:pt x="351263" y="301082"/>
                </a:lnTo>
                <a:lnTo>
                  <a:pt x="351263" y="0"/>
                </a:lnTo>
                <a:close/>
              </a:path>
            </a:pathLst>
          </a:custGeom>
          <a:solidFill>
            <a:schemeClr val="lt1"/>
          </a:solidFill>
          <a:ln w="152400" cap="flat" cmpd="sng">
            <a:solidFill>
              <a:srgbClr val="009BF4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1" name="Google Shape;551;g10117343390_0_341"/>
          <p:cNvSpPr txBox="1">
            <a:spLocks noGrp="1"/>
          </p:cNvSpPr>
          <p:nvPr>
            <p:ph type="body" idx="2"/>
          </p:nvPr>
        </p:nvSpPr>
        <p:spPr>
          <a:xfrm>
            <a:off x="3927827" y="4114483"/>
            <a:ext cx="4585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Tools</a:t>
            </a:r>
            <a:endParaRPr sz="5500"/>
          </a:p>
        </p:txBody>
      </p:sp>
      <p:sp>
        <p:nvSpPr>
          <p:cNvPr id="552" name="Google Shape;552;g10117343390_0_341"/>
          <p:cNvSpPr txBox="1">
            <a:spLocks noGrp="1"/>
          </p:cNvSpPr>
          <p:nvPr>
            <p:ph type="body" idx="2"/>
          </p:nvPr>
        </p:nvSpPr>
        <p:spPr>
          <a:xfrm>
            <a:off x="8697950" y="7449549"/>
            <a:ext cx="8008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Created Things (now)</a:t>
            </a:r>
            <a:endParaRPr sz="5500"/>
          </a:p>
        </p:txBody>
      </p:sp>
      <p:cxnSp>
        <p:nvCxnSpPr>
          <p:cNvPr id="553" name="Google Shape;553;g10117343390_0_341"/>
          <p:cNvCxnSpPr/>
          <p:nvPr/>
        </p:nvCxnSpPr>
        <p:spPr>
          <a:xfrm>
            <a:off x="7610699" y="3136288"/>
            <a:ext cx="0" cy="8886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54" name="Google Shape;554;g10117343390_0_341"/>
          <p:cNvSpPr/>
          <p:nvPr/>
        </p:nvSpPr>
        <p:spPr>
          <a:xfrm>
            <a:off x="4134172" y="7694389"/>
            <a:ext cx="1469100" cy="543600"/>
          </a:xfrm>
          <a:prstGeom prst="rightArrow">
            <a:avLst>
              <a:gd name="adj1" fmla="val 50000"/>
              <a:gd name="adj2" fmla="val 103812"/>
            </a:avLst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g10117343390_0_341"/>
          <p:cNvSpPr/>
          <p:nvPr/>
        </p:nvSpPr>
        <p:spPr>
          <a:xfrm>
            <a:off x="6900297" y="7694389"/>
            <a:ext cx="1469100" cy="543600"/>
          </a:xfrm>
          <a:prstGeom prst="rightArrow">
            <a:avLst>
              <a:gd name="adj1" fmla="val 50000"/>
              <a:gd name="adj2" fmla="val 103812"/>
            </a:avLst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6" name="Google Shape;556;g10117343390_0_341"/>
          <p:cNvCxnSpPr/>
          <p:nvPr/>
        </p:nvCxnSpPr>
        <p:spPr>
          <a:xfrm rot="10800000" flipH="1">
            <a:off x="16852292" y="1756322"/>
            <a:ext cx="4976100" cy="21954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57" name="Google Shape;557;g10117343390_0_341"/>
          <p:cNvCxnSpPr/>
          <p:nvPr/>
        </p:nvCxnSpPr>
        <p:spPr>
          <a:xfrm>
            <a:off x="16852292" y="11489147"/>
            <a:ext cx="5227200" cy="17043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58" name="Google Shape;558;g10117343390_0_341"/>
          <p:cNvSpPr txBox="1">
            <a:spLocks noGrp="1"/>
          </p:cNvSpPr>
          <p:nvPr>
            <p:ph type="body" idx="2"/>
          </p:nvPr>
        </p:nvSpPr>
        <p:spPr>
          <a:xfrm>
            <a:off x="17144999" y="6756574"/>
            <a:ext cx="6398100" cy="24192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Future things</a:t>
            </a:r>
            <a:endParaRPr sz="5500"/>
          </a:p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(there will be many more!)</a:t>
            </a:r>
            <a:endParaRPr sz="55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0117343390_0_357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Intervening on the creators</a:t>
            </a:r>
            <a:endParaRPr/>
          </a:p>
        </p:txBody>
      </p:sp>
      <p:sp>
        <p:nvSpPr>
          <p:cNvPr id="564" name="Google Shape;564;g10117343390_0_357"/>
          <p:cNvSpPr txBox="1">
            <a:spLocks noGrp="1"/>
          </p:cNvSpPr>
          <p:nvPr>
            <p:ph type="body" idx="2"/>
          </p:nvPr>
        </p:nvSpPr>
        <p:spPr>
          <a:xfrm>
            <a:off x="220402" y="5406883"/>
            <a:ext cx="4585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Creators</a:t>
            </a:r>
            <a:endParaRPr sz="5500"/>
          </a:p>
        </p:txBody>
      </p:sp>
      <p:sp>
        <p:nvSpPr>
          <p:cNvPr id="565" name="Google Shape;565;g10117343390_0_357"/>
          <p:cNvSpPr/>
          <p:nvPr/>
        </p:nvSpPr>
        <p:spPr>
          <a:xfrm>
            <a:off x="5760377" y="5168382"/>
            <a:ext cx="920100" cy="55956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g10117343390_0_357"/>
          <p:cNvSpPr/>
          <p:nvPr/>
        </p:nvSpPr>
        <p:spPr>
          <a:xfrm>
            <a:off x="1007602" y="6460782"/>
            <a:ext cx="3010800" cy="3010800"/>
          </a:xfrm>
          <a:prstGeom prst="ellipse">
            <a:avLst/>
          </a:prstGeom>
          <a:solidFill>
            <a:schemeClr val="lt1"/>
          </a:solidFill>
          <a:ln w="152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g10117343390_0_357"/>
          <p:cNvSpPr/>
          <p:nvPr/>
        </p:nvSpPr>
        <p:spPr>
          <a:xfrm>
            <a:off x="8540927" y="3962089"/>
            <a:ext cx="8290685" cy="7527050"/>
          </a:xfrm>
          <a:custGeom>
            <a:avLst/>
            <a:gdLst/>
            <a:ahLst/>
            <a:cxnLst/>
            <a:rect l="l" t="t" r="r" b="b"/>
            <a:pathLst>
              <a:path w="351263" h="301082" extrusionOk="0">
                <a:moveTo>
                  <a:pt x="0" y="133814"/>
                </a:moveTo>
                <a:lnTo>
                  <a:pt x="0" y="189013"/>
                </a:lnTo>
                <a:lnTo>
                  <a:pt x="351263" y="301082"/>
                </a:lnTo>
                <a:lnTo>
                  <a:pt x="351263" y="0"/>
                </a:lnTo>
                <a:close/>
              </a:path>
            </a:pathLst>
          </a:cu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8" name="Google Shape;568;g10117343390_0_357"/>
          <p:cNvSpPr txBox="1">
            <a:spLocks noGrp="1"/>
          </p:cNvSpPr>
          <p:nvPr>
            <p:ph type="body" idx="2"/>
          </p:nvPr>
        </p:nvSpPr>
        <p:spPr>
          <a:xfrm>
            <a:off x="3927827" y="4114483"/>
            <a:ext cx="4585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Tools</a:t>
            </a:r>
            <a:endParaRPr sz="5500"/>
          </a:p>
        </p:txBody>
      </p:sp>
      <p:sp>
        <p:nvSpPr>
          <p:cNvPr id="569" name="Google Shape;569;g10117343390_0_357"/>
          <p:cNvSpPr txBox="1">
            <a:spLocks noGrp="1"/>
          </p:cNvSpPr>
          <p:nvPr>
            <p:ph type="body" idx="2"/>
          </p:nvPr>
        </p:nvSpPr>
        <p:spPr>
          <a:xfrm>
            <a:off x="8697950" y="7449549"/>
            <a:ext cx="8008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Created Things (now)</a:t>
            </a:r>
            <a:endParaRPr sz="5500"/>
          </a:p>
        </p:txBody>
      </p:sp>
      <p:cxnSp>
        <p:nvCxnSpPr>
          <p:cNvPr id="570" name="Google Shape;570;g10117343390_0_357"/>
          <p:cNvCxnSpPr/>
          <p:nvPr/>
        </p:nvCxnSpPr>
        <p:spPr>
          <a:xfrm>
            <a:off x="7610699" y="3136288"/>
            <a:ext cx="0" cy="8886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71" name="Google Shape;571;g10117343390_0_357"/>
          <p:cNvSpPr/>
          <p:nvPr/>
        </p:nvSpPr>
        <p:spPr>
          <a:xfrm>
            <a:off x="4134172" y="7694389"/>
            <a:ext cx="1469100" cy="543600"/>
          </a:xfrm>
          <a:prstGeom prst="rightArrow">
            <a:avLst>
              <a:gd name="adj1" fmla="val 50000"/>
              <a:gd name="adj2" fmla="val 103812"/>
            </a:avLst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g10117343390_0_357"/>
          <p:cNvSpPr/>
          <p:nvPr/>
        </p:nvSpPr>
        <p:spPr>
          <a:xfrm>
            <a:off x="6900297" y="7694389"/>
            <a:ext cx="1469100" cy="543600"/>
          </a:xfrm>
          <a:prstGeom prst="rightArrow">
            <a:avLst>
              <a:gd name="adj1" fmla="val 50000"/>
              <a:gd name="adj2" fmla="val 103812"/>
            </a:avLst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3" name="Google Shape;573;g10117343390_0_357"/>
          <p:cNvCxnSpPr/>
          <p:nvPr/>
        </p:nvCxnSpPr>
        <p:spPr>
          <a:xfrm rot="10800000" flipH="1">
            <a:off x="16852292" y="1756322"/>
            <a:ext cx="4976100" cy="21954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74" name="Google Shape;574;g10117343390_0_357"/>
          <p:cNvCxnSpPr/>
          <p:nvPr/>
        </p:nvCxnSpPr>
        <p:spPr>
          <a:xfrm>
            <a:off x="16852292" y="11489147"/>
            <a:ext cx="5227200" cy="17043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75" name="Google Shape;575;g10117343390_0_357"/>
          <p:cNvSpPr txBox="1">
            <a:spLocks noGrp="1"/>
          </p:cNvSpPr>
          <p:nvPr>
            <p:ph type="body" idx="2"/>
          </p:nvPr>
        </p:nvSpPr>
        <p:spPr>
          <a:xfrm>
            <a:off x="17144999" y="6756574"/>
            <a:ext cx="6398100" cy="24192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Future things</a:t>
            </a:r>
            <a:endParaRPr sz="5500"/>
          </a:p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(there will be many more!)</a:t>
            </a:r>
            <a:endParaRPr sz="55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0117343390_0_37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Intervening on the means of production</a:t>
            </a:r>
            <a:endParaRPr/>
          </a:p>
        </p:txBody>
      </p:sp>
      <p:sp>
        <p:nvSpPr>
          <p:cNvPr id="581" name="Google Shape;581;g10117343390_0_373"/>
          <p:cNvSpPr txBox="1">
            <a:spLocks noGrp="1"/>
          </p:cNvSpPr>
          <p:nvPr>
            <p:ph type="body" idx="2"/>
          </p:nvPr>
        </p:nvSpPr>
        <p:spPr>
          <a:xfrm>
            <a:off x="220402" y="5406883"/>
            <a:ext cx="4585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Creators</a:t>
            </a:r>
            <a:endParaRPr sz="5500"/>
          </a:p>
        </p:txBody>
      </p:sp>
      <p:sp>
        <p:nvSpPr>
          <p:cNvPr id="582" name="Google Shape;582;g10117343390_0_373"/>
          <p:cNvSpPr/>
          <p:nvPr/>
        </p:nvSpPr>
        <p:spPr>
          <a:xfrm>
            <a:off x="5760377" y="5168382"/>
            <a:ext cx="920100" cy="5595600"/>
          </a:xfrm>
          <a:prstGeom prst="rect">
            <a:avLst/>
          </a:prstGeom>
          <a:solidFill>
            <a:schemeClr val="lt1"/>
          </a:solidFill>
          <a:ln w="152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g10117343390_0_373"/>
          <p:cNvSpPr/>
          <p:nvPr/>
        </p:nvSpPr>
        <p:spPr>
          <a:xfrm>
            <a:off x="1007602" y="6460782"/>
            <a:ext cx="3010800" cy="30108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g10117343390_0_373"/>
          <p:cNvSpPr/>
          <p:nvPr/>
        </p:nvSpPr>
        <p:spPr>
          <a:xfrm>
            <a:off x="8540927" y="3962089"/>
            <a:ext cx="8290685" cy="7527050"/>
          </a:xfrm>
          <a:custGeom>
            <a:avLst/>
            <a:gdLst/>
            <a:ahLst/>
            <a:cxnLst/>
            <a:rect l="l" t="t" r="r" b="b"/>
            <a:pathLst>
              <a:path w="351263" h="301082" extrusionOk="0">
                <a:moveTo>
                  <a:pt x="0" y="133814"/>
                </a:moveTo>
                <a:lnTo>
                  <a:pt x="0" y="189013"/>
                </a:lnTo>
                <a:lnTo>
                  <a:pt x="351263" y="301082"/>
                </a:lnTo>
                <a:lnTo>
                  <a:pt x="351263" y="0"/>
                </a:lnTo>
                <a:close/>
              </a:path>
            </a:pathLst>
          </a:cu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5" name="Google Shape;585;g10117343390_0_373"/>
          <p:cNvSpPr txBox="1">
            <a:spLocks noGrp="1"/>
          </p:cNvSpPr>
          <p:nvPr>
            <p:ph type="body" idx="2"/>
          </p:nvPr>
        </p:nvSpPr>
        <p:spPr>
          <a:xfrm>
            <a:off x="3927827" y="4114483"/>
            <a:ext cx="4585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Tools</a:t>
            </a:r>
            <a:endParaRPr sz="5500"/>
          </a:p>
        </p:txBody>
      </p:sp>
      <p:sp>
        <p:nvSpPr>
          <p:cNvPr id="586" name="Google Shape;586;g10117343390_0_373"/>
          <p:cNvSpPr txBox="1">
            <a:spLocks noGrp="1"/>
          </p:cNvSpPr>
          <p:nvPr>
            <p:ph type="body" idx="2"/>
          </p:nvPr>
        </p:nvSpPr>
        <p:spPr>
          <a:xfrm>
            <a:off x="8697950" y="7449549"/>
            <a:ext cx="8008200" cy="10539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Created Things (now)</a:t>
            </a:r>
            <a:endParaRPr sz="5500"/>
          </a:p>
        </p:txBody>
      </p:sp>
      <p:cxnSp>
        <p:nvCxnSpPr>
          <p:cNvPr id="587" name="Google Shape;587;g10117343390_0_373"/>
          <p:cNvCxnSpPr/>
          <p:nvPr/>
        </p:nvCxnSpPr>
        <p:spPr>
          <a:xfrm>
            <a:off x="7610699" y="3136288"/>
            <a:ext cx="0" cy="8886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88" name="Google Shape;588;g10117343390_0_373"/>
          <p:cNvSpPr/>
          <p:nvPr/>
        </p:nvSpPr>
        <p:spPr>
          <a:xfrm>
            <a:off x="4134172" y="7694389"/>
            <a:ext cx="1469100" cy="543600"/>
          </a:xfrm>
          <a:prstGeom prst="rightArrow">
            <a:avLst>
              <a:gd name="adj1" fmla="val 50000"/>
              <a:gd name="adj2" fmla="val 103812"/>
            </a:avLst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g10117343390_0_373"/>
          <p:cNvSpPr/>
          <p:nvPr/>
        </p:nvSpPr>
        <p:spPr>
          <a:xfrm>
            <a:off x="6900297" y="7694389"/>
            <a:ext cx="1469100" cy="543600"/>
          </a:xfrm>
          <a:prstGeom prst="rightArrow">
            <a:avLst>
              <a:gd name="adj1" fmla="val 50000"/>
              <a:gd name="adj2" fmla="val 103812"/>
            </a:avLst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0" name="Google Shape;590;g10117343390_0_373"/>
          <p:cNvCxnSpPr/>
          <p:nvPr/>
        </p:nvCxnSpPr>
        <p:spPr>
          <a:xfrm rot="10800000" flipH="1">
            <a:off x="16852292" y="1756322"/>
            <a:ext cx="4976100" cy="21954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91" name="Google Shape;591;g10117343390_0_373"/>
          <p:cNvCxnSpPr/>
          <p:nvPr/>
        </p:nvCxnSpPr>
        <p:spPr>
          <a:xfrm>
            <a:off x="16852292" y="11489147"/>
            <a:ext cx="5227200" cy="1704300"/>
          </a:xfrm>
          <a:prstGeom prst="straightConnector1">
            <a:avLst/>
          </a:prstGeom>
          <a:noFill/>
          <a:ln w="11430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92" name="Google Shape;592;g10117343390_0_373"/>
          <p:cNvSpPr txBox="1">
            <a:spLocks noGrp="1"/>
          </p:cNvSpPr>
          <p:nvPr>
            <p:ph type="body" idx="2"/>
          </p:nvPr>
        </p:nvSpPr>
        <p:spPr>
          <a:xfrm>
            <a:off x="17144999" y="6756574"/>
            <a:ext cx="6398100" cy="24192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Future things</a:t>
            </a:r>
            <a:endParaRPr sz="5500"/>
          </a:p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5500"/>
              <a:t>(there will be many more!)</a:t>
            </a:r>
            <a:endParaRPr sz="55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 sz="85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you can do now</a:t>
            </a:r>
            <a:endParaRPr/>
          </a:p>
        </p:txBody>
      </p:sp>
      <p:sp>
        <p:nvSpPr>
          <p:cNvPr id="605" name="Google Shape;605;p7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endParaRPr sz="5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6" name="Google Shape;606;p7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5720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Name ability assumptions in something you encounter</a:t>
            </a:r>
            <a:endParaRPr dirty="0"/>
          </a:p>
          <a:p>
            <a:pPr marL="45720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Use a screen reader</a:t>
            </a:r>
            <a:endParaRPr dirty="0"/>
          </a:p>
          <a:p>
            <a:pPr marL="45720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Evaluate the accessibility of a data visualization</a:t>
            </a:r>
            <a:endParaRPr dirty="0"/>
          </a:p>
          <a:p>
            <a:pPr marL="457200" lvl="0" indent="-577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AutoNum type="arabicPeriod"/>
            </a:pPr>
            <a:r>
              <a:rPr lang="en-US" dirty="0"/>
              <a:t> Come up with a strategy for intervening on inaccessibility</a:t>
            </a:r>
            <a:endParaRPr dirty="0"/>
          </a:p>
        </p:txBody>
      </p:sp>
      <p:sp>
        <p:nvSpPr>
          <p:cNvPr id="607" name="Google Shape;607;p7"/>
          <p:cNvSpPr txBox="1">
            <a:spLocks noGrp="1"/>
          </p:cNvSpPr>
          <p:nvPr>
            <p:ph type="sldNum" idx="12"/>
          </p:nvPr>
        </p:nvSpPr>
        <p:spPr>
          <a:xfrm>
            <a:off x="23558552" y="13080999"/>
            <a:ext cx="241403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104eaf235_0_17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Discuss: What is accessibility?</a:t>
            </a:r>
            <a:endParaRPr/>
          </a:p>
        </p:txBody>
      </p:sp>
      <p:sp>
        <p:nvSpPr>
          <p:cNvPr id="165" name="Google Shape;165;g10104eaf235_0_17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10104eaf235_0_17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Bonus discussion: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What is “Inclusive Design” and how is it different from accessibility?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0104eaf235_1_75"/>
          <p:cNvSpPr txBox="1">
            <a:spLocks noGrp="1"/>
          </p:cNvSpPr>
          <p:nvPr>
            <p:ph type="title"/>
          </p:nvPr>
        </p:nvSpPr>
        <p:spPr>
          <a:xfrm>
            <a:off x="772800" y="4376488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Q/A</a:t>
            </a:r>
            <a:endParaRPr/>
          </a:p>
        </p:txBody>
      </p:sp>
      <p:sp>
        <p:nvSpPr>
          <p:cNvPr id="613" name="Google Shape;613;g10104eaf235_1_75"/>
          <p:cNvSpPr txBox="1">
            <a:spLocks noGrp="1"/>
          </p:cNvSpPr>
          <p:nvPr>
            <p:ph type="body" idx="1"/>
          </p:nvPr>
        </p:nvSpPr>
        <p:spPr>
          <a:xfrm>
            <a:off x="772800" y="5669913"/>
            <a:ext cx="22838400" cy="36696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lnSpcReduction="1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Happy to answer questions about </a:t>
            </a:r>
            <a:r>
              <a:rPr lang="en-US" b="1"/>
              <a:t>how to do this work professionally</a:t>
            </a:r>
            <a:r>
              <a:rPr lang="en-US"/>
              <a:t> (design, engineering, research, education) 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as well as any questions about </a:t>
            </a:r>
            <a:r>
              <a:rPr lang="en-US" b="1"/>
              <a:t>data visualization and accessibility more broadly</a:t>
            </a:r>
            <a:r>
              <a:rPr lang="en-US"/>
              <a:t> (including tools, challenges, what lies in the future)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0117343390_0_389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619" name="Google Shape;619;g10117343390_0_389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endParaRPr sz="55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0" name="Google Shape;620;g10117343390_0_389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resources repository</a:t>
            </a:r>
            <a:r>
              <a:rPr lang="en-US" dirty="0"/>
              <a:t>!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twitter (@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FrankElavsky</a:t>
            </a:r>
            <a:r>
              <a:rPr lang="en-US" dirty="0"/>
              <a:t>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solidFill>
                  <a:schemeClr val="hlink"/>
                </a:solidFill>
                <a:hlinkClick r:id="rId5"/>
              </a:rPr>
              <a:t>Chartability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621" name="Google Shape;621;g10117343390_0_389"/>
          <p:cNvSpPr txBox="1">
            <a:spLocks noGrp="1"/>
          </p:cNvSpPr>
          <p:nvPr>
            <p:ph type="sldNum" idx="12"/>
          </p:nvPr>
        </p:nvSpPr>
        <p:spPr>
          <a:xfrm>
            <a:off x="23558552" y="13080999"/>
            <a:ext cx="2415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Font typeface="Helvetica Neue"/>
              <a:buNone/>
            </a:pPr>
            <a:fld id="{00000000-1234-1234-1234-123412341234}" type="slidenum">
              <a:rPr lang="en-US" sz="1800"/>
              <a:t>51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104eaf235_0_29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Discuss: Why do people do this work?</a:t>
            </a:r>
            <a:endParaRPr/>
          </a:p>
        </p:txBody>
      </p:sp>
      <p:sp>
        <p:nvSpPr>
          <p:cNvPr id="172" name="Google Shape;172;g10104eaf235_0_29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10104eaf235_0_29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104eaf235_0_35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Rights: The correct argument.</a:t>
            </a:r>
            <a:endParaRPr/>
          </a:p>
        </p:txBody>
      </p:sp>
      <p:sp>
        <p:nvSpPr>
          <p:cNvPr id="179" name="Google Shape;179;g10104eaf235_0_35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2937" u="sng">
                <a:solidFill>
                  <a:schemeClr val="hlink"/>
                </a:solidFill>
                <a:hlinkClick r:id="rId3"/>
              </a:rPr>
              <a:t>https://www.un.org/development/desa/disabilities/convention-on-the-rights-of-persons-with-disabilities/article-9-accessibility.html</a:t>
            </a:r>
            <a:endParaRPr sz="2937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-US" sz="2937" u="sng">
                <a:solidFill>
                  <a:schemeClr val="hlink"/>
                </a:solidFill>
                <a:hlinkClick r:id="rId4"/>
              </a:rPr>
              <a:t>https://www.un.org/development/desa/disabilities/convention-on-the-rights-of-persons-with-disabilities/article-10-right-to-life.html</a:t>
            </a:r>
            <a:endParaRPr sz="2937"/>
          </a:p>
        </p:txBody>
      </p:sp>
      <p:sp>
        <p:nvSpPr>
          <p:cNvPr id="180" name="Google Shape;180;g10104eaf235_0_35"/>
          <p:cNvSpPr txBox="1">
            <a:spLocks noGrp="1"/>
          </p:cNvSpPr>
          <p:nvPr>
            <p:ph type="body" idx="2"/>
          </p:nvPr>
        </p:nvSpPr>
        <p:spPr>
          <a:xfrm>
            <a:off x="1206500" y="4248500"/>
            <a:ext cx="109623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Accessibility is an internationally recognized human right.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It is the right thing to do.</a:t>
            </a:r>
            <a:endParaRPr/>
          </a:p>
        </p:txBody>
      </p:sp>
      <p:pic>
        <p:nvPicPr>
          <p:cNvPr id="181" name="Google Shape;181;g10104eaf235_0_35" title="united nations log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24000" y="4233125"/>
            <a:ext cx="9753600" cy="82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104eaf235_0_4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15-26: The cold-blooded argument.</a:t>
            </a:r>
            <a:endParaRPr/>
          </a:p>
        </p:txBody>
      </p:sp>
      <p:sp>
        <p:nvSpPr>
          <p:cNvPr id="187" name="Google Shape;187;g10104eaf235_0_41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CDC: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https://www.cdc.gov/ncbddd/disabilityandhealth/infographic-disability-impacts-all.html</a:t>
            </a:r>
            <a:endParaRPr/>
          </a:p>
        </p:txBody>
      </p:sp>
      <p:sp>
        <p:nvSpPr>
          <p:cNvPr id="188" name="Google Shape;188;g10104eaf235_0_41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In my own interviews with designers and developers who understand accessibility, they report that about</a:t>
            </a:r>
            <a:r>
              <a:rPr lang="en-US" b="1" dirty="0"/>
              <a:t> 15% of their work overall is specific to accessibility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dirty="0"/>
              <a:t>In the United States alone, </a:t>
            </a:r>
            <a:r>
              <a:rPr lang="en-US" b="1" dirty="0"/>
              <a:t>26% of people report living with at least one disability</a:t>
            </a:r>
            <a:r>
              <a:rPr lang="en-US" dirty="0"/>
              <a:t> that affects their daily life.</a:t>
            </a: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b="1" dirty="0"/>
              <a:t>15</a:t>
            </a:r>
            <a:r>
              <a:rPr lang="en-US" dirty="0"/>
              <a:t>% work to capture the needs of </a:t>
            </a:r>
            <a:r>
              <a:rPr lang="en-US" b="1" dirty="0"/>
              <a:t>26</a:t>
            </a:r>
            <a:r>
              <a:rPr lang="en-US" dirty="0"/>
              <a:t>% of people sounds like good business.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117343390_0_11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for One, Extend to All: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Inclusive Argument</a:t>
            </a:r>
            <a:endParaRPr/>
          </a:p>
        </p:txBody>
      </p:sp>
      <p:sp>
        <p:nvSpPr>
          <p:cNvPr id="194" name="Google Shape;194;g10117343390_0_11"/>
          <p:cNvSpPr txBox="1">
            <a:spLocks noGrp="1"/>
          </p:cNvSpPr>
          <p:nvPr>
            <p:ph type="body" idx="1"/>
          </p:nvPr>
        </p:nvSpPr>
        <p:spPr>
          <a:xfrm>
            <a:off x="683775" y="12241778"/>
            <a:ext cx="21971100" cy="934800"/>
          </a:xfrm>
          <a:prstGeom prst="rect">
            <a:avLst/>
          </a:prstGeom>
        </p:spPr>
        <p:txBody>
          <a:bodyPr spcFirstLastPara="1" wrap="square" lIns="45700" tIns="45700" rIns="45700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Microsoft’s Inclusive Design 101 Toolkit: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https://download.microsoft.com/download/b/0/d/b0d4bf87-09ce-4417-8f28-d60703d672ed/inclusive_toolkit_manual_final.pdf</a:t>
            </a:r>
            <a:endParaRPr/>
          </a:p>
        </p:txBody>
      </p:sp>
      <p:sp>
        <p:nvSpPr>
          <p:cNvPr id="195" name="Google Shape;195;g10117343390_0_11"/>
          <p:cNvSpPr txBox="1">
            <a:spLocks noGrp="1"/>
          </p:cNvSpPr>
          <p:nvPr>
            <p:ph type="body" idx="2"/>
          </p:nvPr>
        </p:nvSpPr>
        <p:spPr>
          <a:xfrm>
            <a:off x="1206500" y="3416925"/>
            <a:ext cx="13596900" cy="83844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lnSpcReduction="10000"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Exclusions, impairments, and disability actually affects everyone because these have a </a:t>
            </a:r>
            <a:r>
              <a:rPr lang="en-US" b="1"/>
              <a:t>temporal </a:t>
            </a:r>
            <a:r>
              <a:rPr lang="en-US"/>
              <a:t>dimension.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At some point in all of our lives we find ourselves in a situation where we experience barriers in our environment or as a result of a temporary or permanent impairment.</a:t>
            </a: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Inclusive design is for </a:t>
            </a:r>
            <a:r>
              <a:rPr lang="en-US" i="1"/>
              <a:t>everyone.</a:t>
            </a:r>
            <a:endParaRPr i="1"/>
          </a:p>
        </p:txBody>
      </p:sp>
      <p:pic>
        <p:nvPicPr>
          <p:cNvPr id="196" name="Google Shape;196;g10117343390_0_11" descr="Disability can be Permanent, Temporary, or Situational and can affect someone's ability to Touch, See, Hear, or Speak." title="Types of disability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60640" y="477532"/>
            <a:ext cx="6914725" cy="1172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1472</Words>
  <Application>Microsoft Macintosh PowerPoint</Application>
  <PresentationFormat>Custom</PresentationFormat>
  <Paragraphs>214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4" baseType="lpstr">
      <vt:lpstr>Helvetica Neue</vt:lpstr>
      <vt:lpstr>Arial</vt:lpstr>
      <vt:lpstr>21_BasicWhite</vt:lpstr>
      <vt:lpstr>Accessibility</vt:lpstr>
      <vt:lpstr>What you will learn today</vt:lpstr>
      <vt:lpstr>Today’s google doc</vt:lpstr>
      <vt:lpstr>Exercise: Ability Assumptions</vt:lpstr>
      <vt:lpstr>Discuss: What is accessibility?</vt:lpstr>
      <vt:lpstr>Discuss: Why do people do this work?</vt:lpstr>
      <vt:lpstr>Human Rights: The correct argument.</vt:lpstr>
      <vt:lpstr>15-26: The cold-blooded argument.</vt:lpstr>
      <vt:lpstr>Design for One, Extend to All:  The Inclusive Argument</vt:lpstr>
      <vt:lpstr>Colorblindness: ~4.5% of those with Eur. Ancestry</vt:lpstr>
      <vt:lpstr>Severe Disability: ~8.5% of all people</vt:lpstr>
      <vt:lpstr>What is an inaccessible experience like?</vt:lpstr>
      <vt:lpstr>Your turn: Using a Screen reader</vt:lpstr>
      <vt:lpstr>Ex. 1: Visa Chart Components Bar Chart</vt:lpstr>
      <vt:lpstr>Ex. 2: Plot bar-chart</vt:lpstr>
      <vt:lpstr>Discuss!</vt:lpstr>
      <vt:lpstr>Listen to People with Disabilities (PWD)</vt:lpstr>
      <vt:lpstr>How do you make a visualization accessible?</vt:lpstr>
      <vt:lpstr>Perceivable</vt:lpstr>
      <vt:lpstr>Perceivable Checklist:</vt:lpstr>
      <vt:lpstr>Design with high contrast</vt:lpstr>
      <vt:lpstr>Use High Contrast Text</vt:lpstr>
      <vt:lpstr>Use High Contrast Geometries</vt:lpstr>
      <vt:lpstr>Don’t rely on color alone! </vt:lpstr>
      <vt:lpstr>Add alt text</vt:lpstr>
      <vt:lpstr>Perceivable Evaluation Toolkit:</vt:lpstr>
      <vt:lpstr>Operable</vt:lpstr>
      <vt:lpstr>Operable Checklist:</vt:lpstr>
      <vt:lpstr>Ensure Keyboard Access (if interactive)</vt:lpstr>
      <vt:lpstr>Indicate keyboard focus, use multi-modal style</vt:lpstr>
      <vt:lpstr>Why Keyboard-only?</vt:lpstr>
      <vt:lpstr>Keyboard only example:</vt:lpstr>
      <vt:lpstr>Operable Evaluation Toolkit:</vt:lpstr>
      <vt:lpstr>Understandable</vt:lpstr>
      <vt:lpstr>Understandable Checklist:</vt:lpstr>
      <vt:lpstr>Non-descriptive Titles are Inaccessible!</vt:lpstr>
      <vt:lpstr>Descriptive Titles have Summaries/Takeaways</vt:lpstr>
      <vt:lpstr>All charts should have data available!</vt:lpstr>
      <vt:lpstr>Keep summaries as non-technical as possible</vt:lpstr>
      <vt:lpstr>Understandable Evaluation Toolkit:</vt:lpstr>
      <vt:lpstr>Exercise: Evaluate a visualization</vt:lpstr>
      <vt:lpstr>Discuss: What did you find?</vt:lpstr>
      <vt:lpstr>The cone of infinite (inaccessible) evil.</vt:lpstr>
      <vt:lpstr>The future looks rough.</vt:lpstr>
      <vt:lpstr>Discuss: Where do we intervene?</vt:lpstr>
      <vt:lpstr>Intervening on the final environment</vt:lpstr>
      <vt:lpstr>Intervening on the creators</vt:lpstr>
      <vt:lpstr>Intervening on the means of production</vt:lpstr>
      <vt:lpstr>What you can do now</vt:lpstr>
      <vt:lpstr>Q/A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</dc:title>
  <cp:lastModifiedBy>Frank Josiah Elavsky</cp:lastModifiedBy>
  <cp:revision>5</cp:revision>
  <dcterms:modified xsi:type="dcterms:W3CDTF">2022-05-20T17:19:55Z</dcterms:modified>
</cp:coreProperties>
</file>