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sldIdLst>
    <p:sldId id="256" r:id="rId2"/>
    <p:sldId id="338" r:id="rId3"/>
    <p:sldId id="283" r:id="rId4"/>
    <p:sldId id="266" r:id="rId5"/>
    <p:sldId id="257" r:id="rId6"/>
    <p:sldId id="268" r:id="rId7"/>
    <p:sldId id="301" r:id="rId8"/>
    <p:sldId id="259" r:id="rId9"/>
    <p:sldId id="258" r:id="rId10"/>
    <p:sldId id="263" r:id="rId11"/>
    <p:sldId id="260" r:id="rId12"/>
    <p:sldId id="297" r:id="rId13"/>
    <p:sldId id="298" r:id="rId14"/>
    <p:sldId id="284" r:id="rId15"/>
    <p:sldId id="261" r:id="rId16"/>
    <p:sldId id="269" r:id="rId17"/>
    <p:sldId id="270" r:id="rId18"/>
    <p:sldId id="278" r:id="rId19"/>
    <p:sldId id="300" r:id="rId20"/>
    <p:sldId id="279" r:id="rId21"/>
    <p:sldId id="280" r:id="rId22"/>
    <p:sldId id="282" r:id="rId23"/>
    <p:sldId id="271" r:id="rId24"/>
    <p:sldId id="272" r:id="rId25"/>
    <p:sldId id="273" r:id="rId26"/>
    <p:sldId id="274" r:id="rId27"/>
    <p:sldId id="302" r:id="rId28"/>
    <p:sldId id="275" r:id="rId29"/>
    <p:sldId id="276" r:id="rId30"/>
    <p:sldId id="296" r:id="rId31"/>
    <p:sldId id="304" r:id="rId32"/>
    <p:sldId id="349" r:id="rId33"/>
    <p:sldId id="303" r:id="rId34"/>
    <p:sldId id="341" r:id="rId35"/>
    <p:sldId id="342" r:id="rId36"/>
    <p:sldId id="343" r:id="rId37"/>
    <p:sldId id="344" r:id="rId38"/>
    <p:sldId id="345" r:id="rId39"/>
    <p:sldId id="346" r:id="rId40"/>
    <p:sldId id="305" r:id="rId41"/>
    <p:sldId id="348" r:id="rId42"/>
    <p:sldId id="307" r:id="rId43"/>
    <p:sldId id="347" r:id="rId44"/>
    <p:sldId id="308" r:id="rId45"/>
    <p:sldId id="309" r:id="rId46"/>
    <p:sldId id="337" r:id="rId47"/>
    <p:sldId id="339" r:id="rId48"/>
    <p:sldId id="262" r:id="rId49"/>
    <p:sldId id="277" r:id="rId50"/>
    <p:sldId id="264" r:id="rId51"/>
    <p:sldId id="286" r:id="rId52"/>
    <p:sldId id="292" r:id="rId53"/>
    <p:sldId id="293" r:id="rId54"/>
    <p:sldId id="312" r:id="rId55"/>
    <p:sldId id="314" r:id="rId56"/>
    <p:sldId id="315" r:id="rId57"/>
    <p:sldId id="316" r:id="rId58"/>
    <p:sldId id="319" r:id="rId59"/>
    <p:sldId id="317" r:id="rId60"/>
    <p:sldId id="318" r:id="rId61"/>
    <p:sldId id="320" r:id="rId62"/>
    <p:sldId id="321" r:id="rId63"/>
    <p:sldId id="322" r:id="rId64"/>
    <p:sldId id="324" r:id="rId65"/>
    <p:sldId id="323" r:id="rId66"/>
    <p:sldId id="325" r:id="rId67"/>
    <p:sldId id="329" r:id="rId68"/>
    <p:sldId id="327" r:id="rId69"/>
    <p:sldId id="334" r:id="rId70"/>
    <p:sldId id="330" r:id="rId71"/>
    <p:sldId id="331" r:id="rId72"/>
    <p:sldId id="333" r:id="rId73"/>
    <p:sldId id="332" r:id="rId74"/>
    <p:sldId id="290" r:id="rId75"/>
    <p:sldId id="310" r:id="rId76"/>
    <p:sldId id="311" r:id="rId77"/>
    <p:sldId id="335" r:id="rId78"/>
    <p:sldId id="336" r:id="rId79"/>
    <p:sldId id="313" r:id="rId80"/>
    <p:sldId id="350" r:id="rId81"/>
    <p:sldId id="340" r:id="rId82"/>
    <p:sldId id="295"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Martini, Christopher" initials="DC" lastIdx="4" clrIdx="0">
    <p:extLst>
      <p:ext uri="{19B8F6BF-5375-455C-9EA6-DF929625EA0E}">
        <p15:presenceInfo xmlns:p15="http://schemas.microsoft.com/office/powerpoint/2012/main" userId="S::cdemarti@visa.com::196a4398-0e55-4b76-b950-22fe3b5c8732" providerId="AD"/>
      </p:ext>
    </p:extLst>
  </p:cmAuthor>
  <p:cmAuthor id="2" name="Elavsky, Frank" initials="EF" lastIdx="3" clrIdx="1">
    <p:extLst>
      <p:ext uri="{19B8F6BF-5375-455C-9EA6-DF929625EA0E}">
        <p15:presenceInfo xmlns:p15="http://schemas.microsoft.com/office/powerpoint/2012/main" userId="S::felavsky@visa.com::ea49fd1b-2751-40a6-b314-7b32977cf2b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2222"/>
    <a:srgbClr val="00FF92"/>
    <a:srgbClr val="030953"/>
    <a:srgbClr val="FFB6FF"/>
    <a:srgbClr val="FFFF00"/>
    <a:srgbClr val="FF6B6B"/>
    <a:srgbClr val="2C3CAC"/>
    <a:srgbClr val="860303"/>
    <a:srgbClr val="9E0000"/>
    <a:srgbClr val="C6D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0"/>
    <p:restoredTop sz="94683"/>
  </p:normalViewPr>
  <p:slideViewPr>
    <p:cSldViewPr snapToGrid="0">
      <p:cViewPr varScale="1">
        <p:scale>
          <a:sx n="94" d="100"/>
          <a:sy n="94" d="100"/>
        </p:scale>
        <p:origin x="88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F67A3-3864-AA43-AF9D-255ABFC3CE92}" type="datetimeFigureOut">
              <a:rPr lang="en-US" smtClean="0"/>
              <a:t>5/26/20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501FC-B04F-9F4F-A8DD-0F6B2B18223B}" type="slidenum">
              <a:rPr lang="en-US" smtClean="0"/>
              <a:t>‹#›</a:t>
            </a:fld>
            <a:endParaRPr lang="en-US"/>
          </a:p>
        </p:txBody>
      </p:sp>
    </p:spTree>
    <p:extLst>
      <p:ext uri="{BB962C8B-B14F-4D97-AF65-F5344CB8AC3E}">
        <p14:creationId xmlns:p14="http://schemas.microsoft.com/office/powerpoint/2010/main" val="75575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0501FC-B04F-9F4F-A8DD-0F6B2B18223B}" type="slidenum">
              <a:rPr lang="en-US" smtClean="0"/>
              <a:t>1</a:t>
            </a:fld>
            <a:endParaRPr lang="en-US"/>
          </a:p>
        </p:txBody>
      </p:sp>
    </p:spTree>
    <p:extLst>
      <p:ext uri="{BB962C8B-B14F-4D97-AF65-F5344CB8AC3E}">
        <p14:creationId xmlns:p14="http://schemas.microsoft.com/office/powerpoint/2010/main" val="199802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3min target time</a:t>
            </a:r>
          </a:p>
        </p:txBody>
      </p:sp>
      <p:sp>
        <p:nvSpPr>
          <p:cNvPr id="4" name="Slide Number Placeholder 3"/>
          <p:cNvSpPr>
            <a:spLocks noGrp="1"/>
          </p:cNvSpPr>
          <p:nvPr>
            <p:ph type="sldNum" sz="quarter" idx="5"/>
          </p:nvPr>
        </p:nvSpPr>
        <p:spPr/>
        <p:txBody>
          <a:bodyPr/>
          <a:lstStyle/>
          <a:p>
            <a:fld id="{FD0501FC-B04F-9F4F-A8DD-0F6B2B18223B}" type="slidenum">
              <a:rPr lang="en-US" smtClean="0"/>
              <a:t>8</a:t>
            </a:fld>
            <a:endParaRPr lang="en-US"/>
          </a:p>
        </p:txBody>
      </p:sp>
    </p:spTree>
    <p:extLst>
      <p:ext uri="{BB962C8B-B14F-4D97-AF65-F5344CB8AC3E}">
        <p14:creationId xmlns:p14="http://schemas.microsoft.com/office/powerpoint/2010/main" val="3389785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0501FC-B04F-9F4F-A8DD-0F6B2B18223B}" type="slidenum">
              <a:rPr lang="en-US" smtClean="0"/>
              <a:t>26</a:t>
            </a:fld>
            <a:endParaRPr lang="en-US"/>
          </a:p>
        </p:txBody>
      </p:sp>
    </p:spTree>
    <p:extLst>
      <p:ext uri="{BB962C8B-B14F-4D97-AF65-F5344CB8AC3E}">
        <p14:creationId xmlns:p14="http://schemas.microsoft.com/office/powerpoint/2010/main" val="1852309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0501FC-B04F-9F4F-A8DD-0F6B2B18223B}" type="slidenum">
              <a:rPr lang="en-US" smtClean="0"/>
              <a:t>53</a:t>
            </a:fld>
            <a:endParaRPr lang="en-US"/>
          </a:p>
        </p:txBody>
      </p:sp>
    </p:spTree>
    <p:extLst>
      <p:ext uri="{BB962C8B-B14F-4D97-AF65-F5344CB8AC3E}">
        <p14:creationId xmlns:p14="http://schemas.microsoft.com/office/powerpoint/2010/main" val="193241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i="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0" i="0">
                <a:latin typeface="Open Sans Light" panose="020B0306030504020204" pitchFamily="34" charset="0"/>
                <a:ea typeface="Open Sans Light" panose="020B0306030504020204" pitchFamily="34" charset="0"/>
                <a:cs typeface="Open Sans Light" panose="020B0306030504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10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8B17555B-8EEA-0643-B265-621496B85607}" type="datetime1">
              <a:rPr lang="en-US" smtClean="0"/>
              <a:t>5/26/20</a:t>
            </a:fld>
            <a:endParaRPr lang="en-US"/>
          </a:p>
        </p:txBody>
      </p:sp>
      <p:sp>
        <p:nvSpPr>
          <p:cNvPr id="5" name="Footer Placeholder 4"/>
          <p:cNvSpPr>
            <a:spLocks noGrp="1"/>
          </p:cNvSpPr>
          <p:nvPr>
            <p:ph type="ftr" sz="quarter" idx="11"/>
          </p:nvPr>
        </p:nvSpPr>
        <p:spPr/>
        <p:txBody>
          <a:bodyPr/>
          <a:lstStyle>
            <a:lvl1pPr>
              <a:defRPr sz="10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 Copyright 2020 Visa Inc.  All Rights Reserved.</a:t>
            </a:r>
          </a:p>
        </p:txBody>
      </p:sp>
      <p:sp>
        <p:nvSpPr>
          <p:cNvPr id="6" name="Slide Number Placeholder 5"/>
          <p:cNvSpPr>
            <a:spLocks noGrp="1"/>
          </p:cNvSpPr>
          <p:nvPr>
            <p:ph type="sldNum" sz="quarter" idx="12"/>
          </p:nvPr>
        </p:nvSpPr>
        <p:spPr/>
        <p:txBody>
          <a:bodyPr/>
          <a:lstStyle>
            <a:lvl1pPr>
              <a:defRPr sz="10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69FFD57F-6CBC-F442-8015-77D74440717D}" type="slidenum">
              <a:rPr lang="en-US" smtClean="0"/>
              <a:pPr/>
              <a:t>‹#›</a:t>
            </a:fld>
            <a:endParaRPr lang="en-US"/>
          </a:p>
        </p:txBody>
      </p:sp>
    </p:spTree>
    <p:extLst>
      <p:ext uri="{BB962C8B-B14F-4D97-AF65-F5344CB8AC3E}">
        <p14:creationId xmlns:p14="http://schemas.microsoft.com/office/powerpoint/2010/main" val="2482441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955E21-59B7-CB48-AABC-3C1F0E0F5EF7}" type="datetime1">
              <a:rPr lang="en-US" smtClean="0"/>
              <a:t>5/26/20</a:t>
            </a:fld>
            <a:endParaRPr lang="en-US"/>
          </a:p>
        </p:txBody>
      </p:sp>
      <p:sp>
        <p:nvSpPr>
          <p:cNvPr id="5" name="Footer Placeholder 4"/>
          <p:cNvSpPr>
            <a:spLocks noGrp="1"/>
          </p:cNvSpPr>
          <p:nvPr>
            <p:ph type="ftr" sz="quarter" idx="11"/>
          </p:nvPr>
        </p:nvSpPr>
        <p:spPr/>
        <p:txBody>
          <a:bodyPr/>
          <a:lstStyle/>
          <a:p>
            <a:r>
              <a:rPr lang="en-US" dirty="0"/>
              <a:t>© Copyright 2020 Visa Inc.  All Rights Reserved.</a:t>
            </a:r>
          </a:p>
        </p:txBody>
      </p:sp>
      <p:sp>
        <p:nvSpPr>
          <p:cNvPr id="6" name="Slide Number Placeholder 5"/>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38987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B3DD2-EC75-7C40-AE9D-3802AB7D352E}" type="datetime1">
              <a:rPr lang="en-US" smtClean="0"/>
              <a:t>5/26/20</a:t>
            </a:fld>
            <a:endParaRPr lang="en-US"/>
          </a:p>
        </p:txBody>
      </p:sp>
      <p:sp>
        <p:nvSpPr>
          <p:cNvPr id="5" name="Footer Placeholder 4"/>
          <p:cNvSpPr>
            <a:spLocks noGrp="1"/>
          </p:cNvSpPr>
          <p:nvPr>
            <p:ph type="ftr" sz="quarter" idx="11"/>
          </p:nvPr>
        </p:nvSpPr>
        <p:spPr/>
        <p:txBody>
          <a:bodyPr/>
          <a:lstStyle/>
          <a:p>
            <a:r>
              <a:rPr lang="en-US" dirty="0"/>
              <a:t>© Copyright 2020 Visa Inc.  All Rights Reserved.</a:t>
            </a:r>
          </a:p>
        </p:txBody>
      </p:sp>
      <p:sp>
        <p:nvSpPr>
          <p:cNvPr id="6" name="Slide Number Placeholder 5"/>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1093751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Open Sans Light" panose="020B0306030504020204" pitchFamily="34" charset="0"/>
                <a:ea typeface="Open Sans Light" panose="020B0306030504020204" pitchFamily="34" charset="0"/>
                <a:cs typeface="Open Sans Light" panose="020B0306030504020204" pitchFamily="34" charset="0"/>
              </a:defRPr>
            </a:lvl1pPr>
            <a:lvl2pPr>
              <a:defRPr b="0" i="0">
                <a:latin typeface="Open Sans Light" panose="020B0306030504020204" pitchFamily="34" charset="0"/>
                <a:ea typeface="Open Sans Light" panose="020B0306030504020204" pitchFamily="34" charset="0"/>
                <a:cs typeface="Open Sans Light" panose="020B0306030504020204" pitchFamily="34" charset="0"/>
              </a:defRPr>
            </a:lvl2pPr>
            <a:lvl3pPr>
              <a:defRPr b="0" i="0">
                <a:latin typeface="Open Sans Light" panose="020B0306030504020204" pitchFamily="34" charset="0"/>
                <a:ea typeface="Open Sans Light" panose="020B0306030504020204" pitchFamily="34" charset="0"/>
                <a:cs typeface="Open Sans Light" panose="020B0306030504020204" pitchFamily="34" charset="0"/>
              </a:defRPr>
            </a:lvl3pPr>
            <a:lvl4pPr>
              <a:defRPr b="0" i="0">
                <a:latin typeface="Open Sans Light" panose="020B0306030504020204" pitchFamily="34" charset="0"/>
                <a:ea typeface="Open Sans Light" panose="020B0306030504020204" pitchFamily="34" charset="0"/>
                <a:cs typeface="Open Sans Light" panose="020B0306030504020204" pitchFamily="34" charset="0"/>
              </a:defRPr>
            </a:lvl4pPr>
            <a:lvl5pPr>
              <a:defRPr b="0" i="0">
                <a:latin typeface="Open Sans Light" panose="020B0306030504020204" pitchFamily="34" charset="0"/>
                <a:ea typeface="Open Sans Light" panose="020B0306030504020204" pitchFamily="34" charset="0"/>
                <a:cs typeface="Open Sans Light" panose="020B03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C48A4201-C62D-2B40-AD5E-F4FE217E63A4}" type="datetime1">
              <a:rPr lang="en-US" smtClean="0"/>
              <a:t>5/26/20</a:t>
            </a:fld>
            <a:endParaRPr lang="en-US" dirty="0"/>
          </a:p>
        </p:txBody>
      </p:sp>
      <p:sp>
        <p:nvSpPr>
          <p:cNvPr id="5" name="Footer Placeholder 4"/>
          <p:cNvSpPr>
            <a:spLocks noGrp="1"/>
          </p:cNvSpPr>
          <p:nvPr>
            <p:ph type="ftr" sz="quarter" idx="11"/>
          </p:nvPr>
        </p:nvSpPr>
        <p:spPr/>
        <p:txBody>
          <a:bodyPr/>
          <a:lstStyle>
            <a:lvl1pPr>
              <a:defRPr sz="10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dirty="0"/>
              <a:t>© Copyright 2020 Visa Inc.  All Rights Reserved.</a:t>
            </a:r>
          </a:p>
        </p:txBody>
      </p:sp>
      <p:sp>
        <p:nvSpPr>
          <p:cNvPr id="6" name="Slide Number Placeholder 5"/>
          <p:cNvSpPr>
            <a:spLocks noGrp="1"/>
          </p:cNvSpPr>
          <p:nvPr>
            <p:ph type="sldNum" sz="quarter" idx="12"/>
          </p:nvPr>
        </p:nvSpPr>
        <p:spPr/>
        <p:txBody>
          <a:bodyPr/>
          <a:lstStyle>
            <a:lvl1pPr>
              <a:defRPr sz="10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69FFD57F-6CBC-F442-8015-77D74440717D}" type="slidenum">
              <a:rPr lang="en-US" smtClean="0"/>
              <a:pPr/>
              <a:t>‹#›</a:t>
            </a:fld>
            <a:endParaRPr lang="en-US"/>
          </a:p>
        </p:txBody>
      </p:sp>
    </p:spTree>
    <p:extLst>
      <p:ext uri="{BB962C8B-B14F-4D97-AF65-F5344CB8AC3E}">
        <p14:creationId xmlns:p14="http://schemas.microsoft.com/office/powerpoint/2010/main" val="62909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5EE48-95F6-FC4B-AF78-A80669BDEBD3}" type="datetime1">
              <a:rPr lang="en-US" smtClean="0"/>
              <a:t>5/26/20</a:t>
            </a:fld>
            <a:endParaRPr lang="en-US"/>
          </a:p>
        </p:txBody>
      </p:sp>
      <p:sp>
        <p:nvSpPr>
          <p:cNvPr id="5" name="Footer Placeholder 4"/>
          <p:cNvSpPr>
            <a:spLocks noGrp="1"/>
          </p:cNvSpPr>
          <p:nvPr>
            <p:ph type="ftr" sz="quarter" idx="11"/>
          </p:nvPr>
        </p:nvSpPr>
        <p:spPr/>
        <p:txBody>
          <a:bodyPr/>
          <a:lstStyle/>
          <a:p>
            <a:r>
              <a:rPr lang="en-US" dirty="0"/>
              <a:t>© Copyright 2020 Visa Inc.  All Rights Reserved.</a:t>
            </a:r>
          </a:p>
        </p:txBody>
      </p:sp>
      <p:sp>
        <p:nvSpPr>
          <p:cNvPr id="6" name="Slide Number Placeholder 5"/>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14669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62EEF-D4F6-7F40-A908-398F9083C1A2}" type="datetime1">
              <a:rPr lang="en-US" smtClean="0"/>
              <a:t>5/26/20</a:t>
            </a:fld>
            <a:endParaRPr lang="en-US"/>
          </a:p>
        </p:txBody>
      </p:sp>
      <p:sp>
        <p:nvSpPr>
          <p:cNvPr id="6" name="Footer Placeholder 5"/>
          <p:cNvSpPr>
            <a:spLocks noGrp="1"/>
          </p:cNvSpPr>
          <p:nvPr>
            <p:ph type="ftr" sz="quarter" idx="11"/>
          </p:nvPr>
        </p:nvSpPr>
        <p:spPr/>
        <p:txBody>
          <a:bodyPr/>
          <a:lstStyle/>
          <a:p>
            <a:r>
              <a:rPr lang="en-US" dirty="0"/>
              <a:t>© Copyright 2020 Visa Inc.  All Rights Reserved.</a:t>
            </a:r>
          </a:p>
        </p:txBody>
      </p:sp>
      <p:sp>
        <p:nvSpPr>
          <p:cNvPr id="7" name="Slide Number Placeholder 6"/>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406888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D1F7D-AC66-8B40-A8F8-EF4A9D78243D}" type="datetime1">
              <a:rPr lang="en-US" smtClean="0"/>
              <a:t>5/26/20</a:t>
            </a:fld>
            <a:endParaRPr lang="en-US"/>
          </a:p>
        </p:txBody>
      </p:sp>
      <p:sp>
        <p:nvSpPr>
          <p:cNvPr id="8" name="Footer Placeholder 7"/>
          <p:cNvSpPr>
            <a:spLocks noGrp="1"/>
          </p:cNvSpPr>
          <p:nvPr>
            <p:ph type="ftr" sz="quarter" idx="11"/>
          </p:nvPr>
        </p:nvSpPr>
        <p:spPr/>
        <p:txBody>
          <a:bodyPr/>
          <a:lstStyle/>
          <a:p>
            <a:r>
              <a:rPr lang="en-US" dirty="0"/>
              <a:t>© Copyright 2020 Visa Inc.  All Rights Reserved.</a:t>
            </a:r>
          </a:p>
        </p:txBody>
      </p:sp>
      <p:sp>
        <p:nvSpPr>
          <p:cNvPr id="9" name="Slide Number Placeholder 8"/>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214809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06556-5A67-464A-9BC9-30A4AC6194EA}" type="datetime1">
              <a:rPr lang="en-US" smtClean="0"/>
              <a:t>5/26/20</a:t>
            </a:fld>
            <a:endParaRPr lang="en-US"/>
          </a:p>
        </p:txBody>
      </p:sp>
      <p:sp>
        <p:nvSpPr>
          <p:cNvPr id="4" name="Footer Placeholder 3"/>
          <p:cNvSpPr>
            <a:spLocks noGrp="1"/>
          </p:cNvSpPr>
          <p:nvPr>
            <p:ph type="ftr" sz="quarter" idx="11"/>
          </p:nvPr>
        </p:nvSpPr>
        <p:spPr/>
        <p:txBody>
          <a:bodyPr/>
          <a:lstStyle/>
          <a:p>
            <a:r>
              <a:rPr lang="en-US" dirty="0"/>
              <a:t>© Copyright 2020 Visa Inc.  All Rights Reserved.</a:t>
            </a:r>
          </a:p>
        </p:txBody>
      </p:sp>
      <p:sp>
        <p:nvSpPr>
          <p:cNvPr id="5" name="Slide Number Placeholder 4"/>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2787004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CA4BB-2214-D841-91F6-4EE8239E591E}" type="datetime1">
              <a:rPr lang="en-US" smtClean="0"/>
              <a:t>5/26/20</a:t>
            </a:fld>
            <a:endParaRPr lang="en-US"/>
          </a:p>
        </p:txBody>
      </p:sp>
      <p:sp>
        <p:nvSpPr>
          <p:cNvPr id="3" name="Footer Placeholder 2"/>
          <p:cNvSpPr>
            <a:spLocks noGrp="1"/>
          </p:cNvSpPr>
          <p:nvPr>
            <p:ph type="ftr" sz="quarter" idx="11"/>
          </p:nvPr>
        </p:nvSpPr>
        <p:spPr/>
        <p:txBody>
          <a:bodyPr/>
          <a:lstStyle/>
          <a:p>
            <a:r>
              <a:rPr lang="en-US" dirty="0"/>
              <a:t>© Copyright 2020 Visa Inc.  All Rights Reserved.</a:t>
            </a:r>
          </a:p>
        </p:txBody>
      </p:sp>
      <p:sp>
        <p:nvSpPr>
          <p:cNvPr id="4" name="Slide Number Placeholder 3"/>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258853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3D75B6-8934-7544-9D64-D70CC75A3CBF}" type="datetime1">
              <a:rPr lang="en-US" smtClean="0"/>
              <a:t>5/26/20</a:t>
            </a:fld>
            <a:endParaRPr lang="en-US"/>
          </a:p>
        </p:txBody>
      </p:sp>
      <p:sp>
        <p:nvSpPr>
          <p:cNvPr id="6" name="Footer Placeholder 5"/>
          <p:cNvSpPr>
            <a:spLocks noGrp="1"/>
          </p:cNvSpPr>
          <p:nvPr>
            <p:ph type="ftr" sz="quarter" idx="11"/>
          </p:nvPr>
        </p:nvSpPr>
        <p:spPr/>
        <p:txBody>
          <a:bodyPr/>
          <a:lstStyle/>
          <a:p>
            <a:r>
              <a:rPr lang="en-US" dirty="0"/>
              <a:t>© Copyright 2020 Visa Inc.  All Rights Reserved.</a:t>
            </a:r>
          </a:p>
        </p:txBody>
      </p:sp>
      <p:sp>
        <p:nvSpPr>
          <p:cNvPr id="7" name="Slide Number Placeholder 6"/>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163222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61D5AC-4D32-A84E-BC5E-5ABBA13926DE}" type="datetime1">
              <a:rPr lang="en-US" smtClean="0"/>
              <a:t>5/26/20</a:t>
            </a:fld>
            <a:endParaRPr lang="en-US"/>
          </a:p>
        </p:txBody>
      </p:sp>
      <p:sp>
        <p:nvSpPr>
          <p:cNvPr id="6" name="Footer Placeholder 5"/>
          <p:cNvSpPr>
            <a:spLocks noGrp="1"/>
          </p:cNvSpPr>
          <p:nvPr>
            <p:ph type="ftr" sz="quarter" idx="11"/>
          </p:nvPr>
        </p:nvSpPr>
        <p:spPr/>
        <p:txBody>
          <a:bodyPr/>
          <a:lstStyle/>
          <a:p>
            <a:r>
              <a:rPr lang="en-US" dirty="0"/>
              <a:t>© Copyright 2020 Visa Inc.  All Rights Reserved.</a:t>
            </a:r>
          </a:p>
        </p:txBody>
      </p:sp>
      <p:sp>
        <p:nvSpPr>
          <p:cNvPr id="7" name="Slide Number Placeholder 6"/>
          <p:cNvSpPr>
            <a:spLocks noGrp="1"/>
          </p:cNvSpPr>
          <p:nvPr>
            <p:ph type="sldNum" sz="quarter" idx="12"/>
          </p:nvPr>
        </p:nvSpPr>
        <p:spPr/>
        <p:txBody>
          <a:bodyPr/>
          <a:lstStyle/>
          <a:p>
            <a:fld id="{69FFD57F-6CBC-F442-8015-77D74440717D}" type="slidenum">
              <a:rPr lang="en-US" smtClean="0"/>
              <a:t>‹#›</a:t>
            </a:fld>
            <a:endParaRPr lang="en-US"/>
          </a:p>
        </p:txBody>
      </p:sp>
    </p:spTree>
    <p:extLst>
      <p:ext uri="{BB962C8B-B14F-4D97-AF65-F5344CB8AC3E}">
        <p14:creationId xmlns:p14="http://schemas.microsoft.com/office/powerpoint/2010/main" val="119911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D58540-0ACB-B34F-B715-9CC66A0F203D}" type="datetime1">
              <a:rPr lang="en-US" smtClean="0"/>
              <a:t>5/26/20</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Copyright 2020 Visa Inc.  All Rights Reserved.</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FFD57F-6CBC-F442-8015-77D74440717D}" type="slidenum">
              <a:rPr lang="en-US" smtClean="0"/>
              <a:t>‹#›</a:t>
            </a:fld>
            <a:endParaRPr lang="en-US"/>
          </a:p>
        </p:txBody>
      </p:sp>
    </p:spTree>
    <p:extLst>
      <p:ext uri="{BB962C8B-B14F-4D97-AF65-F5344CB8AC3E}">
        <p14:creationId xmlns:p14="http://schemas.microsoft.com/office/powerpoint/2010/main" val="24844909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nuitrcs.github.io/intro_to_viz_workshop/#/2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xdesign.cc/design-systems-62f648c6dcc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AFB9-53B0-474E-B62C-6730B74A8C61}"/>
              </a:ext>
            </a:extLst>
          </p:cNvPr>
          <p:cNvSpPr>
            <a:spLocks noGrp="1"/>
          </p:cNvSpPr>
          <p:nvPr>
            <p:ph type="ctrTitle"/>
          </p:nvPr>
        </p:nvSpPr>
        <p:spPr>
          <a:xfrm>
            <a:off x="1524000" y="1122363"/>
            <a:ext cx="9144000" cy="2387600"/>
          </a:xfrm>
        </p:spPr>
        <p:txBody>
          <a:bodyPr>
            <a:normAutofit fontScale="90000"/>
          </a:bodyPr>
          <a:lstStyle/>
          <a:p>
            <a:r>
              <a:rPr lang="en-US" dirty="0"/>
              <a:t>Data Visualization and Accessibility on the Web</a:t>
            </a:r>
          </a:p>
        </p:txBody>
      </p:sp>
      <p:sp>
        <p:nvSpPr>
          <p:cNvPr id="5" name="Rectangle 4">
            <a:extLst>
              <a:ext uri="{FF2B5EF4-FFF2-40B4-BE49-F238E27FC236}">
                <a16:creationId xmlns:a16="http://schemas.microsoft.com/office/drawing/2014/main" id="{6C752BCB-9654-4443-ABD8-FD1E83DE612A}"/>
              </a:ext>
              <a:ext uri="{C183D7F6-B498-43B3-948B-1728B52AA6E4}">
                <adec:decorative xmlns:adec="http://schemas.microsoft.com/office/drawing/2017/decorative" val="1"/>
              </a:ext>
            </a:extLst>
          </p:cNvPr>
          <p:cNvSpPr/>
          <p:nvPr/>
        </p:nvSpPr>
        <p:spPr bwMode="auto">
          <a:xfrm>
            <a:off x="0" y="6115121"/>
            <a:ext cx="12192000" cy="742879"/>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marL="0" marR="0" indent="0" algn="ctr" defTabSz="914400" rtl="0" eaLnBrk="0" fontAlgn="base" latinLnBrk="0" hangingPunct="0">
              <a:lnSpc>
                <a:spcPct val="90000"/>
              </a:lnSpc>
              <a:spcBef>
                <a:spcPts val="600"/>
              </a:spcBef>
              <a:spcAft>
                <a:spcPts val="0"/>
              </a:spcAft>
              <a:buClrTx/>
              <a:buSzTx/>
              <a:buFontTx/>
              <a:buNone/>
              <a:tabLst/>
            </a:pPr>
            <a:endParaRPr kumimoji="0" lang="en-US" b="0" i="0" u="none" strike="noStrike" cap="none" normalizeH="0" baseline="0" dirty="0" err="1">
              <a:ln>
                <a:noFill/>
              </a:ln>
              <a:solidFill>
                <a:schemeClr val="bg1"/>
              </a:solidFill>
              <a:effectLst/>
              <a:latin typeface="+mn-lt"/>
            </a:endParaRPr>
          </a:p>
        </p:txBody>
      </p:sp>
      <p:sp>
        <p:nvSpPr>
          <p:cNvPr id="6" name="Subtitle 5">
            <a:extLst>
              <a:ext uri="{FF2B5EF4-FFF2-40B4-BE49-F238E27FC236}">
                <a16:creationId xmlns:a16="http://schemas.microsoft.com/office/drawing/2014/main" id="{163BDC45-AB54-B347-A7D4-1C6DCFD7074B}"/>
              </a:ext>
            </a:extLst>
          </p:cNvPr>
          <p:cNvSpPr txBox="1">
            <a:spLocks/>
          </p:cNvSpPr>
          <p:nvPr/>
        </p:nvSpPr>
        <p:spPr bwMode="gray">
          <a:xfrm>
            <a:off x="3862550" y="6237261"/>
            <a:ext cx="3250913" cy="498598"/>
          </a:xfrm>
          <a:prstGeom prst="rect">
            <a:avLst/>
          </a:prstGeom>
          <a:effectLst/>
        </p:spPr>
        <p:txBody>
          <a:bodyPr vert="horz" wrap="square" lIns="0" tIns="0" rIns="0" bIns="0" rtlCol="0">
            <a:spAutoFit/>
          </a:bodyPr>
          <a:lstStyle>
            <a:lvl1pPr marL="0" indent="0" algn="l" defTabSz="914400" rtl="0" eaLnBrk="1" latinLnBrk="0" hangingPunct="1">
              <a:lnSpc>
                <a:spcPct val="90000"/>
              </a:lnSpc>
              <a:spcBef>
                <a:spcPts val="0"/>
              </a:spcBef>
              <a:spcAft>
                <a:spcPts val="0"/>
              </a:spcAft>
              <a:buFont typeface="Arial" charset="0"/>
              <a:buNone/>
              <a:defRPr sz="1400" b="1" kern="1200">
                <a:solidFill>
                  <a:schemeClr val="accent5"/>
                </a:solidFill>
                <a:latin typeface="+mn-lt"/>
                <a:ea typeface="+mn-ea"/>
                <a:cs typeface="+mn-cs"/>
              </a:defRPr>
            </a:lvl1pPr>
            <a:lvl2pPr marL="460375" indent="-230188" algn="l" defTabSz="914400" rtl="0" eaLnBrk="1" latinLnBrk="0" hangingPunct="1">
              <a:lnSpc>
                <a:spcPct val="90000"/>
              </a:lnSpc>
              <a:spcBef>
                <a:spcPts val="400"/>
              </a:spcBef>
              <a:buFont typeface="Arial" panose="020B0604020202020204" pitchFamily="34" charset="0"/>
              <a:buChar char="–"/>
              <a:defRPr sz="1800" kern="1200">
                <a:solidFill>
                  <a:schemeClr val="bg2"/>
                </a:solidFill>
                <a:latin typeface="+mn-lt"/>
                <a:ea typeface="+mn-ea"/>
                <a:cs typeface="+mn-cs"/>
              </a:defRPr>
            </a:lvl2pPr>
            <a:lvl3pPr marL="658368" indent="-174625" algn="l" defTabSz="914400" rtl="0" eaLnBrk="1" latinLnBrk="0" hangingPunct="1">
              <a:lnSpc>
                <a:spcPct val="90000"/>
              </a:lnSpc>
              <a:spcBef>
                <a:spcPts val="400"/>
              </a:spcBef>
              <a:buFont typeface="Arial" panose="020B0604020202020204" pitchFamily="34" charset="0"/>
              <a:buChar char="•"/>
              <a:defRPr sz="1600" kern="1200">
                <a:solidFill>
                  <a:schemeClr val="bg2"/>
                </a:solidFill>
                <a:latin typeface="+mn-lt"/>
                <a:ea typeface="+mn-ea"/>
                <a:cs typeface="+mn-cs"/>
              </a:defRPr>
            </a:lvl3pPr>
            <a:lvl4pPr marL="914400" indent="-227013" algn="l" defTabSz="914400" rtl="0" eaLnBrk="1" latinLnBrk="0" hangingPunct="1">
              <a:lnSpc>
                <a:spcPct val="90000"/>
              </a:lnSpc>
              <a:spcBef>
                <a:spcPts val="400"/>
              </a:spcBef>
              <a:buFont typeface="Arial" panose="020B0604020202020204" pitchFamily="34" charset="0"/>
              <a:buChar char="–"/>
              <a:defRPr sz="1600" kern="1200">
                <a:solidFill>
                  <a:schemeClr val="bg2"/>
                </a:solidFill>
                <a:latin typeface="+mn-lt"/>
                <a:ea typeface="+mn-ea"/>
                <a:cs typeface="+mn-cs"/>
              </a:defRPr>
            </a:lvl4pPr>
            <a:lvl5pPr marL="1097280" indent="-174625" algn="l" defTabSz="914400" rtl="0" eaLnBrk="1" latinLnBrk="0" hangingPunct="1">
              <a:lnSpc>
                <a:spcPct val="90000"/>
              </a:lnSpc>
              <a:spcBef>
                <a:spcPts val="400"/>
              </a:spcBef>
              <a:buFont typeface="Arial" panose="020B0604020202020204" pitchFamily="34" charset="0"/>
              <a:buChar char="•"/>
              <a:defRPr sz="1600" kern="120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200" dirty="0">
                <a:solidFill>
                  <a:srgbClr val="222222"/>
                </a:solidFill>
                <a:latin typeface="Open Sans" panose="020B0606030504020204" pitchFamily="34" charset="0"/>
                <a:ea typeface="Open Sans" panose="020B0606030504020204" pitchFamily="34" charset="0"/>
                <a:cs typeface="Open Sans" panose="020B0606030504020204" pitchFamily="34" charset="0"/>
              </a:rPr>
              <a:t>Frank </a:t>
            </a:r>
            <a:r>
              <a:rPr lang="en-US" sz="1200" dirty="0" err="1">
                <a:solidFill>
                  <a:srgbClr val="222222"/>
                </a:solidFill>
                <a:latin typeface="Open Sans" panose="020B0606030504020204" pitchFamily="34" charset="0"/>
                <a:ea typeface="Open Sans" panose="020B0606030504020204" pitchFamily="34" charset="0"/>
                <a:cs typeface="Open Sans" panose="020B0606030504020204" pitchFamily="34" charset="0"/>
              </a:rPr>
              <a:t>Elavsky</a:t>
            </a:r>
            <a:r>
              <a:rPr lang="en-US" sz="1200" dirty="0">
                <a:solidFill>
                  <a:srgbClr val="222222"/>
                </a:solidFill>
                <a:latin typeface="Open Sans" panose="020B0606030504020204" pitchFamily="34" charset="0"/>
                <a:ea typeface="Open Sans" panose="020B0606030504020204" pitchFamily="34" charset="0"/>
                <a:cs typeface="Open Sans" panose="020B0606030504020204" pitchFamily="34" charset="0"/>
              </a:rPr>
              <a:t> (He/Him/His)</a:t>
            </a:r>
          </a:p>
          <a:p>
            <a:r>
              <a:rPr lang="en-US" sz="1200" b="0" dirty="0">
                <a:solidFill>
                  <a:srgbClr val="222222"/>
                </a:solidFill>
                <a:latin typeface="Open Sans Light" panose="020B0306030504020204" pitchFamily="34" charset="0"/>
                <a:ea typeface="Open Sans Light" panose="020B0306030504020204" pitchFamily="34" charset="0"/>
                <a:cs typeface="Open Sans Light" panose="020B0306030504020204" pitchFamily="34" charset="0"/>
              </a:rPr>
              <a:t>Staff Data Visualization Engineer and Designer, Data Visualization Team</a:t>
            </a:r>
          </a:p>
        </p:txBody>
      </p:sp>
      <p:pic>
        <p:nvPicPr>
          <p:cNvPr id="7" name="Picture 6" title="Visa Logo">
            <a:extLst>
              <a:ext uri="{FF2B5EF4-FFF2-40B4-BE49-F238E27FC236}">
                <a16:creationId xmlns:a16="http://schemas.microsoft.com/office/drawing/2014/main" id="{43DE7885-04C5-4046-A7DA-65F156D8C3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4899" y="6264989"/>
            <a:ext cx="1369541" cy="444220"/>
          </a:xfrm>
          <a:prstGeom prst="rect">
            <a:avLst/>
          </a:prstGeom>
        </p:spPr>
      </p:pic>
      <p:pic>
        <p:nvPicPr>
          <p:cNvPr id="9" name="Picture 8" descr="Data Visualization Logo">
            <a:extLst>
              <a:ext uri="{FF2B5EF4-FFF2-40B4-BE49-F238E27FC236}">
                <a16:creationId xmlns:a16="http://schemas.microsoft.com/office/drawing/2014/main" id="{426AA267-8437-8442-8A7A-342DD080FE54}"/>
              </a:ext>
            </a:extLst>
          </p:cNvPr>
          <p:cNvPicPr>
            <a:picLocks noChangeAspect="1"/>
          </p:cNvPicPr>
          <p:nvPr/>
        </p:nvPicPr>
        <p:blipFill>
          <a:blip r:embed="rId4"/>
          <a:stretch>
            <a:fillRect/>
          </a:stretch>
        </p:blipFill>
        <p:spPr>
          <a:xfrm>
            <a:off x="1719339" y="6094576"/>
            <a:ext cx="2032000" cy="787400"/>
          </a:xfrm>
          <a:prstGeom prst="rect">
            <a:avLst/>
          </a:prstGeom>
        </p:spPr>
      </p:pic>
      <p:sp>
        <p:nvSpPr>
          <p:cNvPr id="3" name="Footer Placeholder 2">
            <a:extLst>
              <a:ext uri="{FF2B5EF4-FFF2-40B4-BE49-F238E27FC236}">
                <a16:creationId xmlns:a16="http://schemas.microsoft.com/office/drawing/2014/main" id="{EF9EF1A1-4CDB-1545-8E72-B592B9840ADE}"/>
              </a:ext>
            </a:extLst>
          </p:cNvPr>
          <p:cNvSpPr>
            <a:spLocks noGrp="1"/>
          </p:cNvSpPr>
          <p:nvPr>
            <p:ph type="ftr" sz="quarter" idx="11"/>
          </p:nvPr>
        </p:nvSpPr>
        <p:spPr>
          <a:xfrm>
            <a:off x="7717220" y="6303997"/>
            <a:ext cx="4114800" cy="365125"/>
          </a:xfrm>
        </p:spPr>
        <p:txBody>
          <a:bodyPr/>
          <a:lstStyle/>
          <a:p>
            <a:r>
              <a:rPr lang="en-US" dirty="0">
                <a:solidFill>
                  <a:srgbClr val="222222"/>
                </a:solidFill>
              </a:rPr>
              <a:t>© Copyright 2020 Visa Inc.  All Rights Reserved.</a:t>
            </a:r>
          </a:p>
        </p:txBody>
      </p:sp>
    </p:spTree>
    <p:extLst>
      <p:ext uri="{BB962C8B-B14F-4D97-AF65-F5344CB8AC3E}">
        <p14:creationId xmlns:p14="http://schemas.microsoft.com/office/powerpoint/2010/main" val="421829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CF93-688D-884A-A165-51C807394BC1}"/>
              </a:ext>
            </a:extLst>
          </p:cNvPr>
          <p:cNvSpPr>
            <a:spLocks noGrp="1"/>
          </p:cNvSpPr>
          <p:nvPr>
            <p:ph type="title"/>
          </p:nvPr>
        </p:nvSpPr>
        <p:spPr/>
        <p:txBody>
          <a:bodyPr/>
          <a:lstStyle/>
          <a:p>
            <a:r>
              <a:rPr lang="en-US"/>
              <a:t>Our team’s first users: Developers</a:t>
            </a:r>
          </a:p>
        </p:txBody>
      </p:sp>
      <p:sp>
        <p:nvSpPr>
          <p:cNvPr id="3" name="Content Placeholder 2">
            <a:extLst>
              <a:ext uri="{FF2B5EF4-FFF2-40B4-BE49-F238E27FC236}">
                <a16:creationId xmlns:a16="http://schemas.microsoft.com/office/drawing/2014/main" id="{B1E3BE9B-B128-3844-B580-371404BEE10A}"/>
              </a:ext>
            </a:extLst>
          </p:cNvPr>
          <p:cNvSpPr>
            <a:spLocks noGrp="1"/>
          </p:cNvSpPr>
          <p:nvPr>
            <p:ph idx="1"/>
          </p:nvPr>
        </p:nvSpPr>
        <p:spPr/>
        <p:txBody>
          <a:bodyPr vert="horz" lIns="91440" tIns="45720" rIns="91440" bIns="45720" rtlCol="0" anchor="t">
            <a:normAutofit/>
          </a:bodyPr>
          <a:lstStyle/>
          <a:p>
            <a:pPr marL="227965" indent="-227965"/>
            <a:r>
              <a:rPr lang="en-US" dirty="0">
                <a:latin typeface="Open Sans Light"/>
              </a:rPr>
              <a:t>Web Components are framework-agnostic. React, Angular, and even stuff in the future can consume our code. They're part of the web now! (</a:t>
            </a:r>
            <a:r>
              <a:rPr lang="en-US" dirty="0" err="1">
                <a:latin typeface="Open Sans Light"/>
              </a:rPr>
              <a:t>Polyfills</a:t>
            </a:r>
            <a:r>
              <a:rPr lang="en-US" dirty="0">
                <a:latin typeface="Open Sans Light"/>
              </a:rPr>
              <a:t> help older browsers use them too.)</a:t>
            </a:r>
            <a:endParaRPr lang="en-US" dirty="0"/>
          </a:p>
          <a:p>
            <a:pPr marL="227965" indent="-227965"/>
            <a:endParaRPr lang="en-US" dirty="0"/>
          </a:p>
          <a:p>
            <a:pPr marL="227965" indent="-227965"/>
            <a:r>
              <a:rPr lang="en-US" dirty="0">
                <a:latin typeface="Open Sans Light"/>
              </a:rPr>
              <a:t>“Develop once, use everywhere.”</a:t>
            </a:r>
          </a:p>
          <a:p>
            <a:pPr marL="227965" indent="-227965"/>
            <a:endParaRPr lang="en-US" dirty="0"/>
          </a:p>
          <a:p>
            <a:pPr marL="227965" indent="-227965"/>
            <a:r>
              <a:rPr lang="en-US" dirty="0">
                <a:latin typeface="Open Sans Light"/>
              </a:rPr>
              <a:t>Web Components work well with design systems at a large company. We can support older systems (jQuery, </a:t>
            </a:r>
            <a:r>
              <a:rPr lang="en-US" dirty="0" err="1">
                <a:latin typeface="Open Sans Light"/>
              </a:rPr>
              <a:t>etc</a:t>
            </a:r>
            <a:r>
              <a:rPr lang="en-US" dirty="0">
                <a:latin typeface="Open Sans Light"/>
              </a:rPr>
              <a:t>) and empower our company to pivot to new web tech too.</a:t>
            </a:r>
          </a:p>
        </p:txBody>
      </p:sp>
      <p:sp>
        <p:nvSpPr>
          <p:cNvPr id="4" name="Footer Placeholder 3">
            <a:extLst>
              <a:ext uri="{FF2B5EF4-FFF2-40B4-BE49-F238E27FC236}">
                <a16:creationId xmlns:a16="http://schemas.microsoft.com/office/drawing/2014/main" id="{4FABEDEE-42DA-DE43-AFC7-07761355D040}"/>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63844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03B8-1ECD-C84D-88CD-25986714170B}"/>
              </a:ext>
            </a:extLst>
          </p:cNvPr>
          <p:cNvSpPr>
            <a:spLocks noGrp="1"/>
          </p:cNvSpPr>
          <p:nvPr>
            <p:ph type="title"/>
          </p:nvPr>
        </p:nvSpPr>
        <p:spPr/>
        <p:txBody>
          <a:bodyPr/>
          <a:lstStyle/>
          <a:p>
            <a:r>
              <a:rPr lang="en-US"/>
              <a:t>So why make our stuff “accessible”?</a:t>
            </a:r>
          </a:p>
        </p:txBody>
      </p:sp>
      <p:sp>
        <p:nvSpPr>
          <p:cNvPr id="3" name="Content Placeholder 2">
            <a:extLst>
              <a:ext uri="{FF2B5EF4-FFF2-40B4-BE49-F238E27FC236}">
                <a16:creationId xmlns:a16="http://schemas.microsoft.com/office/drawing/2014/main" id="{02533321-A175-DD4D-A8E8-500694EB2D24}"/>
              </a:ext>
            </a:extLst>
          </p:cNvPr>
          <p:cNvSpPr>
            <a:spLocks noGrp="1"/>
          </p:cNvSpPr>
          <p:nvPr>
            <p:ph idx="1"/>
          </p:nvPr>
        </p:nvSpPr>
        <p:spPr/>
        <p:txBody>
          <a:bodyPr vert="horz" lIns="91440" tIns="45720" rIns="91440" bIns="45720" rtlCol="0" anchor="t">
            <a:normAutofit/>
          </a:bodyPr>
          <a:lstStyle/>
          <a:p>
            <a:pPr marL="227965" indent="-227965"/>
            <a:r>
              <a:rPr lang="en-US" dirty="0">
                <a:latin typeface="Open Sans Light"/>
              </a:rPr>
              <a:t>I believe that data visualization is (at its core) already an attempt to make data more accessible. </a:t>
            </a:r>
            <a:endParaRPr lang="en-US" dirty="0"/>
          </a:p>
          <a:p>
            <a:pPr marL="227965" indent="-227965"/>
            <a:r>
              <a:rPr lang="en-US" dirty="0">
                <a:latin typeface="Open Sans Light"/>
              </a:rPr>
              <a:t>However, data visualization privileges </a:t>
            </a:r>
            <a:r>
              <a:rPr lang="en-US" i="1" dirty="0">
                <a:latin typeface="Open Sans Light"/>
              </a:rPr>
              <a:t>visual </a:t>
            </a:r>
            <a:r>
              <a:rPr lang="en-US" dirty="0">
                <a:latin typeface="Open Sans Light"/>
              </a:rPr>
              <a:t>accessibility, which can cause serious accessibility issues! This work is needed.</a:t>
            </a:r>
            <a:endParaRPr lang="en-US" dirty="0"/>
          </a:p>
        </p:txBody>
      </p:sp>
      <p:sp>
        <p:nvSpPr>
          <p:cNvPr id="4" name="Footer Placeholder 3">
            <a:extLst>
              <a:ext uri="{FF2B5EF4-FFF2-40B4-BE49-F238E27FC236}">
                <a16:creationId xmlns:a16="http://schemas.microsoft.com/office/drawing/2014/main" id="{D953A7F5-0674-4549-AAB3-BA502263A7B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89623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2737A-D992-2041-B8DE-EE4189BF2B8B}"/>
              </a:ext>
            </a:extLst>
          </p:cNvPr>
          <p:cNvSpPr>
            <a:spLocks noGrp="1"/>
          </p:cNvSpPr>
          <p:nvPr>
            <p:ph type="title"/>
          </p:nvPr>
        </p:nvSpPr>
        <p:spPr/>
        <p:txBody>
          <a:bodyPr/>
          <a:lstStyle/>
          <a:p>
            <a:r>
              <a:rPr lang="en-US"/>
              <a:t>Accessibility only at the end is </a:t>
            </a:r>
            <a:r>
              <a:rPr lang="en-US" i="1"/>
              <a:t>too expensive</a:t>
            </a:r>
            <a:endParaRPr lang="en-US"/>
          </a:p>
        </p:txBody>
      </p:sp>
      <p:sp>
        <p:nvSpPr>
          <p:cNvPr id="3" name="Content Placeholder 2">
            <a:extLst>
              <a:ext uri="{FF2B5EF4-FFF2-40B4-BE49-F238E27FC236}">
                <a16:creationId xmlns:a16="http://schemas.microsoft.com/office/drawing/2014/main" id="{67232E87-8B2F-E74C-AED0-92F15B4E86AF}"/>
              </a:ext>
            </a:extLst>
          </p:cNvPr>
          <p:cNvSpPr>
            <a:spLocks noGrp="1"/>
          </p:cNvSpPr>
          <p:nvPr>
            <p:ph idx="1"/>
          </p:nvPr>
        </p:nvSpPr>
        <p:spPr/>
        <p:txBody>
          <a:bodyPr vert="horz" lIns="91440" tIns="45720" rIns="91440" bIns="45720" rtlCol="0" anchor="t">
            <a:normAutofit/>
          </a:bodyPr>
          <a:lstStyle/>
          <a:p>
            <a:pPr marL="227965" indent="-227965"/>
            <a:r>
              <a:rPr lang="en-US" dirty="0">
                <a:latin typeface="Open Sans Light"/>
              </a:rPr>
              <a:t>Big debt awaits those who add accessibility too late.</a:t>
            </a:r>
          </a:p>
          <a:p>
            <a:pPr marL="227965" indent="-227965"/>
            <a:r>
              <a:rPr lang="en-US" dirty="0">
                <a:latin typeface="Open Sans Light"/>
              </a:rPr>
              <a:t>Late accessibility:</a:t>
            </a:r>
          </a:p>
          <a:p>
            <a:pPr marL="685165" lvl="1" indent="-227965"/>
            <a:r>
              <a:rPr lang="en-US" dirty="0">
                <a:latin typeface="Open Sans Light"/>
              </a:rPr>
              <a:t>Has expensive retrofitting.</a:t>
            </a:r>
            <a:endParaRPr lang="en-US" dirty="0"/>
          </a:p>
          <a:p>
            <a:pPr marL="685165" lvl="1" indent="-227965"/>
            <a:r>
              <a:rPr lang="en-US" dirty="0">
                <a:latin typeface="Open Sans Light"/>
              </a:rPr>
              <a:t>Sees minimal opportunities for research.</a:t>
            </a:r>
          </a:p>
          <a:p>
            <a:pPr marL="685165" lvl="1" indent="-227965"/>
            <a:r>
              <a:rPr lang="en-US" dirty="0">
                <a:latin typeface="Open Sans Light"/>
              </a:rPr>
              <a:t>Can’t afford many iterations (if any) and isn’t very agile.</a:t>
            </a:r>
          </a:p>
          <a:p>
            <a:pPr marL="685165" lvl="1" indent="-227965"/>
            <a:r>
              <a:rPr lang="en-US" dirty="0">
                <a:latin typeface="Open Sans Light"/>
              </a:rPr>
              <a:t>Assumes expertise isn’t part of the team and must be brought in.</a:t>
            </a:r>
          </a:p>
          <a:p>
            <a:pPr marL="685165" lvl="1" indent="-227965"/>
            <a:r>
              <a:rPr lang="en-US" dirty="0">
                <a:latin typeface="Open Sans Light"/>
              </a:rPr>
              <a:t>Typically ends up with a result which is rushed and lackluster.</a:t>
            </a:r>
          </a:p>
          <a:p>
            <a:pPr marL="227965" indent="-227965"/>
            <a:endParaRPr lang="en-US" dirty="0"/>
          </a:p>
        </p:txBody>
      </p:sp>
      <p:sp>
        <p:nvSpPr>
          <p:cNvPr id="4" name="Footer Placeholder 3">
            <a:extLst>
              <a:ext uri="{FF2B5EF4-FFF2-40B4-BE49-F238E27FC236}">
                <a16:creationId xmlns:a16="http://schemas.microsoft.com/office/drawing/2014/main" id="{97124DBF-8C30-4C4A-B4A2-84E200B1E12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74130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95D2-F769-C944-B49D-1B31ED96C6AB}"/>
              </a:ext>
            </a:extLst>
          </p:cNvPr>
          <p:cNvSpPr>
            <a:spLocks noGrp="1"/>
          </p:cNvSpPr>
          <p:nvPr>
            <p:ph type="title"/>
          </p:nvPr>
        </p:nvSpPr>
        <p:spPr>
          <a:xfrm>
            <a:off x="300681" y="158173"/>
            <a:ext cx="11590637" cy="1325563"/>
          </a:xfrm>
        </p:spPr>
        <p:txBody>
          <a:bodyPr>
            <a:normAutofit/>
          </a:bodyPr>
          <a:lstStyle/>
          <a:p>
            <a:r>
              <a:rPr lang="en-US" sz="4000"/>
              <a:t>Accessibility is the </a:t>
            </a:r>
            <a:r>
              <a:rPr lang="en-US" sz="4000" i="1"/>
              <a:t>infrastructure</a:t>
            </a:r>
            <a:r>
              <a:rPr lang="en-US" sz="4000"/>
              <a:t> of Usability</a:t>
            </a:r>
          </a:p>
        </p:txBody>
      </p:sp>
      <p:sp>
        <p:nvSpPr>
          <p:cNvPr id="3" name="Content Placeholder 2">
            <a:extLst>
              <a:ext uri="{FF2B5EF4-FFF2-40B4-BE49-F238E27FC236}">
                <a16:creationId xmlns:a16="http://schemas.microsoft.com/office/drawing/2014/main" id="{5E153D75-A39F-FC42-B8FF-6CF094521487}"/>
              </a:ext>
            </a:extLst>
          </p:cNvPr>
          <p:cNvSpPr>
            <a:spLocks noGrp="1"/>
          </p:cNvSpPr>
          <p:nvPr>
            <p:ph idx="1"/>
          </p:nvPr>
        </p:nvSpPr>
        <p:spPr>
          <a:xfrm>
            <a:off x="838200" y="1825625"/>
            <a:ext cx="5045676" cy="4351338"/>
          </a:xfrm>
        </p:spPr>
        <p:txBody>
          <a:bodyPr vert="horz" lIns="91440" tIns="45720" rIns="91440" bIns="45720" rtlCol="0" anchor="t">
            <a:normAutofit/>
          </a:bodyPr>
          <a:lstStyle/>
          <a:p>
            <a:pPr marL="227965" indent="-227965"/>
            <a:r>
              <a:rPr lang="en-US" dirty="0">
                <a:latin typeface="Open Sans Light"/>
              </a:rPr>
              <a:t>Accessibility is </a:t>
            </a:r>
            <a:r>
              <a:rPr lang="en-US" i="1" dirty="0">
                <a:latin typeface="Open Sans Light"/>
              </a:rPr>
              <a:t>not</a:t>
            </a:r>
            <a:r>
              <a:rPr lang="en-US" dirty="0">
                <a:latin typeface="Open Sans Light"/>
              </a:rPr>
              <a:t> a feature.</a:t>
            </a:r>
          </a:p>
          <a:p>
            <a:pPr marL="227965" indent="-227965"/>
            <a:r>
              <a:rPr lang="en-US" dirty="0">
                <a:latin typeface="Open Sans Light"/>
              </a:rPr>
              <a:t>It is as low-level and important as the web page itself, as databases, data pipelines, servers, and any other critical technology. </a:t>
            </a:r>
            <a:endParaRPr lang="en-US" dirty="0"/>
          </a:p>
          <a:p>
            <a:pPr marL="227965" indent="-227965"/>
            <a:r>
              <a:rPr lang="en-US" dirty="0">
                <a:latin typeface="Open Sans Light"/>
              </a:rPr>
              <a:t>Accessibility is necessary for the user’s experience to even </a:t>
            </a:r>
            <a:r>
              <a:rPr lang="en-US" i="1" dirty="0">
                <a:latin typeface="Open Sans Light"/>
              </a:rPr>
              <a:t>exist</a:t>
            </a:r>
            <a:r>
              <a:rPr lang="en-US" dirty="0">
                <a:latin typeface="Open Sans Light"/>
              </a:rPr>
              <a:t>.</a:t>
            </a:r>
          </a:p>
        </p:txBody>
      </p:sp>
      <p:sp>
        <p:nvSpPr>
          <p:cNvPr id="13" name="Trapezoid 12">
            <a:extLst>
              <a:ext uri="{FF2B5EF4-FFF2-40B4-BE49-F238E27FC236}">
                <a16:creationId xmlns:a16="http://schemas.microsoft.com/office/drawing/2014/main" id="{627DA1AA-4F7E-D542-ADB5-6646255F55F3}"/>
              </a:ext>
            </a:extLst>
          </p:cNvPr>
          <p:cNvSpPr/>
          <p:nvPr/>
        </p:nvSpPr>
        <p:spPr>
          <a:xfrm>
            <a:off x="5883876" y="5027784"/>
            <a:ext cx="5469924" cy="1149179"/>
          </a:xfrm>
          <a:prstGeom prst="trapezoid">
            <a:avLst>
              <a:gd name="adj" fmla="val 55108"/>
            </a:avLst>
          </a:prstGeom>
          <a:solidFill>
            <a:srgbClr val="C6D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30953"/>
                </a:solidFill>
              </a:rPr>
              <a:t>Infrastructure</a:t>
            </a:r>
          </a:p>
          <a:p>
            <a:pPr algn="ctr"/>
            <a:r>
              <a:rPr lang="en-US" dirty="0">
                <a:solidFill>
                  <a:srgbClr val="030953"/>
                </a:solidFill>
              </a:rPr>
              <a:t>Can it be </a:t>
            </a:r>
            <a:r>
              <a:rPr lang="en-US" i="1" dirty="0">
                <a:solidFill>
                  <a:srgbClr val="030953"/>
                </a:solidFill>
              </a:rPr>
              <a:t>accessed</a:t>
            </a:r>
            <a:r>
              <a:rPr lang="en-US" dirty="0">
                <a:solidFill>
                  <a:srgbClr val="030953"/>
                </a:solidFill>
              </a:rPr>
              <a:t>? Does it function?</a:t>
            </a:r>
          </a:p>
        </p:txBody>
      </p:sp>
      <p:sp>
        <p:nvSpPr>
          <p:cNvPr id="16" name="Trapezoid 15">
            <a:extLst>
              <a:ext uri="{FF2B5EF4-FFF2-40B4-BE49-F238E27FC236}">
                <a16:creationId xmlns:a16="http://schemas.microsoft.com/office/drawing/2014/main" id="{E312653F-AEF9-5C44-97D9-FE2F3ACA98FA}"/>
              </a:ext>
            </a:extLst>
          </p:cNvPr>
          <p:cNvSpPr/>
          <p:nvPr/>
        </p:nvSpPr>
        <p:spPr>
          <a:xfrm>
            <a:off x="6536725" y="3792108"/>
            <a:ext cx="4164226" cy="1149179"/>
          </a:xfrm>
          <a:prstGeom prst="trapezoid">
            <a:avLst>
              <a:gd name="adj" fmla="val 55108"/>
            </a:avLst>
          </a:prstGeom>
          <a:solidFill>
            <a:srgbClr val="C6D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30953"/>
                </a:solidFill>
              </a:rPr>
              <a:t>Reliance</a:t>
            </a:r>
          </a:p>
          <a:p>
            <a:pPr algn="ctr"/>
            <a:r>
              <a:rPr lang="en-US">
                <a:solidFill>
                  <a:srgbClr val="030953"/>
                </a:solidFill>
              </a:rPr>
              <a:t>Is it trusted and forgivable?</a:t>
            </a:r>
          </a:p>
        </p:txBody>
      </p:sp>
      <p:sp>
        <p:nvSpPr>
          <p:cNvPr id="17" name="Trapezoid 16">
            <a:extLst>
              <a:ext uri="{FF2B5EF4-FFF2-40B4-BE49-F238E27FC236}">
                <a16:creationId xmlns:a16="http://schemas.microsoft.com/office/drawing/2014/main" id="{71CC5B4A-1098-0946-BB2B-6CE68528FCE8}"/>
              </a:ext>
            </a:extLst>
          </p:cNvPr>
          <p:cNvSpPr/>
          <p:nvPr/>
        </p:nvSpPr>
        <p:spPr>
          <a:xfrm>
            <a:off x="7191632" y="2556431"/>
            <a:ext cx="2854412" cy="1149179"/>
          </a:xfrm>
          <a:prstGeom prst="trapezoid">
            <a:avLst>
              <a:gd name="adj" fmla="val 55108"/>
            </a:avLst>
          </a:prstGeom>
          <a:solidFill>
            <a:srgbClr val="C6D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30953"/>
                </a:solidFill>
              </a:rPr>
              <a:t>Proficiency</a:t>
            </a:r>
          </a:p>
          <a:p>
            <a:pPr algn="ctr"/>
            <a:r>
              <a:rPr lang="en-US">
                <a:solidFill>
                  <a:srgbClr val="030953"/>
                </a:solidFill>
              </a:rPr>
              <a:t>Is it efficient?</a:t>
            </a:r>
          </a:p>
        </p:txBody>
      </p:sp>
      <p:sp>
        <p:nvSpPr>
          <p:cNvPr id="18" name="Triangle 17">
            <a:extLst>
              <a:ext uri="{FF2B5EF4-FFF2-40B4-BE49-F238E27FC236}">
                <a16:creationId xmlns:a16="http://schemas.microsoft.com/office/drawing/2014/main" id="{0FB8AEA2-D8E7-024C-B674-A5A602E0321E}"/>
              </a:ext>
            </a:extLst>
          </p:cNvPr>
          <p:cNvSpPr/>
          <p:nvPr/>
        </p:nvSpPr>
        <p:spPr>
          <a:xfrm>
            <a:off x="7846541" y="1105735"/>
            <a:ext cx="1544594" cy="1364495"/>
          </a:xfrm>
          <a:prstGeom prst="triangle">
            <a:avLst/>
          </a:prstGeom>
          <a:solidFill>
            <a:srgbClr val="C6DE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30953"/>
                </a:solidFill>
              </a:rPr>
              <a:t>Nice.</a:t>
            </a:r>
          </a:p>
        </p:txBody>
      </p:sp>
      <p:sp>
        <p:nvSpPr>
          <p:cNvPr id="4" name="Footer Placeholder 3">
            <a:extLst>
              <a:ext uri="{FF2B5EF4-FFF2-40B4-BE49-F238E27FC236}">
                <a16:creationId xmlns:a16="http://schemas.microsoft.com/office/drawing/2014/main" id="{515D1721-A57B-694C-8707-52B42B38507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55277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4717-E4A4-3243-A6D9-F6CE13923C37}"/>
              </a:ext>
            </a:extLst>
          </p:cNvPr>
          <p:cNvSpPr>
            <a:spLocks noGrp="1"/>
          </p:cNvSpPr>
          <p:nvPr>
            <p:ph type="title"/>
          </p:nvPr>
        </p:nvSpPr>
        <p:spPr/>
        <p:txBody>
          <a:bodyPr/>
          <a:lstStyle/>
          <a:p>
            <a:r>
              <a:rPr lang="en-US"/>
              <a:t>Section 2: a bit of THEORY</a:t>
            </a:r>
          </a:p>
        </p:txBody>
      </p:sp>
      <p:sp>
        <p:nvSpPr>
          <p:cNvPr id="3" name="Content Placeholder 2">
            <a:extLst>
              <a:ext uri="{FF2B5EF4-FFF2-40B4-BE49-F238E27FC236}">
                <a16:creationId xmlns:a16="http://schemas.microsoft.com/office/drawing/2014/main" id="{B3268B7F-729A-224C-9BE8-81ECE9CDAB1A}"/>
              </a:ext>
            </a:extLst>
          </p:cNvPr>
          <p:cNvSpPr>
            <a:spLocks noGrp="1"/>
          </p:cNvSpPr>
          <p:nvPr>
            <p:ph idx="1"/>
          </p:nvPr>
        </p:nvSpPr>
        <p:spPr/>
        <p:txBody>
          <a:bodyPr/>
          <a:lstStyle/>
          <a:p>
            <a:pPr marL="514350" indent="-514350">
              <a:buFont typeface="+mj-lt"/>
              <a:buAutoNum type="arabicPeriod"/>
            </a:pPr>
            <a:r>
              <a:rPr lang="en-US" dirty="0"/>
              <a:t>Assumptions and Hypotheses.</a:t>
            </a:r>
          </a:p>
          <a:p>
            <a:pPr marL="514350" indent="-514350">
              <a:buFont typeface="+mj-lt"/>
              <a:buAutoNum type="arabicPeriod"/>
            </a:pPr>
            <a:r>
              <a:rPr lang="en-US" dirty="0"/>
              <a:t>Going beyond the table.</a:t>
            </a:r>
          </a:p>
          <a:p>
            <a:pPr marL="514350" indent="-514350">
              <a:buFont typeface="+mj-lt"/>
              <a:buAutoNum type="arabicPeriod"/>
            </a:pPr>
            <a:r>
              <a:rPr lang="en-US" dirty="0"/>
              <a:t>Data is painful.</a:t>
            </a:r>
          </a:p>
        </p:txBody>
      </p:sp>
      <p:sp>
        <p:nvSpPr>
          <p:cNvPr id="4" name="Footer Placeholder 3">
            <a:extLst>
              <a:ext uri="{FF2B5EF4-FFF2-40B4-BE49-F238E27FC236}">
                <a16:creationId xmlns:a16="http://schemas.microsoft.com/office/drawing/2014/main" id="{308ED46A-D0AE-2A4D-AE67-CC8AEB29A123}"/>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59679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268B-2195-F446-8034-60A02CCE54B8}"/>
              </a:ext>
            </a:extLst>
          </p:cNvPr>
          <p:cNvSpPr>
            <a:spLocks noGrp="1"/>
          </p:cNvSpPr>
          <p:nvPr>
            <p:ph type="title"/>
          </p:nvPr>
        </p:nvSpPr>
        <p:spPr/>
        <p:txBody>
          <a:bodyPr/>
          <a:lstStyle/>
          <a:p>
            <a:r>
              <a:rPr lang="en-US" dirty="0"/>
              <a:t>Data Visualization Accessibility Basics: </a:t>
            </a:r>
            <a:r>
              <a:rPr lang="en-US" i="1" dirty="0"/>
              <a:t>not covered here.</a:t>
            </a:r>
          </a:p>
        </p:txBody>
      </p:sp>
      <p:sp>
        <p:nvSpPr>
          <p:cNvPr id="3" name="Content Placeholder 2">
            <a:extLst>
              <a:ext uri="{FF2B5EF4-FFF2-40B4-BE49-F238E27FC236}">
                <a16:creationId xmlns:a16="http://schemas.microsoft.com/office/drawing/2014/main" id="{5849C793-B012-B14D-B8C1-94B2DF6E9ACF}"/>
              </a:ext>
            </a:extLst>
          </p:cNvPr>
          <p:cNvSpPr>
            <a:spLocks noGrp="1"/>
          </p:cNvSpPr>
          <p:nvPr>
            <p:ph idx="1"/>
          </p:nvPr>
        </p:nvSpPr>
        <p:spPr/>
        <p:txBody>
          <a:bodyPr/>
          <a:lstStyle/>
          <a:p>
            <a:r>
              <a:rPr lang="en-US" dirty="0"/>
              <a:t>Between WCAG, VGAR, and Section 508, our team has nearly 100 different design considerations we’ve worked on (and are still working on).</a:t>
            </a:r>
          </a:p>
          <a:p>
            <a:r>
              <a:rPr lang="en-US" dirty="0"/>
              <a:t>But going through all of those is outside the scope of our time today. Perhaps in a </a:t>
            </a:r>
            <a:r>
              <a:rPr lang="en-US" b="1" dirty="0">
                <a:latin typeface="Open Sans" panose="020B0606030504020204" pitchFamily="34" charset="0"/>
                <a:ea typeface="Open Sans" panose="020B0606030504020204" pitchFamily="34" charset="0"/>
                <a:cs typeface="Open Sans" panose="020B0606030504020204" pitchFamily="34" charset="0"/>
              </a:rPr>
              <a:t>3+ hour workshop someday </a:t>
            </a:r>
            <a:r>
              <a:rPr lang="en-US" dirty="0"/>
              <a:t>(</a:t>
            </a:r>
            <a:r>
              <a:rPr lang="en-US" i="1" dirty="0"/>
              <a:t>wink wink </a:t>
            </a:r>
            <a:r>
              <a:rPr lang="en-US" dirty="0"/>
              <a:t>Access U folks), we could touch on the fundamentals more thoroughly.</a:t>
            </a:r>
          </a:p>
          <a:p>
            <a:r>
              <a:rPr lang="en-US" dirty="0"/>
              <a:t>(Not even joking, I could give a talk about accessible color strategies in data viz for an hour and a half.)</a:t>
            </a:r>
          </a:p>
          <a:p>
            <a:endParaRPr lang="en-US" dirty="0"/>
          </a:p>
        </p:txBody>
      </p:sp>
      <p:sp>
        <p:nvSpPr>
          <p:cNvPr id="4" name="Footer Placeholder 3">
            <a:extLst>
              <a:ext uri="{FF2B5EF4-FFF2-40B4-BE49-F238E27FC236}">
                <a16:creationId xmlns:a16="http://schemas.microsoft.com/office/drawing/2014/main" id="{3DBE8270-C81D-AA4C-BAC7-4B781834D2E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0090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31B1-6DA9-104C-AA9B-ED069CC2E504}"/>
              </a:ext>
            </a:extLst>
          </p:cNvPr>
          <p:cNvSpPr>
            <a:spLocks noGrp="1"/>
          </p:cNvSpPr>
          <p:nvPr>
            <p:ph type="title"/>
          </p:nvPr>
        </p:nvSpPr>
        <p:spPr/>
        <p:txBody>
          <a:bodyPr/>
          <a:lstStyle/>
          <a:p>
            <a:r>
              <a:rPr lang="en-US"/>
              <a:t>on </a:t>
            </a:r>
            <a:r>
              <a:rPr lang="en-US" i="1"/>
              <a:t>Assumptions</a:t>
            </a:r>
            <a:r>
              <a:rPr lang="en-US"/>
              <a:t> and </a:t>
            </a:r>
            <a:r>
              <a:rPr lang="en-US" i="1"/>
              <a:t>Hypotheses</a:t>
            </a:r>
          </a:p>
        </p:txBody>
      </p:sp>
      <p:sp>
        <p:nvSpPr>
          <p:cNvPr id="3" name="Content Placeholder 2">
            <a:extLst>
              <a:ext uri="{FF2B5EF4-FFF2-40B4-BE49-F238E27FC236}">
                <a16:creationId xmlns:a16="http://schemas.microsoft.com/office/drawing/2014/main" id="{EFB5438D-8E72-6F4D-9FD8-5D7B8EA0D395}"/>
              </a:ext>
            </a:extLst>
          </p:cNvPr>
          <p:cNvSpPr>
            <a:spLocks noGrp="1"/>
          </p:cNvSpPr>
          <p:nvPr>
            <p:ph idx="1"/>
          </p:nvPr>
        </p:nvSpPr>
        <p:spPr/>
        <p:txBody>
          <a:bodyPr vert="horz" lIns="91440" tIns="45720" rIns="91440" bIns="45720" rtlCol="0" anchor="t">
            <a:normAutofit/>
          </a:bodyPr>
          <a:lstStyle/>
          <a:p>
            <a:pPr marL="227965" indent="-227965"/>
            <a:r>
              <a:rPr lang="en-US" dirty="0">
                <a:latin typeface="Open Sans Light"/>
              </a:rPr>
              <a:t>We (our team and the field at large) are still learning.</a:t>
            </a:r>
          </a:p>
          <a:p>
            <a:pPr marL="227965" indent="-227965"/>
            <a:r>
              <a:rPr lang="en-US" dirty="0">
                <a:latin typeface="Open Sans Light"/>
              </a:rPr>
              <a:t>Our team operates on a combination of existing literature as well as our own hypotheses (considering what the literature lacks or is still exploring).</a:t>
            </a:r>
          </a:p>
          <a:p>
            <a:pPr marL="227965" indent="-227965"/>
            <a:r>
              <a:rPr lang="en-US" dirty="0">
                <a:latin typeface="Open Sans Light"/>
              </a:rPr>
              <a:t>So you could say that we are entering </a:t>
            </a:r>
            <a:r>
              <a:rPr lang="en-US" i="1" dirty="0">
                <a:latin typeface="Open Sans Light"/>
              </a:rPr>
              <a:t>uncharted territory</a:t>
            </a:r>
            <a:r>
              <a:rPr lang="en-US" dirty="0">
                <a:latin typeface="Open Sans Light"/>
              </a:rPr>
              <a:t> (pun intended).</a:t>
            </a:r>
          </a:p>
          <a:p>
            <a:pPr marL="0" indent="0">
              <a:buNone/>
            </a:pPr>
            <a:endParaRPr lang="en-US"/>
          </a:p>
          <a:p>
            <a:pPr marL="0" indent="0">
              <a:buNone/>
            </a:pPr>
            <a:endParaRPr lang="en-US"/>
          </a:p>
          <a:p>
            <a:pPr marL="0" indent="0">
              <a:buNone/>
            </a:pPr>
            <a:r>
              <a:rPr lang="en-US" sz="2000" dirty="0">
                <a:latin typeface="Open Sans Light"/>
              </a:rPr>
              <a:t>(If any researchers want to collaborate, please get in touch!)</a:t>
            </a:r>
          </a:p>
        </p:txBody>
      </p:sp>
      <p:sp>
        <p:nvSpPr>
          <p:cNvPr id="4" name="Footer Placeholder 3">
            <a:extLst>
              <a:ext uri="{FF2B5EF4-FFF2-40B4-BE49-F238E27FC236}">
                <a16:creationId xmlns:a16="http://schemas.microsoft.com/office/drawing/2014/main" id="{8D66B0FB-C692-334A-BFAD-EEB06452E9EF}"/>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22137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F1BB-AC4F-0942-8A5B-E3B23A0AE567}"/>
              </a:ext>
            </a:extLst>
          </p:cNvPr>
          <p:cNvSpPr>
            <a:spLocks noGrp="1"/>
          </p:cNvSpPr>
          <p:nvPr>
            <p:ph type="title"/>
          </p:nvPr>
        </p:nvSpPr>
        <p:spPr/>
        <p:txBody>
          <a:bodyPr/>
          <a:lstStyle/>
          <a:p>
            <a:r>
              <a:rPr lang="en-US"/>
              <a:t>Going beyond the </a:t>
            </a:r>
            <a:r>
              <a:rPr lang="en-US" i="1"/>
              <a:t>table</a:t>
            </a:r>
          </a:p>
        </p:txBody>
      </p:sp>
      <p:sp>
        <p:nvSpPr>
          <p:cNvPr id="3" name="Content Placeholder 2">
            <a:extLst>
              <a:ext uri="{FF2B5EF4-FFF2-40B4-BE49-F238E27FC236}">
                <a16:creationId xmlns:a16="http://schemas.microsoft.com/office/drawing/2014/main" id="{D6B2653D-5750-964B-B351-F67DB393E4FA}"/>
              </a:ext>
            </a:extLst>
          </p:cNvPr>
          <p:cNvSpPr>
            <a:spLocks noGrp="1"/>
          </p:cNvSpPr>
          <p:nvPr>
            <p:ph idx="1"/>
          </p:nvPr>
        </p:nvSpPr>
        <p:spPr>
          <a:xfrm>
            <a:off x="838200" y="1825625"/>
            <a:ext cx="10515600" cy="4351338"/>
          </a:xfrm>
        </p:spPr>
        <p:txBody>
          <a:bodyPr/>
          <a:lstStyle/>
          <a:p>
            <a:r>
              <a:rPr lang="en-US"/>
              <a:t>Many analytical, dashboard-building tools will give the user access to a table and call it good. </a:t>
            </a:r>
          </a:p>
          <a:p>
            <a:r>
              <a:rPr lang="en-US"/>
              <a:t>This is considered “providing equal access to the chart’s information” by a lot of companies.</a:t>
            </a:r>
          </a:p>
          <a:p>
            <a:r>
              <a:rPr lang="en-US"/>
              <a:t>I want to challenge that.</a:t>
            </a:r>
          </a:p>
        </p:txBody>
      </p:sp>
      <p:sp>
        <p:nvSpPr>
          <p:cNvPr id="4" name="Footer Placeholder 3">
            <a:extLst>
              <a:ext uri="{FF2B5EF4-FFF2-40B4-BE49-F238E27FC236}">
                <a16:creationId xmlns:a16="http://schemas.microsoft.com/office/drawing/2014/main" id="{274FB6C7-6523-8142-8C8D-F3AFCD82B7E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71538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3CA8-4EA1-4D4B-BC58-B40E2837746E}"/>
              </a:ext>
            </a:extLst>
          </p:cNvPr>
          <p:cNvSpPr>
            <a:spLocks noGrp="1"/>
          </p:cNvSpPr>
          <p:nvPr>
            <p:ph type="title"/>
          </p:nvPr>
        </p:nvSpPr>
        <p:spPr>
          <a:xfrm>
            <a:off x="542667" y="2766218"/>
            <a:ext cx="11106665" cy="1325563"/>
          </a:xfrm>
        </p:spPr>
        <p:txBody>
          <a:bodyPr>
            <a:normAutofit fontScale="90000"/>
          </a:bodyPr>
          <a:lstStyle/>
          <a:p>
            <a:r>
              <a:rPr lang="en-US" dirty="0"/>
              <a:t>If a data table is considered “equal access,” why do we even visualize at all?</a:t>
            </a:r>
          </a:p>
        </p:txBody>
      </p:sp>
      <p:sp>
        <p:nvSpPr>
          <p:cNvPr id="3" name="Footer Placeholder 2">
            <a:extLst>
              <a:ext uri="{FF2B5EF4-FFF2-40B4-BE49-F238E27FC236}">
                <a16:creationId xmlns:a16="http://schemas.microsoft.com/office/drawing/2014/main" id="{DA85CA7D-8E0A-7C42-96B3-921E377BD2AF}"/>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36699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7FF6-81BF-AA48-A1B8-97297E22EA52}"/>
              </a:ext>
            </a:extLst>
          </p:cNvPr>
          <p:cNvSpPr>
            <a:spLocks noGrp="1"/>
          </p:cNvSpPr>
          <p:nvPr>
            <p:ph type="title"/>
          </p:nvPr>
        </p:nvSpPr>
        <p:spPr>
          <a:xfrm>
            <a:off x="838200" y="2766218"/>
            <a:ext cx="10515600" cy="1325563"/>
          </a:xfrm>
        </p:spPr>
        <p:txBody>
          <a:bodyPr/>
          <a:lstStyle/>
          <a:p>
            <a:r>
              <a:rPr lang="en-US"/>
              <a:t>But really, why </a:t>
            </a:r>
            <a:r>
              <a:rPr lang="en-US" i="1"/>
              <a:t>do</a:t>
            </a:r>
            <a:r>
              <a:rPr lang="en-US"/>
              <a:t> we visualize data?</a:t>
            </a:r>
          </a:p>
        </p:txBody>
      </p:sp>
      <p:sp>
        <p:nvSpPr>
          <p:cNvPr id="3" name="Footer Placeholder 2">
            <a:extLst>
              <a:ext uri="{FF2B5EF4-FFF2-40B4-BE49-F238E27FC236}">
                <a16:creationId xmlns:a16="http://schemas.microsoft.com/office/drawing/2014/main" id="{FBBDAC8D-DE3E-C44A-848D-E9380FC9B06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93554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C29C-2AD6-C14C-AE18-9F3FC81C8669}"/>
              </a:ext>
            </a:extLst>
          </p:cNvPr>
          <p:cNvSpPr>
            <a:spLocks noGrp="1"/>
          </p:cNvSpPr>
          <p:nvPr>
            <p:ph type="title"/>
          </p:nvPr>
        </p:nvSpPr>
        <p:spPr/>
        <p:txBody>
          <a:bodyPr/>
          <a:lstStyle/>
          <a:p>
            <a:r>
              <a:rPr lang="en-US" dirty="0">
                <a:latin typeface="Open Sans"/>
              </a:rPr>
              <a:t>Content Disclaimer</a:t>
            </a:r>
            <a:endParaRPr lang="en-US" dirty="0"/>
          </a:p>
        </p:txBody>
      </p:sp>
      <p:sp>
        <p:nvSpPr>
          <p:cNvPr id="3" name="Content Placeholder 2">
            <a:extLst>
              <a:ext uri="{FF2B5EF4-FFF2-40B4-BE49-F238E27FC236}">
                <a16:creationId xmlns:a16="http://schemas.microsoft.com/office/drawing/2014/main" id="{1851044E-D591-3F46-B574-BE94FEB8E54C}"/>
              </a:ext>
            </a:extLst>
          </p:cNvPr>
          <p:cNvSpPr>
            <a:spLocks noGrp="1"/>
          </p:cNvSpPr>
          <p:nvPr>
            <p:ph idx="1"/>
          </p:nvPr>
        </p:nvSpPr>
        <p:spPr/>
        <p:txBody>
          <a:bodyPr vert="horz" lIns="91440" tIns="45720" rIns="91440" bIns="45720" rtlCol="0" anchor="t">
            <a:normAutofit/>
          </a:bodyPr>
          <a:lstStyle/>
          <a:p>
            <a:pPr marL="0" indent="0">
              <a:buNone/>
            </a:pPr>
            <a:r>
              <a:rPr lang="en-US" dirty="0">
                <a:latin typeface="Open Sans Light"/>
              </a:rPr>
              <a:t>This presentation contains no real data and examples are not based on actual events or statistics.  Case studies, comparisons, statistics, research and recommendations are provided “AS IS” and intended for informational purposes only and should not be relied upon for operational, marketing, legal, technical, tax, financial or other advice.  Visa Inc. neither makes any warranty or representation as to the completeness or accuracy of the information within this document, nor assumes any liability or responsibility that may result from reliance on such information.</a:t>
            </a:r>
            <a:endParaRPr lang="en-US" dirty="0"/>
          </a:p>
        </p:txBody>
      </p:sp>
      <p:sp>
        <p:nvSpPr>
          <p:cNvPr id="4" name="Footer Placeholder 3">
            <a:extLst>
              <a:ext uri="{FF2B5EF4-FFF2-40B4-BE49-F238E27FC236}">
                <a16:creationId xmlns:a16="http://schemas.microsoft.com/office/drawing/2014/main" id="{4D59A5C1-D25F-A14E-BDBF-049E973D84E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43312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BE00-196D-CA4D-BAEB-AE0CB59BDEDB}"/>
              </a:ext>
            </a:extLst>
          </p:cNvPr>
          <p:cNvSpPr>
            <a:spLocks noGrp="1"/>
          </p:cNvSpPr>
          <p:nvPr>
            <p:ph type="title"/>
          </p:nvPr>
        </p:nvSpPr>
        <p:spPr/>
        <p:txBody>
          <a:bodyPr/>
          <a:lstStyle/>
          <a:p>
            <a:r>
              <a:rPr lang="en-US"/>
              <a:t>Data is </a:t>
            </a:r>
            <a:r>
              <a:rPr lang="en-US" i="1"/>
              <a:t>painful</a:t>
            </a:r>
            <a:r>
              <a:rPr lang="en-US"/>
              <a:t>.</a:t>
            </a:r>
          </a:p>
        </p:txBody>
      </p:sp>
      <p:sp>
        <p:nvSpPr>
          <p:cNvPr id="3" name="Content Placeholder 2">
            <a:extLst>
              <a:ext uri="{FF2B5EF4-FFF2-40B4-BE49-F238E27FC236}">
                <a16:creationId xmlns:a16="http://schemas.microsoft.com/office/drawing/2014/main" id="{8E1FFC49-9184-DB4F-AAE3-1BF05406A10D}"/>
              </a:ext>
            </a:extLst>
          </p:cNvPr>
          <p:cNvSpPr>
            <a:spLocks noGrp="1"/>
          </p:cNvSpPr>
          <p:nvPr>
            <p:ph idx="1"/>
          </p:nvPr>
        </p:nvSpPr>
        <p:spPr/>
        <p:txBody>
          <a:bodyPr>
            <a:normAutofit/>
          </a:bodyPr>
          <a:lstStyle/>
          <a:p>
            <a:r>
              <a:rPr lang="en-US"/>
              <a:t>We visualize because it increases ease, efficiency, and joy when gathering insights that are based on information.</a:t>
            </a:r>
          </a:p>
          <a:p>
            <a:r>
              <a:rPr lang="en-US"/>
              <a:t>Data can be massive, complex, and/or rapidly changing. Dealing with data like this is daunting.</a:t>
            </a:r>
          </a:p>
          <a:p>
            <a:r>
              <a:rPr lang="en-US"/>
              <a:t>Visualization helps make all of that bearable (and I’d even argue </a:t>
            </a:r>
            <a:r>
              <a:rPr lang="en-US" i="1"/>
              <a:t>enjoyable</a:t>
            </a:r>
            <a:r>
              <a:rPr lang="en-US"/>
              <a:t> too).</a:t>
            </a:r>
            <a:endParaRPr lang="en-US">
              <a:hlinkClick r:id="rId2"/>
            </a:endParaRPr>
          </a:p>
          <a:p>
            <a:pPr marL="0" indent="0">
              <a:buNone/>
            </a:pPr>
            <a:endParaRPr lang="en-US">
              <a:hlinkClick r:id="rId2"/>
            </a:endParaRPr>
          </a:p>
          <a:p>
            <a:endParaRPr lang="en-US">
              <a:hlinkClick r:id="rId2"/>
            </a:endParaRPr>
          </a:p>
          <a:p>
            <a:pPr marL="0" indent="0">
              <a:buNone/>
            </a:pPr>
            <a:r>
              <a:rPr lang="en-US" sz="2000">
                <a:hlinkClick r:id="rId2"/>
              </a:rPr>
              <a:t>https://nuitrcs.github.io/intro_to_viz_workshop/#/22</a:t>
            </a:r>
            <a:endParaRPr lang="en-US" sz="2000"/>
          </a:p>
        </p:txBody>
      </p:sp>
      <p:sp>
        <p:nvSpPr>
          <p:cNvPr id="4" name="Footer Placeholder 3">
            <a:extLst>
              <a:ext uri="{FF2B5EF4-FFF2-40B4-BE49-F238E27FC236}">
                <a16:creationId xmlns:a16="http://schemas.microsoft.com/office/drawing/2014/main" id="{E7AC3B24-E530-A149-A85D-000785C6B07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043955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972F-36F1-FB40-A1C4-1B6DF7C4346E}"/>
              </a:ext>
            </a:extLst>
          </p:cNvPr>
          <p:cNvSpPr>
            <a:spLocks noGrp="1"/>
          </p:cNvSpPr>
          <p:nvPr>
            <p:ph type="title"/>
          </p:nvPr>
        </p:nvSpPr>
        <p:spPr/>
        <p:txBody>
          <a:bodyPr>
            <a:normAutofit/>
          </a:bodyPr>
          <a:lstStyle/>
          <a:p>
            <a:r>
              <a:rPr lang="en-US"/>
              <a:t>In analytical apps: Visualization is a </a:t>
            </a:r>
            <a:r>
              <a:rPr lang="en-US" i="1"/>
              <a:t>delivery vehicle</a:t>
            </a:r>
            <a:r>
              <a:rPr lang="en-US"/>
              <a:t> for tools</a:t>
            </a:r>
          </a:p>
        </p:txBody>
      </p:sp>
      <p:sp>
        <p:nvSpPr>
          <p:cNvPr id="3" name="Content Placeholder 2">
            <a:extLst>
              <a:ext uri="{FF2B5EF4-FFF2-40B4-BE49-F238E27FC236}">
                <a16:creationId xmlns:a16="http://schemas.microsoft.com/office/drawing/2014/main" id="{6C4EF69F-ECE7-4842-B9F8-7B5C15A9569F}"/>
              </a:ext>
            </a:extLst>
          </p:cNvPr>
          <p:cNvSpPr>
            <a:spLocks noGrp="1"/>
          </p:cNvSpPr>
          <p:nvPr>
            <p:ph idx="1"/>
          </p:nvPr>
        </p:nvSpPr>
        <p:spPr/>
        <p:txBody>
          <a:bodyPr/>
          <a:lstStyle/>
          <a:p>
            <a:r>
              <a:rPr lang="en-US"/>
              <a:t>It helps us get to insights faster and carries a lot of our burdens for us.</a:t>
            </a:r>
          </a:p>
          <a:p>
            <a:r>
              <a:rPr lang="en-US"/>
              <a:t>Think of it as a literal delivery truck, carrying insights and features. It drops these items off at your work site as a convenience to you, so you can continue to do your work as efficiently as possible.</a:t>
            </a:r>
          </a:p>
        </p:txBody>
      </p:sp>
      <p:sp>
        <p:nvSpPr>
          <p:cNvPr id="4" name="Footer Placeholder 3">
            <a:extLst>
              <a:ext uri="{FF2B5EF4-FFF2-40B4-BE49-F238E27FC236}">
                <a16:creationId xmlns:a16="http://schemas.microsoft.com/office/drawing/2014/main" id="{DAA6BB12-2AB2-C048-9AB0-D3AB5AA7C23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81065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2A1A-787C-2D4D-AB59-C5726C249547}"/>
              </a:ext>
            </a:extLst>
          </p:cNvPr>
          <p:cNvSpPr>
            <a:spLocks noGrp="1"/>
          </p:cNvSpPr>
          <p:nvPr>
            <p:ph type="title"/>
          </p:nvPr>
        </p:nvSpPr>
        <p:spPr>
          <a:xfrm>
            <a:off x="838200" y="2766218"/>
            <a:ext cx="10515600" cy="1325563"/>
          </a:xfrm>
        </p:spPr>
        <p:txBody>
          <a:bodyPr/>
          <a:lstStyle/>
          <a:p>
            <a:r>
              <a:rPr lang="en-US"/>
              <a:t>Giving your users a table is telling them to walk: “get it yourself.”</a:t>
            </a:r>
          </a:p>
        </p:txBody>
      </p:sp>
      <p:sp>
        <p:nvSpPr>
          <p:cNvPr id="3" name="Footer Placeholder 2">
            <a:extLst>
              <a:ext uri="{FF2B5EF4-FFF2-40B4-BE49-F238E27FC236}">
                <a16:creationId xmlns:a16="http://schemas.microsoft.com/office/drawing/2014/main" id="{CF7E34F7-7D69-8C43-B4C8-BC79129948A9}"/>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145470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1508-BD92-A447-9D72-763265AD2401}"/>
              </a:ext>
            </a:extLst>
          </p:cNvPr>
          <p:cNvSpPr>
            <a:spLocks noGrp="1"/>
          </p:cNvSpPr>
          <p:nvPr>
            <p:ph type="title"/>
          </p:nvPr>
        </p:nvSpPr>
        <p:spPr/>
        <p:txBody>
          <a:bodyPr>
            <a:normAutofit/>
          </a:bodyPr>
          <a:lstStyle/>
          <a:p>
            <a:r>
              <a:rPr lang="en-US"/>
              <a:t>Still: why are charts </a:t>
            </a:r>
            <a:r>
              <a:rPr lang="en-US" i="1"/>
              <a:t>less </a:t>
            </a:r>
            <a:r>
              <a:rPr lang="en-US"/>
              <a:t>painful? How and what do they “deliver”?</a:t>
            </a:r>
          </a:p>
        </p:txBody>
      </p:sp>
      <p:sp>
        <p:nvSpPr>
          <p:cNvPr id="3" name="Content Placeholder 2">
            <a:extLst>
              <a:ext uri="{FF2B5EF4-FFF2-40B4-BE49-F238E27FC236}">
                <a16:creationId xmlns:a16="http://schemas.microsoft.com/office/drawing/2014/main" id="{785E11EC-36B8-3949-B640-C08CDEAE1EBA}"/>
              </a:ext>
            </a:extLst>
          </p:cNvPr>
          <p:cNvSpPr>
            <a:spLocks noGrp="1"/>
          </p:cNvSpPr>
          <p:nvPr>
            <p:ph idx="1"/>
          </p:nvPr>
        </p:nvSpPr>
        <p:spPr/>
        <p:txBody>
          <a:bodyPr/>
          <a:lstStyle/>
          <a:p>
            <a:r>
              <a:rPr lang="en-US"/>
              <a:t>I’ll argue 4 things are relevant for this talk.</a:t>
            </a:r>
          </a:p>
        </p:txBody>
      </p:sp>
      <p:sp>
        <p:nvSpPr>
          <p:cNvPr id="4" name="Footer Placeholder 3">
            <a:extLst>
              <a:ext uri="{FF2B5EF4-FFF2-40B4-BE49-F238E27FC236}">
                <a16:creationId xmlns:a16="http://schemas.microsoft.com/office/drawing/2014/main" id="{40223BBC-C6D7-1D44-ADEB-1B23F65D47E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886465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4146-3585-8545-9935-17CFBE43FD11}"/>
              </a:ext>
            </a:extLst>
          </p:cNvPr>
          <p:cNvSpPr>
            <a:spLocks noGrp="1"/>
          </p:cNvSpPr>
          <p:nvPr>
            <p:ph type="title"/>
          </p:nvPr>
        </p:nvSpPr>
        <p:spPr/>
        <p:txBody>
          <a:bodyPr/>
          <a:lstStyle/>
          <a:p>
            <a:r>
              <a:rPr lang="en-US"/>
              <a:t>1. What is “visually apparent” </a:t>
            </a:r>
          </a:p>
        </p:txBody>
      </p:sp>
      <p:sp>
        <p:nvSpPr>
          <p:cNvPr id="3" name="Content Placeholder 2">
            <a:extLst>
              <a:ext uri="{FF2B5EF4-FFF2-40B4-BE49-F238E27FC236}">
                <a16:creationId xmlns:a16="http://schemas.microsoft.com/office/drawing/2014/main" id="{67F6F847-2B11-E048-8C6F-A5BF38C29FD3}"/>
              </a:ext>
            </a:extLst>
          </p:cNvPr>
          <p:cNvSpPr>
            <a:spLocks noGrp="1"/>
          </p:cNvSpPr>
          <p:nvPr>
            <p:ph idx="1"/>
          </p:nvPr>
        </p:nvSpPr>
        <p:spPr>
          <a:xfrm>
            <a:off x="838200" y="1825625"/>
            <a:ext cx="5814848" cy="4667248"/>
          </a:xfrm>
        </p:spPr>
        <p:txBody>
          <a:bodyPr>
            <a:normAutofit lnSpcReduction="10000"/>
          </a:bodyPr>
          <a:lstStyle/>
          <a:p>
            <a:r>
              <a:rPr lang="en-US"/>
              <a:t>Charts can quickly reveal (through sighted means) summary information within the chart space, such as trends or outliers. This is called “visual statistics.” </a:t>
            </a:r>
          </a:p>
          <a:p>
            <a:endParaRPr lang="en-US"/>
          </a:p>
          <a:p>
            <a:endParaRPr lang="en-US"/>
          </a:p>
          <a:p>
            <a:endParaRPr lang="en-US"/>
          </a:p>
          <a:p>
            <a:r>
              <a:rPr lang="en-US"/>
              <a:t>The context of the chart also helps determine its purpose, message, and relevance.</a:t>
            </a:r>
          </a:p>
        </p:txBody>
      </p:sp>
      <p:pic>
        <p:nvPicPr>
          <p:cNvPr id="7" name="Picture 6" descr="This is an example scatter plot chart with a trendline. It is titled &quot;Trend.&quot; There is a small cluster of data points low on the x and y axis. There is a line that cuts through the chart, showing the statistical trend of these values. All of the data in the chart is generic.">
            <a:extLst>
              <a:ext uri="{FF2B5EF4-FFF2-40B4-BE49-F238E27FC236}">
                <a16:creationId xmlns:a16="http://schemas.microsoft.com/office/drawing/2014/main" id="{1310D008-FD2F-9348-9FA9-E3196A56F04D}"/>
              </a:ext>
            </a:extLst>
          </p:cNvPr>
          <p:cNvPicPr>
            <a:picLocks noChangeAspect="1"/>
          </p:cNvPicPr>
          <p:nvPr/>
        </p:nvPicPr>
        <p:blipFill>
          <a:blip r:embed="rId2"/>
          <a:stretch>
            <a:fillRect/>
          </a:stretch>
        </p:blipFill>
        <p:spPr>
          <a:xfrm>
            <a:off x="6994367" y="1554765"/>
            <a:ext cx="4218603" cy="3291531"/>
          </a:xfrm>
          <a:prstGeom prst="rect">
            <a:avLst/>
          </a:prstGeom>
        </p:spPr>
      </p:pic>
      <p:pic>
        <p:nvPicPr>
          <p:cNvPr id="5" name="Picture 4" descr="A sentence reads, &quot;We are trending up this quarter.&quot; A small line chart follows the sentence, gently sloping upwards.">
            <a:extLst>
              <a:ext uri="{FF2B5EF4-FFF2-40B4-BE49-F238E27FC236}">
                <a16:creationId xmlns:a16="http://schemas.microsoft.com/office/drawing/2014/main" id="{437676BA-9B3C-5D40-95E3-BD8E478781E6}"/>
              </a:ext>
            </a:extLst>
          </p:cNvPr>
          <p:cNvPicPr>
            <a:picLocks noChangeAspect="1"/>
          </p:cNvPicPr>
          <p:nvPr/>
        </p:nvPicPr>
        <p:blipFill>
          <a:blip r:embed="rId3"/>
          <a:stretch>
            <a:fillRect/>
          </a:stretch>
        </p:blipFill>
        <p:spPr>
          <a:xfrm>
            <a:off x="6994367" y="5484105"/>
            <a:ext cx="3289300" cy="520700"/>
          </a:xfrm>
          <a:prstGeom prst="rect">
            <a:avLst/>
          </a:prstGeom>
        </p:spPr>
      </p:pic>
      <p:sp>
        <p:nvSpPr>
          <p:cNvPr id="4" name="Footer Placeholder 3">
            <a:extLst>
              <a:ext uri="{FF2B5EF4-FFF2-40B4-BE49-F238E27FC236}">
                <a16:creationId xmlns:a16="http://schemas.microsoft.com/office/drawing/2014/main" id="{FBAEA891-58AA-3841-B9A5-9A870B8CFB6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688136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9F94-3921-8B43-8EB8-E1CA5A7FDECF}"/>
              </a:ext>
            </a:extLst>
          </p:cNvPr>
          <p:cNvSpPr>
            <a:spLocks noGrp="1"/>
          </p:cNvSpPr>
          <p:nvPr>
            <p:ph type="title"/>
          </p:nvPr>
        </p:nvSpPr>
        <p:spPr>
          <a:xfrm>
            <a:off x="361691" y="365127"/>
            <a:ext cx="11468615" cy="1325563"/>
          </a:xfrm>
        </p:spPr>
        <p:txBody>
          <a:bodyPr/>
          <a:lstStyle/>
          <a:p>
            <a:r>
              <a:rPr lang="en-US"/>
              <a:t>2. Annotations can guide interpretation</a:t>
            </a:r>
          </a:p>
        </p:txBody>
      </p:sp>
      <p:sp>
        <p:nvSpPr>
          <p:cNvPr id="3" name="Content Placeholder 2">
            <a:extLst>
              <a:ext uri="{FF2B5EF4-FFF2-40B4-BE49-F238E27FC236}">
                <a16:creationId xmlns:a16="http://schemas.microsoft.com/office/drawing/2014/main" id="{06B2F79E-1F36-0C42-873A-7C3DDE502A07}"/>
              </a:ext>
            </a:extLst>
          </p:cNvPr>
          <p:cNvSpPr>
            <a:spLocks noGrp="1"/>
          </p:cNvSpPr>
          <p:nvPr>
            <p:ph idx="1"/>
          </p:nvPr>
        </p:nvSpPr>
        <p:spPr>
          <a:xfrm>
            <a:off x="838200" y="1825625"/>
            <a:ext cx="5257799" cy="4351338"/>
          </a:xfrm>
        </p:spPr>
        <p:txBody>
          <a:bodyPr>
            <a:normAutofit lnSpcReduction="10000"/>
          </a:bodyPr>
          <a:lstStyle/>
          <a:p>
            <a:r>
              <a:rPr lang="en-US" dirty="0"/>
              <a:t>Some charts need a little help. </a:t>
            </a:r>
          </a:p>
          <a:p>
            <a:r>
              <a:rPr lang="en-US" dirty="0"/>
              <a:t>Annotations (as </a:t>
            </a:r>
            <a:r>
              <a:rPr lang="en-US" i="1" dirty="0"/>
              <a:t>higher-order</a:t>
            </a:r>
            <a:r>
              <a:rPr lang="en-US" dirty="0"/>
              <a:t> marks than the geometries of the chart) make it easier to know where to start, what visual features are insightful, or what supplementary context can help explain the data.</a:t>
            </a:r>
          </a:p>
          <a:p>
            <a:r>
              <a:rPr lang="en-US" dirty="0"/>
              <a:t>(You get to have annotations.)</a:t>
            </a:r>
          </a:p>
          <a:p>
            <a:r>
              <a:rPr lang="en-US" dirty="0"/>
              <a:t>(Who annotates a table?!)</a:t>
            </a:r>
          </a:p>
        </p:txBody>
      </p:sp>
      <p:pic>
        <p:nvPicPr>
          <p:cNvPr id="5" name="Picture 4" descr="This is a matrix diagram with a legend ranging from 50 to 130. The matrix arranges several spending categories against the first 7 days of the year (Jan 1 to Jan 7). An annotation wraps around all of the values between the 3rd and the 6th and reads: &quot;Spending Restriction: EU issued currency restriction: 03/01-01/06&quot;.">
            <a:extLst>
              <a:ext uri="{FF2B5EF4-FFF2-40B4-BE49-F238E27FC236}">
                <a16:creationId xmlns:a16="http://schemas.microsoft.com/office/drawing/2014/main" id="{37B227B1-076D-8C49-8800-11C7C5869844}"/>
              </a:ext>
            </a:extLst>
          </p:cNvPr>
          <p:cNvPicPr>
            <a:picLocks noChangeAspect="1"/>
          </p:cNvPicPr>
          <p:nvPr/>
        </p:nvPicPr>
        <p:blipFill>
          <a:blip r:embed="rId2"/>
          <a:stretch>
            <a:fillRect/>
          </a:stretch>
        </p:blipFill>
        <p:spPr>
          <a:xfrm>
            <a:off x="6222142" y="1690690"/>
            <a:ext cx="5753100" cy="4013200"/>
          </a:xfrm>
          <a:prstGeom prst="rect">
            <a:avLst/>
          </a:prstGeom>
        </p:spPr>
      </p:pic>
      <p:sp>
        <p:nvSpPr>
          <p:cNvPr id="4" name="Footer Placeholder 3">
            <a:extLst>
              <a:ext uri="{FF2B5EF4-FFF2-40B4-BE49-F238E27FC236}">
                <a16:creationId xmlns:a16="http://schemas.microsoft.com/office/drawing/2014/main" id="{2AB12D37-94C2-E245-9E6A-953BE153453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23261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C7DB-B7F2-C143-9845-AC6EA18ACDF1}"/>
              </a:ext>
            </a:extLst>
          </p:cNvPr>
          <p:cNvSpPr>
            <a:spLocks noGrp="1"/>
          </p:cNvSpPr>
          <p:nvPr>
            <p:ph type="title"/>
          </p:nvPr>
        </p:nvSpPr>
        <p:spPr>
          <a:xfrm>
            <a:off x="568411" y="365127"/>
            <a:ext cx="5527589" cy="2526354"/>
          </a:xfrm>
        </p:spPr>
        <p:txBody>
          <a:bodyPr>
            <a:normAutofit/>
          </a:bodyPr>
          <a:lstStyle/>
          <a:p>
            <a:r>
              <a:rPr lang="en-US"/>
              <a:t>3a. Arranging the geometry </a:t>
            </a:r>
            <a:r>
              <a:rPr lang="en-US" i="1"/>
              <a:t>improves the information</a:t>
            </a:r>
          </a:p>
        </p:txBody>
      </p:sp>
      <p:sp>
        <p:nvSpPr>
          <p:cNvPr id="3" name="Content Placeholder 2">
            <a:extLst>
              <a:ext uri="{FF2B5EF4-FFF2-40B4-BE49-F238E27FC236}">
                <a16:creationId xmlns:a16="http://schemas.microsoft.com/office/drawing/2014/main" id="{892AAF6B-04FB-AC40-842A-2F8DDD475000}"/>
              </a:ext>
            </a:extLst>
          </p:cNvPr>
          <p:cNvSpPr>
            <a:spLocks noGrp="1"/>
          </p:cNvSpPr>
          <p:nvPr>
            <p:ph idx="1"/>
          </p:nvPr>
        </p:nvSpPr>
        <p:spPr>
          <a:xfrm>
            <a:off x="568411" y="3150972"/>
            <a:ext cx="5453448" cy="3399619"/>
          </a:xfrm>
        </p:spPr>
        <p:txBody>
          <a:bodyPr>
            <a:normAutofit/>
          </a:bodyPr>
          <a:lstStyle/>
          <a:p>
            <a:r>
              <a:rPr lang="en-US"/>
              <a:t>Not all insights that we visualize are </a:t>
            </a:r>
            <a:r>
              <a:rPr lang="en-US" i="1"/>
              <a:t>tabular</a:t>
            </a:r>
            <a:r>
              <a:rPr lang="en-US"/>
              <a:t>:</a:t>
            </a:r>
          </a:p>
          <a:p>
            <a:pPr lvl="1"/>
            <a:r>
              <a:rPr lang="en-US"/>
              <a:t>Hierarchical relationships.</a:t>
            </a:r>
          </a:p>
          <a:p>
            <a:pPr lvl="1"/>
            <a:r>
              <a:rPr lang="en-US"/>
              <a:t>Paired/difference metrics.</a:t>
            </a:r>
          </a:p>
          <a:p>
            <a:pPr lvl="1"/>
            <a:r>
              <a:rPr lang="en-US"/>
              <a:t>And nested/grouped categories.</a:t>
            </a:r>
          </a:p>
          <a:p>
            <a:r>
              <a:rPr lang="en-US"/>
              <a:t>Insights from these structures </a:t>
            </a:r>
            <a:r>
              <a:rPr lang="en-US" b="1">
                <a:latin typeface="Open Sans" panose="020B0606030504020204" pitchFamily="34" charset="0"/>
                <a:ea typeface="Open Sans" panose="020B0606030504020204" pitchFamily="34" charset="0"/>
                <a:cs typeface="Open Sans" panose="020B0606030504020204" pitchFamily="34" charset="0"/>
              </a:rPr>
              <a:t>are different </a:t>
            </a:r>
            <a:r>
              <a:rPr lang="en-US"/>
              <a:t>than insights from a tabular structure.</a:t>
            </a:r>
          </a:p>
        </p:txBody>
      </p:sp>
      <p:pic>
        <p:nvPicPr>
          <p:cNvPr id="11" name="Picture 10" descr="This is an example hierarchical chart. It is an arrangement of circles within circles within circles.">
            <a:extLst>
              <a:ext uri="{FF2B5EF4-FFF2-40B4-BE49-F238E27FC236}">
                <a16:creationId xmlns:a16="http://schemas.microsoft.com/office/drawing/2014/main" id="{29B8BA62-78EF-C740-B313-B9BC9B78EE06}"/>
              </a:ext>
            </a:extLst>
          </p:cNvPr>
          <p:cNvPicPr>
            <a:picLocks noChangeAspect="1"/>
          </p:cNvPicPr>
          <p:nvPr/>
        </p:nvPicPr>
        <p:blipFill>
          <a:blip r:embed="rId3"/>
          <a:stretch>
            <a:fillRect/>
          </a:stretch>
        </p:blipFill>
        <p:spPr>
          <a:xfrm>
            <a:off x="6120714" y="561474"/>
            <a:ext cx="2936789" cy="2842812"/>
          </a:xfrm>
          <a:prstGeom prst="rect">
            <a:avLst/>
          </a:prstGeom>
        </p:spPr>
      </p:pic>
      <p:grpSp>
        <p:nvGrpSpPr>
          <p:cNvPr id="19" name="Group 18" descr="This shows a chart meant for comparing two values repeatedly in a series. There are four groups, each with two values. The size and direction of the difference between each value is emphasized.">
            <a:extLst>
              <a:ext uri="{FF2B5EF4-FFF2-40B4-BE49-F238E27FC236}">
                <a16:creationId xmlns:a16="http://schemas.microsoft.com/office/drawing/2014/main" id="{8A59B5E8-3C59-5444-90A8-97B794571E58}"/>
              </a:ext>
            </a:extLst>
          </p:cNvPr>
          <p:cNvGrpSpPr/>
          <p:nvPr/>
        </p:nvGrpSpPr>
        <p:grpSpPr>
          <a:xfrm>
            <a:off x="9156358" y="561474"/>
            <a:ext cx="2936789" cy="2842812"/>
            <a:chOff x="9131644" y="531809"/>
            <a:chExt cx="2936789" cy="2842812"/>
          </a:xfrm>
        </p:grpSpPr>
        <p:sp>
          <p:nvSpPr>
            <p:cNvPr id="18" name="Rectangle 17">
              <a:extLst>
                <a:ext uri="{FF2B5EF4-FFF2-40B4-BE49-F238E27FC236}">
                  <a16:creationId xmlns:a16="http://schemas.microsoft.com/office/drawing/2014/main" id="{9FE4B896-31D4-704D-BB69-9F99EBE3DBEF}"/>
                </a:ext>
              </a:extLst>
            </p:cNvPr>
            <p:cNvSpPr/>
            <p:nvPr/>
          </p:nvSpPr>
          <p:spPr>
            <a:xfrm>
              <a:off x="9131644" y="531809"/>
              <a:ext cx="2936789" cy="2842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E027D54-634D-FF4E-A5A1-086ACED2DA50}"/>
                </a:ext>
              </a:extLst>
            </p:cNvPr>
            <p:cNvPicPr>
              <a:picLocks noChangeAspect="1"/>
            </p:cNvPicPr>
            <p:nvPr/>
          </p:nvPicPr>
          <p:blipFill>
            <a:blip r:embed="rId4"/>
            <a:stretch>
              <a:fillRect/>
            </a:stretch>
          </p:blipFill>
          <p:spPr>
            <a:xfrm>
              <a:off x="9131644" y="944206"/>
              <a:ext cx="2936789" cy="2018017"/>
            </a:xfrm>
            <a:prstGeom prst="rect">
              <a:avLst/>
            </a:prstGeom>
          </p:spPr>
        </p:pic>
      </p:grpSp>
      <p:pic>
        <p:nvPicPr>
          <p:cNvPr id="15" name="Picture 14" descr="This is an example grouped chart. This shows 5 groups of bars, each containing three bars. The elements of each group match the colored category of each other across groups (all the first elements of each group are the same category, etc).">
            <a:extLst>
              <a:ext uri="{FF2B5EF4-FFF2-40B4-BE49-F238E27FC236}">
                <a16:creationId xmlns:a16="http://schemas.microsoft.com/office/drawing/2014/main" id="{B63E5657-EA48-C145-9501-03708784872F}"/>
              </a:ext>
            </a:extLst>
          </p:cNvPr>
          <p:cNvPicPr>
            <a:picLocks noChangeAspect="1"/>
          </p:cNvPicPr>
          <p:nvPr/>
        </p:nvPicPr>
        <p:blipFill rotWithShape="1">
          <a:blip r:embed="rId5"/>
          <a:srcRect l="-11" t="3813" r="11" b="7151"/>
          <a:stretch/>
        </p:blipFill>
        <p:spPr>
          <a:xfrm>
            <a:off x="6120714" y="3513045"/>
            <a:ext cx="5972433" cy="2843784"/>
          </a:xfrm>
          <a:prstGeom prst="rect">
            <a:avLst/>
          </a:prstGeom>
        </p:spPr>
      </p:pic>
      <p:sp>
        <p:nvSpPr>
          <p:cNvPr id="4" name="Footer Placeholder 3">
            <a:extLst>
              <a:ext uri="{FF2B5EF4-FFF2-40B4-BE49-F238E27FC236}">
                <a16:creationId xmlns:a16="http://schemas.microsoft.com/office/drawing/2014/main" id="{15E44329-AEED-4F46-B5F5-27C437B788E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06692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C7DB-B7F2-C143-9845-AC6EA18ACDF1}"/>
              </a:ext>
            </a:extLst>
          </p:cNvPr>
          <p:cNvSpPr>
            <a:spLocks noGrp="1"/>
          </p:cNvSpPr>
          <p:nvPr>
            <p:ph type="title"/>
          </p:nvPr>
        </p:nvSpPr>
        <p:spPr/>
        <p:txBody>
          <a:bodyPr>
            <a:noAutofit/>
          </a:bodyPr>
          <a:lstStyle/>
          <a:p>
            <a:r>
              <a:rPr lang="en-US" sz="3600" dirty="0">
                <a:latin typeface="Open Sans"/>
              </a:rPr>
              <a:t>3b. Navigating a chart made from tabular data can be more seamless than the table</a:t>
            </a:r>
            <a:endParaRPr lang="en-US" sz="3600" i="1" dirty="0"/>
          </a:p>
        </p:txBody>
      </p:sp>
      <p:sp>
        <p:nvSpPr>
          <p:cNvPr id="3" name="Content Placeholder 2">
            <a:extLst>
              <a:ext uri="{FF2B5EF4-FFF2-40B4-BE49-F238E27FC236}">
                <a16:creationId xmlns:a16="http://schemas.microsoft.com/office/drawing/2014/main" id="{892AAF6B-04FB-AC40-842A-2F8DDD475000}"/>
              </a:ext>
            </a:extLst>
          </p:cNvPr>
          <p:cNvSpPr>
            <a:spLocks noGrp="1"/>
          </p:cNvSpPr>
          <p:nvPr>
            <p:ph idx="1"/>
          </p:nvPr>
        </p:nvSpPr>
        <p:spPr>
          <a:xfrm>
            <a:off x="838200" y="1825625"/>
            <a:ext cx="10838935" cy="1881402"/>
          </a:xfrm>
        </p:spPr>
        <p:txBody>
          <a:bodyPr vert="horz" lIns="91440" tIns="45720" rIns="91440" bIns="45720" rtlCol="0" anchor="t">
            <a:normAutofit fontScale="92500" lnSpcReduction="10000"/>
          </a:bodyPr>
          <a:lstStyle/>
          <a:p>
            <a:pPr marL="227965" indent="-227965"/>
            <a:r>
              <a:rPr lang="en-US" dirty="0">
                <a:latin typeface="Open Sans Light"/>
              </a:rPr>
              <a:t>What about tabular data with non-serial grouping? You </a:t>
            </a:r>
            <a:r>
              <a:rPr lang="en-US" i="1" dirty="0">
                <a:latin typeface="Open Sans Light"/>
              </a:rPr>
              <a:t>could</a:t>
            </a:r>
            <a:r>
              <a:rPr lang="en-US" dirty="0">
                <a:latin typeface="Open Sans Light"/>
              </a:rPr>
              <a:t> sort the table below by region, but you would </a:t>
            </a:r>
            <a:r>
              <a:rPr lang="en-US" i="1" dirty="0">
                <a:latin typeface="Open Sans Light"/>
              </a:rPr>
              <a:t>lose</a:t>
            </a:r>
            <a:r>
              <a:rPr lang="en-US" dirty="0">
                <a:latin typeface="Open Sans Light"/>
              </a:rPr>
              <a:t> the sorting by value. Color (in the chart) allows visual grouping in addition to sorting by value.</a:t>
            </a:r>
          </a:p>
          <a:p>
            <a:pPr marL="227965" indent="-227965"/>
            <a:r>
              <a:rPr lang="en-US" dirty="0">
                <a:latin typeface="Open Sans Light"/>
              </a:rPr>
              <a:t>Tables would need to have a “next sibling in category” navigation (or equivalent) in order to expose the access sighted users have.</a:t>
            </a:r>
          </a:p>
        </p:txBody>
      </p:sp>
      <p:graphicFrame>
        <p:nvGraphicFramePr>
          <p:cNvPr id="4" name="Table 3">
            <a:extLst>
              <a:ext uri="{FF2B5EF4-FFF2-40B4-BE49-F238E27FC236}">
                <a16:creationId xmlns:a16="http://schemas.microsoft.com/office/drawing/2014/main" id="{E6190073-084F-E948-9268-A27332AB96EC}"/>
              </a:ext>
            </a:extLst>
          </p:cNvPr>
          <p:cNvGraphicFramePr>
            <a:graphicFrameLocks noGrp="1"/>
          </p:cNvGraphicFramePr>
          <p:nvPr>
            <p:extLst>
              <p:ext uri="{D42A27DB-BD31-4B8C-83A1-F6EECF244321}">
                <p14:modId xmlns:p14="http://schemas.microsoft.com/office/powerpoint/2010/main" val="903453458"/>
              </p:ext>
            </p:extLst>
          </p:nvPr>
        </p:nvGraphicFramePr>
        <p:xfrm>
          <a:off x="1295400" y="3816966"/>
          <a:ext cx="5121166" cy="2560320"/>
        </p:xfrm>
        <a:graphic>
          <a:graphicData uri="http://schemas.openxmlformats.org/drawingml/2006/table">
            <a:tbl>
              <a:tblPr firstRow="1"/>
              <a:tblGrid>
                <a:gridCol w="1915511">
                  <a:extLst>
                    <a:ext uri="{9D8B030D-6E8A-4147-A177-3AD203B41FA5}">
                      <a16:colId xmlns:a16="http://schemas.microsoft.com/office/drawing/2014/main" val="215189138"/>
                    </a:ext>
                  </a:extLst>
                </a:gridCol>
                <a:gridCol w="1933903">
                  <a:extLst>
                    <a:ext uri="{9D8B030D-6E8A-4147-A177-3AD203B41FA5}">
                      <a16:colId xmlns:a16="http://schemas.microsoft.com/office/drawing/2014/main" val="1400046596"/>
                    </a:ext>
                  </a:extLst>
                </a:gridCol>
                <a:gridCol w="1271752">
                  <a:extLst>
                    <a:ext uri="{9D8B030D-6E8A-4147-A177-3AD203B41FA5}">
                      <a16:colId xmlns:a16="http://schemas.microsoft.com/office/drawing/2014/main" val="3332021881"/>
                    </a:ext>
                  </a:extLst>
                </a:gridCol>
              </a:tblGrid>
              <a:tr h="0">
                <a:tc>
                  <a:txBody>
                    <a:bodyPr/>
                    <a:lstStyle/>
                    <a:p>
                      <a:pPr algn="l" fontAlgn="ctr"/>
                      <a:r>
                        <a:rPr lang="en-US" b="1" i="0" dirty="0">
                          <a:solidFill>
                            <a:schemeClr val="tx1"/>
                          </a:solidFill>
                          <a:effectLst/>
                          <a:latin typeface="Open Sans"/>
                          <a:ea typeface="Open Sans" panose="020B0606030504020204" pitchFamily="34" charset="0"/>
                          <a:cs typeface="Open Sans" panose="020B0606030504020204" pitchFamily="34" charset="0"/>
                        </a:rPr>
                        <a:t>Region</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b="1" i="0" dirty="0">
                          <a:solidFill>
                            <a:schemeClr val="tx1"/>
                          </a:solidFill>
                          <a:effectLst/>
                          <a:latin typeface="Open Sans"/>
                          <a:ea typeface="Open Sans" panose="020B0606030504020204" pitchFamily="34" charset="0"/>
                          <a:cs typeface="Open Sans" panose="020B0606030504020204" pitchFamily="34" charset="0"/>
                        </a:rPr>
                        <a:t>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b="1" i="0" dirty="0">
                          <a:solidFill>
                            <a:schemeClr val="tx1"/>
                          </a:solidFill>
                          <a:effectLst/>
                          <a:latin typeface="Open Sans"/>
                          <a:ea typeface="Open Sans" panose="020B0606030504020204" pitchFamily="34" charset="0"/>
                          <a:cs typeface="Open Sans" panose="020B0606030504020204" pitchFamily="34" charset="0"/>
                        </a:rPr>
                        <a:t>Value</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8723523"/>
                  </a:ext>
                </a:extLst>
              </a:tr>
              <a:tr h="0">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North America</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United States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$114</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5674355"/>
                  </a:ext>
                </a:extLst>
              </a:tr>
              <a:tr h="0">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Asia</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Indonesia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$111</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48631"/>
                  </a:ext>
                </a:extLst>
              </a:tr>
              <a:tr h="0">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Europe</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Germany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$38</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4468591"/>
                  </a:ext>
                </a:extLst>
              </a:tr>
              <a:tr h="0">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Europe</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Turkey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$28</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823169"/>
                  </a:ext>
                </a:extLst>
              </a:tr>
              <a:tr h="0">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Asia</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China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5807338"/>
                  </a:ext>
                </a:extLst>
              </a:tr>
              <a:tr h="0">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a:t>
                      </a:r>
                    </a:p>
                  </a:txBody>
                  <a:tcPr anchor="ctr">
                    <a:lnL w="12700" cap="flat" cmpd="sng" algn="ctr">
                      <a:solidFill>
                        <a:schemeClr val="bg1">
                          <a:lumMod val="50000"/>
                          <a:lumOff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noFill/>
                  </a:tcPr>
                </a:tc>
                <a:tc>
                  <a:txBody>
                    <a:bodyPr/>
                    <a:lstStyle/>
                    <a:p>
                      <a:r>
                        <a:rPr lang="en-US" b="0" i="0" dirty="0">
                          <a:solidFill>
                            <a:schemeClr val="tx1"/>
                          </a:solidFill>
                          <a:effectLst/>
                          <a:latin typeface="Open Sans Light"/>
                          <a:ea typeface="Open Sans Light" panose="020B0306030504020204" pitchFamily="34" charset="0"/>
                          <a:cs typeface="Open Sans Light" panose="020B0306030504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88445626"/>
                  </a:ext>
                </a:extLst>
              </a:tr>
            </a:tbl>
          </a:graphicData>
        </a:graphic>
      </p:graphicFrame>
      <p:sp>
        <p:nvSpPr>
          <p:cNvPr id="12" name="Curved Right Arrow 11" descr="This arrow shows that the row for Asia, Indonesia, $111 (the second row on the table) is related to the row for Asia, China, $27 (the 5th row on the table). Sighted users gain an advantage when viewing this table as a chart because the Region (Asia) is the same bright color and stands out.">
            <a:extLst>
              <a:ext uri="{FF2B5EF4-FFF2-40B4-BE49-F238E27FC236}">
                <a16:creationId xmlns:a16="http://schemas.microsoft.com/office/drawing/2014/main" id="{2FE878D0-D6F2-F64E-BFAE-69B2A1F16074}"/>
              </a:ext>
            </a:extLst>
          </p:cNvPr>
          <p:cNvSpPr/>
          <p:nvPr/>
        </p:nvSpPr>
        <p:spPr>
          <a:xfrm>
            <a:off x="379890" y="4609574"/>
            <a:ext cx="867197" cy="1411561"/>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 name="Picture 5" descr="This is a bar chart with 9 bars. The bar chart is sorted from the highest to the lowest value. The bars correspond to the data table on this page. They each have a Value, a Country, and a Region. Each bar is colored according to their region.">
            <a:extLst>
              <a:ext uri="{FF2B5EF4-FFF2-40B4-BE49-F238E27FC236}">
                <a16:creationId xmlns:a16="http://schemas.microsoft.com/office/drawing/2014/main" id="{3BFFECCD-EF4A-2B4C-9527-054716E6BFA4}"/>
              </a:ext>
            </a:extLst>
          </p:cNvPr>
          <p:cNvPicPr>
            <a:picLocks noChangeAspect="1"/>
          </p:cNvPicPr>
          <p:nvPr/>
        </p:nvPicPr>
        <p:blipFill>
          <a:blip r:embed="rId2"/>
          <a:stretch>
            <a:fillRect/>
          </a:stretch>
        </p:blipFill>
        <p:spPr>
          <a:xfrm>
            <a:off x="6555969" y="3816966"/>
            <a:ext cx="5121166" cy="2546488"/>
          </a:xfrm>
          <a:prstGeom prst="rect">
            <a:avLst/>
          </a:prstGeom>
        </p:spPr>
      </p:pic>
      <p:sp>
        <p:nvSpPr>
          <p:cNvPr id="5" name="Footer Placeholder 4">
            <a:extLst>
              <a:ext uri="{FF2B5EF4-FFF2-40B4-BE49-F238E27FC236}">
                <a16:creationId xmlns:a16="http://schemas.microsoft.com/office/drawing/2014/main" id="{1A80C555-E5D2-9542-9EDE-EC13F3A2F89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025230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DEAF-09EF-6041-8905-34B76D1C414F}"/>
              </a:ext>
            </a:extLst>
          </p:cNvPr>
          <p:cNvSpPr>
            <a:spLocks noGrp="1"/>
          </p:cNvSpPr>
          <p:nvPr>
            <p:ph type="title"/>
          </p:nvPr>
        </p:nvSpPr>
        <p:spPr>
          <a:xfrm>
            <a:off x="838200" y="365127"/>
            <a:ext cx="6761205" cy="1325563"/>
          </a:xfrm>
        </p:spPr>
        <p:txBody>
          <a:bodyPr/>
          <a:lstStyle/>
          <a:p>
            <a:r>
              <a:rPr lang="en-US"/>
              <a:t>4. Filtering the visual space is often dynamic</a:t>
            </a:r>
          </a:p>
        </p:txBody>
      </p:sp>
      <p:sp>
        <p:nvSpPr>
          <p:cNvPr id="3" name="Content Placeholder 2">
            <a:extLst>
              <a:ext uri="{FF2B5EF4-FFF2-40B4-BE49-F238E27FC236}">
                <a16:creationId xmlns:a16="http://schemas.microsoft.com/office/drawing/2014/main" id="{F33D75EA-C698-4642-AA74-3221B9AA2506}"/>
              </a:ext>
            </a:extLst>
          </p:cNvPr>
          <p:cNvSpPr>
            <a:spLocks noGrp="1"/>
          </p:cNvSpPr>
          <p:nvPr>
            <p:ph idx="1"/>
          </p:nvPr>
        </p:nvSpPr>
        <p:spPr>
          <a:xfrm>
            <a:off x="838201" y="1825625"/>
            <a:ext cx="6761204" cy="4667248"/>
          </a:xfrm>
        </p:spPr>
        <p:txBody>
          <a:bodyPr vert="horz" lIns="91440" tIns="45720" rIns="91440" bIns="45720" rtlCol="0" anchor="t">
            <a:normAutofit lnSpcReduction="10000"/>
          </a:bodyPr>
          <a:lstStyle/>
          <a:p>
            <a:pPr marL="227965" indent="-227965"/>
            <a:r>
              <a:rPr lang="en-US" dirty="0">
                <a:latin typeface="Open Sans Light"/>
              </a:rPr>
              <a:t>Sometimes charts can perform some powerful filtering actions </a:t>
            </a:r>
            <a:r>
              <a:rPr lang="en-US" i="1" dirty="0">
                <a:latin typeface="Open Sans Light"/>
              </a:rPr>
              <a:t>as the user is parsing the chart. </a:t>
            </a:r>
            <a:endParaRPr lang="en-US"/>
          </a:p>
          <a:p>
            <a:pPr marL="227965" indent="-227965"/>
            <a:r>
              <a:rPr lang="en-US" dirty="0">
                <a:latin typeface="Open Sans Light"/>
              </a:rPr>
              <a:t>These dynamic and convenient visual-filtering (or visual re-arranging) actions are often not easy to do in a table because they would require re-drawing or re-filtering the table constantly.</a:t>
            </a:r>
          </a:p>
          <a:p>
            <a:pPr marL="227965" indent="-227965"/>
            <a:r>
              <a:rPr lang="en-US" dirty="0">
                <a:latin typeface="Open Sans Light"/>
              </a:rPr>
              <a:t>In the example on the right, we are de-emphasizing Issuer A and B geometries while adding labels to Issuer C all in a single mouseover operation.</a:t>
            </a:r>
          </a:p>
        </p:txBody>
      </p:sp>
      <p:pic>
        <p:nvPicPr>
          <p:cNvPr id="9" name="Picture 8" descr="This image is a stacked bar chart with 5 stacks. Each stack contains three bars. Each bar in a stack has one of three colors, which correspond to a legend at the top of the chart: Issuer A, Issuer B, and Issuer C. The stacks begin in 2016 and end in 2020.">
            <a:extLst>
              <a:ext uri="{FF2B5EF4-FFF2-40B4-BE49-F238E27FC236}">
                <a16:creationId xmlns:a16="http://schemas.microsoft.com/office/drawing/2014/main" id="{A3CC9A88-CF7E-A746-BD03-D96C7009CD2B}"/>
              </a:ext>
            </a:extLst>
          </p:cNvPr>
          <p:cNvPicPr>
            <a:picLocks noChangeAspect="1"/>
          </p:cNvPicPr>
          <p:nvPr/>
        </p:nvPicPr>
        <p:blipFill rotWithShape="1">
          <a:blip r:embed="rId2"/>
          <a:srcRect b="4321"/>
          <a:stretch/>
        </p:blipFill>
        <p:spPr>
          <a:xfrm>
            <a:off x="8241957" y="320040"/>
            <a:ext cx="3795588" cy="3108960"/>
          </a:xfrm>
          <a:prstGeom prst="rect">
            <a:avLst/>
          </a:prstGeom>
        </p:spPr>
      </p:pic>
      <p:grpSp>
        <p:nvGrpSpPr>
          <p:cNvPr id="11" name="Group 10" descr="This image is the same as the previous stacked bar, except a mouse cursor is hovering over one of the bars at the top of the 2020 stack. This hover action has filtered the visual space of the chart to allow a sighted user to compare values across stacks easier.">
            <a:extLst>
              <a:ext uri="{FF2B5EF4-FFF2-40B4-BE49-F238E27FC236}">
                <a16:creationId xmlns:a16="http://schemas.microsoft.com/office/drawing/2014/main" id="{AE9960A8-96ED-9940-B42A-78C0458D1DDF}"/>
              </a:ext>
            </a:extLst>
          </p:cNvPr>
          <p:cNvGrpSpPr/>
          <p:nvPr/>
        </p:nvGrpSpPr>
        <p:grpSpPr>
          <a:xfrm>
            <a:off x="8234635" y="3562345"/>
            <a:ext cx="3802910" cy="2930527"/>
            <a:chOff x="8234635" y="3562345"/>
            <a:chExt cx="3802910" cy="2930527"/>
          </a:xfrm>
        </p:grpSpPr>
        <p:pic>
          <p:nvPicPr>
            <p:cNvPr id="7" name="Picture 6">
              <a:extLst>
                <a:ext uri="{FF2B5EF4-FFF2-40B4-BE49-F238E27FC236}">
                  <a16:creationId xmlns:a16="http://schemas.microsoft.com/office/drawing/2014/main" id="{A8A79967-0EF4-2D43-9A49-34E3052CC171}"/>
                </a:ext>
              </a:extLst>
            </p:cNvPr>
            <p:cNvPicPr>
              <a:picLocks noChangeAspect="1"/>
            </p:cNvPicPr>
            <p:nvPr/>
          </p:nvPicPr>
          <p:blipFill rotWithShape="1">
            <a:blip r:embed="rId3"/>
            <a:srcRect l="-107" t="-76" r="-107" b="-76"/>
            <a:stretch/>
          </p:blipFill>
          <p:spPr>
            <a:xfrm>
              <a:off x="8234635" y="3562345"/>
              <a:ext cx="3802910" cy="2930527"/>
            </a:xfrm>
            <a:prstGeom prst="rect">
              <a:avLst/>
            </a:prstGeom>
          </p:spPr>
        </p:pic>
        <p:sp>
          <p:nvSpPr>
            <p:cNvPr id="10" name="Right Arrow 9">
              <a:extLst>
                <a:ext uri="{FF2B5EF4-FFF2-40B4-BE49-F238E27FC236}">
                  <a16:creationId xmlns:a16="http://schemas.microsoft.com/office/drawing/2014/main" id="{236F6B32-0E63-D94D-82D5-84D1CB65F8BB}"/>
                </a:ext>
              </a:extLst>
            </p:cNvPr>
            <p:cNvSpPr/>
            <p:nvPr/>
          </p:nvSpPr>
          <p:spPr>
            <a:xfrm rot="14741338">
              <a:off x="11329002" y="4324767"/>
              <a:ext cx="420129" cy="298154"/>
            </a:xfrm>
            <a:prstGeom prst="rightArrow">
              <a:avLst>
                <a:gd name="adj1" fmla="val 38618"/>
                <a:gd name="adj2" fmla="val 99733"/>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C2B91914-CFF5-2142-A0B0-ED4C6B66AF4A}"/>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4293774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99C5-E71A-CF42-BE78-BACC31EDB4CB}"/>
              </a:ext>
            </a:extLst>
          </p:cNvPr>
          <p:cNvSpPr>
            <a:spLocks noGrp="1"/>
          </p:cNvSpPr>
          <p:nvPr>
            <p:ph type="title"/>
          </p:nvPr>
        </p:nvSpPr>
        <p:spPr/>
        <p:txBody>
          <a:bodyPr/>
          <a:lstStyle/>
          <a:p>
            <a:r>
              <a:rPr lang="en-US"/>
              <a:t>Section 3: a bit of PRACTICE</a:t>
            </a:r>
          </a:p>
        </p:txBody>
      </p:sp>
      <p:sp>
        <p:nvSpPr>
          <p:cNvPr id="3" name="Content Placeholder 2">
            <a:extLst>
              <a:ext uri="{FF2B5EF4-FFF2-40B4-BE49-F238E27FC236}">
                <a16:creationId xmlns:a16="http://schemas.microsoft.com/office/drawing/2014/main" id="{E2A5BDDC-B57F-CA4A-8824-18386561303A}"/>
              </a:ext>
            </a:extLst>
          </p:cNvPr>
          <p:cNvSpPr>
            <a:spLocks noGrp="1"/>
          </p:cNvSpPr>
          <p:nvPr>
            <p:ph idx="1"/>
          </p:nvPr>
        </p:nvSpPr>
        <p:spPr/>
        <p:txBody>
          <a:bodyPr/>
          <a:lstStyle/>
          <a:p>
            <a:r>
              <a:rPr lang="en-US" dirty="0"/>
              <a:t>Props.</a:t>
            </a:r>
          </a:p>
          <a:p>
            <a:r>
              <a:rPr lang="en-US" dirty="0"/>
              <a:t>ARIA (advanced).</a:t>
            </a:r>
          </a:p>
          <a:p>
            <a:r>
              <a:rPr lang="en-US" dirty="0"/>
              <a:t>Interactivity.</a:t>
            </a:r>
          </a:p>
          <a:p>
            <a:endParaRPr lang="en-US" dirty="0"/>
          </a:p>
        </p:txBody>
      </p:sp>
      <p:sp>
        <p:nvSpPr>
          <p:cNvPr id="4" name="Footer Placeholder 3">
            <a:extLst>
              <a:ext uri="{FF2B5EF4-FFF2-40B4-BE49-F238E27FC236}">
                <a16:creationId xmlns:a16="http://schemas.microsoft.com/office/drawing/2014/main" id="{0AB77D8E-3764-2D41-8520-0C2CD7666359}"/>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94606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C29C-2AD6-C14C-AE18-9F3FC81C8669}"/>
              </a:ext>
            </a:extLst>
          </p:cNvPr>
          <p:cNvSpPr>
            <a:spLocks noGrp="1"/>
          </p:cNvSpPr>
          <p:nvPr>
            <p:ph type="title"/>
          </p:nvPr>
        </p:nvSpPr>
        <p:spPr/>
        <p:txBody>
          <a:bodyPr/>
          <a:lstStyle/>
          <a:p>
            <a:r>
              <a:rPr lang="en-US" dirty="0"/>
              <a:t>Section 1: a bit of CONTEXT</a:t>
            </a:r>
          </a:p>
        </p:txBody>
      </p:sp>
      <p:sp>
        <p:nvSpPr>
          <p:cNvPr id="3" name="Content Placeholder 2">
            <a:extLst>
              <a:ext uri="{FF2B5EF4-FFF2-40B4-BE49-F238E27FC236}">
                <a16:creationId xmlns:a16="http://schemas.microsoft.com/office/drawing/2014/main" id="{1851044E-D591-3F46-B574-BE94FEB8E54C}"/>
              </a:ext>
            </a:extLst>
          </p:cNvPr>
          <p:cNvSpPr>
            <a:spLocks noGrp="1"/>
          </p:cNvSpPr>
          <p:nvPr>
            <p:ph idx="1"/>
          </p:nvPr>
        </p:nvSpPr>
        <p:spPr/>
        <p:txBody>
          <a:bodyPr/>
          <a:lstStyle/>
          <a:p>
            <a:pPr marL="514350" indent="-514350">
              <a:buFont typeface="+mj-lt"/>
              <a:buAutoNum type="arabicPeriod"/>
            </a:pPr>
            <a:r>
              <a:rPr lang="en-US" dirty="0"/>
              <a:t>Me.</a:t>
            </a:r>
          </a:p>
          <a:p>
            <a:pPr marL="514350" indent="-514350">
              <a:buFont typeface="+mj-lt"/>
              <a:buAutoNum type="arabicPeriod"/>
            </a:pPr>
            <a:r>
              <a:rPr lang="en-US" dirty="0"/>
              <a:t>My work.</a:t>
            </a:r>
          </a:p>
          <a:p>
            <a:pPr marL="514350" indent="-514350">
              <a:buFont typeface="+mj-lt"/>
              <a:buAutoNum type="arabicPeriod"/>
            </a:pPr>
            <a:r>
              <a:rPr lang="en-US" dirty="0"/>
              <a:t>My context.</a:t>
            </a:r>
          </a:p>
          <a:p>
            <a:pPr marL="514350" indent="-514350">
              <a:buFont typeface="+mj-lt"/>
              <a:buAutoNum type="arabicPeriod"/>
            </a:pPr>
            <a:r>
              <a:rPr lang="en-US" dirty="0"/>
              <a:t>Our mission.</a:t>
            </a:r>
          </a:p>
        </p:txBody>
      </p:sp>
      <p:sp>
        <p:nvSpPr>
          <p:cNvPr id="4" name="Footer Placeholder 3">
            <a:extLst>
              <a:ext uri="{FF2B5EF4-FFF2-40B4-BE49-F238E27FC236}">
                <a16:creationId xmlns:a16="http://schemas.microsoft.com/office/drawing/2014/main" id="{47EDC699-5E5B-3F49-9A12-4890C71971FC}"/>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093498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lstStyle/>
          <a:p>
            <a:r>
              <a:rPr lang="en-US"/>
              <a:t>Robust + Flexible Props</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p:txBody>
          <a:bodyPr/>
          <a:lstStyle/>
          <a:p>
            <a:r>
              <a:rPr lang="en-US" dirty="0"/>
              <a:t>We create pretty darn accessible chart components by default. </a:t>
            </a:r>
          </a:p>
          <a:p>
            <a:r>
              <a:rPr lang="en-US" dirty="0"/>
              <a:t>But we use a props methodology that allows developers to finish the job: only they are the true authors of their content. They are the ones who really know what each chart is for.</a:t>
            </a:r>
          </a:p>
        </p:txBody>
      </p:sp>
      <p:sp>
        <p:nvSpPr>
          <p:cNvPr id="4" name="Footer Placeholder 3">
            <a:extLst>
              <a:ext uri="{FF2B5EF4-FFF2-40B4-BE49-F238E27FC236}">
                <a16:creationId xmlns:a16="http://schemas.microsoft.com/office/drawing/2014/main" id="{2D020570-356D-BC4D-B1A5-6135AB8D130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081849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lstStyle/>
          <a:p>
            <a:r>
              <a:rPr lang="en-US"/>
              <a:t>Props: Validation</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p:txBody>
          <a:bodyPr>
            <a:normAutofit/>
          </a:bodyPr>
          <a:lstStyle/>
          <a:p>
            <a:r>
              <a:rPr lang="en-US" dirty="0"/>
              <a:t>Our components have a prop: </a:t>
            </a: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disableValidation</a:t>
            </a:r>
            <a:r>
              <a:rPr lang="en-US" dirty="0"/>
              <a:t>, which is set to </a:t>
            </a:r>
            <a:r>
              <a:rPr lang="en-US" i="1" dirty="0"/>
              <a:t>FALSE</a:t>
            </a:r>
            <a:r>
              <a:rPr lang="en-US" dirty="0"/>
              <a:t> by default.</a:t>
            </a:r>
          </a:p>
          <a:p>
            <a:r>
              <a:rPr lang="en-US" dirty="0"/>
              <a:t>This means that all of our charts will put warnings in the JavaScript console if any props have not been supplied, are invalid, or have too little or too much information supplied.</a:t>
            </a:r>
          </a:p>
        </p:txBody>
      </p:sp>
      <p:sp>
        <p:nvSpPr>
          <p:cNvPr id="4" name="Footer Placeholder 3">
            <a:extLst>
              <a:ext uri="{FF2B5EF4-FFF2-40B4-BE49-F238E27FC236}">
                <a16:creationId xmlns:a16="http://schemas.microsoft.com/office/drawing/2014/main" id="{6DB24462-B9E6-C041-817F-34B27C8E93AF}"/>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651844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lstStyle/>
          <a:p>
            <a:r>
              <a:rPr lang="en-US" dirty="0"/>
              <a:t>Props: Why validate?</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p:txBody>
          <a:bodyPr>
            <a:normAutofit/>
          </a:bodyPr>
          <a:lstStyle/>
          <a:p>
            <a:r>
              <a:rPr lang="en-US" i="1" dirty="0"/>
              <a:t>Requiring</a:t>
            </a:r>
            <a:r>
              <a:rPr lang="en-US" dirty="0"/>
              <a:t> robust descriptions can encourage content authors to think more about the story they are telling.</a:t>
            </a:r>
          </a:p>
          <a:p>
            <a:r>
              <a:rPr lang="en-US" dirty="0"/>
              <a:t>Designers and developers should practice the art of </a:t>
            </a:r>
            <a:r>
              <a:rPr lang="en-US" i="1" dirty="0"/>
              <a:t>captioning</a:t>
            </a:r>
            <a:r>
              <a:rPr lang="en-US" dirty="0"/>
              <a:t> and providing </a:t>
            </a:r>
            <a:r>
              <a:rPr lang="en-US" i="1" dirty="0"/>
              <a:t>universal descriptions</a:t>
            </a:r>
            <a:r>
              <a:rPr lang="en-US" dirty="0"/>
              <a:t> for their artifacts. It’s a good skill to have!</a:t>
            </a:r>
          </a:p>
        </p:txBody>
      </p:sp>
      <p:sp>
        <p:nvSpPr>
          <p:cNvPr id="4" name="Footer Placeholder 3">
            <a:extLst>
              <a:ext uri="{FF2B5EF4-FFF2-40B4-BE49-F238E27FC236}">
                <a16:creationId xmlns:a16="http://schemas.microsoft.com/office/drawing/2014/main" id="{6DB24462-B9E6-C041-817F-34B27C8E93AF}"/>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027840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lstStyle/>
          <a:p>
            <a:r>
              <a:rPr lang="en-US"/>
              <a:t>Props: Flexible Descriptions</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r>
              <a:rPr lang="en-US" dirty="0"/>
              <a:t>Our charts expose props that allow developers to supply the following information, which will be read by screen readers when the chart area receives focus:</a:t>
            </a: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title</a:t>
            </a:r>
            <a:r>
              <a:rPr lang="en-US" dirty="0"/>
              <a:t> (if not supplied to the chart)</a:t>
            </a: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executiveSummary</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purpose</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longDescription</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context</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statisticalNotes</a:t>
            </a:r>
            <a:endParaRPr lang="en-US" b="1" dirty="0">
              <a:latin typeface="Open Sans" panose="020B0606030504020204" pitchFamily="34" charset="0"/>
              <a:ea typeface="Open Sans" panose="020B0606030504020204" pitchFamily="34" charset="0"/>
              <a:cs typeface="Open Sans" panose="020B0606030504020204" pitchFamily="34" charset="0"/>
            </a:endParaRPr>
          </a:p>
          <a:p>
            <a:pPr marL="457189" lvl="1" indent="0">
              <a:buNone/>
            </a:pP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structureNotes</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683722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normAutofit/>
          </a:bodyPr>
          <a:lstStyle/>
          <a:p>
            <a:r>
              <a:rPr lang="en-US" sz="3600" dirty="0"/>
              <a:t>Props: the </a:t>
            </a:r>
            <a:r>
              <a:rPr lang="en-US" sz="3600" dirty="0" err="1"/>
              <a:t>executiveSummary</a:t>
            </a:r>
            <a:endParaRPr lang="en-US" sz="3600" dirty="0"/>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pPr marL="0" indent="0">
              <a:buNone/>
            </a:pPr>
            <a:r>
              <a:rPr lang="en-US" dirty="0"/>
              <a:t>If a busy person were to see this chart, what would the one to two-sentence conclusion or outcome be?</a:t>
            </a: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4026979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normAutofit/>
          </a:bodyPr>
          <a:lstStyle/>
          <a:p>
            <a:r>
              <a:rPr lang="en-US" sz="3600" dirty="0"/>
              <a:t>Props: the purpose</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pPr marL="0" indent="0">
              <a:buNone/>
            </a:pPr>
            <a:r>
              <a:rPr lang="en-US" dirty="0"/>
              <a:t>Why was this chart included at all? What job or question does it help the user tackle</a:t>
            </a: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155606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normAutofit/>
          </a:bodyPr>
          <a:lstStyle/>
          <a:p>
            <a:r>
              <a:rPr lang="en-US" sz="3600" dirty="0"/>
              <a:t>Props: the </a:t>
            </a:r>
            <a:r>
              <a:rPr lang="en-US" sz="3600" dirty="0" err="1"/>
              <a:t>longDescription</a:t>
            </a:r>
            <a:endParaRPr lang="en-US" sz="3600" dirty="0"/>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pPr marL="0" indent="0">
              <a:buNone/>
            </a:pPr>
            <a:r>
              <a:rPr lang="en-US" dirty="0"/>
              <a:t>What further information can be summarized about this chart, beyond the findings? Anything caveats, captions, or credits worth mentioning?</a:t>
            </a: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960054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normAutofit/>
          </a:bodyPr>
          <a:lstStyle/>
          <a:p>
            <a:r>
              <a:rPr lang="en-US" sz="3600" dirty="0"/>
              <a:t>Props: the context</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pPr marL="0" indent="0">
              <a:buNone/>
            </a:pPr>
            <a:r>
              <a:rPr lang="en-US" dirty="0"/>
              <a:t>What other elements of the application affect this chart (or does this chart affect)? Examples can include: filters, data tables, other charts, etc.</a:t>
            </a: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966119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normAutofit/>
          </a:bodyPr>
          <a:lstStyle/>
          <a:p>
            <a:r>
              <a:rPr lang="en-US" sz="3600" dirty="0"/>
              <a:t>Props: the </a:t>
            </a:r>
            <a:r>
              <a:rPr lang="en-US" sz="3600" dirty="0" err="1"/>
              <a:t>statisticalNotes</a:t>
            </a:r>
            <a:endParaRPr lang="en-US" sz="3600" dirty="0"/>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pPr marL="0" indent="0">
              <a:buNone/>
            </a:pPr>
            <a:r>
              <a:rPr lang="en-US" dirty="0"/>
              <a:t>Is there anything about the metrics, stats, or data that are worth mentioning? Anything that is visually apparent about the statistics, such as regions of clustering, outliers, trends, or other noteworthy statistical findings?</a:t>
            </a: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313422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p:txBody>
          <a:bodyPr>
            <a:normAutofit/>
          </a:bodyPr>
          <a:lstStyle/>
          <a:p>
            <a:r>
              <a:rPr lang="en-US" sz="3600" dirty="0"/>
              <a:t>Props: the </a:t>
            </a:r>
            <a:r>
              <a:rPr lang="en-US" sz="3600" dirty="0" err="1"/>
              <a:t>structureNotes</a:t>
            </a:r>
            <a:endParaRPr lang="en-US" sz="3600" dirty="0"/>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200" y="1825625"/>
            <a:ext cx="10888362" cy="4667248"/>
          </a:xfrm>
        </p:spPr>
        <p:txBody>
          <a:bodyPr>
            <a:normAutofit/>
          </a:bodyPr>
          <a:lstStyle/>
          <a:p>
            <a:pPr marL="0" indent="0">
              <a:buNone/>
            </a:pPr>
            <a:r>
              <a:rPr lang="en-US" dirty="0"/>
              <a:t>Is there anything else visually apparent in this chart that isn’t mentioned in any of the other sections?</a:t>
            </a:r>
          </a:p>
        </p:txBody>
      </p:sp>
      <p:sp>
        <p:nvSpPr>
          <p:cNvPr id="4" name="Footer Placeholder 3">
            <a:extLst>
              <a:ext uri="{FF2B5EF4-FFF2-40B4-BE49-F238E27FC236}">
                <a16:creationId xmlns:a16="http://schemas.microsoft.com/office/drawing/2014/main" id="{63FE43D3-DFAC-C846-BA0D-A0BB141F65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480158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0953"/>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2C73B-49F0-3D4B-9623-7DCB4BB9C655}"/>
              </a:ext>
            </a:extLst>
          </p:cNvPr>
          <p:cNvSpPr>
            <a:spLocks noGrp="1"/>
          </p:cNvSpPr>
          <p:nvPr>
            <p:ph type="title"/>
          </p:nvPr>
        </p:nvSpPr>
        <p:spPr>
          <a:xfrm>
            <a:off x="1000452" y="1610024"/>
            <a:ext cx="3058621" cy="1457002"/>
          </a:xfrm>
        </p:spPr>
        <p:txBody>
          <a:bodyPr anchor="b">
            <a:normAutofit/>
          </a:bodyPr>
          <a:lstStyle/>
          <a:p>
            <a:r>
              <a:rPr lang="en-US" sz="4000"/>
              <a:t>Who am I?</a:t>
            </a:r>
          </a:p>
        </p:txBody>
      </p:sp>
      <p:grpSp>
        <p:nvGrpSpPr>
          <p:cNvPr id="16" name="Group 15">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7"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E48B4DDE-59A1-6841-8AE6-174FEDBC90A1}"/>
              </a:ext>
            </a:extLst>
          </p:cNvPr>
          <p:cNvSpPr>
            <a:spLocks noGrp="1"/>
          </p:cNvSpPr>
          <p:nvPr>
            <p:ph idx="1"/>
          </p:nvPr>
        </p:nvSpPr>
        <p:spPr>
          <a:xfrm>
            <a:off x="472022" y="3067026"/>
            <a:ext cx="3889914" cy="3272324"/>
          </a:xfrm>
        </p:spPr>
        <p:txBody>
          <a:bodyPr anchor="t">
            <a:normAutofit/>
          </a:bodyPr>
          <a:lstStyle/>
          <a:p>
            <a:pPr marL="227965" indent="-227965"/>
            <a:r>
              <a:rPr lang="en-US" sz="2000" b="1" dirty="0">
                <a:latin typeface="Open Sans" panose="020B0606030504020204" pitchFamily="34" charset="0"/>
                <a:ea typeface="Open Sans" panose="020B0606030504020204" pitchFamily="34" charset="0"/>
                <a:cs typeface="Open Sans" panose="020B0606030504020204" pitchFamily="34" charset="0"/>
              </a:rPr>
              <a:t>Dog Lover</a:t>
            </a:r>
            <a:r>
              <a:rPr lang="en-US" sz="2000" dirty="0">
                <a:latin typeface="Open Sans Light"/>
              </a:rPr>
              <a:t>: My wife Shelby and I have a 1 year old </a:t>
            </a:r>
            <a:r>
              <a:rPr lang="en-US" sz="2000" dirty="0" err="1">
                <a:latin typeface="Open Sans Light"/>
              </a:rPr>
              <a:t>samoyed</a:t>
            </a:r>
            <a:r>
              <a:rPr lang="en-US" sz="2000" dirty="0">
                <a:latin typeface="Open Sans Light"/>
              </a:rPr>
              <a:t> pup, </a:t>
            </a:r>
            <a:r>
              <a:rPr lang="en-US" sz="2000" dirty="0" err="1">
                <a:latin typeface="Open Sans Light"/>
              </a:rPr>
              <a:t>Pizzelle</a:t>
            </a:r>
            <a:r>
              <a:rPr lang="en-US" sz="2000" dirty="0">
                <a:latin typeface="Open Sans Light"/>
              </a:rPr>
              <a:t>.</a:t>
            </a:r>
            <a:endParaRPr lang="en-US" dirty="0">
              <a:latin typeface="Open Sans Light"/>
            </a:endParaRPr>
          </a:p>
          <a:p>
            <a:pPr marL="227965" indent="-227965"/>
            <a:r>
              <a:rPr lang="en-US" sz="2000" b="1" dirty="0">
                <a:latin typeface="Open Sans" panose="020B0606030504020204" pitchFamily="34" charset="0"/>
                <a:ea typeface="Open Sans" panose="020B0606030504020204" pitchFamily="34" charset="0"/>
                <a:cs typeface="Open Sans" panose="020B0606030504020204" pitchFamily="34" charset="0"/>
              </a:rPr>
              <a:t>Writer</a:t>
            </a:r>
            <a:r>
              <a:rPr lang="en-US" sz="2000" dirty="0">
                <a:latin typeface="Open Sans Light"/>
              </a:rPr>
              <a:t>: In my spare time I write a tabletop </a:t>
            </a:r>
            <a:r>
              <a:rPr lang="en-US" sz="2000" dirty="0" err="1">
                <a:latin typeface="Open Sans Light"/>
              </a:rPr>
              <a:t>rpg</a:t>
            </a:r>
            <a:r>
              <a:rPr lang="en-US" sz="2000" dirty="0">
                <a:latin typeface="Open Sans Light"/>
              </a:rPr>
              <a:t> that I play with friends.</a:t>
            </a:r>
          </a:p>
          <a:p>
            <a:pPr marL="227965" indent="-227965"/>
            <a:r>
              <a:rPr lang="en-US" sz="2000" b="1" dirty="0" err="1">
                <a:latin typeface="Open Sans" panose="020B0606030504020204" pitchFamily="34" charset="0"/>
                <a:ea typeface="Open Sans" panose="020B0606030504020204" pitchFamily="34" charset="0"/>
                <a:cs typeface="Open Sans" panose="020B0606030504020204" pitchFamily="34" charset="0"/>
              </a:rPr>
              <a:t>Vizzer</a:t>
            </a:r>
            <a:r>
              <a:rPr lang="en-US" sz="2000" dirty="0">
                <a:latin typeface="Open Sans Light"/>
              </a:rPr>
              <a:t>: I love creating </a:t>
            </a:r>
            <a:r>
              <a:rPr lang="en-US" sz="2000" i="1" dirty="0">
                <a:latin typeface="Open Sans Light"/>
              </a:rPr>
              <a:t>data experiences</a:t>
            </a:r>
            <a:r>
              <a:rPr lang="en-US" sz="2000" dirty="0">
                <a:latin typeface="Open Sans Light"/>
              </a:rPr>
              <a:t> (which is how I talk about my job to others).</a:t>
            </a:r>
            <a:endParaRPr lang="en-US" sz="2000" dirty="0"/>
          </a:p>
        </p:txBody>
      </p:sp>
      <p:pic>
        <p:nvPicPr>
          <p:cNvPr id="9" name="Picture 8" descr="Two smiling humans face forward while crouching low. Between them is a fluffy white dog, staring blankly in a different direction. The background is a shimmering, sun-stained, rocky beach.">
            <a:extLst>
              <a:ext uri="{FF2B5EF4-FFF2-40B4-BE49-F238E27FC236}">
                <a16:creationId xmlns:a16="http://schemas.microsoft.com/office/drawing/2014/main" id="{35F2C4BD-2FFE-3E4E-A00E-834E9B1B8BA0}"/>
              </a:ext>
            </a:extLst>
          </p:cNvPr>
          <p:cNvPicPr>
            <a:picLocks noChangeAspect="1"/>
          </p:cNvPicPr>
          <p:nvPr/>
        </p:nvPicPr>
        <p:blipFill rotWithShape="1">
          <a:blip r:embed="rId2"/>
          <a:srcRect l="12955" r="9007"/>
          <a:stretch/>
        </p:blipFill>
        <p:spPr>
          <a:xfrm>
            <a:off x="4636963" y="5"/>
            <a:ext cx="3731799" cy="3383280"/>
          </a:xfrm>
          <a:prstGeom prst="rect">
            <a:avLst/>
          </a:prstGeom>
        </p:spPr>
      </p:pic>
      <p:pic>
        <p:nvPicPr>
          <p:cNvPr id="7" name="Picture 6" descr="Two people sit on an oversized wooden chair with a fluffy white dog between them. There are holiday lights illuminating the trees in the background.">
            <a:extLst>
              <a:ext uri="{FF2B5EF4-FFF2-40B4-BE49-F238E27FC236}">
                <a16:creationId xmlns:a16="http://schemas.microsoft.com/office/drawing/2014/main" id="{999AE5F2-BFA3-3846-96C0-90AE520B4541}"/>
              </a:ext>
            </a:extLst>
          </p:cNvPr>
          <p:cNvPicPr>
            <a:picLocks noChangeAspect="1"/>
          </p:cNvPicPr>
          <p:nvPr/>
        </p:nvPicPr>
        <p:blipFill rotWithShape="1">
          <a:blip r:embed="rId3"/>
          <a:srcRect l="8975" r="1961" b="5"/>
          <a:stretch/>
        </p:blipFill>
        <p:spPr>
          <a:xfrm>
            <a:off x="8460201" y="10"/>
            <a:ext cx="3731799" cy="3383270"/>
          </a:xfrm>
          <a:prstGeom prst="rect">
            <a:avLst/>
          </a:prstGeom>
        </p:spPr>
      </p:pic>
      <p:pic>
        <p:nvPicPr>
          <p:cNvPr id="5" name="Picture 4" descr="Two warmly-dressed people smile up into the camera (angled above them) while one of them dangles a snowball above a fluffy white dog. The dog's attention is focused on the snowball and its mouth is open as if it is about to awoo. The scene is snowy.">
            <a:extLst>
              <a:ext uri="{FF2B5EF4-FFF2-40B4-BE49-F238E27FC236}">
                <a16:creationId xmlns:a16="http://schemas.microsoft.com/office/drawing/2014/main" id="{7BABEE2E-FD4A-864C-84B8-AA1D69761D77}"/>
              </a:ext>
            </a:extLst>
          </p:cNvPr>
          <p:cNvPicPr>
            <a:picLocks noChangeAspect="1"/>
          </p:cNvPicPr>
          <p:nvPr/>
        </p:nvPicPr>
        <p:blipFill rotWithShape="1">
          <a:blip r:embed="rId4"/>
          <a:srcRect t="12422" r="-2" b="21944"/>
          <a:stretch/>
        </p:blipFill>
        <p:spPr>
          <a:xfrm>
            <a:off x="4639055" y="3474720"/>
            <a:ext cx="7552944" cy="3383280"/>
          </a:xfrm>
          <a:prstGeom prst="rect">
            <a:avLst/>
          </a:prstGeom>
        </p:spPr>
      </p:pic>
      <p:sp>
        <p:nvSpPr>
          <p:cNvPr id="4" name="Footer Placeholder 3">
            <a:extLst>
              <a:ext uri="{FF2B5EF4-FFF2-40B4-BE49-F238E27FC236}">
                <a16:creationId xmlns:a16="http://schemas.microsoft.com/office/drawing/2014/main" id="{E117CEE8-60CD-004C-9F9A-46541315898A}"/>
              </a:ext>
            </a:extLst>
          </p:cNvPr>
          <p:cNvSpPr>
            <a:spLocks noGrp="1"/>
          </p:cNvSpPr>
          <p:nvPr>
            <p:ph type="ftr" sz="quarter" idx="11"/>
          </p:nvPr>
        </p:nvSpPr>
        <p:spPr>
          <a:xfrm>
            <a:off x="262128" y="6407214"/>
            <a:ext cx="4114800" cy="365125"/>
          </a:xfrm>
        </p:spPr>
        <p:txBody>
          <a:bodyPr/>
          <a:lstStyle/>
          <a:p>
            <a:r>
              <a:rPr lang="en-US" dirty="0"/>
              <a:t>© Copyright 2020 Visa Inc.  All Rights Reserved.</a:t>
            </a:r>
          </a:p>
        </p:txBody>
      </p:sp>
    </p:spTree>
    <p:extLst>
      <p:ext uri="{BB962C8B-B14F-4D97-AF65-F5344CB8AC3E}">
        <p14:creationId xmlns:p14="http://schemas.microsoft.com/office/powerpoint/2010/main" val="453700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405714" y="0"/>
            <a:ext cx="11380572" cy="767255"/>
          </a:xfrm>
        </p:spPr>
        <p:txBody>
          <a:bodyPr>
            <a:normAutofit/>
          </a:bodyPr>
          <a:lstStyle/>
          <a:p>
            <a:r>
              <a:rPr lang="en-US" sz="3600" dirty="0"/>
              <a:t>Props: Example Descriptions (visually hidden)</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405714" y="763752"/>
            <a:ext cx="11380572" cy="5575083"/>
          </a:xfrm>
        </p:spPr>
        <p:txBody>
          <a:bodyPr>
            <a:normAutofit fontScale="55000" lnSpcReduction="20000"/>
          </a:bodyPr>
          <a:lstStyle/>
          <a:p>
            <a:pPr marL="0" indent="0">
              <a:buNone/>
            </a:pPr>
            <a:r>
              <a:rPr lang="en-US" sz="3800" b="1" dirty="0">
                <a:latin typeface="Open Sans Extrabold" panose="020B0606030504020204" pitchFamily="34" charset="0"/>
                <a:ea typeface="Open Sans Extrabold" panose="020B0606030504020204" pitchFamily="34" charset="0"/>
                <a:cs typeface="Open Sans Extrabold" panose="020B0606030504020204" pitchFamily="34" charset="0"/>
              </a:rPr>
              <a:t>(h2) Chart Title: Example Bar Chart</a:t>
            </a:r>
          </a:p>
          <a:p>
            <a:pPr marL="0" indent="0">
              <a:buNone/>
            </a:pPr>
            <a:r>
              <a:rPr lang="en-US" sz="3200" b="1" dirty="0">
                <a:latin typeface="Open Sans Semibold" panose="020B0606030504020204" pitchFamily="34" charset="0"/>
                <a:ea typeface="Open Sans Semibold" panose="020B0606030504020204" pitchFamily="34" charset="0"/>
                <a:cs typeface="Open Sans Semibold" panose="020B0606030504020204" pitchFamily="34" charset="0"/>
              </a:rPr>
              <a:t>(h3) Chart subtitle: This bar chart is an example in our demo and documentation application.</a:t>
            </a:r>
          </a:p>
          <a:p>
            <a:pPr marL="0" indent="0">
              <a:buNone/>
            </a:pPr>
            <a:r>
              <a:rPr lang="en-US" sz="3200" b="1" dirty="0">
                <a:latin typeface="Open Sans Semibold" panose="020B0606030504020204" pitchFamily="34" charset="0"/>
                <a:ea typeface="Open Sans Semibold" panose="020B0606030504020204" pitchFamily="34" charset="0"/>
                <a:cs typeface="Open Sans Semibold" panose="020B0606030504020204" pitchFamily="34" charset="0"/>
              </a:rPr>
              <a:t>(h3) Long description</a:t>
            </a:r>
          </a:p>
          <a:p>
            <a:pPr marL="0" indent="0">
              <a:buNone/>
            </a:pPr>
            <a:r>
              <a:rPr lang="en-US" sz="2600" dirty="0"/>
              <a:t>(p) This is a chart template that was made to showcase some of the capabilities of Visa Charts Library</a:t>
            </a:r>
          </a:p>
          <a:p>
            <a:pPr marL="0" indent="0">
              <a:buNone/>
            </a:pPr>
            <a:r>
              <a:rPr lang="en-US" sz="2600" dirty="0"/>
              <a:t>(p) This chart's current data can be changed by using the Change Data button (before this chart). The props used by this chart are set in the props control panel below.</a:t>
            </a:r>
          </a:p>
          <a:p>
            <a:pPr marL="0" indent="0">
              <a:buNone/>
            </a:pPr>
            <a:r>
              <a:rPr lang="en-US" sz="3200" b="1" dirty="0">
                <a:latin typeface="Open Sans Semibold" panose="020B0606030504020204" pitchFamily="34" charset="0"/>
                <a:ea typeface="Open Sans Semibold" panose="020B0606030504020204" pitchFamily="34" charset="0"/>
                <a:cs typeface="Open Sans Semibold" panose="020B0606030504020204" pitchFamily="34" charset="0"/>
              </a:rPr>
              <a:t>(h3) Executive summary</a:t>
            </a:r>
          </a:p>
          <a:p>
            <a:pPr marL="0" indent="0">
              <a:buNone/>
            </a:pPr>
            <a:r>
              <a:rPr lang="en-US" sz="2600" dirty="0"/>
              <a:t>(p) This chart is simply an example chart.</a:t>
            </a:r>
          </a:p>
          <a:p>
            <a:pPr marL="0" indent="0">
              <a:buNone/>
            </a:pPr>
            <a:r>
              <a:rPr lang="en-US" sz="3200" b="1" dirty="0">
                <a:latin typeface="Open Sans Semibold" panose="020B0606030504020204" pitchFamily="34" charset="0"/>
                <a:ea typeface="Open Sans Semibold" panose="020B0606030504020204" pitchFamily="34" charset="0"/>
                <a:cs typeface="Open Sans Semibold" panose="020B0606030504020204" pitchFamily="34" charset="0"/>
              </a:rPr>
              <a:t>(h3) Purpose</a:t>
            </a:r>
          </a:p>
          <a:p>
            <a:pPr marL="0" indent="0">
              <a:buNone/>
            </a:pPr>
            <a:r>
              <a:rPr lang="en-US" sz="2600" dirty="0"/>
              <a:t>(p) The purpose of this chart template is to provide an example of what props are required for a basic bar chart.</a:t>
            </a:r>
          </a:p>
          <a:p>
            <a:pPr marL="0" indent="0">
              <a:buNone/>
            </a:pPr>
            <a:r>
              <a:rPr lang="en-US" sz="3200" b="1" dirty="0">
                <a:latin typeface="Open Sans Semibold" panose="020B0606030504020204" pitchFamily="34" charset="0"/>
                <a:ea typeface="Open Sans Semibold" panose="020B0606030504020204" pitchFamily="34" charset="0"/>
                <a:cs typeface="Open Sans Semibold" panose="020B0606030504020204" pitchFamily="34" charset="0"/>
              </a:rPr>
              <a:t>(h3) Structure</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(h4) Statistical Explanation</a:t>
            </a:r>
          </a:p>
          <a:p>
            <a:pPr marL="0" indent="0">
              <a:buNone/>
            </a:pPr>
            <a:r>
              <a:rPr lang="en-US" sz="2400" dirty="0"/>
              <a:t>(p) </a:t>
            </a:r>
            <a:r>
              <a:rPr lang="en-US" sz="2500" dirty="0"/>
              <a:t>This chart is using dummy data.</a:t>
            </a:r>
          </a:p>
          <a:p>
            <a:pPr marL="0" indent="0">
              <a:buNone/>
            </a:pPr>
            <a:r>
              <a:rPr lang="en-US" i="1" dirty="0"/>
              <a:t>[programmatically generated] </a:t>
            </a:r>
            <a:r>
              <a:rPr lang="en-US" dirty="0">
                <a:latin typeface="Open Sans" panose="020B0606030504020204" pitchFamily="34" charset="0"/>
                <a:ea typeface="Open Sans" panose="020B0606030504020204" pitchFamily="34" charset="0"/>
                <a:cs typeface="Open Sans" panose="020B0606030504020204" pitchFamily="34" charset="0"/>
              </a:rPr>
              <a:t>(h4) Chart description</a:t>
            </a:r>
          </a:p>
          <a:p>
            <a:pPr marL="0" indent="0">
              <a:buNone/>
            </a:pPr>
            <a:r>
              <a:rPr lang="en-US" sz="2400" i="1" dirty="0"/>
              <a:t>[programmatically generated] </a:t>
            </a:r>
            <a:r>
              <a:rPr lang="en-US" sz="2400" dirty="0"/>
              <a:t>(p) </a:t>
            </a:r>
            <a:r>
              <a:rPr lang="en-US" sz="2500" dirty="0"/>
              <a:t>This is a bar-chart with 12 bars.</a:t>
            </a:r>
          </a:p>
          <a:p>
            <a:pPr marL="0" indent="0">
              <a:buNone/>
            </a:pPr>
            <a:r>
              <a:rPr lang="en-US" sz="2400" i="1" dirty="0"/>
              <a:t>[programmatically generated] </a:t>
            </a:r>
            <a:r>
              <a:rPr lang="en-US" sz="2400" dirty="0"/>
              <a:t>(p) </a:t>
            </a:r>
            <a:r>
              <a:rPr lang="en-US" sz="2500" dirty="0"/>
              <a:t>The chart has a horizontal X Axis, titled X Axis with a range that starts with Apr 17 and ends with Mar 18.</a:t>
            </a:r>
          </a:p>
          <a:p>
            <a:pPr marL="0" indent="0">
              <a:buNone/>
            </a:pPr>
            <a:r>
              <a:rPr lang="en-US" sz="2400" i="1" dirty="0"/>
              <a:t>[programmatically generated] </a:t>
            </a:r>
            <a:r>
              <a:rPr lang="en-US" sz="2400" dirty="0"/>
              <a:t>(p) </a:t>
            </a:r>
            <a:r>
              <a:rPr lang="en-US" sz="2500" dirty="0"/>
              <a:t>The chart has a vertical Y axis, titled Y Axis with a range that starts with 0 and ends with 8m.</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(h4) Notes about visual structure</a:t>
            </a:r>
          </a:p>
          <a:p>
            <a:pPr marL="0" indent="0">
              <a:buNone/>
            </a:pPr>
            <a:r>
              <a:rPr lang="en-US" sz="2600" dirty="0"/>
              <a:t>(p) The chart shows each month's performance, in millions (abbreviated).</a:t>
            </a:r>
          </a:p>
        </p:txBody>
      </p:sp>
      <p:sp>
        <p:nvSpPr>
          <p:cNvPr id="4" name="Footer Placeholder 3">
            <a:extLst>
              <a:ext uri="{FF2B5EF4-FFF2-40B4-BE49-F238E27FC236}">
                <a16:creationId xmlns:a16="http://schemas.microsoft.com/office/drawing/2014/main" id="{4056BF34-DA6E-C04A-90C0-011BFEB550A2}"/>
              </a:ext>
            </a:extLst>
          </p:cNvPr>
          <p:cNvSpPr>
            <a:spLocks noGrp="1"/>
          </p:cNvSpPr>
          <p:nvPr>
            <p:ph type="ftr" sz="quarter" idx="11"/>
          </p:nvPr>
        </p:nvSpPr>
        <p:spPr>
          <a:xfrm>
            <a:off x="4038600" y="6359855"/>
            <a:ext cx="4114800" cy="365125"/>
          </a:xfrm>
        </p:spPr>
        <p:txBody>
          <a:bodyPr/>
          <a:lstStyle/>
          <a:p>
            <a:r>
              <a:rPr lang="en-US" dirty="0"/>
              <a:t>© Copyright 2020 Visa Inc.  All Rights Reserved.</a:t>
            </a:r>
          </a:p>
        </p:txBody>
      </p:sp>
    </p:spTree>
    <p:extLst>
      <p:ext uri="{BB962C8B-B14F-4D97-AF65-F5344CB8AC3E}">
        <p14:creationId xmlns:p14="http://schemas.microsoft.com/office/powerpoint/2010/main" val="4101055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normAutofit/>
          </a:bodyPr>
          <a:lstStyle/>
          <a:p>
            <a:r>
              <a:rPr lang="en-US" sz="4000" dirty="0"/>
              <a:t>Props: sometimes data is rough</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199" y="1825625"/>
            <a:ext cx="10515599" cy="4667248"/>
          </a:xfrm>
        </p:spPr>
        <p:txBody>
          <a:bodyPr>
            <a:normAutofit/>
          </a:bodyPr>
          <a:lstStyle/>
          <a:p>
            <a:pPr marL="0" indent="0">
              <a:buNone/>
            </a:pPr>
            <a:r>
              <a:rPr lang="en-US" dirty="0"/>
              <a:t>If we included the key names of data by default, our aria-labels might look like this:</a:t>
            </a:r>
          </a:p>
          <a:p>
            <a:pPr lvl="1"/>
            <a:r>
              <a:rPr lang="en-US" dirty="0"/>
              <a:t>“</a:t>
            </a:r>
            <a:r>
              <a:rPr lang="en-US" b="1" dirty="0">
                <a:latin typeface="Open Sans" panose="020B0606030504020204" pitchFamily="34" charset="0"/>
                <a:ea typeface="Open Sans" panose="020B0606030504020204" pitchFamily="34" charset="0"/>
                <a:cs typeface="Open Sans" panose="020B0606030504020204" pitchFamily="34" charset="0"/>
              </a:rPr>
              <a:t>PROFIT_CALC_VALID</a:t>
            </a:r>
            <a:r>
              <a:rPr lang="en-US" dirty="0"/>
              <a:t>: 8.5m. </a:t>
            </a:r>
            <a:r>
              <a:rPr lang="en-US" b="1" dirty="0">
                <a:latin typeface="Open Sans" panose="020B0606030504020204" pitchFamily="34" charset="0"/>
                <a:ea typeface="Open Sans" panose="020B0606030504020204" pitchFamily="34" charset="0"/>
                <a:cs typeface="Open Sans" panose="020B0606030504020204" pitchFamily="34" charset="0"/>
              </a:rPr>
              <a:t>JSON_DATE_OBJECT_FORMATTED</a:t>
            </a:r>
            <a:r>
              <a:rPr lang="en-US" dirty="0"/>
              <a:t>: Mar 18. Bar 12 of 12.”</a:t>
            </a:r>
          </a:p>
        </p:txBody>
      </p:sp>
      <p:sp>
        <p:nvSpPr>
          <p:cNvPr id="4" name="Footer Placeholder 3">
            <a:extLst>
              <a:ext uri="{FF2B5EF4-FFF2-40B4-BE49-F238E27FC236}">
                <a16:creationId xmlns:a16="http://schemas.microsoft.com/office/drawing/2014/main" id="{8BF382FE-F111-1F4F-8033-FC287240D30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36984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normAutofit/>
          </a:bodyPr>
          <a:lstStyle/>
          <a:p>
            <a:r>
              <a:rPr lang="en-US" sz="4000" dirty="0"/>
              <a:t>Props: keeping labels brief by default</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199" y="1825625"/>
            <a:ext cx="10515599" cy="4667248"/>
          </a:xfrm>
        </p:spPr>
        <p:txBody>
          <a:bodyPr>
            <a:normAutofit/>
          </a:bodyPr>
          <a:lstStyle/>
          <a:p>
            <a:pPr marL="0" indent="0">
              <a:buNone/>
            </a:pPr>
            <a:r>
              <a:rPr lang="en-US" dirty="0"/>
              <a:t>By default the aria-label is:</a:t>
            </a:r>
          </a:p>
          <a:p>
            <a:pPr lvl="1"/>
            <a:r>
              <a:rPr lang="en-US" dirty="0"/>
              <a:t>“8.5m. Mar 18. Bar 12 of 12.”</a:t>
            </a:r>
          </a:p>
        </p:txBody>
      </p:sp>
      <p:sp>
        <p:nvSpPr>
          <p:cNvPr id="4" name="Footer Placeholder 3">
            <a:extLst>
              <a:ext uri="{FF2B5EF4-FFF2-40B4-BE49-F238E27FC236}">
                <a16:creationId xmlns:a16="http://schemas.microsoft.com/office/drawing/2014/main" id="{8BF382FE-F111-1F4F-8033-FC287240D30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31280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normAutofit/>
          </a:bodyPr>
          <a:lstStyle/>
          <a:p>
            <a:r>
              <a:rPr lang="en-US" sz="4000" dirty="0"/>
              <a:t>Props: adding more robust aria-labels</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838199" y="1825625"/>
            <a:ext cx="10515599" cy="4667248"/>
          </a:xfrm>
        </p:spPr>
        <p:txBody>
          <a:bodyPr>
            <a:normAutofit/>
          </a:bodyPr>
          <a:lstStyle/>
          <a:p>
            <a:pPr marL="0" indent="0">
              <a:buNone/>
            </a:pPr>
            <a:r>
              <a:rPr lang="en-US" dirty="0"/>
              <a:t>When </a:t>
            </a:r>
            <a:r>
              <a:rPr lang="en-US" dirty="0" err="1"/>
              <a:t>includeDataKeyNames</a:t>
            </a:r>
            <a:r>
              <a:rPr lang="en-US" dirty="0"/>
              <a:t> is set true, and the keys are made human readable:</a:t>
            </a:r>
          </a:p>
          <a:p>
            <a:pPr lvl="1"/>
            <a:r>
              <a:rPr lang="en-US" dirty="0"/>
              <a:t>“</a:t>
            </a:r>
            <a:r>
              <a:rPr lang="en-US" b="1" dirty="0">
                <a:latin typeface="Open Sans" panose="020B0606030504020204" pitchFamily="34" charset="0"/>
                <a:ea typeface="Open Sans" panose="020B0606030504020204" pitchFamily="34" charset="0"/>
                <a:cs typeface="Open Sans" panose="020B0606030504020204" pitchFamily="34" charset="0"/>
              </a:rPr>
              <a:t>Profit</a:t>
            </a:r>
            <a:r>
              <a:rPr lang="en-US" dirty="0"/>
              <a:t>: 8.5m. </a:t>
            </a:r>
            <a:r>
              <a:rPr lang="en-US" b="1" dirty="0">
                <a:latin typeface="Open Sans" panose="020B0606030504020204" pitchFamily="34" charset="0"/>
                <a:ea typeface="Open Sans" panose="020B0606030504020204" pitchFamily="34" charset="0"/>
                <a:cs typeface="Open Sans" panose="020B0606030504020204" pitchFamily="34" charset="0"/>
              </a:rPr>
              <a:t>Month</a:t>
            </a:r>
            <a:r>
              <a:rPr lang="en-US" dirty="0"/>
              <a:t>: Mar 18. Bar 12 of 12.”</a:t>
            </a:r>
          </a:p>
        </p:txBody>
      </p:sp>
      <p:sp>
        <p:nvSpPr>
          <p:cNvPr id="4" name="Footer Placeholder 3">
            <a:extLst>
              <a:ext uri="{FF2B5EF4-FFF2-40B4-BE49-F238E27FC236}">
                <a16:creationId xmlns:a16="http://schemas.microsoft.com/office/drawing/2014/main" id="{8BF382FE-F111-1F4F-8033-FC287240D30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601812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lstStyle/>
          <a:p>
            <a:r>
              <a:rPr lang="en-US" dirty="0"/>
              <a:t>Props: What if a single element has a visually apparent feature?</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633283" y="1825625"/>
            <a:ext cx="10925433" cy="4667248"/>
          </a:xfrm>
        </p:spPr>
        <p:txBody>
          <a:bodyPr>
            <a:normAutofit/>
          </a:bodyPr>
          <a:lstStyle/>
          <a:p>
            <a:r>
              <a:rPr lang="en-US" dirty="0"/>
              <a:t>If </a:t>
            </a: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elementDescriptionAccessor</a:t>
            </a:r>
            <a:r>
              <a:rPr lang="en-US" dirty="0"/>
              <a:t> is set to a certain string value, elements can have custom, data-driven insights.</a:t>
            </a:r>
          </a:p>
        </p:txBody>
      </p:sp>
      <p:sp>
        <p:nvSpPr>
          <p:cNvPr id="4" name="Footer Placeholder 3">
            <a:extLst>
              <a:ext uri="{FF2B5EF4-FFF2-40B4-BE49-F238E27FC236}">
                <a16:creationId xmlns:a16="http://schemas.microsoft.com/office/drawing/2014/main" id="{F8B6A735-8CB3-2645-A21F-1DD82AA2D17D}"/>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907088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lstStyle/>
          <a:p>
            <a:r>
              <a:rPr lang="en-US"/>
              <a:t>Props: Custom label example</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633283" y="1825625"/>
            <a:ext cx="10925433" cy="4667248"/>
          </a:xfrm>
        </p:spPr>
        <p:txBody>
          <a:bodyPr>
            <a:normAutofit/>
          </a:bodyPr>
          <a:lstStyle/>
          <a:p>
            <a:r>
              <a:rPr lang="en-US" dirty="0"/>
              <a:t>Setting </a:t>
            </a:r>
            <a:r>
              <a:rPr lang="en-US" dirty="0" err="1"/>
              <a:t>accessibility.</a:t>
            </a:r>
            <a:r>
              <a:rPr lang="en-US" b="1" dirty="0" err="1">
                <a:latin typeface="Open Sans" panose="020B0606030504020204" pitchFamily="34" charset="0"/>
                <a:ea typeface="Open Sans" panose="020B0606030504020204" pitchFamily="34" charset="0"/>
                <a:cs typeface="Open Sans" panose="020B0606030504020204" pitchFamily="34" charset="0"/>
              </a:rPr>
              <a:t>elementDescriptionAccessor</a:t>
            </a:r>
            <a:r>
              <a:rPr lang="en-US" dirty="0"/>
              <a:t> to “Note” will add to each element’s label if the element’s data object contained a value for the property “Note”:</a:t>
            </a:r>
          </a:p>
          <a:p>
            <a:pPr lvl="1"/>
            <a:r>
              <a:rPr lang="en-US" dirty="0"/>
              <a:t>“Profit: 8.5m. Month: Mar 18. </a:t>
            </a:r>
            <a:r>
              <a:rPr lang="en-US" b="1" dirty="0">
                <a:latin typeface="Open Sans" panose="020B0606030504020204" pitchFamily="34" charset="0"/>
                <a:ea typeface="Open Sans" panose="020B0606030504020204" pitchFamily="34" charset="0"/>
                <a:cs typeface="Open Sans" panose="020B0606030504020204" pitchFamily="34" charset="0"/>
              </a:rPr>
              <a:t>Note: This month is a significant outlier, with more than six times any other month’s profit</a:t>
            </a:r>
            <a:r>
              <a:rPr lang="en-US" dirty="0"/>
              <a:t>. Bar 12 of 12.”</a:t>
            </a:r>
          </a:p>
        </p:txBody>
      </p:sp>
      <p:sp>
        <p:nvSpPr>
          <p:cNvPr id="4" name="Footer Placeholder 3">
            <a:extLst>
              <a:ext uri="{FF2B5EF4-FFF2-40B4-BE49-F238E27FC236}">
                <a16:creationId xmlns:a16="http://schemas.microsoft.com/office/drawing/2014/main" id="{09F67841-7245-D346-A77E-C58BDF454C4B}"/>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821789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lstStyle/>
          <a:p>
            <a:r>
              <a:rPr lang="en-US"/>
              <a:t>Props: Annotations</a:t>
            </a:r>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633283" y="1825625"/>
            <a:ext cx="10925433" cy="4667248"/>
          </a:xfrm>
        </p:spPr>
        <p:txBody>
          <a:bodyPr>
            <a:normAutofit/>
          </a:bodyPr>
          <a:lstStyle/>
          <a:p>
            <a:r>
              <a:rPr lang="en-US" dirty="0"/>
              <a:t>Every annotation added to our chart is required to have a note prop supplied, whether it is visual or hidden, in order to explain the annotation to non-sighted users.</a:t>
            </a:r>
          </a:p>
        </p:txBody>
      </p:sp>
      <p:sp>
        <p:nvSpPr>
          <p:cNvPr id="4" name="Footer Placeholder 3">
            <a:extLst>
              <a:ext uri="{FF2B5EF4-FFF2-40B4-BE49-F238E27FC236}">
                <a16:creationId xmlns:a16="http://schemas.microsoft.com/office/drawing/2014/main" id="{EB140578-44E5-404A-9945-5EA21603320F}"/>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878628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3877-475D-F440-8BF5-F16D73AE411B}"/>
              </a:ext>
            </a:extLst>
          </p:cNvPr>
          <p:cNvSpPr>
            <a:spLocks noGrp="1"/>
          </p:cNvSpPr>
          <p:nvPr>
            <p:ph type="title"/>
          </p:nvPr>
        </p:nvSpPr>
        <p:spPr>
          <a:xfrm>
            <a:off x="838200" y="365127"/>
            <a:ext cx="10515600" cy="1325563"/>
          </a:xfrm>
        </p:spPr>
        <p:txBody>
          <a:bodyPr/>
          <a:lstStyle/>
          <a:p>
            <a:r>
              <a:rPr lang="en-US" dirty="0">
                <a:latin typeface="Open Sans"/>
              </a:rPr>
              <a:t>Order of information: High to low</a:t>
            </a:r>
            <a:endParaRPr lang="en-US" dirty="0"/>
          </a:p>
        </p:txBody>
      </p:sp>
      <p:sp>
        <p:nvSpPr>
          <p:cNvPr id="3" name="Content Placeholder 2">
            <a:extLst>
              <a:ext uri="{FF2B5EF4-FFF2-40B4-BE49-F238E27FC236}">
                <a16:creationId xmlns:a16="http://schemas.microsoft.com/office/drawing/2014/main" id="{8085E22E-7C65-8947-8100-40A6BB14648F}"/>
              </a:ext>
            </a:extLst>
          </p:cNvPr>
          <p:cNvSpPr>
            <a:spLocks noGrp="1"/>
          </p:cNvSpPr>
          <p:nvPr>
            <p:ph idx="1"/>
          </p:nvPr>
        </p:nvSpPr>
        <p:spPr>
          <a:xfrm>
            <a:off x="633283" y="1825625"/>
            <a:ext cx="10925433" cy="4667248"/>
          </a:xfrm>
        </p:spPr>
        <p:txBody>
          <a:bodyPr vert="horz" lIns="91440" tIns="45720" rIns="91440" bIns="45720" rtlCol="0" anchor="t">
            <a:normAutofit/>
          </a:bodyPr>
          <a:lstStyle/>
          <a:p>
            <a:pPr marL="227965" indent="-227965"/>
            <a:r>
              <a:rPr lang="en-US" dirty="0">
                <a:latin typeface="Open Sans Light"/>
              </a:rPr>
              <a:t>We believe keyboard navigation should follow the same drill-down pattern our visual system follows when closely examining a chart:</a:t>
            </a:r>
          </a:p>
          <a:p>
            <a:pPr marL="514350" indent="-514350">
              <a:buAutoNum type="arabicPeriod"/>
            </a:pPr>
            <a:r>
              <a:rPr lang="en-US" dirty="0">
                <a:latin typeface="Open Sans Light"/>
              </a:rPr>
              <a:t>High level purpose/descriptions/context, "visual statistics," and immediate features are learned first.</a:t>
            </a:r>
          </a:p>
          <a:p>
            <a:pPr marL="514350" indent="-514350">
              <a:buAutoNum type="arabicPeriod"/>
            </a:pPr>
            <a:r>
              <a:rPr lang="en-US" dirty="0">
                <a:latin typeface="Open Sans Light"/>
              </a:rPr>
              <a:t>Annotations are examined next.</a:t>
            </a:r>
          </a:p>
          <a:p>
            <a:pPr marL="514350" indent="-514350">
              <a:buAutoNum type="arabicPeriod"/>
            </a:pPr>
            <a:r>
              <a:rPr lang="en-US" dirty="0">
                <a:latin typeface="Open Sans Light"/>
              </a:rPr>
              <a:t>Lastly, the chart area itself is slowly parsed element by element.</a:t>
            </a:r>
            <a:endParaRPr lang="en-US" dirty="0"/>
          </a:p>
        </p:txBody>
      </p:sp>
      <p:sp>
        <p:nvSpPr>
          <p:cNvPr id="4" name="Footer Placeholder 3">
            <a:extLst>
              <a:ext uri="{FF2B5EF4-FFF2-40B4-BE49-F238E27FC236}">
                <a16:creationId xmlns:a16="http://schemas.microsoft.com/office/drawing/2014/main" id="{FD075C7E-15EC-7744-8B2A-9D63D4FE6FC2}"/>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85140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DECC-C681-844F-A5D0-31BF2F392506}"/>
              </a:ext>
            </a:extLst>
          </p:cNvPr>
          <p:cNvSpPr>
            <a:spLocks noGrp="1"/>
          </p:cNvSpPr>
          <p:nvPr>
            <p:ph type="title"/>
          </p:nvPr>
        </p:nvSpPr>
        <p:spPr/>
        <p:txBody>
          <a:bodyPr/>
          <a:lstStyle/>
          <a:p>
            <a:r>
              <a:rPr lang="en-US" dirty="0"/>
              <a:t>Dynamic ARIA</a:t>
            </a:r>
          </a:p>
        </p:txBody>
      </p:sp>
      <p:sp>
        <p:nvSpPr>
          <p:cNvPr id="3" name="Content Placeholder 2">
            <a:extLst>
              <a:ext uri="{FF2B5EF4-FFF2-40B4-BE49-F238E27FC236}">
                <a16:creationId xmlns:a16="http://schemas.microsoft.com/office/drawing/2014/main" id="{B1150FD3-818C-574D-A9D6-A1D5018F53BE}"/>
              </a:ext>
            </a:extLst>
          </p:cNvPr>
          <p:cNvSpPr>
            <a:spLocks noGrp="1"/>
          </p:cNvSpPr>
          <p:nvPr>
            <p:ph idx="1"/>
          </p:nvPr>
        </p:nvSpPr>
        <p:spPr/>
        <p:txBody>
          <a:bodyPr/>
          <a:lstStyle/>
          <a:p>
            <a:r>
              <a:rPr lang="en-US" dirty="0"/>
              <a:t>Labels.</a:t>
            </a:r>
          </a:p>
          <a:p>
            <a:r>
              <a:rPr lang="en-US" dirty="0"/>
              <a:t>Roles.</a:t>
            </a:r>
          </a:p>
          <a:p>
            <a:r>
              <a:rPr lang="en-US" dirty="0"/>
              <a:t>Browser considerations, lack of SVG support.</a:t>
            </a:r>
          </a:p>
        </p:txBody>
      </p:sp>
      <p:sp>
        <p:nvSpPr>
          <p:cNvPr id="4" name="Footer Placeholder 3">
            <a:extLst>
              <a:ext uri="{FF2B5EF4-FFF2-40B4-BE49-F238E27FC236}">
                <a16:creationId xmlns:a16="http://schemas.microsoft.com/office/drawing/2014/main" id="{29757D14-D290-DB44-9B05-CD3F8249D502}"/>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558751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C164-9C58-D84F-9C08-47F30C55255B}"/>
              </a:ext>
            </a:extLst>
          </p:cNvPr>
          <p:cNvSpPr>
            <a:spLocks noGrp="1"/>
          </p:cNvSpPr>
          <p:nvPr>
            <p:ph type="title"/>
          </p:nvPr>
        </p:nvSpPr>
        <p:spPr>
          <a:xfrm>
            <a:off x="838200" y="504496"/>
            <a:ext cx="10515600" cy="882869"/>
          </a:xfrm>
        </p:spPr>
        <p:txBody>
          <a:bodyPr>
            <a:normAutofit fontScale="90000"/>
          </a:bodyPr>
          <a:lstStyle/>
          <a:p>
            <a:r>
              <a:rPr lang="en-US" dirty="0"/>
              <a:t>Chart labels = ARIA labels = table cells</a:t>
            </a:r>
          </a:p>
        </p:txBody>
      </p:sp>
      <p:grpSp>
        <p:nvGrpSpPr>
          <p:cNvPr id="7" name="Group 6" descr="This is a single bar. The bar's label reads &quot;8.5m&quot; at the top and &quot;Mar 18&quot; at the bottom.">
            <a:extLst>
              <a:ext uri="{FF2B5EF4-FFF2-40B4-BE49-F238E27FC236}">
                <a16:creationId xmlns:a16="http://schemas.microsoft.com/office/drawing/2014/main" id="{14358C12-3072-6E45-8E93-250680243DD2}"/>
              </a:ext>
            </a:extLst>
          </p:cNvPr>
          <p:cNvGrpSpPr/>
          <p:nvPr/>
        </p:nvGrpSpPr>
        <p:grpSpPr>
          <a:xfrm>
            <a:off x="9477632" y="1825625"/>
            <a:ext cx="1717590" cy="4105618"/>
            <a:chOff x="9119286" y="1825625"/>
            <a:chExt cx="1717590" cy="4105618"/>
          </a:xfrm>
        </p:grpSpPr>
        <p:sp>
          <p:nvSpPr>
            <p:cNvPr id="6" name="Rectangle 5">
              <a:extLst>
                <a:ext uri="{FF2B5EF4-FFF2-40B4-BE49-F238E27FC236}">
                  <a16:creationId xmlns:a16="http://schemas.microsoft.com/office/drawing/2014/main" id="{5532884C-C3AE-D149-A1F3-C72C143B76DA}"/>
                </a:ext>
              </a:extLst>
            </p:cNvPr>
            <p:cNvSpPr/>
            <p:nvPr/>
          </p:nvSpPr>
          <p:spPr>
            <a:xfrm>
              <a:off x="9119286" y="1825625"/>
              <a:ext cx="1717590" cy="41056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F63E42-B19F-EC4C-A60A-D1E4364F0CFB}"/>
                </a:ext>
              </a:extLst>
            </p:cNvPr>
            <p:cNvPicPr>
              <a:picLocks noChangeAspect="1"/>
            </p:cNvPicPr>
            <p:nvPr/>
          </p:nvPicPr>
          <p:blipFill>
            <a:blip r:embed="rId2"/>
            <a:stretch>
              <a:fillRect/>
            </a:stretch>
          </p:blipFill>
          <p:spPr>
            <a:xfrm>
              <a:off x="9603431" y="2189334"/>
              <a:ext cx="749300" cy="3378200"/>
            </a:xfrm>
            <a:prstGeom prst="rect">
              <a:avLst/>
            </a:prstGeom>
          </p:spPr>
        </p:pic>
      </p:grpSp>
      <p:sp>
        <p:nvSpPr>
          <p:cNvPr id="3" name="Content Placeholder 2">
            <a:extLst>
              <a:ext uri="{FF2B5EF4-FFF2-40B4-BE49-F238E27FC236}">
                <a16:creationId xmlns:a16="http://schemas.microsoft.com/office/drawing/2014/main" id="{916BEDB0-E472-0747-9284-4DD35B00CEE9}"/>
              </a:ext>
            </a:extLst>
          </p:cNvPr>
          <p:cNvSpPr>
            <a:spLocks noGrp="1"/>
          </p:cNvSpPr>
          <p:nvPr>
            <p:ph idx="1"/>
          </p:nvPr>
        </p:nvSpPr>
        <p:spPr>
          <a:xfrm>
            <a:off x="838199" y="1825625"/>
            <a:ext cx="8293443" cy="4351338"/>
          </a:xfrm>
        </p:spPr>
        <p:txBody>
          <a:bodyPr>
            <a:normAutofit/>
          </a:bodyPr>
          <a:lstStyle/>
          <a:p>
            <a:r>
              <a:rPr lang="en-US" dirty="0"/>
              <a:t>Data for this bar looks like this:</a:t>
            </a:r>
          </a:p>
          <a:p>
            <a:pPr marL="457189" lvl="1" indent="0">
              <a:buNone/>
            </a:pPr>
            <a:r>
              <a:rPr lang="en-US" dirty="0"/>
              <a:t>{ </a:t>
            </a:r>
          </a:p>
          <a:p>
            <a:pPr marL="457189" lvl="1" indent="0">
              <a:buNone/>
            </a:pPr>
            <a:r>
              <a:rPr lang="en-US" dirty="0"/>
              <a:t>	value: </a:t>
            </a:r>
            <a:r>
              <a:rPr lang="en-US" b="1" dirty="0">
                <a:latin typeface="Open Sans" panose="020B0606030504020204" pitchFamily="34" charset="0"/>
                <a:ea typeface="Open Sans" panose="020B0606030504020204" pitchFamily="34" charset="0"/>
                <a:cs typeface="Open Sans" panose="020B0606030504020204" pitchFamily="34" charset="0"/>
              </a:rPr>
              <a:t>8500000</a:t>
            </a:r>
            <a:r>
              <a:rPr lang="en-US" dirty="0"/>
              <a:t>, </a:t>
            </a:r>
          </a:p>
          <a:p>
            <a:pPr marL="457189" lvl="1" indent="0">
              <a:buNone/>
            </a:pPr>
            <a:r>
              <a:rPr lang="en-US" dirty="0"/>
              <a:t>	month: </a:t>
            </a:r>
            <a:r>
              <a:rPr lang="en-US" b="1" dirty="0">
                <a:latin typeface="Open Sans" panose="020B0606030504020204" pitchFamily="34" charset="0"/>
                <a:ea typeface="Open Sans" panose="020B0606030504020204" pitchFamily="34" charset="0"/>
                <a:cs typeface="Open Sans" panose="020B0606030504020204" pitchFamily="34" charset="0"/>
              </a:rPr>
              <a:t>Thu Mar 01 2018 00:00:00 GMT-0700</a:t>
            </a:r>
          </a:p>
          <a:p>
            <a:pPr marL="457189" lvl="1" indent="0">
              <a:buNone/>
            </a:pPr>
            <a:r>
              <a:rPr lang="en-US" dirty="0"/>
              <a:t>}</a:t>
            </a:r>
          </a:p>
          <a:p>
            <a:r>
              <a:rPr lang="en-US" dirty="0"/>
              <a:t>The aria labels and table cells must also show “</a:t>
            </a:r>
            <a:r>
              <a:rPr lang="en-US" b="1" dirty="0">
                <a:latin typeface="Open Sans" panose="020B0606030504020204" pitchFamily="34" charset="0"/>
                <a:ea typeface="Open Sans" panose="020B0606030504020204" pitchFamily="34" charset="0"/>
                <a:cs typeface="Open Sans" panose="020B0606030504020204" pitchFamily="34" charset="0"/>
              </a:rPr>
              <a:t>8.5m</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Mar 18</a:t>
            </a:r>
            <a:r>
              <a:rPr lang="en-US" dirty="0"/>
              <a:t>” – not the </a:t>
            </a:r>
            <a:r>
              <a:rPr lang="en-US" i="1" dirty="0"/>
              <a:t>raw</a:t>
            </a:r>
            <a:r>
              <a:rPr lang="en-US" dirty="0"/>
              <a:t> data values, which are painful to see </a:t>
            </a:r>
            <a:r>
              <a:rPr lang="en-US" i="1" dirty="0"/>
              <a:t>and</a:t>
            </a:r>
            <a:r>
              <a:rPr lang="en-US" dirty="0"/>
              <a:t> hear!</a:t>
            </a:r>
          </a:p>
        </p:txBody>
      </p:sp>
      <p:sp>
        <p:nvSpPr>
          <p:cNvPr id="4" name="Footer Placeholder 3">
            <a:extLst>
              <a:ext uri="{FF2B5EF4-FFF2-40B4-BE49-F238E27FC236}">
                <a16:creationId xmlns:a16="http://schemas.microsoft.com/office/drawing/2014/main" id="{AE4B2AB3-D590-0A46-9A16-996A785345E5}"/>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59927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C984-7192-7347-B649-B8EA374C16D9}"/>
              </a:ext>
            </a:extLst>
          </p:cNvPr>
          <p:cNvSpPr>
            <a:spLocks noGrp="1"/>
          </p:cNvSpPr>
          <p:nvPr>
            <p:ph type="title"/>
          </p:nvPr>
        </p:nvSpPr>
        <p:spPr/>
        <p:txBody>
          <a:bodyPr/>
          <a:lstStyle/>
          <a:p>
            <a:r>
              <a:rPr lang="en-US" dirty="0"/>
              <a:t>What do I do?</a:t>
            </a:r>
          </a:p>
        </p:txBody>
      </p:sp>
      <p:sp>
        <p:nvSpPr>
          <p:cNvPr id="3" name="Content Placeholder 2">
            <a:extLst>
              <a:ext uri="{FF2B5EF4-FFF2-40B4-BE49-F238E27FC236}">
                <a16:creationId xmlns:a16="http://schemas.microsoft.com/office/drawing/2014/main" id="{F6BBCF0E-55DF-AC44-A720-86D239B76916}"/>
              </a:ext>
            </a:extLst>
          </p:cNvPr>
          <p:cNvSpPr>
            <a:spLocks noGrp="1"/>
          </p:cNvSpPr>
          <p:nvPr>
            <p:ph idx="1"/>
          </p:nvPr>
        </p:nvSpPr>
        <p:spPr>
          <a:xfrm>
            <a:off x="451945" y="1825625"/>
            <a:ext cx="5565989" cy="4351338"/>
          </a:xfrm>
        </p:spPr>
        <p:txBody>
          <a:bodyPr>
            <a:normAutofit fontScale="92500" lnSpcReduction="10000"/>
          </a:bodyPr>
          <a:lstStyle/>
          <a:p>
            <a:r>
              <a:rPr lang="en-US" dirty="0"/>
              <a:t>I am a Staff Data Visualization Engineer and Designer on Visa’s </a:t>
            </a:r>
            <a:r>
              <a:rPr lang="en-US" b="1" dirty="0">
                <a:latin typeface="Open Sans" panose="020B0606030504020204" pitchFamily="34" charset="0"/>
                <a:ea typeface="Open Sans" panose="020B0606030504020204" pitchFamily="34" charset="0"/>
                <a:cs typeface="Open Sans" panose="020B0606030504020204" pitchFamily="34" charset="0"/>
              </a:rPr>
              <a:t>AWESOME</a:t>
            </a:r>
            <a:r>
              <a:rPr lang="en-US" dirty="0"/>
              <a:t> Data Viz team.</a:t>
            </a:r>
          </a:p>
          <a:p>
            <a:pPr marL="0" indent="0">
              <a:buNone/>
            </a:pPr>
            <a:endParaRPr lang="en-US" dirty="0"/>
          </a:p>
          <a:p>
            <a:r>
              <a:rPr lang="en-US" dirty="0"/>
              <a:t>Our Stack:</a:t>
            </a:r>
          </a:p>
          <a:p>
            <a:pPr marL="971539" lvl="1" indent="-514350">
              <a:buFont typeface="+mj-lt"/>
              <a:buAutoNum type="arabicPeriod"/>
            </a:pPr>
            <a:r>
              <a:rPr lang="en-US" dirty="0"/>
              <a:t>Data Visualization (D3.js).</a:t>
            </a:r>
          </a:p>
          <a:p>
            <a:pPr marL="971539" lvl="1" indent="-514350">
              <a:buFont typeface="+mj-lt"/>
              <a:buAutoNum type="arabicPeriod"/>
            </a:pPr>
            <a:r>
              <a:rPr lang="en-US" dirty="0"/>
              <a:t>Web Components (Stencil).</a:t>
            </a:r>
          </a:p>
          <a:p>
            <a:pPr marL="971539" lvl="1" indent="-514350">
              <a:buFont typeface="+mj-lt"/>
              <a:buAutoNum type="arabicPeriod"/>
            </a:pPr>
            <a:r>
              <a:rPr lang="en-US" dirty="0"/>
              <a:t>Visa Design Systems (VDS).</a:t>
            </a:r>
          </a:p>
          <a:p>
            <a:pPr marL="971539" lvl="1" indent="-514350">
              <a:buFont typeface="+mj-lt"/>
              <a:buAutoNum type="arabicPeriod"/>
            </a:pPr>
            <a:endParaRPr lang="en-US" dirty="0"/>
          </a:p>
          <a:p>
            <a:r>
              <a:rPr lang="en-US" dirty="0"/>
              <a:t>I previously worked in Federal and Academic research spaces, related to data visualization.</a:t>
            </a:r>
          </a:p>
        </p:txBody>
      </p:sp>
      <p:pic>
        <p:nvPicPr>
          <p:cNvPr id="5" name="Picture 4" descr="This is a bar chart, titled &quot;An Example Bar Chart.&quot; The subtitle reads, &quot;A customizable web component!&quot; All of the data and labels in the bar chart are generic.">
            <a:extLst>
              <a:ext uri="{FF2B5EF4-FFF2-40B4-BE49-F238E27FC236}">
                <a16:creationId xmlns:a16="http://schemas.microsoft.com/office/drawing/2014/main" id="{B87891DE-FD6A-7A41-BDA7-1F9A16855FD8}"/>
              </a:ext>
            </a:extLst>
          </p:cNvPr>
          <p:cNvPicPr>
            <a:picLocks noChangeAspect="1"/>
          </p:cNvPicPr>
          <p:nvPr/>
        </p:nvPicPr>
        <p:blipFill>
          <a:blip r:embed="rId2"/>
          <a:stretch>
            <a:fillRect/>
          </a:stretch>
        </p:blipFill>
        <p:spPr>
          <a:xfrm>
            <a:off x="6178004" y="2223731"/>
            <a:ext cx="5562051" cy="3555125"/>
          </a:xfrm>
          <a:prstGeom prst="rect">
            <a:avLst/>
          </a:prstGeom>
        </p:spPr>
      </p:pic>
      <p:sp>
        <p:nvSpPr>
          <p:cNvPr id="4" name="Footer Placeholder 3">
            <a:extLst>
              <a:ext uri="{FF2B5EF4-FFF2-40B4-BE49-F238E27FC236}">
                <a16:creationId xmlns:a16="http://schemas.microsoft.com/office/drawing/2014/main" id="{8A1C2668-314D-9F49-B160-DF1D4331022C}"/>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886457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4485-9579-0F4D-B662-F5F6503A80A5}"/>
              </a:ext>
            </a:extLst>
          </p:cNvPr>
          <p:cNvSpPr>
            <a:spLocks noGrp="1"/>
          </p:cNvSpPr>
          <p:nvPr>
            <p:ph type="title"/>
          </p:nvPr>
        </p:nvSpPr>
        <p:spPr/>
        <p:txBody>
          <a:bodyPr/>
          <a:lstStyle/>
          <a:p>
            <a:r>
              <a:rPr lang="en-US" dirty="0"/>
              <a:t>ARIA roles?</a:t>
            </a:r>
          </a:p>
        </p:txBody>
      </p:sp>
      <p:sp>
        <p:nvSpPr>
          <p:cNvPr id="3" name="Content Placeholder 2">
            <a:extLst>
              <a:ext uri="{FF2B5EF4-FFF2-40B4-BE49-F238E27FC236}">
                <a16:creationId xmlns:a16="http://schemas.microsoft.com/office/drawing/2014/main" id="{5DD56579-F6AE-414F-A17C-E2BD0D82FCE2}"/>
              </a:ext>
            </a:extLst>
          </p:cNvPr>
          <p:cNvSpPr>
            <a:spLocks noGrp="1"/>
          </p:cNvSpPr>
          <p:nvPr>
            <p:ph idx="1"/>
          </p:nvPr>
        </p:nvSpPr>
        <p:spPr/>
        <p:txBody>
          <a:bodyPr/>
          <a:lstStyle/>
          <a:p>
            <a:r>
              <a:rPr lang="en-US" dirty="0"/>
              <a:t>Charts geometries can play multiple roles on the web. </a:t>
            </a:r>
          </a:p>
          <a:p>
            <a:pPr lvl="1"/>
            <a:r>
              <a:rPr lang="en-US" dirty="0"/>
              <a:t>We argue that they are not always just role=</a:t>
            </a:r>
            <a:r>
              <a:rPr lang="en-US" dirty="0" err="1"/>
              <a:t>img</a:t>
            </a:r>
            <a:r>
              <a:rPr lang="en-US" dirty="0"/>
              <a:t>!</a:t>
            </a:r>
          </a:p>
          <a:p>
            <a:pPr lvl="1"/>
            <a:r>
              <a:rPr lang="en-US" dirty="0"/>
              <a:t>Some charts are interactive and affect the content and logic of an application, as if they were a collection of UI elements.</a:t>
            </a:r>
          </a:p>
          <a:p>
            <a:pPr lvl="1"/>
            <a:r>
              <a:rPr lang="en-US" dirty="0"/>
              <a:t>We are interested in the expansion of aria support for more roles on SVG elements, such as </a:t>
            </a:r>
            <a:r>
              <a:rPr lang="en-US" b="1" dirty="0">
                <a:latin typeface="Open Sans" panose="020B0606030504020204" pitchFamily="34" charset="0"/>
                <a:ea typeface="Open Sans" panose="020B0606030504020204" pitchFamily="34" charset="0"/>
                <a:cs typeface="Open Sans" panose="020B0606030504020204" pitchFamily="34" charset="0"/>
              </a:rPr>
              <a:t>button</a:t>
            </a:r>
            <a:r>
              <a:rPr lang="en-US" dirty="0"/>
              <a:t>, </a:t>
            </a:r>
            <a:r>
              <a:rPr lang="en-US" b="1" dirty="0" err="1">
                <a:latin typeface="Open Sans" panose="020B0606030504020204" pitchFamily="34" charset="0"/>
                <a:ea typeface="Open Sans" panose="020B0606030504020204" pitchFamily="34" charset="0"/>
                <a:cs typeface="Open Sans" panose="020B0606030504020204" pitchFamily="34" charset="0"/>
              </a:rPr>
              <a:t>menuitem</a:t>
            </a:r>
            <a:r>
              <a:rPr lang="en-US" dirty="0"/>
              <a:t>, </a:t>
            </a:r>
            <a:r>
              <a:rPr lang="en-US" b="1" dirty="0" err="1">
                <a:latin typeface="Open Sans" panose="020B0606030504020204" pitchFamily="34" charset="0"/>
                <a:ea typeface="Open Sans" panose="020B0606030504020204" pitchFamily="34" charset="0"/>
                <a:cs typeface="Open Sans" panose="020B0606030504020204" pitchFamily="34" charset="0"/>
              </a:rPr>
              <a:t>treeitem</a:t>
            </a:r>
            <a:r>
              <a:rPr lang="en-US" dirty="0"/>
              <a:t>, and more.</a:t>
            </a:r>
          </a:p>
        </p:txBody>
      </p:sp>
      <p:sp>
        <p:nvSpPr>
          <p:cNvPr id="4" name="Footer Placeholder 3">
            <a:extLst>
              <a:ext uri="{FF2B5EF4-FFF2-40B4-BE49-F238E27FC236}">
                <a16:creationId xmlns:a16="http://schemas.microsoft.com/office/drawing/2014/main" id="{8F3E78FA-F827-4B48-884C-A65271A9740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616142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448E-3E9F-3742-858B-66B429F6A7FF}"/>
              </a:ext>
            </a:extLst>
          </p:cNvPr>
          <p:cNvSpPr>
            <a:spLocks noGrp="1"/>
          </p:cNvSpPr>
          <p:nvPr>
            <p:ph type="title"/>
          </p:nvPr>
        </p:nvSpPr>
        <p:spPr/>
        <p:txBody>
          <a:bodyPr/>
          <a:lstStyle/>
          <a:p>
            <a:r>
              <a:rPr lang="en-US" dirty="0"/>
              <a:t>Browser support for SVG and ARIA</a:t>
            </a:r>
          </a:p>
        </p:txBody>
      </p:sp>
      <p:sp>
        <p:nvSpPr>
          <p:cNvPr id="3" name="Content Placeholder 2">
            <a:extLst>
              <a:ext uri="{FF2B5EF4-FFF2-40B4-BE49-F238E27FC236}">
                <a16:creationId xmlns:a16="http://schemas.microsoft.com/office/drawing/2014/main" id="{E7D489BF-03FC-7143-8341-D789D417A376}"/>
              </a:ext>
            </a:extLst>
          </p:cNvPr>
          <p:cNvSpPr>
            <a:spLocks noGrp="1"/>
          </p:cNvSpPr>
          <p:nvPr>
            <p:ph idx="1"/>
          </p:nvPr>
        </p:nvSpPr>
        <p:spPr/>
        <p:txBody>
          <a:bodyPr/>
          <a:lstStyle/>
          <a:p>
            <a:r>
              <a:rPr lang="en-US" dirty="0"/>
              <a:t>It isn’t good.</a:t>
            </a:r>
          </a:p>
          <a:p>
            <a:r>
              <a:rPr lang="en-US" dirty="0"/>
              <a:t>HTML Validator (with w3c) can get pretty mad at us!</a:t>
            </a:r>
          </a:p>
          <a:p>
            <a:r>
              <a:rPr lang="en-US" dirty="0"/>
              <a:t>Props to </a:t>
            </a:r>
            <a:r>
              <a:rPr lang="en-US" dirty="0" err="1"/>
              <a:t>Amcharts</a:t>
            </a:r>
            <a:r>
              <a:rPr lang="en-US" dirty="0"/>
              <a:t> for this one:</a:t>
            </a:r>
          </a:p>
          <a:p>
            <a:pPr lvl="1"/>
            <a:r>
              <a:rPr lang="en-US" dirty="0"/>
              <a:t>Charts as </a:t>
            </a:r>
            <a:r>
              <a:rPr lang="en-US" b="1" dirty="0">
                <a:latin typeface="Open Sans" panose="020B0606030504020204" pitchFamily="34" charset="0"/>
                <a:ea typeface="Open Sans" panose="020B0606030504020204" pitchFamily="34" charset="0"/>
                <a:cs typeface="Open Sans" panose="020B0606030504020204" pitchFamily="34" charset="0"/>
              </a:rPr>
              <a:t>role=menu </a:t>
            </a:r>
            <a:r>
              <a:rPr lang="en-US" dirty="0"/>
              <a:t>and geometries as </a:t>
            </a:r>
            <a:r>
              <a:rPr lang="en-US" b="1" dirty="0">
                <a:latin typeface="Open Sans" panose="020B0606030504020204" pitchFamily="34" charset="0"/>
                <a:ea typeface="Open Sans" panose="020B0606030504020204" pitchFamily="34" charset="0"/>
                <a:cs typeface="Open Sans" panose="020B0606030504020204" pitchFamily="34" charset="0"/>
              </a:rPr>
              <a:t>role=</a:t>
            </a:r>
            <a:r>
              <a:rPr lang="en-US" b="1" dirty="0" err="1">
                <a:latin typeface="Open Sans" panose="020B0606030504020204" pitchFamily="34" charset="0"/>
                <a:ea typeface="Open Sans" panose="020B0606030504020204" pitchFamily="34" charset="0"/>
                <a:cs typeface="Open Sans" panose="020B0606030504020204" pitchFamily="34" charset="0"/>
              </a:rPr>
              <a:t>menuitem</a:t>
            </a:r>
            <a:r>
              <a:rPr lang="en-US" b="1" dirty="0">
                <a:latin typeface="Open Sans" panose="020B0606030504020204" pitchFamily="34" charset="0"/>
                <a:ea typeface="Open Sans" panose="020B0606030504020204" pitchFamily="34" charset="0"/>
                <a:cs typeface="Open Sans" panose="020B0606030504020204" pitchFamily="34" charset="0"/>
              </a:rPr>
              <a:t> </a:t>
            </a:r>
            <a:r>
              <a:rPr lang="en-US" dirty="0"/>
              <a:t>is a workaround to force certain screen </a:t>
            </a:r>
            <a:r>
              <a:rPr lang="en-US" dirty="0" err="1"/>
              <a:t>reader+browser</a:t>
            </a:r>
            <a:r>
              <a:rPr lang="en-US" dirty="0"/>
              <a:t> combinations to work.</a:t>
            </a:r>
          </a:p>
          <a:p>
            <a:r>
              <a:rPr lang="en-US" dirty="0"/>
              <a:t>Targeting browsers and/or using feature detection is advised.</a:t>
            </a:r>
          </a:p>
          <a:p>
            <a:r>
              <a:rPr lang="en-US" dirty="0"/>
              <a:t>Sometimes invalid ARIA is still parsed as-intended by screen readers, but the goal is to have fully valid markup.</a:t>
            </a:r>
          </a:p>
        </p:txBody>
      </p:sp>
      <p:sp>
        <p:nvSpPr>
          <p:cNvPr id="4" name="Footer Placeholder 3">
            <a:extLst>
              <a:ext uri="{FF2B5EF4-FFF2-40B4-BE49-F238E27FC236}">
                <a16:creationId xmlns:a16="http://schemas.microsoft.com/office/drawing/2014/main" id="{95854FBF-0673-A14F-B801-F7D26945698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801431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Keyboard Navigation Pattern</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838200" y="1825625"/>
            <a:ext cx="4995441" cy="4351338"/>
          </a:xfrm>
        </p:spPr>
        <p:txBody>
          <a:bodyPr/>
          <a:lstStyle/>
          <a:p>
            <a:r>
              <a:rPr lang="en-US" dirty="0"/>
              <a:t>The following keys are available to all charts:</a:t>
            </a:r>
          </a:p>
          <a:p>
            <a:pPr lvl="1"/>
            <a:r>
              <a:rPr lang="en-US" b="1" dirty="0">
                <a:latin typeface="Open Sans" panose="020B0606030504020204" pitchFamily="34" charset="0"/>
                <a:ea typeface="Open Sans" panose="020B0606030504020204" pitchFamily="34" charset="0"/>
                <a:cs typeface="Open Sans" panose="020B0606030504020204" pitchFamily="34" charset="0"/>
              </a:rPr>
              <a:t>UP</a:t>
            </a:r>
            <a:r>
              <a:rPr lang="en-US" dirty="0"/>
              <a:t>, </a:t>
            </a:r>
            <a:r>
              <a:rPr lang="en-US" b="1" dirty="0">
                <a:latin typeface="Open Sans" panose="020B0606030504020204" pitchFamily="34" charset="0"/>
                <a:ea typeface="Open Sans" panose="020B0606030504020204" pitchFamily="34" charset="0"/>
                <a:cs typeface="Open Sans" panose="020B0606030504020204" pitchFamily="34" charset="0"/>
              </a:rPr>
              <a:t>DOWN</a:t>
            </a:r>
            <a:r>
              <a:rPr lang="en-US" dirty="0"/>
              <a:t>, </a:t>
            </a:r>
            <a:r>
              <a:rPr lang="en-US" b="1" dirty="0">
                <a:latin typeface="Open Sans" panose="020B0606030504020204" pitchFamily="34" charset="0"/>
                <a:ea typeface="Open Sans" panose="020B0606030504020204" pitchFamily="34" charset="0"/>
                <a:cs typeface="Open Sans" panose="020B0606030504020204" pitchFamily="34" charset="0"/>
              </a:rPr>
              <a:t>LEFT</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RIGHT</a:t>
            </a:r>
            <a:r>
              <a:rPr lang="en-US" dirty="0"/>
              <a:t> </a:t>
            </a:r>
            <a:r>
              <a:rPr lang="en-US" b="1" dirty="0">
                <a:latin typeface="Open Sans" panose="020B0606030504020204" pitchFamily="34" charset="0"/>
                <a:ea typeface="Open Sans" panose="020B0606030504020204" pitchFamily="34" charset="0"/>
                <a:cs typeface="Open Sans" panose="020B0606030504020204" pitchFamily="34" charset="0"/>
              </a:rPr>
              <a:t>ARROW</a:t>
            </a:r>
            <a:r>
              <a:rPr lang="en-US" dirty="0"/>
              <a:t>,</a:t>
            </a:r>
          </a:p>
          <a:p>
            <a:pPr lvl="1"/>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SHIFT</a:t>
            </a:r>
            <a:r>
              <a:rPr lang="en-US" dirty="0"/>
              <a:t>+</a:t>
            </a:r>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a:t>
            </a:r>
          </a:p>
          <a:p>
            <a:pPr lvl="1"/>
            <a:r>
              <a:rPr lang="en-US" b="1" dirty="0">
                <a:latin typeface="Open Sans" panose="020B0606030504020204" pitchFamily="34" charset="0"/>
                <a:ea typeface="Open Sans" panose="020B0606030504020204" pitchFamily="34" charset="0"/>
                <a:cs typeface="Open Sans" panose="020B0606030504020204" pitchFamily="34" charset="0"/>
              </a:rPr>
              <a:t>ENTER</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SPACEBAR</a:t>
            </a:r>
            <a:r>
              <a:rPr lang="en-US" dirty="0"/>
              <a:t>,</a:t>
            </a:r>
          </a:p>
          <a:p>
            <a:pPr lvl="1"/>
            <a:r>
              <a:rPr lang="en-US" dirty="0"/>
              <a:t>And </a:t>
            </a:r>
            <a:r>
              <a:rPr lang="en-US" b="1" dirty="0">
                <a:latin typeface="Open Sans" panose="020B0606030504020204" pitchFamily="34" charset="0"/>
                <a:ea typeface="Open Sans" panose="020B0606030504020204" pitchFamily="34" charset="0"/>
                <a:cs typeface="Open Sans" panose="020B0606030504020204" pitchFamily="34" charset="0"/>
              </a:rPr>
              <a:t>ESC</a:t>
            </a:r>
            <a:r>
              <a:rPr lang="en-US" dirty="0"/>
              <a:t>.</a:t>
            </a:r>
          </a:p>
          <a:p>
            <a:r>
              <a:rPr lang="en-US" dirty="0"/>
              <a:t>Some charts also have:</a:t>
            </a:r>
          </a:p>
          <a:p>
            <a:pPr lvl="1"/>
            <a:r>
              <a:rPr lang="en-US" b="1" dirty="0">
                <a:latin typeface="Open Sans" panose="020B0606030504020204" pitchFamily="34" charset="0"/>
                <a:ea typeface="Open Sans" panose="020B0606030504020204" pitchFamily="34" charset="0"/>
                <a:cs typeface="Open Sans" panose="020B0606030504020204" pitchFamily="34" charset="0"/>
              </a:rPr>
              <a:t>COMMA</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PERIOD</a:t>
            </a:r>
            <a:r>
              <a:rPr lang="en-US" dirty="0"/>
              <a:t>.</a:t>
            </a:r>
          </a:p>
        </p:txBody>
      </p:sp>
      <p:grpSp>
        <p:nvGrpSpPr>
          <p:cNvPr id="21" name="Group 20" descr="This is a logo that represents all of the keyboard controls that can be used on a chart.">
            <a:extLst>
              <a:ext uri="{FF2B5EF4-FFF2-40B4-BE49-F238E27FC236}">
                <a16:creationId xmlns:a16="http://schemas.microsoft.com/office/drawing/2014/main" id="{2FDEBD90-8670-E64C-BB60-4398524C379D}"/>
              </a:ext>
            </a:extLst>
          </p:cNvPr>
          <p:cNvGrpSpPr/>
          <p:nvPr/>
        </p:nvGrpSpPr>
        <p:grpSpPr>
          <a:xfrm>
            <a:off x="8032540" y="1906974"/>
            <a:ext cx="2185837" cy="1424782"/>
            <a:chOff x="8066245" y="2858530"/>
            <a:chExt cx="2185837" cy="1424782"/>
          </a:xfrm>
          <a:solidFill>
            <a:schemeClr val="tx1"/>
          </a:solidFill>
        </p:grpSpPr>
        <p:grpSp>
          <p:nvGrpSpPr>
            <p:cNvPr id="6" name="Group 5">
              <a:extLst>
                <a:ext uri="{FF2B5EF4-FFF2-40B4-BE49-F238E27FC236}">
                  <a16:creationId xmlns:a16="http://schemas.microsoft.com/office/drawing/2014/main" id="{6F205B7D-A185-E643-A026-E2A85120D85C}"/>
                </a:ext>
              </a:extLst>
            </p:cNvPr>
            <p:cNvGrpSpPr/>
            <p:nvPr/>
          </p:nvGrpSpPr>
          <p:grpSpPr>
            <a:xfrm flipV="1">
              <a:off x="8647508" y="2955078"/>
              <a:ext cx="1028783" cy="1328234"/>
              <a:chOff x="8520186" y="4000913"/>
              <a:chExt cx="1028783" cy="1328234"/>
            </a:xfrm>
            <a:grpFill/>
          </p:grpSpPr>
          <p:sp>
            <p:nvSpPr>
              <p:cNvPr id="7" name="Quad Arrow Callout 6">
                <a:extLst>
                  <a:ext uri="{FF2B5EF4-FFF2-40B4-BE49-F238E27FC236}">
                    <a16:creationId xmlns:a16="http://schemas.microsoft.com/office/drawing/2014/main" id="{2EFA9498-9987-7F44-9F3E-D2DCEACD107D}"/>
                  </a:ext>
                </a:extLst>
              </p:cNvPr>
              <p:cNvSpPr/>
              <p:nvPr/>
            </p:nvSpPr>
            <p:spPr>
              <a:xfrm>
                <a:off x="8544748" y="4351930"/>
                <a:ext cx="977217" cy="977217"/>
              </a:xfrm>
              <a:prstGeom prst="quadArrowCallout">
                <a:avLst>
                  <a:gd name="adj1" fmla="val 8119"/>
                  <a:gd name="adj2" fmla="val 13317"/>
                  <a:gd name="adj3" fmla="val 15050"/>
                  <a:gd name="adj4" fmla="val 3079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a:off x="9082604" y="4000913"/>
                <a:ext cx="466365" cy="287557"/>
              </a:xfrm>
              <a:prstGeom prst="rightArrowCallout">
                <a:avLst>
                  <a:gd name="adj1" fmla="val 25000"/>
                  <a:gd name="adj2" fmla="val 49999"/>
                  <a:gd name="adj3" fmla="val 55727"/>
                  <a:gd name="adj4" fmla="val 392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a:off x="8520186" y="4000914"/>
                <a:ext cx="466365" cy="287557"/>
              </a:xfrm>
              <a:prstGeom prst="rightArrowCallout">
                <a:avLst>
                  <a:gd name="adj1" fmla="val 25000"/>
                  <a:gd name="adj2" fmla="val 49999"/>
                  <a:gd name="adj3" fmla="val 55727"/>
                  <a:gd name="adj4" fmla="val 392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U-Turn Arrow 9">
              <a:extLst>
                <a:ext uri="{FF2B5EF4-FFF2-40B4-BE49-F238E27FC236}">
                  <a16:creationId xmlns:a16="http://schemas.microsoft.com/office/drawing/2014/main" id="{14C92605-2005-9C4A-8116-2325D0BAB2FA}"/>
                </a:ext>
              </a:extLst>
            </p:cNvPr>
            <p:cNvSpPr/>
            <p:nvPr/>
          </p:nvSpPr>
          <p:spPr>
            <a:xfrm>
              <a:off x="9696353" y="3662041"/>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8066245" y="3652391"/>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 name="Group 19">
              <a:extLst>
                <a:ext uri="{FF2B5EF4-FFF2-40B4-BE49-F238E27FC236}">
                  <a16:creationId xmlns:a16="http://schemas.microsoft.com/office/drawing/2014/main" id="{1D33389F-2B16-994F-AE21-AACD91D745A8}"/>
                </a:ext>
              </a:extLst>
            </p:cNvPr>
            <p:cNvGrpSpPr/>
            <p:nvPr/>
          </p:nvGrpSpPr>
          <p:grpSpPr>
            <a:xfrm>
              <a:off x="8216787" y="2858530"/>
              <a:ext cx="254643" cy="573577"/>
              <a:chOff x="8216787" y="2858530"/>
              <a:chExt cx="254643" cy="573577"/>
            </a:xfrm>
            <a:grpFill/>
          </p:grpSpPr>
          <p:sp>
            <p:nvSpPr>
              <p:cNvPr id="12" name="&quot;No&quot; Symbol 11">
                <a:extLst>
                  <a:ext uri="{FF2B5EF4-FFF2-40B4-BE49-F238E27FC236}">
                    <a16:creationId xmlns:a16="http://schemas.microsoft.com/office/drawing/2014/main" id="{0B062FE6-9E57-2645-B94B-D188E2F294C1}"/>
                  </a:ext>
                </a:extLst>
              </p:cNvPr>
              <p:cNvSpPr/>
              <p:nvPr/>
            </p:nvSpPr>
            <p:spPr>
              <a:xfrm>
                <a:off x="8216787" y="3177464"/>
                <a:ext cx="254643" cy="254643"/>
              </a:xfrm>
              <a:prstGeom prst="noSmoking">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8266848" y="2858530"/>
                <a:ext cx="154520" cy="332253"/>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A9411D-A3A3-4643-87EA-C8710973F78C}"/>
                </a:ext>
              </a:extLst>
            </p:cNvPr>
            <p:cNvGrpSpPr/>
            <p:nvPr/>
          </p:nvGrpSpPr>
          <p:grpSpPr>
            <a:xfrm>
              <a:off x="9849192" y="2871849"/>
              <a:ext cx="254643" cy="573577"/>
              <a:chOff x="9849192" y="2871849"/>
              <a:chExt cx="254643" cy="573577"/>
            </a:xfrm>
            <a:grpFill/>
          </p:grpSpPr>
          <p:sp>
            <p:nvSpPr>
              <p:cNvPr id="15" name="Up Arrow 14">
                <a:extLst>
                  <a:ext uri="{FF2B5EF4-FFF2-40B4-BE49-F238E27FC236}">
                    <a16:creationId xmlns:a16="http://schemas.microsoft.com/office/drawing/2014/main" id="{E8BFA747-16C9-8E43-BEE9-6F9BA75AE335}"/>
                  </a:ext>
                </a:extLst>
              </p:cNvPr>
              <p:cNvSpPr/>
              <p:nvPr/>
            </p:nvSpPr>
            <p:spPr>
              <a:xfrm flipV="1">
                <a:off x="9899253" y="3113173"/>
                <a:ext cx="154520" cy="332253"/>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9849192" y="2871849"/>
                <a:ext cx="254643" cy="254643"/>
              </a:xfrm>
              <a:prstGeom prst="donut">
                <a:avLst>
                  <a:gd name="adj" fmla="val 183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pic>
        <p:nvPicPr>
          <p:cNvPr id="5" name="Picture 4" descr="This is an example bar chart.">
            <a:extLst>
              <a:ext uri="{FF2B5EF4-FFF2-40B4-BE49-F238E27FC236}">
                <a16:creationId xmlns:a16="http://schemas.microsoft.com/office/drawing/2014/main" id="{195053AD-4FB7-9049-8C3B-2DB546263984}"/>
              </a:ext>
            </a:extLst>
          </p:cNvPr>
          <p:cNvPicPr>
            <a:picLocks noChangeAspect="1"/>
          </p:cNvPicPr>
          <p:nvPr/>
        </p:nvPicPr>
        <p:blipFill>
          <a:blip r:embed="rId2"/>
          <a:stretch>
            <a:fillRect/>
          </a:stretch>
        </p:blipFill>
        <p:spPr>
          <a:xfrm>
            <a:off x="6581684" y="3540123"/>
            <a:ext cx="5087551" cy="2636840"/>
          </a:xfrm>
          <a:prstGeom prst="rect">
            <a:avLst/>
          </a:prstGeom>
        </p:spPr>
      </p:pic>
      <p:sp>
        <p:nvSpPr>
          <p:cNvPr id="4" name="Footer Placeholder 3">
            <a:extLst>
              <a:ext uri="{FF2B5EF4-FFF2-40B4-BE49-F238E27FC236}">
                <a16:creationId xmlns:a16="http://schemas.microsoft.com/office/drawing/2014/main" id="{84BD5230-940F-D344-A9E1-A486C7400D2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559852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6A70-34DC-EC44-82C1-409E80D4DCF8}"/>
              </a:ext>
            </a:extLst>
          </p:cNvPr>
          <p:cNvSpPr>
            <a:spLocks noGrp="1"/>
          </p:cNvSpPr>
          <p:nvPr>
            <p:ph type="title"/>
          </p:nvPr>
        </p:nvSpPr>
        <p:spPr>
          <a:xfrm>
            <a:off x="838200" y="365127"/>
            <a:ext cx="10995212" cy="1325563"/>
          </a:xfrm>
        </p:spPr>
        <p:txBody>
          <a:bodyPr/>
          <a:lstStyle/>
          <a:p>
            <a:r>
              <a:rPr lang="en-US"/>
              <a:t>Custom Visual-Focus Indicator</a:t>
            </a:r>
          </a:p>
        </p:txBody>
      </p:sp>
      <p:sp>
        <p:nvSpPr>
          <p:cNvPr id="3" name="Content Placeholder 2">
            <a:extLst>
              <a:ext uri="{FF2B5EF4-FFF2-40B4-BE49-F238E27FC236}">
                <a16:creationId xmlns:a16="http://schemas.microsoft.com/office/drawing/2014/main" id="{A886355C-B782-AB47-9E96-9B5E7D629654}"/>
              </a:ext>
            </a:extLst>
          </p:cNvPr>
          <p:cNvSpPr>
            <a:spLocks noGrp="1"/>
          </p:cNvSpPr>
          <p:nvPr>
            <p:ph idx="1"/>
          </p:nvPr>
        </p:nvSpPr>
        <p:spPr>
          <a:xfrm>
            <a:off x="838200" y="1825625"/>
            <a:ext cx="4505648" cy="4351338"/>
          </a:xfrm>
        </p:spPr>
        <p:txBody>
          <a:bodyPr>
            <a:normAutofit lnSpcReduction="10000"/>
          </a:bodyPr>
          <a:lstStyle/>
          <a:p>
            <a:r>
              <a:rPr lang="en-US"/>
              <a:t>Due to differences in browser focus indication and concerns for contrast across any chart content, a custom focus indicator was built.</a:t>
            </a:r>
          </a:p>
          <a:p>
            <a:r>
              <a:rPr lang="en-US"/>
              <a:t>The indicator has a white halo with a black stroke and can be placed around any &lt;</a:t>
            </a:r>
            <a:r>
              <a:rPr lang="en-US" err="1"/>
              <a:t>svg</a:t>
            </a:r>
            <a:r>
              <a:rPr lang="en-US"/>
              <a:t>&gt;, &lt;g&gt;, or chart element upon being focused.</a:t>
            </a:r>
          </a:p>
        </p:txBody>
      </p:sp>
      <p:pic>
        <p:nvPicPr>
          <p:cNvPr id="5" name="Picture 4" descr="Example bar chart. The first bar element has visual focus indication.">
            <a:extLst>
              <a:ext uri="{FF2B5EF4-FFF2-40B4-BE49-F238E27FC236}">
                <a16:creationId xmlns:a16="http://schemas.microsoft.com/office/drawing/2014/main" id="{A802080C-EBCD-AB42-A485-865BA91D03DF}"/>
              </a:ext>
            </a:extLst>
          </p:cNvPr>
          <p:cNvPicPr>
            <a:picLocks noChangeAspect="1"/>
          </p:cNvPicPr>
          <p:nvPr/>
        </p:nvPicPr>
        <p:blipFill>
          <a:blip r:embed="rId3"/>
          <a:stretch>
            <a:fillRect/>
          </a:stretch>
        </p:blipFill>
        <p:spPr>
          <a:xfrm>
            <a:off x="5446059" y="2111187"/>
            <a:ext cx="6550822" cy="3395243"/>
          </a:xfrm>
          <a:prstGeom prst="rect">
            <a:avLst/>
          </a:prstGeom>
        </p:spPr>
      </p:pic>
      <p:sp>
        <p:nvSpPr>
          <p:cNvPr id="4" name="Footer Placeholder 3">
            <a:extLst>
              <a:ext uri="{FF2B5EF4-FFF2-40B4-BE49-F238E27FC236}">
                <a16:creationId xmlns:a16="http://schemas.microsoft.com/office/drawing/2014/main" id="{3D2932A4-A6A3-1749-8F01-BAB33B652E8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82130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p:txBody>
          <a:bodyPr/>
          <a:lstStyle/>
          <a:p>
            <a:r>
              <a:rPr lang="en-US"/>
              <a:t>Mirroring Event Listeners</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199" y="1825625"/>
            <a:ext cx="10764796" cy="4451607"/>
          </a:xfrm>
        </p:spPr>
        <p:txBody>
          <a:bodyPr>
            <a:normAutofit/>
          </a:bodyPr>
          <a:lstStyle/>
          <a:p>
            <a:r>
              <a:rPr lang="en-US"/>
              <a:t>Depending on the keys that are pressed or actions that happen, we use JavaScript to create a corresponding mouse event on the SVG chart element.</a:t>
            </a:r>
          </a:p>
          <a:p>
            <a:r>
              <a:rPr lang="en-US"/>
              <a:t>Mirrored keyboard-to-mouse events are as follows:</a:t>
            </a:r>
          </a:p>
          <a:p>
            <a:pPr lvl="1"/>
            <a:r>
              <a:rPr lang="en-US" b="1">
                <a:latin typeface="Open Sans" panose="020B0606030504020204" pitchFamily="34" charset="0"/>
                <a:ea typeface="Open Sans" panose="020B0606030504020204" pitchFamily="34" charset="0"/>
                <a:cs typeface="Open Sans" panose="020B0606030504020204" pitchFamily="34" charset="0"/>
              </a:rPr>
              <a:t>Focused</a:t>
            </a:r>
            <a:r>
              <a:rPr lang="en-US"/>
              <a:t>: triggers an </a:t>
            </a:r>
            <a:r>
              <a:rPr lang="en-US" b="1" err="1">
                <a:latin typeface="Open Sans" panose="020B0606030504020204" pitchFamily="34" charset="0"/>
                <a:ea typeface="Open Sans" panose="020B0606030504020204" pitchFamily="34" charset="0"/>
                <a:cs typeface="Open Sans" panose="020B0606030504020204" pitchFamily="34" charset="0"/>
              </a:rPr>
              <a:t>onMouseOver</a:t>
            </a:r>
            <a:r>
              <a:rPr lang="en-US"/>
              <a:t> event.</a:t>
            </a:r>
          </a:p>
          <a:p>
            <a:pPr lvl="1"/>
            <a:r>
              <a:rPr lang="en-US" b="1">
                <a:latin typeface="Open Sans" panose="020B0606030504020204" pitchFamily="34" charset="0"/>
                <a:ea typeface="Open Sans" panose="020B0606030504020204" pitchFamily="34" charset="0"/>
                <a:cs typeface="Open Sans" panose="020B0606030504020204" pitchFamily="34" charset="0"/>
              </a:rPr>
              <a:t>Blurred</a:t>
            </a:r>
            <a:r>
              <a:rPr lang="en-US"/>
              <a:t>: triggers an </a:t>
            </a:r>
            <a:r>
              <a:rPr lang="en-US" b="1" err="1">
                <a:latin typeface="Open Sans" panose="020B0606030504020204" pitchFamily="34" charset="0"/>
                <a:ea typeface="Open Sans" panose="020B0606030504020204" pitchFamily="34" charset="0"/>
                <a:cs typeface="Open Sans" panose="020B0606030504020204" pitchFamily="34" charset="0"/>
              </a:rPr>
              <a:t>onMouseOut</a:t>
            </a:r>
            <a:r>
              <a:rPr lang="en-US"/>
              <a:t> event.</a:t>
            </a:r>
          </a:p>
          <a:p>
            <a:pPr lvl="1"/>
            <a:r>
              <a:rPr lang="en-US" b="1">
                <a:latin typeface="Open Sans" panose="020B0606030504020204" pitchFamily="34" charset="0"/>
                <a:ea typeface="Open Sans" panose="020B0606030504020204" pitchFamily="34" charset="0"/>
                <a:cs typeface="Open Sans" panose="020B0606030504020204" pitchFamily="34" charset="0"/>
              </a:rPr>
              <a:t>Selected</a:t>
            </a:r>
            <a:r>
              <a:rPr lang="en-US"/>
              <a:t> (ENTER or SPACEBAR): triggers an </a:t>
            </a:r>
            <a:r>
              <a:rPr lang="en-US" b="1" err="1">
                <a:latin typeface="Open Sans" panose="020B0606030504020204" pitchFamily="34" charset="0"/>
                <a:ea typeface="Open Sans" panose="020B0606030504020204" pitchFamily="34" charset="0"/>
                <a:cs typeface="Open Sans" panose="020B0606030504020204" pitchFamily="34" charset="0"/>
              </a:rPr>
              <a:t>onClick</a:t>
            </a:r>
            <a:r>
              <a:rPr lang="en-US"/>
              <a:t> event.</a:t>
            </a:r>
          </a:p>
          <a:p>
            <a:r>
              <a:rPr lang="en-US"/>
              <a:t>This ensures keyboard and mouse have equal access.</a:t>
            </a:r>
          </a:p>
        </p:txBody>
      </p:sp>
      <p:sp>
        <p:nvSpPr>
          <p:cNvPr id="4" name="Footer Placeholder 3">
            <a:extLst>
              <a:ext uri="{FF2B5EF4-FFF2-40B4-BE49-F238E27FC236}">
                <a16:creationId xmlns:a16="http://schemas.microsoft.com/office/drawing/2014/main" id="{E5E5EA6D-4A5E-F844-B26E-B5B41B53885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110517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Focusing the Chart area</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838200" y="1488277"/>
            <a:ext cx="10515600" cy="1000290"/>
          </a:xfrm>
        </p:spPr>
        <p:txBody>
          <a:bodyPr>
            <a:normAutofit/>
          </a:bodyPr>
          <a:lstStyle/>
          <a:p>
            <a:r>
              <a:rPr lang="en-US"/>
              <a:t>When the user presses </a:t>
            </a:r>
            <a:r>
              <a:rPr lang="en-US" b="1">
                <a:latin typeface="Open Sans" panose="020B0606030504020204" pitchFamily="34" charset="0"/>
                <a:ea typeface="Open Sans" panose="020B0606030504020204" pitchFamily="34" charset="0"/>
                <a:cs typeface="Open Sans" panose="020B0606030504020204" pitchFamily="34" charset="0"/>
              </a:rPr>
              <a:t>TAB</a:t>
            </a:r>
            <a:r>
              <a:rPr lang="en-US"/>
              <a:t> to the chart area and focuses it, a visual focus indication will appear around the chart.</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719CA9B5-01D3-2D43-8EE7-DA90A27B4CD5}"/>
              </a:ext>
            </a:extLst>
          </p:cNvPr>
          <p:cNvSpPr txBox="1"/>
          <p:nvPr/>
        </p:nvSpPr>
        <p:spPr>
          <a:xfrm>
            <a:off x="911399" y="3412796"/>
            <a:ext cx="2979085"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elsewhere.</a:t>
            </a:r>
          </a:p>
        </p:txBody>
      </p:sp>
      <p:pic>
        <p:nvPicPr>
          <p:cNvPr id="5" name="Picture 4" descr="Example bar chart.">
            <a:extLst>
              <a:ext uri="{FF2B5EF4-FFF2-40B4-BE49-F238E27FC236}">
                <a16:creationId xmlns:a16="http://schemas.microsoft.com/office/drawing/2014/main" id="{195053AD-4FB7-9049-8C3B-2DB546263984}"/>
              </a:ext>
            </a:extLst>
          </p:cNvPr>
          <p:cNvPicPr>
            <a:picLocks noChangeAspect="1"/>
          </p:cNvPicPr>
          <p:nvPr/>
        </p:nvPicPr>
        <p:blipFill>
          <a:blip r:embed="rId2"/>
          <a:stretch>
            <a:fillRect/>
          </a:stretch>
        </p:blipFill>
        <p:spPr>
          <a:xfrm>
            <a:off x="130264" y="3935026"/>
            <a:ext cx="4701657" cy="2436834"/>
          </a:xfrm>
          <a:prstGeom prst="rect">
            <a:avLst/>
          </a:prstGeom>
        </p:spPr>
      </p:pic>
      <p:sp>
        <p:nvSpPr>
          <p:cNvPr id="23" name="TextBox 22">
            <a:extLst>
              <a:ext uri="{FF2B5EF4-FFF2-40B4-BE49-F238E27FC236}">
                <a16:creationId xmlns:a16="http://schemas.microsoft.com/office/drawing/2014/main" id="{09401B77-F8AF-284B-9297-539BB2AEFAE1}"/>
              </a:ext>
            </a:extLst>
          </p:cNvPr>
          <p:cNvSpPr txBox="1"/>
          <p:nvPr/>
        </p:nvSpPr>
        <p:spPr>
          <a:xfrm>
            <a:off x="4982500" y="3412796"/>
            <a:ext cx="2269083" cy="369332"/>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TAB.</a:t>
            </a:r>
          </a:p>
        </p:txBody>
      </p:sp>
      <p:sp>
        <p:nvSpPr>
          <p:cNvPr id="24" name="TextBox 23">
            <a:extLst>
              <a:ext uri="{FF2B5EF4-FFF2-40B4-BE49-F238E27FC236}">
                <a16:creationId xmlns:a16="http://schemas.microsoft.com/office/drawing/2014/main" id="{D9D8AD45-DA3A-B447-B3CA-64230856A2B9}"/>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4" name="Picture 13" descr="Example bar chart. The whole chart area has visual focus indication.">
            <a:extLst>
              <a:ext uri="{FF2B5EF4-FFF2-40B4-BE49-F238E27FC236}">
                <a16:creationId xmlns:a16="http://schemas.microsoft.com/office/drawing/2014/main" id="{32FD6D0F-408F-7249-8B1F-663A5827D4CA}"/>
              </a:ext>
            </a:extLst>
          </p:cNvPr>
          <p:cNvPicPr>
            <a:picLocks noChangeAspect="1"/>
          </p:cNvPicPr>
          <p:nvPr/>
        </p:nvPicPr>
        <p:blipFill>
          <a:blip r:embed="rId3"/>
          <a:stretch>
            <a:fillRect/>
          </a:stretch>
        </p:blipFill>
        <p:spPr>
          <a:xfrm>
            <a:off x="7399134" y="3935026"/>
            <a:ext cx="4690620" cy="2436834"/>
          </a:xfrm>
          <a:prstGeom prst="rect">
            <a:avLst/>
          </a:prstGeom>
        </p:spPr>
      </p:pic>
      <p:grpSp>
        <p:nvGrpSpPr>
          <p:cNvPr id="17" name="Group 16">
            <a:extLst>
              <a:ext uri="{FF2B5EF4-FFF2-40B4-BE49-F238E27FC236}">
                <a16:creationId xmlns:a16="http://schemas.microsoft.com/office/drawing/2014/main" id="{A62AFC59-40BF-4F41-AC3C-273ECC7F0056}"/>
              </a:ext>
              <a:ext uri="{C183D7F6-B498-43B3-948B-1728B52AA6E4}">
                <adec:decorative xmlns:adec="http://schemas.microsoft.com/office/drawing/2017/decorative" val="1"/>
              </a:ext>
            </a:extLst>
          </p:cNvPr>
          <p:cNvGrpSpPr/>
          <p:nvPr/>
        </p:nvGrpSpPr>
        <p:grpSpPr>
          <a:xfrm>
            <a:off x="5022609" y="3935026"/>
            <a:ext cx="2185837" cy="1424782"/>
            <a:chOff x="5081384" y="233664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87209" y="243319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225065" y="3473871"/>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62647" y="347387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711492" y="314015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81384" y="313050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231926" y="265558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81987" y="233664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914392" y="259128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64331" y="234996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711D34F1-8DF3-D944-B8BA-CA3EABA20EC1}"/>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36347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Entering the Chart area</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838200" y="1488277"/>
            <a:ext cx="10515600" cy="1000290"/>
          </a:xfrm>
        </p:spPr>
        <p:txBody>
          <a:bodyPr>
            <a:normAutofit fontScale="92500"/>
          </a:bodyPr>
          <a:lstStyle/>
          <a:p>
            <a:r>
              <a:rPr lang="en-US"/>
              <a:t>When the user is focusing the chart area, they may press </a:t>
            </a:r>
            <a:r>
              <a:rPr lang="en-US" b="1">
                <a:latin typeface="Open Sans" panose="020B0606030504020204" pitchFamily="34" charset="0"/>
                <a:ea typeface="Open Sans" panose="020B0606030504020204" pitchFamily="34" charset="0"/>
                <a:cs typeface="Open Sans" panose="020B0606030504020204" pitchFamily="34" charset="0"/>
              </a:rPr>
              <a:t>DOWN ARROW</a:t>
            </a:r>
            <a:r>
              <a:rPr lang="en-US"/>
              <a:t>, </a:t>
            </a:r>
            <a:r>
              <a:rPr lang="en-US" b="1">
                <a:latin typeface="Open Sans" panose="020B0606030504020204" pitchFamily="34" charset="0"/>
                <a:ea typeface="Open Sans" panose="020B0606030504020204" pitchFamily="34" charset="0"/>
                <a:cs typeface="Open Sans" panose="020B0606030504020204" pitchFamily="34" charset="0"/>
              </a:rPr>
              <a:t>ENTER</a:t>
            </a:r>
            <a:r>
              <a:rPr lang="en-US"/>
              <a:t>, or </a:t>
            </a:r>
            <a:r>
              <a:rPr lang="en-US" b="1">
                <a:latin typeface="Open Sans" panose="020B0606030504020204" pitchFamily="34" charset="0"/>
                <a:ea typeface="Open Sans" panose="020B0606030504020204" pitchFamily="34" charset="0"/>
                <a:cs typeface="Open Sans" panose="020B0606030504020204" pitchFamily="34" charset="0"/>
              </a:rPr>
              <a:t>SPACEBAR</a:t>
            </a:r>
            <a:r>
              <a:rPr lang="en-US"/>
              <a:t> to focus the chart’s first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A0E1B660-F35F-DE45-BF7E-A559791DB27F}"/>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9" name="Picture 18" descr="Example bar chart. The whole chart area has visual focus indication.">
            <a:extLst>
              <a:ext uri="{FF2B5EF4-FFF2-40B4-BE49-F238E27FC236}">
                <a16:creationId xmlns:a16="http://schemas.microsoft.com/office/drawing/2014/main" id="{1666C765-FE57-F541-8D04-17EF35EC4229}"/>
              </a:ext>
            </a:extLst>
          </p:cNvPr>
          <p:cNvPicPr>
            <a:picLocks noChangeAspect="1"/>
          </p:cNvPicPr>
          <p:nvPr/>
        </p:nvPicPr>
        <p:blipFill>
          <a:blip r:embed="rId2"/>
          <a:stretch>
            <a:fillRect/>
          </a:stretch>
        </p:blipFill>
        <p:spPr>
          <a:xfrm>
            <a:off x="125178" y="3943815"/>
            <a:ext cx="4690620" cy="2436834"/>
          </a:xfrm>
          <a:prstGeom prst="rect">
            <a:avLst/>
          </a:prstGeom>
        </p:spPr>
      </p:pic>
      <p:sp>
        <p:nvSpPr>
          <p:cNvPr id="23" name="TextBox 22">
            <a:extLst>
              <a:ext uri="{FF2B5EF4-FFF2-40B4-BE49-F238E27FC236}">
                <a16:creationId xmlns:a16="http://schemas.microsoft.com/office/drawing/2014/main" id="{36EA9E1E-CF8C-8F4E-8953-B6A0C2B7E219}"/>
              </a:ext>
            </a:extLst>
          </p:cNvPr>
          <p:cNvSpPr txBox="1"/>
          <p:nvPr/>
        </p:nvSpPr>
        <p:spPr>
          <a:xfrm>
            <a:off x="5031748" y="2955765"/>
            <a:ext cx="2269083" cy="830997"/>
          </a:xfrm>
          <a:prstGeom prst="rect">
            <a:avLst/>
          </a:prstGeom>
          <a:noFill/>
        </p:spPr>
        <p:txBody>
          <a:bodyPr wrap="square" rtlCol="0">
            <a:spAutoFit/>
          </a:bodyPr>
          <a:lstStyle/>
          <a:p>
            <a:r>
              <a:rPr lang="en-US" sz="1600">
                <a:latin typeface="Open Sans Light" panose="020B0306030504020204" pitchFamily="34" charset="0"/>
                <a:ea typeface="Open Sans Light" panose="020B0306030504020204" pitchFamily="34" charset="0"/>
                <a:cs typeface="Open Sans Light" panose="020B0306030504020204" pitchFamily="34" charset="0"/>
              </a:rPr>
              <a:t>2. User presses DOWN ARROW, ENTER, or SPACEBAR.</a:t>
            </a:r>
          </a:p>
        </p:txBody>
      </p:sp>
      <p:sp>
        <p:nvSpPr>
          <p:cNvPr id="24" name="TextBox 23">
            <a:extLst>
              <a:ext uri="{FF2B5EF4-FFF2-40B4-BE49-F238E27FC236}">
                <a16:creationId xmlns:a16="http://schemas.microsoft.com/office/drawing/2014/main" id="{D41CFFDA-83D1-1A40-A552-4419C4E0EC0A}"/>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20" name="Picture 19" descr="Example bar chart. The group of bars has visual focus indication.">
            <a:extLst>
              <a:ext uri="{FF2B5EF4-FFF2-40B4-BE49-F238E27FC236}">
                <a16:creationId xmlns:a16="http://schemas.microsoft.com/office/drawing/2014/main" id="{D69B3719-04C2-0D4F-8A00-7A9C42345FB9}"/>
              </a:ext>
            </a:extLst>
          </p:cNvPr>
          <p:cNvPicPr>
            <a:picLocks noChangeAspect="1"/>
          </p:cNvPicPr>
          <p:nvPr/>
        </p:nvPicPr>
        <p:blipFill>
          <a:blip r:embed="rId3"/>
          <a:stretch>
            <a:fillRect/>
          </a:stretch>
        </p:blipFill>
        <p:spPr>
          <a:xfrm>
            <a:off x="7399134" y="3948345"/>
            <a:ext cx="4692916"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a:off x="5971366" y="4673009"/>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1F94D416-66D0-124E-B1AE-A90038296500}"/>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4666192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Group-level: TAB</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53982" y="1444427"/>
            <a:ext cx="11024616" cy="1305512"/>
          </a:xfrm>
        </p:spPr>
        <p:txBody>
          <a:bodyPr>
            <a:normAutofit/>
          </a:bodyPr>
          <a:lstStyle/>
          <a:p>
            <a:r>
              <a:rPr lang="en-US"/>
              <a:t>When the user is focusing a group, they may press </a:t>
            </a:r>
            <a:r>
              <a:rPr lang="en-US" b="1">
                <a:latin typeface="Open Sans" panose="020B0606030504020204" pitchFamily="34" charset="0"/>
                <a:ea typeface="Open Sans" panose="020B0606030504020204" pitchFamily="34" charset="0"/>
                <a:cs typeface="Open Sans" panose="020B0606030504020204" pitchFamily="34" charset="0"/>
              </a:rPr>
              <a:t>TAB</a:t>
            </a:r>
            <a:r>
              <a:rPr lang="en-US"/>
              <a:t> to move forward to a sibling group. If no forward sibling group exists (like with our example below), the user will exit the chart area.</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B2433450-EC15-DA4D-84FD-46FFB6731BB7}"/>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7" name="Picture 16" descr="Example bar chart. The group of bars has visual focus indication.">
            <a:extLst>
              <a:ext uri="{FF2B5EF4-FFF2-40B4-BE49-F238E27FC236}">
                <a16:creationId xmlns:a16="http://schemas.microsoft.com/office/drawing/2014/main" id="{7F1D3D2E-0DAC-154C-AE24-86676DA98A1D}"/>
              </a:ext>
            </a:extLst>
          </p:cNvPr>
          <p:cNvPicPr>
            <a:picLocks noChangeAspect="1"/>
          </p:cNvPicPr>
          <p:nvPr/>
        </p:nvPicPr>
        <p:blipFill>
          <a:blip r:embed="rId2"/>
          <a:stretch>
            <a:fillRect/>
          </a:stretch>
        </p:blipFill>
        <p:spPr>
          <a:xfrm>
            <a:off x="112120" y="3940763"/>
            <a:ext cx="4692916" cy="2432304"/>
          </a:xfrm>
          <a:prstGeom prst="rect">
            <a:avLst/>
          </a:prstGeom>
        </p:spPr>
      </p:pic>
      <p:sp>
        <p:nvSpPr>
          <p:cNvPr id="22" name="TextBox 21">
            <a:extLst>
              <a:ext uri="{FF2B5EF4-FFF2-40B4-BE49-F238E27FC236}">
                <a16:creationId xmlns:a16="http://schemas.microsoft.com/office/drawing/2014/main" id="{1441B115-AB6A-C74D-BDFE-988DE04F9822}"/>
              </a:ext>
            </a:extLst>
          </p:cNvPr>
          <p:cNvSpPr txBox="1"/>
          <p:nvPr/>
        </p:nvSpPr>
        <p:spPr>
          <a:xfrm>
            <a:off x="4982500" y="3412796"/>
            <a:ext cx="2269083" cy="369332"/>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TAB.</a:t>
            </a:r>
          </a:p>
        </p:txBody>
      </p:sp>
      <p:sp>
        <p:nvSpPr>
          <p:cNvPr id="5" name="TextBox 4">
            <a:extLst>
              <a:ext uri="{FF2B5EF4-FFF2-40B4-BE49-F238E27FC236}">
                <a16:creationId xmlns:a16="http://schemas.microsoft.com/office/drawing/2014/main" id="{F03FE545-F606-EC4C-AB24-E6F7EAD3ECE0}"/>
              </a:ext>
            </a:extLst>
          </p:cNvPr>
          <p:cNvSpPr txBox="1"/>
          <p:nvPr/>
        </p:nvSpPr>
        <p:spPr>
          <a:xfrm>
            <a:off x="7386966" y="3135797"/>
            <a:ext cx="4529971"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The user has now moved their focus to the data table button, beyond the chart.</a:t>
            </a:r>
          </a:p>
        </p:txBody>
      </p:sp>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011134B9-6597-0A4B-AD03-80BA62FD1B80}"/>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532853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Group-level: LEFT and RIGHT ARROW</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 group, they may press </a:t>
            </a:r>
            <a:r>
              <a:rPr lang="en-US" b="1">
                <a:latin typeface="Open Sans" panose="020B0606030504020204" pitchFamily="34" charset="0"/>
                <a:ea typeface="Open Sans" panose="020B0606030504020204" pitchFamily="34" charset="0"/>
                <a:cs typeface="Open Sans" panose="020B0606030504020204" pitchFamily="34" charset="0"/>
              </a:rPr>
              <a:t>LEFT </a:t>
            </a:r>
            <a:r>
              <a:rPr lang="en-US"/>
              <a:t>or </a:t>
            </a:r>
            <a:r>
              <a:rPr lang="en-US" b="1">
                <a:latin typeface="Open Sans" panose="020B0606030504020204" pitchFamily="34" charset="0"/>
                <a:ea typeface="Open Sans" panose="020B0606030504020204" pitchFamily="34" charset="0"/>
                <a:cs typeface="Open Sans" panose="020B0606030504020204" pitchFamily="34" charset="0"/>
              </a:rPr>
              <a:t>RIGHT ARROW</a:t>
            </a:r>
            <a:r>
              <a:rPr lang="en-US"/>
              <a:t> to move to a sibling group. If no sibling group exists (like with our example below), the user will not move.</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53CD1A61-CF70-854D-B952-150F67B20875}"/>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2" name="Picture 21" descr="Example bar chart. The group of bars has visual focus indication.">
            <a:extLst>
              <a:ext uri="{FF2B5EF4-FFF2-40B4-BE49-F238E27FC236}">
                <a16:creationId xmlns:a16="http://schemas.microsoft.com/office/drawing/2014/main" id="{AAA8387E-9F3F-5241-BBA1-05FC3609A2FF}"/>
              </a:ext>
            </a:extLst>
          </p:cNvPr>
          <p:cNvPicPr>
            <a:picLocks noChangeAspect="1"/>
          </p:cNvPicPr>
          <p:nvPr/>
        </p:nvPicPr>
        <p:blipFill>
          <a:blip r:embed="rId2"/>
          <a:stretch>
            <a:fillRect/>
          </a:stretch>
        </p:blipFill>
        <p:spPr>
          <a:xfrm>
            <a:off x="117473" y="3948345"/>
            <a:ext cx="4692916" cy="2432304"/>
          </a:xfrm>
          <a:prstGeom prst="rect">
            <a:avLst/>
          </a:prstGeom>
        </p:spPr>
      </p:pic>
      <p:sp>
        <p:nvSpPr>
          <p:cNvPr id="23" name="TextBox 22">
            <a:extLst>
              <a:ext uri="{FF2B5EF4-FFF2-40B4-BE49-F238E27FC236}">
                <a16:creationId xmlns:a16="http://schemas.microsoft.com/office/drawing/2014/main" id="{96853F76-29CD-9D4F-B7C1-72A5DAEEABE5}"/>
              </a:ext>
            </a:extLst>
          </p:cNvPr>
          <p:cNvSpPr txBox="1"/>
          <p:nvPr/>
        </p:nvSpPr>
        <p:spPr>
          <a:xfrm>
            <a:off x="4982500" y="3197353"/>
            <a:ext cx="2269083" cy="584775"/>
          </a:xfrm>
          <a:prstGeom prst="rect">
            <a:avLst/>
          </a:prstGeom>
          <a:noFill/>
        </p:spPr>
        <p:txBody>
          <a:bodyPr wrap="square" rtlCol="0">
            <a:spAutoFit/>
          </a:bodyPr>
          <a:lstStyle/>
          <a:p>
            <a:r>
              <a:rPr lang="en-US" sz="1600">
                <a:latin typeface="Open Sans Light" panose="020B0306030504020204" pitchFamily="34" charset="0"/>
                <a:ea typeface="Open Sans Light" panose="020B0306030504020204" pitchFamily="34" charset="0"/>
                <a:cs typeface="Open Sans Light" panose="020B0306030504020204" pitchFamily="34" charset="0"/>
              </a:rPr>
              <a:t>2. User presses LEFT or RIGHT ARROW.</a:t>
            </a:r>
          </a:p>
        </p:txBody>
      </p:sp>
      <p:sp>
        <p:nvSpPr>
          <p:cNvPr id="24" name="TextBox 23">
            <a:extLst>
              <a:ext uri="{FF2B5EF4-FFF2-40B4-BE49-F238E27FC236}">
                <a16:creationId xmlns:a16="http://schemas.microsoft.com/office/drawing/2014/main" id="{BF2E7C38-93F4-8F42-BF9F-90963ABBC313}"/>
              </a:ext>
            </a:extLst>
          </p:cNvPr>
          <p:cNvSpPr txBox="1"/>
          <p:nvPr/>
        </p:nvSpPr>
        <p:spPr>
          <a:xfrm>
            <a:off x="8131833" y="3412796"/>
            <a:ext cx="3026341"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3. User focus doesn’t move.</a:t>
            </a:r>
          </a:p>
        </p:txBody>
      </p:sp>
      <p:pic>
        <p:nvPicPr>
          <p:cNvPr id="16" name="Picture 15" descr="Example bar chart. The group of bars has visual focus indication.">
            <a:extLst>
              <a:ext uri="{FF2B5EF4-FFF2-40B4-BE49-F238E27FC236}">
                <a16:creationId xmlns:a16="http://schemas.microsoft.com/office/drawing/2014/main" id="{AEABB484-293D-6C46-A809-DE3F85D17F6A}"/>
              </a:ext>
            </a:extLst>
          </p:cNvPr>
          <p:cNvPicPr>
            <a:picLocks noChangeAspect="1"/>
          </p:cNvPicPr>
          <p:nvPr/>
        </p:nvPicPr>
        <p:blipFill>
          <a:blip r:embed="rId2"/>
          <a:stretch>
            <a:fillRect/>
          </a:stretch>
        </p:blipFill>
        <p:spPr>
          <a:xfrm>
            <a:off x="7397841" y="3948345"/>
            <a:ext cx="4692916" cy="2432304"/>
          </a:xfrm>
          <a:prstGeom prst="rect">
            <a:avLst/>
          </a:prstGeom>
        </p:spPr>
      </p:pic>
      <p:grpSp>
        <p:nvGrpSpPr>
          <p:cNvPr id="4" name="Group 3">
            <a:extLst>
              <a:ext uri="{FF2B5EF4-FFF2-40B4-BE49-F238E27FC236}">
                <a16:creationId xmlns:a16="http://schemas.microsoft.com/office/drawing/2014/main" id="{47ABE00B-ADAB-9044-A9E2-8F44FD670526}"/>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Down Arrow 16">
              <a:extLst>
                <a:ext uri="{FF2B5EF4-FFF2-40B4-BE49-F238E27FC236}">
                  <a16:creationId xmlns:a16="http://schemas.microsoft.com/office/drawing/2014/main" id="{1EECEBFD-0C4E-2940-A29E-1A26B57527ED}"/>
                </a:ext>
              </a:extLst>
            </p:cNvPr>
            <p:cNvSpPr/>
            <p:nvPr/>
          </p:nvSpPr>
          <p:spPr>
            <a:xfrm rot="5400000" flipV="1">
              <a:off x="6289023" y="4352131"/>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3C58959A-371A-4B43-A7A3-569A81E920D5}"/>
                </a:ext>
              </a:extLst>
            </p:cNvPr>
            <p:cNvSpPr/>
            <p:nvPr/>
          </p:nvSpPr>
          <p:spPr>
            <a:xfrm rot="16200000" flipH="1" flipV="1">
              <a:off x="5646533" y="4348808"/>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F1BD696D-D0D1-5C40-8000-6C154C354F4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815061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Group-level: Shift + TAB</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 group, they may press </a:t>
            </a:r>
            <a:r>
              <a:rPr lang="en-US" b="1">
                <a:latin typeface="Open Sans" panose="020B0606030504020204" pitchFamily="34" charset="0"/>
                <a:ea typeface="Open Sans" panose="020B0606030504020204" pitchFamily="34" charset="0"/>
                <a:cs typeface="Open Sans" panose="020B0606030504020204" pitchFamily="34" charset="0"/>
              </a:rPr>
              <a:t>SHIFT </a:t>
            </a:r>
            <a:r>
              <a:rPr lang="en-US"/>
              <a:t>+ </a:t>
            </a:r>
            <a:r>
              <a:rPr lang="en-US" b="1">
                <a:latin typeface="Open Sans" panose="020B0606030504020204" pitchFamily="34" charset="0"/>
                <a:ea typeface="Open Sans" panose="020B0606030504020204" pitchFamily="34" charset="0"/>
                <a:cs typeface="Open Sans" panose="020B0606030504020204" pitchFamily="34" charset="0"/>
              </a:rPr>
              <a:t>TAB</a:t>
            </a:r>
            <a:r>
              <a:rPr lang="en-US"/>
              <a:t> to move back to a sibling group. If no backward sibling group exists (like with our example below), the user will move to the chart root.</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A91CCB48-9628-1948-A93F-57EA91324926}"/>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2" name="Picture 21" descr="Example bar chart. The group of bars has visual focus indication.">
            <a:extLst>
              <a:ext uri="{FF2B5EF4-FFF2-40B4-BE49-F238E27FC236}">
                <a16:creationId xmlns:a16="http://schemas.microsoft.com/office/drawing/2014/main" id="{AAA8387E-9F3F-5241-BBA1-05FC3609A2FF}"/>
              </a:ext>
            </a:extLst>
          </p:cNvPr>
          <p:cNvPicPr>
            <a:picLocks noChangeAspect="1"/>
          </p:cNvPicPr>
          <p:nvPr/>
        </p:nvPicPr>
        <p:blipFill>
          <a:blip r:embed="rId2"/>
          <a:stretch>
            <a:fillRect/>
          </a:stretch>
        </p:blipFill>
        <p:spPr>
          <a:xfrm>
            <a:off x="117473" y="3948345"/>
            <a:ext cx="4692916" cy="2432304"/>
          </a:xfrm>
          <a:prstGeom prst="rect">
            <a:avLst/>
          </a:prstGeom>
        </p:spPr>
      </p:pic>
      <p:sp>
        <p:nvSpPr>
          <p:cNvPr id="24" name="TextBox 23">
            <a:extLst>
              <a:ext uri="{FF2B5EF4-FFF2-40B4-BE49-F238E27FC236}">
                <a16:creationId xmlns:a16="http://schemas.microsoft.com/office/drawing/2014/main" id="{CE6D7A1C-A3B8-7146-8729-AA583345A869}"/>
              </a:ext>
            </a:extLst>
          </p:cNvPr>
          <p:cNvSpPr txBox="1"/>
          <p:nvPr/>
        </p:nvSpPr>
        <p:spPr>
          <a:xfrm>
            <a:off x="4982500" y="3135797"/>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SHIFT + TAB.</a:t>
            </a:r>
          </a:p>
        </p:txBody>
      </p:sp>
      <p:sp>
        <p:nvSpPr>
          <p:cNvPr id="25" name="TextBox 24">
            <a:extLst>
              <a:ext uri="{FF2B5EF4-FFF2-40B4-BE49-F238E27FC236}">
                <a16:creationId xmlns:a16="http://schemas.microsoft.com/office/drawing/2014/main" id="{9DF6FCC5-3FDB-D54B-B0BE-E4AABE7D85FA}"/>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9" name="Picture 18" descr="Example bar chart. The whole chart area has visual focus indication.">
            <a:extLst>
              <a:ext uri="{FF2B5EF4-FFF2-40B4-BE49-F238E27FC236}">
                <a16:creationId xmlns:a16="http://schemas.microsoft.com/office/drawing/2014/main" id="{1666C765-FE57-F541-8D04-17EF35EC4229}"/>
              </a:ext>
            </a:extLst>
          </p:cNvPr>
          <p:cNvPicPr>
            <a:picLocks noChangeAspect="1"/>
          </p:cNvPicPr>
          <p:nvPr/>
        </p:nvPicPr>
        <p:blipFill>
          <a:blip r:embed="rId3"/>
          <a:stretch>
            <a:fillRect/>
          </a:stretch>
        </p:blipFill>
        <p:spPr>
          <a:xfrm>
            <a:off x="7401430" y="3943815"/>
            <a:ext cx="4690620" cy="2436834"/>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BFF0773A-321B-DB45-95C8-65194BDFB41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61331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40E6-56F6-9E40-8B85-AE9C6DDE5B19}"/>
              </a:ext>
            </a:extLst>
          </p:cNvPr>
          <p:cNvSpPr>
            <a:spLocks noGrp="1"/>
          </p:cNvSpPr>
          <p:nvPr>
            <p:ph type="title"/>
          </p:nvPr>
        </p:nvSpPr>
        <p:spPr/>
        <p:txBody>
          <a:bodyPr/>
          <a:lstStyle/>
          <a:p>
            <a:r>
              <a:rPr lang="en-US"/>
              <a:t>I’m still learning</a:t>
            </a:r>
          </a:p>
        </p:txBody>
      </p:sp>
      <p:sp>
        <p:nvSpPr>
          <p:cNvPr id="3" name="Content Placeholder 2">
            <a:extLst>
              <a:ext uri="{FF2B5EF4-FFF2-40B4-BE49-F238E27FC236}">
                <a16:creationId xmlns:a16="http://schemas.microsoft.com/office/drawing/2014/main" id="{FD69AD4B-7DD9-684C-A4CC-27553FB162DA}"/>
              </a:ext>
            </a:extLst>
          </p:cNvPr>
          <p:cNvSpPr>
            <a:spLocks noGrp="1"/>
          </p:cNvSpPr>
          <p:nvPr>
            <p:ph idx="1"/>
          </p:nvPr>
        </p:nvSpPr>
        <p:spPr/>
        <p:txBody>
          <a:bodyPr vert="horz" lIns="91440" tIns="45720" rIns="91440" bIns="45720" rtlCol="0" anchor="t">
            <a:normAutofit/>
          </a:bodyPr>
          <a:lstStyle/>
          <a:p>
            <a:pPr marL="227965" indent="-227965"/>
            <a:r>
              <a:rPr lang="en-US" dirty="0">
                <a:latin typeface="Open Sans Light"/>
              </a:rPr>
              <a:t>Hopefully, my findings and process are useful to all of you, even though I am still learning.</a:t>
            </a:r>
          </a:p>
          <a:p>
            <a:pPr marL="227965" indent="-227965"/>
            <a:r>
              <a:rPr lang="en-US" dirty="0">
                <a:latin typeface="Open Sans Light"/>
              </a:rPr>
              <a:t>But (selfishly) the </a:t>
            </a:r>
            <a:r>
              <a:rPr lang="en-US" i="1" dirty="0">
                <a:latin typeface="Open Sans Light"/>
              </a:rPr>
              <a:t>real</a:t>
            </a:r>
            <a:r>
              <a:rPr lang="en-US" dirty="0">
                <a:latin typeface="Open Sans Light"/>
              </a:rPr>
              <a:t> value that I get out of this is the chance to receive feedback and grow.</a:t>
            </a:r>
          </a:p>
        </p:txBody>
      </p:sp>
      <p:sp>
        <p:nvSpPr>
          <p:cNvPr id="4" name="Footer Placeholder 3">
            <a:extLst>
              <a:ext uri="{FF2B5EF4-FFF2-40B4-BE49-F238E27FC236}">
                <a16:creationId xmlns:a16="http://schemas.microsoft.com/office/drawing/2014/main" id="{83052CD1-8346-E548-9C0A-D1E6A642B8DE}"/>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4099463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Group-level: Drill Out</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 group, they may press </a:t>
            </a:r>
            <a:r>
              <a:rPr lang="en-US" b="1">
                <a:latin typeface="Open Sans" panose="020B0606030504020204" pitchFamily="34" charset="0"/>
                <a:ea typeface="Open Sans" panose="020B0606030504020204" pitchFamily="34" charset="0"/>
                <a:cs typeface="Open Sans" panose="020B0606030504020204" pitchFamily="34" charset="0"/>
              </a:rPr>
              <a:t>UP ARROW </a:t>
            </a:r>
            <a:r>
              <a:rPr lang="en-US"/>
              <a:t>or </a:t>
            </a:r>
            <a:r>
              <a:rPr lang="en-US" b="1">
                <a:latin typeface="Open Sans" panose="020B0606030504020204" pitchFamily="34" charset="0"/>
                <a:ea typeface="Open Sans" panose="020B0606030504020204" pitchFamily="34" charset="0"/>
                <a:cs typeface="Open Sans" panose="020B0606030504020204" pitchFamily="34" charset="0"/>
              </a:rPr>
              <a:t>ESC</a:t>
            </a:r>
            <a:r>
              <a:rPr lang="en-US"/>
              <a:t> to move back to the chart root.</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E5B5D497-B6EB-3947-AC68-60DC728C0FBC}"/>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2" name="Picture 21" descr="Example bar chart. The group of bars has visual focus indication.">
            <a:extLst>
              <a:ext uri="{FF2B5EF4-FFF2-40B4-BE49-F238E27FC236}">
                <a16:creationId xmlns:a16="http://schemas.microsoft.com/office/drawing/2014/main" id="{AAA8387E-9F3F-5241-BBA1-05FC3609A2FF}"/>
              </a:ext>
            </a:extLst>
          </p:cNvPr>
          <p:cNvPicPr>
            <a:picLocks noChangeAspect="1"/>
          </p:cNvPicPr>
          <p:nvPr/>
        </p:nvPicPr>
        <p:blipFill>
          <a:blip r:embed="rId2"/>
          <a:stretch>
            <a:fillRect/>
          </a:stretch>
        </p:blipFill>
        <p:spPr>
          <a:xfrm>
            <a:off x="117473" y="3948345"/>
            <a:ext cx="4692916" cy="2432304"/>
          </a:xfrm>
          <a:prstGeom prst="rect">
            <a:avLst/>
          </a:prstGeom>
        </p:spPr>
      </p:pic>
      <p:sp>
        <p:nvSpPr>
          <p:cNvPr id="23" name="TextBox 22">
            <a:extLst>
              <a:ext uri="{FF2B5EF4-FFF2-40B4-BE49-F238E27FC236}">
                <a16:creationId xmlns:a16="http://schemas.microsoft.com/office/drawing/2014/main" id="{BA855D31-D3EA-7146-9E90-B91451E2E726}"/>
              </a:ext>
            </a:extLst>
          </p:cNvPr>
          <p:cNvSpPr txBox="1"/>
          <p:nvPr/>
        </p:nvSpPr>
        <p:spPr>
          <a:xfrm>
            <a:off x="4982500" y="3135797"/>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UP ARROW or ESC.</a:t>
            </a:r>
          </a:p>
        </p:txBody>
      </p:sp>
      <p:sp>
        <p:nvSpPr>
          <p:cNvPr id="24" name="TextBox 23">
            <a:extLst>
              <a:ext uri="{FF2B5EF4-FFF2-40B4-BE49-F238E27FC236}">
                <a16:creationId xmlns:a16="http://schemas.microsoft.com/office/drawing/2014/main" id="{E4BAED55-0CAF-5941-9FAE-D05AE62F9223}"/>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9" name="Picture 18" descr="Example bar chart. The whole chart area has visual focus indication.">
            <a:extLst>
              <a:ext uri="{FF2B5EF4-FFF2-40B4-BE49-F238E27FC236}">
                <a16:creationId xmlns:a16="http://schemas.microsoft.com/office/drawing/2014/main" id="{1666C765-FE57-F541-8D04-17EF35EC4229}"/>
              </a:ext>
            </a:extLst>
          </p:cNvPr>
          <p:cNvPicPr>
            <a:picLocks noChangeAspect="1"/>
          </p:cNvPicPr>
          <p:nvPr/>
        </p:nvPicPr>
        <p:blipFill>
          <a:blip r:embed="rId3"/>
          <a:stretch>
            <a:fillRect/>
          </a:stretch>
        </p:blipFill>
        <p:spPr>
          <a:xfrm>
            <a:off x="7401430" y="3943815"/>
            <a:ext cx="4690620" cy="243683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flipV="1">
              <a:off x="5971366" y="4031573"/>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B5856BED-86D8-CE40-8C6C-233FE7813915}"/>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6862238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Group-level: Drill Down</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 group, they may press </a:t>
            </a:r>
            <a:r>
              <a:rPr lang="en-US" b="1">
                <a:latin typeface="Open Sans" panose="020B0606030504020204" pitchFamily="34" charset="0"/>
                <a:ea typeface="Open Sans" panose="020B0606030504020204" pitchFamily="34" charset="0"/>
                <a:cs typeface="Open Sans" panose="020B0606030504020204" pitchFamily="34" charset="0"/>
              </a:rPr>
              <a:t>DOWN ARROW</a:t>
            </a:r>
            <a:r>
              <a:rPr lang="en-US"/>
              <a:t>, </a:t>
            </a:r>
            <a:r>
              <a:rPr lang="en-US" b="1">
                <a:latin typeface="Open Sans" panose="020B0606030504020204" pitchFamily="34" charset="0"/>
                <a:ea typeface="Open Sans" panose="020B0606030504020204" pitchFamily="34" charset="0"/>
                <a:cs typeface="Open Sans" panose="020B0606030504020204" pitchFamily="34" charset="0"/>
              </a:rPr>
              <a:t>ENTER</a:t>
            </a:r>
            <a:r>
              <a:rPr lang="en-US"/>
              <a:t>, or </a:t>
            </a:r>
            <a:r>
              <a:rPr lang="en-US" b="1">
                <a:latin typeface="Open Sans" panose="020B0606030504020204" pitchFamily="34" charset="0"/>
                <a:ea typeface="Open Sans" panose="020B0606030504020204" pitchFamily="34" charset="0"/>
                <a:cs typeface="Open Sans" panose="020B0606030504020204" pitchFamily="34" charset="0"/>
              </a:rPr>
              <a:t>SPACEBAR</a:t>
            </a:r>
            <a:r>
              <a:rPr lang="en-US"/>
              <a:t> to move to the first child element of that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2F1E53A2-5485-9548-AEAA-7DE439498C97}"/>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2" name="Picture 21" descr="Example bar chart. The group of bars has visual focus indication.">
            <a:extLst>
              <a:ext uri="{FF2B5EF4-FFF2-40B4-BE49-F238E27FC236}">
                <a16:creationId xmlns:a16="http://schemas.microsoft.com/office/drawing/2014/main" id="{AAA8387E-9F3F-5241-BBA1-05FC3609A2FF}"/>
              </a:ext>
            </a:extLst>
          </p:cNvPr>
          <p:cNvPicPr>
            <a:picLocks noChangeAspect="1"/>
          </p:cNvPicPr>
          <p:nvPr/>
        </p:nvPicPr>
        <p:blipFill>
          <a:blip r:embed="rId2"/>
          <a:stretch>
            <a:fillRect/>
          </a:stretch>
        </p:blipFill>
        <p:spPr>
          <a:xfrm>
            <a:off x="117473" y="3946601"/>
            <a:ext cx="4692916" cy="2432304"/>
          </a:xfrm>
          <a:prstGeom prst="rect">
            <a:avLst/>
          </a:prstGeom>
        </p:spPr>
      </p:pic>
      <p:sp>
        <p:nvSpPr>
          <p:cNvPr id="25" name="TextBox 24">
            <a:extLst>
              <a:ext uri="{FF2B5EF4-FFF2-40B4-BE49-F238E27FC236}">
                <a16:creationId xmlns:a16="http://schemas.microsoft.com/office/drawing/2014/main" id="{6948A0B3-8225-2040-AFA4-EB614AFD09FE}"/>
              </a:ext>
            </a:extLst>
          </p:cNvPr>
          <p:cNvSpPr txBox="1"/>
          <p:nvPr/>
        </p:nvSpPr>
        <p:spPr>
          <a:xfrm>
            <a:off x="5031748" y="2955765"/>
            <a:ext cx="2269083" cy="830997"/>
          </a:xfrm>
          <a:prstGeom prst="rect">
            <a:avLst/>
          </a:prstGeom>
          <a:noFill/>
        </p:spPr>
        <p:txBody>
          <a:bodyPr wrap="square" rtlCol="0">
            <a:spAutoFit/>
          </a:bodyPr>
          <a:lstStyle/>
          <a:p>
            <a:r>
              <a:rPr lang="en-US" sz="1600">
                <a:latin typeface="Open Sans Light" panose="020B0306030504020204" pitchFamily="34" charset="0"/>
                <a:ea typeface="Open Sans Light" panose="020B0306030504020204" pitchFamily="34" charset="0"/>
                <a:cs typeface="Open Sans Light" panose="020B0306030504020204" pitchFamily="34" charset="0"/>
              </a:rPr>
              <a:t>2. User presses DOWN ARROW, ENTER, or SPACEBAR.</a:t>
            </a:r>
          </a:p>
        </p:txBody>
      </p:sp>
      <p:sp>
        <p:nvSpPr>
          <p:cNvPr id="24" name="TextBox 23">
            <a:extLst>
              <a:ext uri="{FF2B5EF4-FFF2-40B4-BE49-F238E27FC236}">
                <a16:creationId xmlns:a16="http://schemas.microsoft.com/office/drawing/2014/main" id="{D3D8BF88-CEEE-0247-B394-076AFA40D551}"/>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4" name="Picture 13" descr="Example bar chart. The first bar element has visual focus indication.">
            <a:extLst>
              <a:ext uri="{FF2B5EF4-FFF2-40B4-BE49-F238E27FC236}">
                <a16:creationId xmlns:a16="http://schemas.microsoft.com/office/drawing/2014/main" id="{416239EE-9328-5E4D-966B-72ADD05379F9}"/>
              </a:ext>
            </a:extLst>
          </p:cNvPr>
          <p:cNvPicPr>
            <a:picLocks noChangeAspect="1"/>
          </p:cNvPicPr>
          <p:nvPr/>
        </p:nvPicPr>
        <p:blipFill>
          <a:blip r:embed="rId3"/>
          <a:stretch>
            <a:fillRect/>
          </a:stretch>
        </p:blipFill>
        <p:spPr>
          <a:xfrm>
            <a:off x="7396776" y="3946601"/>
            <a:ext cx="4692916"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a:off x="5972079" y="4676756"/>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D6804A2F-7A80-2143-8513-44B94895A4E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4427997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Move Forward</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 chart element, they may press </a:t>
            </a:r>
            <a:r>
              <a:rPr lang="en-US" b="1">
                <a:latin typeface="Open Sans" panose="020B0606030504020204" pitchFamily="34" charset="0"/>
                <a:ea typeface="Open Sans" panose="020B0606030504020204" pitchFamily="34" charset="0"/>
                <a:cs typeface="Open Sans" panose="020B0606030504020204" pitchFamily="34" charset="0"/>
              </a:rPr>
              <a:t>RIGHT ARROW </a:t>
            </a:r>
            <a:r>
              <a:rPr lang="en-US"/>
              <a:t>or </a:t>
            </a:r>
            <a:r>
              <a:rPr lang="en-US" b="1">
                <a:latin typeface="Open Sans" panose="020B0606030504020204" pitchFamily="34" charset="0"/>
                <a:ea typeface="Open Sans" panose="020B0606030504020204" pitchFamily="34" charset="0"/>
                <a:cs typeface="Open Sans" panose="020B0606030504020204" pitchFamily="34" charset="0"/>
              </a:rPr>
              <a:t>TAB </a:t>
            </a:r>
            <a:r>
              <a:rPr lang="en-US"/>
              <a:t>to move to the next child element of that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A1EAB239-91B8-204C-B1A6-1A6755B983D1}"/>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9" name="Picture 18" descr="Example bar chart. The first bar element has visual focus indication.">
            <a:extLst>
              <a:ext uri="{FF2B5EF4-FFF2-40B4-BE49-F238E27FC236}">
                <a16:creationId xmlns:a16="http://schemas.microsoft.com/office/drawing/2014/main" id="{7BBE45E7-E016-6C4B-9168-0FF74A6B33C1}"/>
              </a:ext>
            </a:extLst>
          </p:cNvPr>
          <p:cNvPicPr>
            <a:picLocks noChangeAspect="1"/>
          </p:cNvPicPr>
          <p:nvPr/>
        </p:nvPicPr>
        <p:blipFill>
          <a:blip r:embed="rId2"/>
          <a:stretch>
            <a:fillRect/>
          </a:stretch>
        </p:blipFill>
        <p:spPr>
          <a:xfrm>
            <a:off x="117473" y="3946601"/>
            <a:ext cx="4692916" cy="2432304"/>
          </a:xfrm>
          <a:prstGeom prst="rect">
            <a:avLst/>
          </a:prstGeom>
        </p:spPr>
      </p:pic>
      <p:sp>
        <p:nvSpPr>
          <p:cNvPr id="24" name="TextBox 23">
            <a:extLst>
              <a:ext uri="{FF2B5EF4-FFF2-40B4-BE49-F238E27FC236}">
                <a16:creationId xmlns:a16="http://schemas.microsoft.com/office/drawing/2014/main" id="{94997998-2858-7946-9DAA-31BD1CA58CDA}"/>
              </a:ext>
            </a:extLst>
          </p:cNvPr>
          <p:cNvSpPr txBox="1"/>
          <p:nvPr/>
        </p:nvSpPr>
        <p:spPr>
          <a:xfrm>
            <a:off x="4982500" y="3197353"/>
            <a:ext cx="2269083" cy="584775"/>
          </a:xfrm>
          <a:prstGeom prst="rect">
            <a:avLst/>
          </a:prstGeom>
          <a:noFill/>
        </p:spPr>
        <p:txBody>
          <a:bodyPr wrap="square" rtlCol="0">
            <a:spAutoFit/>
          </a:bodyPr>
          <a:lstStyle/>
          <a:p>
            <a:r>
              <a:rPr lang="en-US" sz="1600">
                <a:latin typeface="Open Sans Light" panose="020B0306030504020204" pitchFamily="34" charset="0"/>
                <a:ea typeface="Open Sans Light" panose="020B0306030504020204" pitchFamily="34" charset="0"/>
                <a:cs typeface="Open Sans Light" panose="020B0306030504020204" pitchFamily="34" charset="0"/>
              </a:rPr>
              <a:t>2. User presses RIGHT ARROW or TAB.</a:t>
            </a:r>
          </a:p>
        </p:txBody>
      </p:sp>
      <p:sp>
        <p:nvSpPr>
          <p:cNvPr id="25" name="TextBox 24">
            <a:extLst>
              <a:ext uri="{FF2B5EF4-FFF2-40B4-BE49-F238E27FC236}">
                <a16:creationId xmlns:a16="http://schemas.microsoft.com/office/drawing/2014/main" id="{3D0B5A35-370D-5B47-9814-93C584EC24DD}"/>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6" name="Picture 15" descr="Example bar chart. The second bar element has visual focus indication.">
            <a:extLst>
              <a:ext uri="{FF2B5EF4-FFF2-40B4-BE49-F238E27FC236}">
                <a16:creationId xmlns:a16="http://schemas.microsoft.com/office/drawing/2014/main" id="{4A3F1A69-1DB1-7043-9845-5E7462BD7EA8}"/>
              </a:ext>
            </a:extLst>
          </p:cNvPr>
          <p:cNvPicPr>
            <a:picLocks noChangeAspect="1"/>
          </p:cNvPicPr>
          <p:nvPr/>
        </p:nvPicPr>
        <p:blipFill>
          <a:blip r:embed="rId3"/>
          <a:stretch>
            <a:fillRect/>
          </a:stretch>
        </p:blipFill>
        <p:spPr>
          <a:xfrm>
            <a:off x="7399429" y="3946601"/>
            <a:ext cx="4687609"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rot="16200000">
              <a:off x="6285984" y="4341485"/>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7C97F015-D923-8242-86D4-46701FA3F373}"/>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4985961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Move Backward</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 chart element, they may press </a:t>
            </a:r>
            <a:r>
              <a:rPr lang="en-US" b="1">
                <a:latin typeface="Open Sans" panose="020B0606030504020204" pitchFamily="34" charset="0"/>
                <a:ea typeface="Open Sans" panose="020B0606030504020204" pitchFamily="34" charset="0"/>
                <a:cs typeface="Open Sans" panose="020B0606030504020204" pitchFamily="34" charset="0"/>
              </a:rPr>
              <a:t>LEFT ARROW </a:t>
            </a:r>
            <a:r>
              <a:rPr lang="en-US"/>
              <a:t>or </a:t>
            </a:r>
            <a:r>
              <a:rPr lang="en-US" b="1">
                <a:latin typeface="Open Sans" panose="020B0606030504020204" pitchFamily="34" charset="0"/>
                <a:ea typeface="Open Sans" panose="020B0606030504020204" pitchFamily="34" charset="0"/>
                <a:cs typeface="Open Sans" panose="020B0606030504020204" pitchFamily="34" charset="0"/>
              </a:rPr>
              <a:t>SHIFT </a:t>
            </a:r>
            <a:r>
              <a:rPr lang="en-US"/>
              <a:t>+ </a:t>
            </a:r>
            <a:r>
              <a:rPr lang="en-US" b="1">
                <a:latin typeface="Open Sans" panose="020B0606030504020204" pitchFamily="34" charset="0"/>
                <a:ea typeface="Open Sans" panose="020B0606030504020204" pitchFamily="34" charset="0"/>
                <a:cs typeface="Open Sans" panose="020B0606030504020204" pitchFamily="34" charset="0"/>
              </a:rPr>
              <a:t>TAB </a:t>
            </a:r>
            <a:r>
              <a:rPr lang="en-US"/>
              <a:t>to move to the previous child element of that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B44AD6CB-4C75-5F4C-AB80-7249CFDE28B3}"/>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0" name="Picture 19" descr="Example bar chart. The second bar element has visual focus indication.">
            <a:extLst>
              <a:ext uri="{FF2B5EF4-FFF2-40B4-BE49-F238E27FC236}">
                <a16:creationId xmlns:a16="http://schemas.microsoft.com/office/drawing/2014/main" id="{3291F113-0702-4F45-A258-13CBA298453A}"/>
              </a:ext>
            </a:extLst>
          </p:cNvPr>
          <p:cNvPicPr>
            <a:picLocks noChangeAspect="1"/>
          </p:cNvPicPr>
          <p:nvPr/>
        </p:nvPicPr>
        <p:blipFill>
          <a:blip r:embed="rId2"/>
          <a:stretch>
            <a:fillRect/>
          </a:stretch>
        </p:blipFill>
        <p:spPr>
          <a:xfrm>
            <a:off x="114550" y="3946601"/>
            <a:ext cx="4687609" cy="2432304"/>
          </a:xfrm>
          <a:prstGeom prst="rect">
            <a:avLst/>
          </a:prstGeom>
        </p:spPr>
      </p:pic>
      <p:sp>
        <p:nvSpPr>
          <p:cNvPr id="23" name="TextBox 22">
            <a:extLst>
              <a:ext uri="{FF2B5EF4-FFF2-40B4-BE49-F238E27FC236}">
                <a16:creationId xmlns:a16="http://schemas.microsoft.com/office/drawing/2014/main" id="{11D72A6A-E68C-F749-96EC-9E5072454E19}"/>
              </a:ext>
            </a:extLst>
          </p:cNvPr>
          <p:cNvSpPr txBox="1"/>
          <p:nvPr/>
        </p:nvSpPr>
        <p:spPr>
          <a:xfrm>
            <a:off x="4914768" y="3197353"/>
            <a:ext cx="2407343" cy="584775"/>
          </a:xfrm>
          <a:prstGeom prst="rect">
            <a:avLst/>
          </a:prstGeom>
          <a:noFill/>
        </p:spPr>
        <p:txBody>
          <a:bodyPr wrap="square" rtlCol="0">
            <a:spAutoFit/>
          </a:bodyPr>
          <a:lstStyle/>
          <a:p>
            <a:r>
              <a:rPr lang="en-US" sz="1600">
                <a:latin typeface="Open Sans Light" panose="020B0306030504020204" pitchFamily="34" charset="0"/>
                <a:ea typeface="Open Sans Light" panose="020B0306030504020204" pitchFamily="34" charset="0"/>
                <a:cs typeface="Open Sans Light" panose="020B0306030504020204" pitchFamily="34" charset="0"/>
              </a:rPr>
              <a:t>2. User presses LEFT ARROW or SHIFT + TAB.</a:t>
            </a:r>
          </a:p>
        </p:txBody>
      </p:sp>
      <p:sp>
        <p:nvSpPr>
          <p:cNvPr id="24" name="TextBox 23">
            <a:extLst>
              <a:ext uri="{FF2B5EF4-FFF2-40B4-BE49-F238E27FC236}">
                <a16:creationId xmlns:a16="http://schemas.microsoft.com/office/drawing/2014/main" id="{73BE6F3D-AC7A-6547-9685-8917B8C30FAA}"/>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9" name="Picture 18" descr="Example bar chart. The first bar element has visual focus indication.">
            <a:extLst>
              <a:ext uri="{FF2B5EF4-FFF2-40B4-BE49-F238E27FC236}">
                <a16:creationId xmlns:a16="http://schemas.microsoft.com/office/drawing/2014/main" id="{7BBE45E7-E016-6C4B-9168-0FF74A6B33C1}"/>
              </a:ext>
            </a:extLst>
          </p:cNvPr>
          <p:cNvPicPr>
            <a:picLocks noChangeAspect="1"/>
          </p:cNvPicPr>
          <p:nvPr/>
        </p:nvPicPr>
        <p:blipFill>
          <a:blip r:embed="rId3"/>
          <a:stretch>
            <a:fillRect/>
          </a:stretch>
        </p:blipFill>
        <p:spPr>
          <a:xfrm>
            <a:off x="7394122" y="3946601"/>
            <a:ext cx="4692916"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rot="5400000" flipH="1">
              <a:off x="5652326" y="4341485"/>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5523A065-D2FA-1943-A2C5-2A7F0C9EFE0B}"/>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732270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Loop to End</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the first chart element of a group and they press </a:t>
            </a:r>
            <a:r>
              <a:rPr lang="en-US" b="1">
                <a:latin typeface="Open Sans" panose="020B0606030504020204" pitchFamily="34" charset="0"/>
                <a:ea typeface="Open Sans" panose="020B0606030504020204" pitchFamily="34" charset="0"/>
                <a:cs typeface="Open Sans" panose="020B0606030504020204" pitchFamily="34" charset="0"/>
              </a:rPr>
              <a:t>LEFT ARROW</a:t>
            </a:r>
            <a:r>
              <a:rPr lang="en-US"/>
              <a:t>, they will move to the last element of that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3D1531EF-3AFF-074A-A175-2322133A3124}"/>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9" name="Picture 18" descr="Example bar chart. The first bar element has visual focus indication.">
            <a:extLst>
              <a:ext uri="{FF2B5EF4-FFF2-40B4-BE49-F238E27FC236}">
                <a16:creationId xmlns:a16="http://schemas.microsoft.com/office/drawing/2014/main" id="{7BBE45E7-E016-6C4B-9168-0FF74A6B33C1}"/>
              </a:ext>
            </a:extLst>
          </p:cNvPr>
          <p:cNvPicPr>
            <a:picLocks noChangeAspect="1"/>
          </p:cNvPicPr>
          <p:nvPr/>
        </p:nvPicPr>
        <p:blipFill>
          <a:blip r:embed="rId2"/>
          <a:stretch>
            <a:fillRect/>
          </a:stretch>
        </p:blipFill>
        <p:spPr>
          <a:xfrm>
            <a:off x="119167" y="3941619"/>
            <a:ext cx="4692916" cy="2432304"/>
          </a:xfrm>
          <a:prstGeom prst="rect">
            <a:avLst/>
          </a:prstGeom>
        </p:spPr>
      </p:pic>
      <p:sp>
        <p:nvSpPr>
          <p:cNvPr id="24" name="TextBox 23">
            <a:extLst>
              <a:ext uri="{FF2B5EF4-FFF2-40B4-BE49-F238E27FC236}">
                <a16:creationId xmlns:a16="http://schemas.microsoft.com/office/drawing/2014/main" id="{BA4B00AD-6789-474E-B7DF-57A8E5B116C5}"/>
              </a:ext>
            </a:extLst>
          </p:cNvPr>
          <p:cNvSpPr txBox="1"/>
          <p:nvPr/>
        </p:nvSpPr>
        <p:spPr>
          <a:xfrm>
            <a:off x="4982500" y="3135797"/>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LEFT ARROW.</a:t>
            </a:r>
          </a:p>
        </p:txBody>
      </p:sp>
      <p:sp>
        <p:nvSpPr>
          <p:cNvPr id="25" name="TextBox 24">
            <a:extLst>
              <a:ext uri="{FF2B5EF4-FFF2-40B4-BE49-F238E27FC236}">
                <a16:creationId xmlns:a16="http://schemas.microsoft.com/office/drawing/2014/main" id="{EA3EC72C-22B9-AA4D-AD14-7317179E348B}"/>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22" name="Picture 21" descr="Example bar chart. The last bar element has visual focus indication.">
            <a:extLst>
              <a:ext uri="{FF2B5EF4-FFF2-40B4-BE49-F238E27FC236}">
                <a16:creationId xmlns:a16="http://schemas.microsoft.com/office/drawing/2014/main" id="{FCBEA182-8EF5-7B49-A070-7563C7CD161D}"/>
              </a:ext>
            </a:extLst>
          </p:cNvPr>
          <p:cNvPicPr>
            <a:picLocks noChangeAspect="1"/>
          </p:cNvPicPr>
          <p:nvPr/>
        </p:nvPicPr>
        <p:blipFill>
          <a:blip r:embed="rId3"/>
          <a:stretch>
            <a:fillRect/>
          </a:stretch>
        </p:blipFill>
        <p:spPr>
          <a:xfrm>
            <a:off x="7399845" y="3941619"/>
            <a:ext cx="4687193"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rot="5400000" flipH="1">
              <a:off x="5652326" y="4341485"/>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90D3EABB-8A94-9E40-806C-721EE65DDF9E}"/>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342654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Loop to Start</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the last chart element of a group and they press </a:t>
            </a:r>
            <a:r>
              <a:rPr lang="en-US" b="1">
                <a:latin typeface="Open Sans" panose="020B0606030504020204" pitchFamily="34" charset="0"/>
                <a:ea typeface="Open Sans" panose="020B0606030504020204" pitchFamily="34" charset="0"/>
                <a:cs typeface="Open Sans" panose="020B0606030504020204" pitchFamily="34" charset="0"/>
              </a:rPr>
              <a:t>RIGHT ARROW</a:t>
            </a:r>
            <a:r>
              <a:rPr lang="en-US"/>
              <a:t>, they will move back to the first element of that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25AB2747-9915-E441-B217-86D43097AF69}"/>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4" name="Picture 13" descr="Example bar chart. The last bar element has visual focus indication.">
            <a:extLst>
              <a:ext uri="{FF2B5EF4-FFF2-40B4-BE49-F238E27FC236}">
                <a16:creationId xmlns:a16="http://schemas.microsoft.com/office/drawing/2014/main" id="{D2F73DDE-2EA2-CC4D-83CE-BCDEDCDB5988}"/>
              </a:ext>
            </a:extLst>
          </p:cNvPr>
          <p:cNvPicPr>
            <a:picLocks noChangeAspect="1"/>
          </p:cNvPicPr>
          <p:nvPr/>
        </p:nvPicPr>
        <p:blipFill>
          <a:blip r:embed="rId2"/>
          <a:stretch>
            <a:fillRect/>
          </a:stretch>
        </p:blipFill>
        <p:spPr>
          <a:xfrm>
            <a:off x="114966" y="3946601"/>
            <a:ext cx="4687193" cy="2432304"/>
          </a:xfrm>
          <a:prstGeom prst="rect">
            <a:avLst/>
          </a:prstGeom>
        </p:spPr>
      </p:pic>
      <p:sp>
        <p:nvSpPr>
          <p:cNvPr id="23" name="TextBox 22">
            <a:extLst>
              <a:ext uri="{FF2B5EF4-FFF2-40B4-BE49-F238E27FC236}">
                <a16:creationId xmlns:a16="http://schemas.microsoft.com/office/drawing/2014/main" id="{702016A6-FA86-4E4F-B32F-5DA36ACBB906}"/>
              </a:ext>
            </a:extLst>
          </p:cNvPr>
          <p:cNvSpPr txBox="1"/>
          <p:nvPr/>
        </p:nvSpPr>
        <p:spPr>
          <a:xfrm>
            <a:off x="4982500" y="3135797"/>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RIGHT ARROW.</a:t>
            </a:r>
          </a:p>
        </p:txBody>
      </p:sp>
      <p:sp>
        <p:nvSpPr>
          <p:cNvPr id="24" name="TextBox 23">
            <a:extLst>
              <a:ext uri="{FF2B5EF4-FFF2-40B4-BE49-F238E27FC236}">
                <a16:creationId xmlns:a16="http://schemas.microsoft.com/office/drawing/2014/main" id="{CF0785BF-986F-174C-AF37-A7E85533EB61}"/>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9" name="Picture 18" descr="Example bar chart. The first bar element has visual focus indication.">
            <a:extLst>
              <a:ext uri="{FF2B5EF4-FFF2-40B4-BE49-F238E27FC236}">
                <a16:creationId xmlns:a16="http://schemas.microsoft.com/office/drawing/2014/main" id="{7BBE45E7-E016-6C4B-9168-0FF74A6B33C1}"/>
              </a:ext>
            </a:extLst>
          </p:cNvPr>
          <p:cNvPicPr>
            <a:picLocks noChangeAspect="1"/>
          </p:cNvPicPr>
          <p:nvPr/>
        </p:nvPicPr>
        <p:blipFill>
          <a:blip r:embed="rId3"/>
          <a:stretch>
            <a:fillRect/>
          </a:stretch>
        </p:blipFill>
        <p:spPr>
          <a:xfrm>
            <a:off x="7394122" y="3946601"/>
            <a:ext cx="4692916"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rot="16200000">
              <a:off x="6293086" y="4341485"/>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42DF8A6F-F4DE-8E43-888D-E5144F5B22A5}"/>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35772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dirty="0"/>
              <a:t>Element-level: Tab Exit</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4"/>
            <a:ext cx="10963656" cy="1868813"/>
          </a:xfrm>
        </p:spPr>
        <p:txBody>
          <a:bodyPr>
            <a:normAutofit/>
          </a:bodyPr>
          <a:lstStyle/>
          <a:p>
            <a:r>
              <a:rPr lang="en-US" dirty="0"/>
              <a:t>When the user is focusing the last chart element of a group and they press </a:t>
            </a:r>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 they will move to the forward sibling of their current (parent) group. If no forward sibling of the parent exists (like with our example below), the user will exit the chart area.</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0BCEBA50-B4F5-4C45-A8B0-17E1102AA47C}"/>
              </a:ext>
            </a:extLst>
          </p:cNvPr>
          <p:cNvSpPr txBox="1"/>
          <p:nvPr/>
        </p:nvSpPr>
        <p:spPr>
          <a:xfrm>
            <a:off x="1199235" y="3666792"/>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4" name="Picture 13" descr="Example bar chart. The last bar element has visual focus indication.">
            <a:extLst>
              <a:ext uri="{FF2B5EF4-FFF2-40B4-BE49-F238E27FC236}">
                <a16:creationId xmlns:a16="http://schemas.microsoft.com/office/drawing/2014/main" id="{D2F73DDE-2EA2-CC4D-83CE-BCDEDCDB5988}"/>
              </a:ext>
            </a:extLst>
          </p:cNvPr>
          <p:cNvPicPr>
            <a:picLocks noChangeAspect="1"/>
          </p:cNvPicPr>
          <p:nvPr/>
        </p:nvPicPr>
        <p:blipFill>
          <a:blip r:embed="rId2"/>
          <a:stretch>
            <a:fillRect/>
          </a:stretch>
        </p:blipFill>
        <p:spPr>
          <a:xfrm>
            <a:off x="202688" y="4200254"/>
            <a:ext cx="4687193" cy="2432304"/>
          </a:xfrm>
          <a:prstGeom prst="rect">
            <a:avLst/>
          </a:prstGeom>
        </p:spPr>
      </p:pic>
      <p:sp>
        <p:nvSpPr>
          <p:cNvPr id="24" name="TextBox 23">
            <a:extLst>
              <a:ext uri="{FF2B5EF4-FFF2-40B4-BE49-F238E27FC236}">
                <a16:creationId xmlns:a16="http://schemas.microsoft.com/office/drawing/2014/main" id="{4A480975-D931-A744-9407-C576ECC9C507}"/>
              </a:ext>
            </a:extLst>
          </p:cNvPr>
          <p:cNvSpPr txBox="1"/>
          <p:nvPr/>
        </p:nvSpPr>
        <p:spPr>
          <a:xfrm>
            <a:off x="4982500" y="3666792"/>
            <a:ext cx="2269083" cy="369332"/>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TAB.</a:t>
            </a:r>
          </a:p>
        </p:txBody>
      </p:sp>
      <p:sp>
        <p:nvSpPr>
          <p:cNvPr id="22" name="TextBox 21">
            <a:extLst>
              <a:ext uri="{FF2B5EF4-FFF2-40B4-BE49-F238E27FC236}">
                <a16:creationId xmlns:a16="http://schemas.microsoft.com/office/drawing/2014/main" id="{C0A2591A-749B-884D-BAB2-A886A9CAB12E}"/>
              </a:ext>
            </a:extLst>
          </p:cNvPr>
          <p:cNvSpPr txBox="1"/>
          <p:nvPr/>
        </p:nvSpPr>
        <p:spPr>
          <a:xfrm>
            <a:off x="7395901" y="3389793"/>
            <a:ext cx="4529971"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The user has now moved their focus to the data table button, beyond the chart.</a:t>
            </a:r>
          </a:p>
        </p:txBody>
      </p:sp>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4449380"/>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D31DC39A-0CDF-4A4C-B487-7A795A22A653}"/>
              </a:ext>
            </a:extLst>
          </p:cNvPr>
          <p:cNvSpPr>
            <a:spLocks noGrp="1"/>
          </p:cNvSpPr>
          <p:nvPr>
            <p:ph type="ftr" sz="quarter" idx="11"/>
          </p:nvPr>
        </p:nvSpPr>
        <p:spPr>
          <a:xfrm>
            <a:off x="7874512" y="6310310"/>
            <a:ext cx="4114800" cy="365125"/>
          </a:xfrm>
        </p:spPr>
        <p:txBody>
          <a:bodyPr/>
          <a:lstStyle/>
          <a:p>
            <a:r>
              <a:rPr lang="en-US" dirty="0"/>
              <a:t>© Copyright 2020 Visa Inc.  All Rights Reserved.</a:t>
            </a:r>
          </a:p>
        </p:txBody>
      </p:sp>
    </p:spTree>
    <p:extLst>
      <p:ext uri="{BB962C8B-B14F-4D97-AF65-F5344CB8AC3E}">
        <p14:creationId xmlns:p14="http://schemas.microsoft.com/office/powerpoint/2010/main" val="28102305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Drill Out</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an element, they may press </a:t>
            </a:r>
            <a:r>
              <a:rPr lang="en-US" b="1">
                <a:latin typeface="Open Sans" panose="020B0606030504020204" pitchFamily="34" charset="0"/>
                <a:ea typeface="Open Sans" panose="020B0606030504020204" pitchFamily="34" charset="0"/>
                <a:cs typeface="Open Sans" panose="020B0606030504020204" pitchFamily="34" charset="0"/>
              </a:rPr>
              <a:t>UP ARROW </a:t>
            </a:r>
            <a:r>
              <a:rPr lang="en-US"/>
              <a:t>or </a:t>
            </a:r>
            <a:r>
              <a:rPr lang="en-US" b="1">
                <a:latin typeface="Open Sans" panose="020B0606030504020204" pitchFamily="34" charset="0"/>
                <a:ea typeface="Open Sans" panose="020B0606030504020204" pitchFamily="34" charset="0"/>
                <a:cs typeface="Open Sans" panose="020B0606030504020204" pitchFamily="34" charset="0"/>
              </a:rPr>
              <a:t>ESC</a:t>
            </a:r>
            <a:r>
              <a:rPr lang="en-US"/>
              <a:t> to move back to their parent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92DAC0E2-7339-7041-B7F6-5C8857AF9053}"/>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0" name="Picture 19" descr="Example bar chart. The second bar element has visual focus indication.">
            <a:extLst>
              <a:ext uri="{FF2B5EF4-FFF2-40B4-BE49-F238E27FC236}">
                <a16:creationId xmlns:a16="http://schemas.microsoft.com/office/drawing/2014/main" id="{1EFBCBD4-181E-1B46-8E0F-1221143F23DC}"/>
              </a:ext>
            </a:extLst>
          </p:cNvPr>
          <p:cNvPicPr>
            <a:picLocks noChangeAspect="1"/>
          </p:cNvPicPr>
          <p:nvPr/>
        </p:nvPicPr>
        <p:blipFill>
          <a:blip r:embed="rId2"/>
          <a:stretch>
            <a:fillRect/>
          </a:stretch>
        </p:blipFill>
        <p:spPr>
          <a:xfrm>
            <a:off x="114550" y="3948345"/>
            <a:ext cx="4687609" cy="2432304"/>
          </a:xfrm>
          <a:prstGeom prst="rect">
            <a:avLst/>
          </a:prstGeom>
        </p:spPr>
      </p:pic>
      <p:sp>
        <p:nvSpPr>
          <p:cNvPr id="23" name="TextBox 22">
            <a:extLst>
              <a:ext uri="{FF2B5EF4-FFF2-40B4-BE49-F238E27FC236}">
                <a16:creationId xmlns:a16="http://schemas.microsoft.com/office/drawing/2014/main" id="{E742B0FB-A9B2-BA44-BBAE-8C6D5471D5D9}"/>
              </a:ext>
            </a:extLst>
          </p:cNvPr>
          <p:cNvSpPr txBox="1"/>
          <p:nvPr/>
        </p:nvSpPr>
        <p:spPr>
          <a:xfrm>
            <a:off x="4982500" y="3135797"/>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UP ARROW or ESC.</a:t>
            </a:r>
          </a:p>
        </p:txBody>
      </p:sp>
      <p:sp>
        <p:nvSpPr>
          <p:cNvPr id="24" name="TextBox 23">
            <a:extLst>
              <a:ext uri="{FF2B5EF4-FFF2-40B4-BE49-F238E27FC236}">
                <a16:creationId xmlns:a16="http://schemas.microsoft.com/office/drawing/2014/main" id="{A0ADF6AB-369E-774A-818E-DCF829D077D9}"/>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22" name="Picture 21" descr="Example bar chart. The group of bars has visual focus indication.">
            <a:extLst>
              <a:ext uri="{FF2B5EF4-FFF2-40B4-BE49-F238E27FC236}">
                <a16:creationId xmlns:a16="http://schemas.microsoft.com/office/drawing/2014/main" id="{AAA8387E-9F3F-5241-BBA1-05FC3609A2FF}"/>
              </a:ext>
            </a:extLst>
          </p:cNvPr>
          <p:cNvPicPr>
            <a:picLocks noChangeAspect="1"/>
          </p:cNvPicPr>
          <p:nvPr/>
        </p:nvPicPr>
        <p:blipFill>
          <a:blip r:embed="rId3"/>
          <a:stretch>
            <a:fillRect/>
          </a:stretch>
        </p:blipFill>
        <p:spPr>
          <a:xfrm>
            <a:off x="7401430" y="3948345"/>
            <a:ext cx="4692916" cy="2432304"/>
          </a:xfrm>
          <a:prstGeom prst="rect">
            <a:avLst/>
          </a:prstGeom>
        </p:spPr>
      </p:pic>
      <p:grpSp>
        <p:nvGrpSpPr>
          <p:cNvPr id="21" name="Group 20">
            <a:extLst>
              <a:ext uri="{FF2B5EF4-FFF2-40B4-BE49-F238E27FC236}">
                <a16:creationId xmlns:a16="http://schemas.microsoft.com/office/drawing/2014/main" id="{D18375AC-3DDA-2244-938D-1A4FDBFEF4F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grpSp>
          <p:nvGrpSpPr>
            <p:cNvPr id="6" name="Group 5">
              <a:extLst>
                <a:ext uri="{FF2B5EF4-FFF2-40B4-BE49-F238E27FC236}">
                  <a16:creationId xmlns:a16="http://schemas.microsoft.com/office/drawing/2014/main" id="{A3402682-7E04-5749-9E58-74FC42ED0E8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own Arrow 3">
              <a:extLst>
                <a:ext uri="{FF2B5EF4-FFF2-40B4-BE49-F238E27FC236}">
                  <a16:creationId xmlns:a16="http://schemas.microsoft.com/office/drawing/2014/main" id="{B78C8487-A86A-FC41-829C-8AA2113F47FF}"/>
                </a:ext>
              </a:extLst>
            </p:cNvPr>
            <p:cNvSpPr/>
            <p:nvPr/>
          </p:nvSpPr>
          <p:spPr>
            <a:xfrm flipV="1">
              <a:off x="5971366" y="4031573"/>
              <a:ext cx="289925" cy="334234"/>
            </a:xfrm>
            <a:prstGeom prst="downArrow">
              <a:avLst/>
            </a:prstGeom>
            <a:solidFill>
              <a:srgbClr val="00FF92"/>
            </a:solidFill>
            <a:ln>
              <a:solidFill>
                <a:srgbClr val="0309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233BC38D-C24D-9046-8D76-42DB8C4F2753}"/>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3689769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Shift + Tab (Drill Out)</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a:t>When the user is focusing the first element of a group and they press </a:t>
            </a:r>
            <a:r>
              <a:rPr lang="en-US" b="1">
                <a:latin typeface="Open Sans" panose="020B0606030504020204" pitchFamily="34" charset="0"/>
                <a:ea typeface="Open Sans" panose="020B0606030504020204" pitchFamily="34" charset="0"/>
                <a:cs typeface="Open Sans" panose="020B0606030504020204" pitchFamily="34" charset="0"/>
              </a:rPr>
              <a:t>SHIFT </a:t>
            </a:r>
            <a:r>
              <a:rPr lang="en-US"/>
              <a:t>+ </a:t>
            </a:r>
            <a:r>
              <a:rPr lang="en-US" b="1">
                <a:latin typeface="Open Sans" panose="020B0606030504020204" pitchFamily="34" charset="0"/>
                <a:ea typeface="Open Sans" panose="020B0606030504020204" pitchFamily="34" charset="0"/>
                <a:cs typeface="Open Sans" panose="020B0606030504020204" pitchFamily="34" charset="0"/>
              </a:rPr>
              <a:t>TAB</a:t>
            </a:r>
            <a:r>
              <a:rPr lang="en-US"/>
              <a:t>,</a:t>
            </a:r>
            <a:r>
              <a:rPr lang="en-US" b="1">
                <a:latin typeface="Open Sans" panose="020B0606030504020204" pitchFamily="34" charset="0"/>
                <a:ea typeface="Open Sans" panose="020B0606030504020204" pitchFamily="34" charset="0"/>
                <a:cs typeface="Open Sans" panose="020B0606030504020204" pitchFamily="34" charset="0"/>
              </a:rPr>
              <a:t> </a:t>
            </a:r>
            <a:r>
              <a:rPr lang="en-US"/>
              <a:t>they will move back to their parent group.</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23">
            <a:extLst>
              <a:ext uri="{FF2B5EF4-FFF2-40B4-BE49-F238E27FC236}">
                <a16:creationId xmlns:a16="http://schemas.microsoft.com/office/drawing/2014/main" id="{831431D1-8CFA-B343-9823-D166FBA66159}"/>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3" name="Picture 22" descr="Example bar chart. The first bar element has visual focus indication.">
            <a:extLst>
              <a:ext uri="{FF2B5EF4-FFF2-40B4-BE49-F238E27FC236}">
                <a16:creationId xmlns:a16="http://schemas.microsoft.com/office/drawing/2014/main" id="{DE3E021A-39A5-9340-B626-F421D548A76D}"/>
              </a:ext>
            </a:extLst>
          </p:cNvPr>
          <p:cNvPicPr>
            <a:picLocks noChangeAspect="1"/>
          </p:cNvPicPr>
          <p:nvPr/>
        </p:nvPicPr>
        <p:blipFill>
          <a:blip r:embed="rId2"/>
          <a:stretch>
            <a:fillRect/>
          </a:stretch>
        </p:blipFill>
        <p:spPr>
          <a:xfrm>
            <a:off x="119167" y="3948345"/>
            <a:ext cx="4692916" cy="2432304"/>
          </a:xfrm>
          <a:prstGeom prst="rect">
            <a:avLst/>
          </a:prstGeom>
        </p:spPr>
      </p:pic>
      <p:sp>
        <p:nvSpPr>
          <p:cNvPr id="25" name="TextBox 24">
            <a:extLst>
              <a:ext uri="{FF2B5EF4-FFF2-40B4-BE49-F238E27FC236}">
                <a16:creationId xmlns:a16="http://schemas.microsoft.com/office/drawing/2014/main" id="{2D9076EF-477D-224C-B21E-1273D2DBF0E7}"/>
              </a:ext>
            </a:extLst>
          </p:cNvPr>
          <p:cNvSpPr txBox="1"/>
          <p:nvPr/>
        </p:nvSpPr>
        <p:spPr>
          <a:xfrm>
            <a:off x="4982500" y="3135797"/>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UP ARROW or ESC.</a:t>
            </a:r>
          </a:p>
        </p:txBody>
      </p:sp>
      <p:sp>
        <p:nvSpPr>
          <p:cNvPr id="26" name="TextBox 25">
            <a:extLst>
              <a:ext uri="{FF2B5EF4-FFF2-40B4-BE49-F238E27FC236}">
                <a16:creationId xmlns:a16="http://schemas.microsoft.com/office/drawing/2014/main" id="{2D9ED397-B6BB-2641-95BE-ADC7FFF34B3A}"/>
              </a:ext>
            </a:extLst>
          </p:cNvPr>
          <p:cNvSpPr txBox="1"/>
          <p:nvPr/>
        </p:nvSpPr>
        <p:spPr>
          <a:xfrm>
            <a:off x="8326235" y="3412796"/>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22" name="Picture 21" descr="Example bar chart. The group of bars has visual focus indication.">
            <a:extLst>
              <a:ext uri="{FF2B5EF4-FFF2-40B4-BE49-F238E27FC236}">
                <a16:creationId xmlns:a16="http://schemas.microsoft.com/office/drawing/2014/main" id="{AAA8387E-9F3F-5241-BBA1-05FC3609A2FF}"/>
              </a:ext>
            </a:extLst>
          </p:cNvPr>
          <p:cNvPicPr>
            <a:picLocks noChangeAspect="1"/>
          </p:cNvPicPr>
          <p:nvPr/>
        </p:nvPicPr>
        <p:blipFill>
          <a:blip r:embed="rId3"/>
          <a:stretch>
            <a:fillRect/>
          </a:stretch>
        </p:blipFill>
        <p:spPr>
          <a:xfrm>
            <a:off x="7401430" y="3948345"/>
            <a:ext cx="4692916" cy="2432304"/>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599E4CC6-E5B8-294E-993C-A6234C602E02}"/>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010564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Element-level: Select</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684462" y="1441595"/>
            <a:ext cx="10963656" cy="1305512"/>
          </a:xfrm>
        </p:spPr>
        <p:txBody>
          <a:bodyPr>
            <a:normAutofit/>
          </a:bodyPr>
          <a:lstStyle/>
          <a:p>
            <a:r>
              <a:rPr lang="en-US" dirty="0"/>
              <a:t>If the application has added logic to the </a:t>
            </a:r>
            <a:r>
              <a:rPr lang="en-US" dirty="0" err="1"/>
              <a:t>onClick</a:t>
            </a:r>
            <a:r>
              <a:rPr lang="en-US" dirty="0"/>
              <a:t> Event() on a chart and the user is focusing an element, they may press </a:t>
            </a:r>
            <a:r>
              <a:rPr lang="en-US" b="1" dirty="0">
                <a:latin typeface="Open Sans" panose="020B0606030504020204" pitchFamily="34" charset="0"/>
                <a:ea typeface="Open Sans" panose="020B0606030504020204" pitchFamily="34" charset="0"/>
                <a:cs typeface="Open Sans" panose="020B0606030504020204" pitchFamily="34" charset="0"/>
              </a:rPr>
              <a:t>ENTER </a:t>
            </a:r>
            <a:r>
              <a:rPr lang="en-US" dirty="0"/>
              <a:t>or </a:t>
            </a:r>
            <a:r>
              <a:rPr lang="en-US" b="1" dirty="0">
                <a:latin typeface="Open Sans" panose="020B0606030504020204" pitchFamily="34" charset="0"/>
                <a:ea typeface="Open Sans" panose="020B0606030504020204" pitchFamily="34" charset="0"/>
                <a:cs typeface="Open Sans" panose="020B0606030504020204" pitchFamily="34" charset="0"/>
              </a:rPr>
              <a:t>SPACEBAR</a:t>
            </a:r>
            <a:r>
              <a:rPr lang="en-US" dirty="0"/>
              <a:t> to activate or de-activate an element.</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74746D10-589A-974E-ABE9-D2B0AC75C888}"/>
              </a:ext>
            </a:extLst>
          </p:cNvPr>
          <p:cNvSpPr txBox="1"/>
          <p:nvPr/>
        </p:nvSpPr>
        <p:spPr>
          <a:xfrm>
            <a:off x="1199235" y="3412796"/>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0" name="Picture 19" descr="Example bar chart. The second bar element has visual focus indication.">
            <a:extLst>
              <a:ext uri="{FF2B5EF4-FFF2-40B4-BE49-F238E27FC236}">
                <a16:creationId xmlns:a16="http://schemas.microsoft.com/office/drawing/2014/main" id="{1EFBCBD4-181E-1B46-8E0F-1221143F23DC}"/>
              </a:ext>
            </a:extLst>
          </p:cNvPr>
          <p:cNvPicPr>
            <a:picLocks noChangeAspect="1"/>
          </p:cNvPicPr>
          <p:nvPr/>
        </p:nvPicPr>
        <p:blipFill>
          <a:blip r:embed="rId2"/>
          <a:stretch>
            <a:fillRect/>
          </a:stretch>
        </p:blipFill>
        <p:spPr>
          <a:xfrm>
            <a:off x="114550" y="3948345"/>
            <a:ext cx="4687609" cy="2432304"/>
          </a:xfrm>
          <a:prstGeom prst="rect">
            <a:avLst/>
          </a:prstGeom>
        </p:spPr>
      </p:pic>
      <p:sp>
        <p:nvSpPr>
          <p:cNvPr id="24" name="TextBox 23">
            <a:extLst>
              <a:ext uri="{FF2B5EF4-FFF2-40B4-BE49-F238E27FC236}">
                <a16:creationId xmlns:a16="http://schemas.microsoft.com/office/drawing/2014/main" id="{AD5044CD-6633-BC45-976A-EB0FE2959062}"/>
              </a:ext>
            </a:extLst>
          </p:cNvPr>
          <p:cNvSpPr txBox="1"/>
          <p:nvPr/>
        </p:nvSpPr>
        <p:spPr>
          <a:xfrm>
            <a:off x="4982500" y="3197353"/>
            <a:ext cx="2269083" cy="584775"/>
          </a:xfrm>
          <a:prstGeom prst="rect">
            <a:avLst/>
          </a:prstGeom>
          <a:noFill/>
        </p:spPr>
        <p:txBody>
          <a:bodyPr wrap="square" rtlCol="0">
            <a:spAutoFit/>
          </a:bodyPr>
          <a:lstStyle/>
          <a:p>
            <a:r>
              <a:rPr lang="en-US" sz="1600">
                <a:latin typeface="Open Sans Light" panose="020B0306030504020204" pitchFamily="34" charset="0"/>
                <a:ea typeface="Open Sans Light" panose="020B0306030504020204" pitchFamily="34" charset="0"/>
                <a:cs typeface="Open Sans Light" panose="020B0306030504020204" pitchFamily="34" charset="0"/>
              </a:rPr>
              <a:t>2. User presses ENTER or SPACEBAR.</a:t>
            </a:r>
          </a:p>
        </p:txBody>
      </p:sp>
      <p:sp>
        <p:nvSpPr>
          <p:cNvPr id="25" name="TextBox 24">
            <a:extLst>
              <a:ext uri="{FF2B5EF4-FFF2-40B4-BE49-F238E27FC236}">
                <a16:creationId xmlns:a16="http://schemas.microsoft.com/office/drawing/2014/main" id="{01B27B00-70F8-1C4D-AE66-FF4A19D97975}"/>
              </a:ext>
            </a:extLst>
          </p:cNvPr>
          <p:cNvSpPr txBox="1"/>
          <p:nvPr/>
        </p:nvSpPr>
        <p:spPr>
          <a:xfrm>
            <a:off x="7670318" y="3135797"/>
            <a:ext cx="4155140" cy="646331"/>
          </a:xfrm>
          <a:prstGeom prst="rect">
            <a:avLst/>
          </a:prstGeom>
          <a:noFill/>
        </p:spPr>
        <p:txBody>
          <a:bodyPr wrap="squar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3. User focus stays here, bar receives new styling (from application logic).</a:t>
            </a:r>
          </a:p>
        </p:txBody>
      </p:sp>
      <p:pic>
        <p:nvPicPr>
          <p:cNvPr id="14" name="Picture 13" descr="Example bar chart. The second bar element has visual focus and visual selection indication.">
            <a:extLst>
              <a:ext uri="{FF2B5EF4-FFF2-40B4-BE49-F238E27FC236}">
                <a16:creationId xmlns:a16="http://schemas.microsoft.com/office/drawing/2014/main" id="{5FC03385-1A33-B342-945A-32D9F1B758DF}"/>
              </a:ext>
            </a:extLst>
          </p:cNvPr>
          <p:cNvPicPr>
            <a:picLocks noChangeAspect="1"/>
          </p:cNvPicPr>
          <p:nvPr/>
        </p:nvPicPr>
        <p:blipFill>
          <a:blip r:embed="rId3"/>
          <a:stretch>
            <a:fillRect/>
          </a:stretch>
        </p:blipFill>
        <p:spPr>
          <a:xfrm>
            <a:off x="7401430" y="3948345"/>
            <a:ext cx="4692916" cy="2432304"/>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7071B112-CD3D-6B4B-AB6D-83FCDB88F92A}"/>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2835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40E6-56F6-9E40-8B85-AE9C6DDE5B19}"/>
              </a:ext>
            </a:extLst>
          </p:cNvPr>
          <p:cNvSpPr>
            <a:spLocks noGrp="1"/>
          </p:cNvSpPr>
          <p:nvPr>
            <p:ph type="title"/>
          </p:nvPr>
        </p:nvSpPr>
        <p:spPr>
          <a:xfrm>
            <a:off x="838200" y="2766218"/>
            <a:ext cx="10515600" cy="1325563"/>
          </a:xfrm>
        </p:spPr>
        <p:txBody>
          <a:bodyPr/>
          <a:lstStyle/>
          <a:p>
            <a:r>
              <a:rPr lang="en-US"/>
              <a:t>So why Design Systems?</a:t>
            </a:r>
          </a:p>
        </p:txBody>
      </p:sp>
      <p:sp>
        <p:nvSpPr>
          <p:cNvPr id="3" name="Footer Placeholder 2">
            <a:extLst>
              <a:ext uri="{FF2B5EF4-FFF2-40B4-BE49-F238E27FC236}">
                <a16:creationId xmlns:a16="http://schemas.microsoft.com/office/drawing/2014/main" id="{BA1EC7BA-2CCA-3B4A-B7F3-A7B8F434788A}"/>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7977190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p:txBody>
          <a:bodyPr/>
          <a:lstStyle/>
          <a:p>
            <a:r>
              <a:rPr lang="en-US"/>
              <a:t>Cross-Group Element: Next Cousin</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493397" y="1342968"/>
            <a:ext cx="11205205" cy="1305512"/>
          </a:xfrm>
        </p:spPr>
        <p:txBody>
          <a:bodyPr>
            <a:normAutofit fontScale="92500"/>
          </a:bodyPr>
          <a:lstStyle/>
          <a:p>
            <a:r>
              <a:rPr lang="en-US"/>
              <a:t>When the user is focusing an element and the chart contains cross-group categories, they may press </a:t>
            </a:r>
            <a:r>
              <a:rPr lang="en-US" b="1">
                <a:latin typeface="Open Sans" panose="020B0606030504020204" pitchFamily="34" charset="0"/>
                <a:ea typeface="Open Sans" panose="020B0606030504020204" pitchFamily="34" charset="0"/>
                <a:cs typeface="Open Sans" panose="020B0606030504020204" pitchFamily="34" charset="0"/>
              </a:rPr>
              <a:t>PERIOD</a:t>
            </a:r>
            <a:r>
              <a:rPr lang="en-US"/>
              <a:t> to leave their group and move to the next group’s corresponding child element of the same category.</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6" name="TextBox 25">
            <a:extLst>
              <a:ext uri="{FF2B5EF4-FFF2-40B4-BE49-F238E27FC236}">
                <a16:creationId xmlns:a16="http://schemas.microsoft.com/office/drawing/2014/main" id="{CD93CCAB-C9C8-E14E-9D6B-A7ADF23E1C73}"/>
              </a:ext>
            </a:extLst>
          </p:cNvPr>
          <p:cNvSpPr txBox="1"/>
          <p:nvPr/>
        </p:nvSpPr>
        <p:spPr>
          <a:xfrm>
            <a:off x="1199235" y="3311198"/>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0" name="Picture 19" descr="Example stacked bar chart. The first bar element of the first stack has visual focus indication.">
            <a:extLst>
              <a:ext uri="{FF2B5EF4-FFF2-40B4-BE49-F238E27FC236}">
                <a16:creationId xmlns:a16="http://schemas.microsoft.com/office/drawing/2014/main" id="{8D78E442-D08C-6446-B6E9-433DD3978853}"/>
              </a:ext>
            </a:extLst>
          </p:cNvPr>
          <p:cNvPicPr>
            <a:picLocks noChangeAspect="1"/>
          </p:cNvPicPr>
          <p:nvPr/>
        </p:nvPicPr>
        <p:blipFill>
          <a:blip r:embed="rId2"/>
          <a:stretch>
            <a:fillRect/>
          </a:stretch>
        </p:blipFill>
        <p:spPr>
          <a:xfrm>
            <a:off x="120189" y="3784895"/>
            <a:ext cx="4690872" cy="2596733"/>
          </a:xfrm>
          <a:prstGeom prst="rect">
            <a:avLst/>
          </a:prstGeom>
        </p:spPr>
      </p:pic>
      <p:sp>
        <p:nvSpPr>
          <p:cNvPr id="27" name="TextBox 26">
            <a:extLst>
              <a:ext uri="{FF2B5EF4-FFF2-40B4-BE49-F238E27FC236}">
                <a16:creationId xmlns:a16="http://schemas.microsoft.com/office/drawing/2014/main" id="{CA123D96-2990-F647-891A-722F0B544D87}"/>
              </a:ext>
            </a:extLst>
          </p:cNvPr>
          <p:cNvSpPr txBox="1"/>
          <p:nvPr/>
        </p:nvSpPr>
        <p:spPr>
          <a:xfrm>
            <a:off x="4982500" y="3034199"/>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PERIOD.</a:t>
            </a:r>
          </a:p>
        </p:txBody>
      </p:sp>
      <p:sp>
        <p:nvSpPr>
          <p:cNvPr id="28" name="TextBox 27">
            <a:extLst>
              <a:ext uri="{FF2B5EF4-FFF2-40B4-BE49-F238E27FC236}">
                <a16:creationId xmlns:a16="http://schemas.microsoft.com/office/drawing/2014/main" id="{BF5490F7-E27B-9140-BDA3-087E0F7434C1}"/>
              </a:ext>
            </a:extLst>
          </p:cNvPr>
          <p:cNvSpPr txBox="1"/>
          <p:nvPr/>
        </p:nvSpPr>
        <p:spPr>
          <a:xfrm>
            <a:off x="8326235" y="3311198"/>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25" name="Picture 24" descr="Example stacked bar chart. The first bar element of the second stack has visual focus indication.">
            <a:extLst>
              <a:ext uri="{FF2B5EF4-FFF2-40B4-BE49-F238E27FC236}">
                <a16:creationId xmlns:a16="http://schemas.microsoft.com/office/drawing/2014/main" id="{DB218244-4E5F-A542-BEEF-D4AB5649E195}"/>
              </a:ext>
            </a:extLst>
          </p:cNvPr>
          <p:cNvPicPr>
            <a:picLocks noChangeAspect="1"/>
          </p:cNvPicPr>
          <p:nvPr/>
        </p:nvPicPr>
        <p:blipFill>
          <a:blip r:embed="rId3"/>
          <a:stretch>
            <a:fillRect/>
          </a:stretch>
        </p:blipFill>
        <p:spPr>
          <a:xfrm>
            <a:off x="7401430" y="3784895"/>
            <a:ext cx="4690872" cy="2596733"/>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EBB0D08C-DA77-EB41-BD18-FF1DF6F296A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4062473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a:xfrm>
            <a:off x="838200" y="685800"/>
            <a:ext cx="10515600" cy="657168"/>
          </a:xfrm>
        </p:spPr>
        <p:txBody>
          <a:bodyPr>
            <a:normAutofit fontScale="90000"/>
          </a:bodyPr>
          <a:lstStyle/>
          <a:p>
            <a:r>
              <a:rPr lang="en-US"/>
              <a:t>Cross-Group Element: Previous Cousin</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441961" y="1342968"/>
            <a:ext cx="11308078" cy="1305512"/>
          </a:xfrm>
        </p:spPr>
        <p:txBody>
          <a:bodyPr>
            <a:normAutofit fontScale="92500"/>
          </a:bodyPr>
          <a:lstStyle/>
          <a:p>
            <a:r>
              <a:rPr lang="en-US"/>
              <a:t>When the user is focusing an element and the chart contains cross-group categories, they may press </a:t>
            </a:r>
            <a:r>
              <a:rPr lang="en-US" b="1">
                <a:latin typeface="Open Sans" panose="020B0606030504020204" pitchFamily="34" charset="0"/>
                <a:ea typeface="Open Sans" panose="020B0606030504020204" pitchFamily="34" charset="0"/>
                <a:cs typeface="Open Sans" panose="020B0606030504020204" pitchFamily="34" charset="0"/>
              </a:rPr>
              <a:t>COMMA</a:t>
            </a:r>
            <a:r>
              <a:rPr lang="en-US"/>
              <a:t> to leave their group and move to the previous group’s corresponding child element of the same category.</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27C09AA5-2F5C-0F43-AC2E-0F85988C2249}"/>
              </a:ext>
            </a:extLst>
          </p:cNvPr>
          <p:cNvSpPr txBox="1"/>
          <p:nvPr/>
        </p:nvSpPr>
        <p:spPr>
          <a:xfrm>
            <a:off x="1199235" y="3311198"/>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21" name="Picture 20" descr="Example stacked bar chart. The first bar element of the second stack has visual focus indication.">
            <a:extLst>
              <a:ext uri="{FF2B5EF4-FFF2-40B4-BE49-F238E27FC236}">
                <a16:creationId xmlns:a16="http://schemas.microsoft.com/office/drawing/2014/main" id="{2AE748CC-09EA-8141-8F83-8E188FD7DE56}"/>
              </a:ext>
            </a:extLst>
          </p:cNvPr>
          <p:cNvPicPr>
            <a:picLocks noChangeAspect="1"/>
          </p:cNvPicPr>
          <p:nvPr/>
        </p:nvPicPr>
        <p:blipFill>
          <a:blip r:embed="rId2"/>
          <a:stretch>
            <a:fillRect/>
          </a:stretch>
        </p:blipFill>
        <p:spPr>
          <a:xfrm>
            <a:off x="117221" y="3784895"/>
            <a:ext cx="4690872" cy="2596733"/>
          </a:xfrm>
          <a:prstGeom prst="rect">
            <a:avLst/>
          </a:prstGeom>
        </p:spPr>
      </p:pic>
      <p:sp>
        <p:nvSpPr>
          <p:cNvPr id="23" name="TextBox 22">
            <a:extLst>
              <a:ext uri="{FF2B5EF4-FFF2-40B4-BE49-F238E27FC236}">
                <a16:creationId xmlns:a16="http://schemas.microsoft.com/office/drawing/2014/main" id="{F14C1CCE-FEBA-AE46-BD37-0A99185A8C0F}"/>
              </a:ext>
            </a:extLst>
          </p:cNvPr>
          <p:cNvSpPr txBox="1"/>
          <p:nvPr/>
        </p:nvSpPr>
        <p:spPr>
          <a:xfrm>
            <a:off x="4982500" y="3034199"/>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COMMA.</a:t>
            </a:r>
          </a:p>
        </p:txBody>
      </p:sp>
      <p:sp>
        <p:nvSpPr>
          <p:cNvPr id="24" name="TextBox 23">
            <a:extLst>
              <a:ext uri="{FF2B5EF4-FFF2-40B4-BE49-F238E27FC236}">
                <a16:creationId xmlns:a16="http://schemas.microsoft.com/office/drawing/2014/main" id="{ACF8F1BF-5A8F-A04F-8DF2-A0BC56D737AF}"/>
              </a:ext>
            </a:extLst>
          </p:cNvPr>
          <p:cNvSpPr txBox="1"/>
          <p:nvPr/>
        </p:nvSpPr>
        <p:spPr>
          <a:xfrm>
            <a:off x="8326235" y="3311198"/>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20" name="Picture 19" descr="Example stacked bar chart. The first bar element of the first stack has visual focus indication.">
            <a:extLst>
              <a:ext uri="{FF2B5EF4-FFF2-40B4-BE49-F238E27FC236}">
                <a16:creationId xmlns:a16="http://schemas.microsoft.com/office/drawing/2014/main" id="{F622E0A7-88C9-8848-9D4B-45D70520E176}"/>
              </a:ext>
            </a:extLst>
          </p:cNvPr>
          <p:cNvPicPr>
            <a:picLocks noChangeAspect="1"/>
          </p:cNvPicPr>
          <p:nvPr/>
        </p:nvPicPr>
        <p:blipFill>
          <a:blip r:embed="rId3"/>
          <a:stretch>
            <a:fillRect/>
          </a:stretch>
        </p:blipFill>
        <p:spPr>
          <a:xfrm>
            <a:off x="7401430" y="3784895"/>
            <a:ext cx="4690872" cy="2596733"/>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3935026"/>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892947E0-69D2-E841-84AA-8C04DBB68027}"/>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1917290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a:xfrm>
            <a:off x="838200" y="293687"/>
            <a:ext cx="10515600" cy="1325563"/>
          </a:xfrm>
        </p:spPr>
        <p:txBody>
          <a:bodyPr/>
          <a:lstStyle/>
          <a:p>
            <a:r>
              <a:rPr lang="en-US"/>
              <a:t>Cross-Group Element: Loop to Last Cousin</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493397" y="1571572"/>
            <a:ext cx="11205205" cy="1657399"/>
          </a:xfrm>
        </p:spPr>
        <p:txBody>
          <a:bodyPr>
            <a:normAutofit/>
          </a:bodyPr>
          <a:lstStyle/>
          <a:p>
            <a:r>
              <a:rPr lang="en-US"/>
              <a:t>When the user is focusing an element in the chart’s first group and the chart contains cross-group categories, they may press </a:t>
            </a:r>
            <a:r>
              <a:rPr lang="en-US" b="1">
                <a:latin typeface="Open Sans" panose="020B0606030504020204" pitchFamily="34" charset="0"/>
                <a:ea typeface="Open Sans" panose="020B0606030504020204" pitchFamily="34" charset="0"/>
                <a:cs typeface="Open Sans" panose="020B0606030504020204" pitchFamily="34" charset="0"/>
              </a:rPr>
              <a:t>COMMA</a:t>
            </a:r>
            <a:r>
              <a:rPr lang="en-US"/>
              <a:t> to leave their group and move to the last group’s corresponding child element of the same category.</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4A543960-D58C-B843-9A37-4291785BC26C}"/>
              </a:ext>
            </a:extLst>
          </p:cNvPr>
          <p:cNvSpPr txBox="1"/>
          <p:nvPr/>
        </p:nvSpPr>
        <p:spPr>
          <a:xfrm>
            <a:off x="1199235" y="3649863"/>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17" name="Picture 16" descr="Example stacked bar chart. The first bar element of the first stack has visual focus indication.">
            <a:extLst>
              <a:ext uri="{FF2B5EF4-FFF2-40B4-BE49-F238E27FC236}">
                <a16:creationId xmlns:a16="http://schemas.microsoft.com/office/drawing/2014/main" id="{9B71FBA0-DE96-3444-B5CC-D43A381D8749}"/>
              </a:ext>
            </a:extLst>
          </p:cNvPr>
          <p:cNvPicPr>
            <a:picLocks noChangeAspect="1"/>
          </p:cNvPicPr>
          <p:nvPr/>
        </p:nvPicPr>
        <p:blipFill>
          <a:blip r:embed="rId2"/>
          <a:stretch>
            <a:fillRect/>
          </a:stretch>
        </p:blipFill>
        <p:spPr>
          <a:xfrm>
            <a:off x="120189" y="4156380"/>
            <a:ext cx="4690872" cy="2596733"/>
          </a:xfrm>
          <a:prstGeom prst="rect">
            <a:avLst/>
          </a:prstGeom>
        </p:spPr>
      </p:pic>
      <p:sp>
        <p:nvSpPr>
          <p:cNvPr id="20" name="TextBox 19">
            <a:extLst>
              <a:ext uri="{FF2B5EF4-FFF2-40B4-BE49-F238E27FC236}">
                <a16:creationId xmlns:a16="http://schemas.microsoft.com/office/drawing/2014/main" id="{32BF4722-F2BD-F444-99AF-D1534E0FAC2F}"/>
              </a:ext>
            </a:extLst>
          </p:cNvPr>
          <p:cNvSpPr txBox="1"/>
          <p:nvPr/>
        </p:nvSpPr>
        <p:spPr>
          <a:xfrm>
            <a:off x="4982500" y="3372864"/>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COMMA.</a:t>
            </a:r>
          </a:p>
        </p:txBody>
      </p:sp>
      <p:sp>
        <p:nvSpPr>
          <p:cNvPr id="21" name="TextBox 20">
            <a:extLst>
              <a:ext uri="{FF2B5EF4-FFF2-40B4-BE49-F238E27FC236}">
                <a16:creationId xmlns:a16="http://schemas.microsoft.com/office/drawing/2014/main" id="{23E15FB3-E08F-114A-92DD-A4EF0A65E344}"/>
              </a:ext>
            </a:extLst>
          </p:cNvPr>
          <p:cNvSpPr txBox="1"/>
          <p:nvPr/>
        </p:nvSpPr>
        <p:spPr>
          <a:xfrm>
            <a:off x="8326235" y="3649863"/>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5" name="Picture 4" descr="Example stacked bar chart. The first bar element of the last stack has visual focus indication.">
            <a:extLst>
              <a:ext uri="{FF2B5EF4-FFF2-40B4-BE49-F238E27FC236}">
                <a16:creationId xmlns:a16="http://schemas.microsoft.com/office/drawing/2014/main" id="{8E011916-6911-8B4C-A3FA-9314FC3259D6}"/>
              </a:ext>
            </a:extLst>
          </p:cNvPr>
          <p:cNvPicPr>
            <a:picLocks noChangeAspect="1"/>
          </p:cNvPicPr>
          <p:nvPr/>
        </p:nvPicPr>
        <p:blipFill>
          <a:blip r:embed="rId3"/>
          <a:stretch>
            <a:fillRect/>
          </a:stretch>
        </p:blipFill>
        <p:spPr>
          <a:xfrm>
            <a:off x="7401430" y="4156380"/>
            <a:ext cx="4690872" cy="2596733"/>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4306511"/>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3A364C83-1DF2-804D-9076-4F5F672B66FF}"/>
              </a:ext>
            </a:extLst>
          </p:cNvPr>
          <p:cNvSpPr>
            <a:spLocks noGrp="1"/>
          </p:cNvSpPr>
          <p:nvPr>
            <p:ph type="ftr" sz="quarter" idx="11"/>
          </p:nvPr>
        </p:nvSpPr>
        <p:spPr>
          <a:xfrm>
            <a:off x="4811061" y="6356352"/>
            <a:ext cx="2590370" cy="365125"/>
          </a:xfrm>
        </p:spPr>
        <p:txBody>
          <a:bodyPr/>
          <a:lstStyle/>
          <a:p>
            <a:r>
              <a:rPr lang="en-US" dirty="0"/>
              <a:t>© Copyright 2020 Visa Inc.  All Rights Reserved.</a:t>
            </a:r>
          </a:p>
        </p:txBody>
      </p:sp>
    </p:spTree>
    <p:extLst>
      <p:ext uri="{BB962C8B-B14F-4D97-AF65-F5344CB8AC3E}">
        <p14:creationId xmlns:p14="http://schemas.microsoft.com/office/powerpoint/2010/main" val="7087926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E56AF-42B8-E448-A2DD-16EAEC9306F7}"/>
              </a:ext>
            </a:extLst>
          </p:cNvPr>
          <p:cNvSpPr>
            <a:spLocks noGrp="1"/>
          </p:cNvSpPr>
          <p:nvPr>
            <p:ph type="title"/>
          </p:nvPr>
        </p:nvSpPr>
        <p:spPr>
          <a:xfrm>
            <a:off x="838200" y="293687"/>
            <a:ext cx="10515600" cy="1325563"/>
          </a:xfrm>
        </p:spPr>
        <p:txBody>
          <a:bodyPr/>
          <a:lstStyle/>
          <a:p>
            <a:r>
              <a:rPr lang="en-US" dirty="0"/>
              <a:t>Cross-Group Element: Loop back to First Cousin</a:t>
            </a:r>
          </a:p>
        </p:txBody>
      </p:sp>
      <p:sp>
        <p:nvSpPr>
          <p:cNvPr id="3" name="Content Placeholder 2">
            <a:extLst>
              <a:ext uri="{FF2B5EF4-FFF2-40B4-BE49-F238E27FC236}">
                <a16:creationId xmlns:a16="http://schemas.microsoft.com/office/drawing/2014/main" id="{76056B83-1E37-6641-811C-B06C5FCFBB1A}"/>
              </a:ext>
            </a:extLst>
          </p:cNvPr>
          <p:cNvSpPr>
            <a:spLocks noGrp="1"/>
          </p:cNvSpPr>
          <p:nvPr>
            <p:ph idx="1"/>
          </p:nvPr>
        </p:nvSpPr>
        <p:spPr>
          <a:xfrm>
            <a:off x="493397" y="1571572"/>
            <a:ext cx="11205205" cy="1657399"/>
          </a:xfrm>
        </p:spPr>
        <p:txBody>
          <a:bodyPr>
            <a:normAutofit/>
          </a:bodyPr>
          <a:lstStyle/>
          <a:p>
            <a:r>
              <a:rPr lang="en-US"/>
              <a:t>When the user is focusing an element in the chart’s last group and the chart contains cross-group categories, they may press </a:t>
            </a:r>
            <a:r>
              <a:rPr lang="en-US" b="1">
                <a:latin typeface="Open Sans" panose="020B0606030504020204" pitchFamily="34" charset="0"/>
                <a:ea typeface="Open Sans" panose="020B0606030504020204" pitchFamily="34" charset="0"/>
                <a:cs typeface="Open Sans" panose="020B0606030504020204" pitchFamily="34" charset="0"/>
              </a:rPr>
              <a:t>PERIOD</a:t>
            </a:r>
            <a:r>
              <a:rPr lang="en-US"/>
              <a:t> to leave their group and move to the first group’s corresponding child element of the same category.</a:t>
            </a:r>
            <a:endParaRPr lang="en-US" b="1">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38B7CB96-A8A9-BB41-A0C6-04FC2A5162DB}"/>
              </a:ext>
            </a:extLst>
          </p:cNvPr>
          <p:cNvSpPr txBox="1"/>
          <p:nvPr/>
        </p:nvSpPr>
        <p:spPr>
          <a:xfrm>
            <a:off x="1199235" y="3649863"/>
            <a:ext cx="2344103"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focus is here.</a:t>
            </a:r>
          </a:p>
        </p:txBody>
      </p:sp>
      <p:pic>
        <p:nvPicPr>
          <p:cNvPr id="5" name="Picture 4" descr="Example stacked bar chart. The first bar element of the last stack has visual focus indication.">
            <a:extLst>
              <a:ext uri="{FF2B5EF4-FFF2-40B4-BE49-F238E27FC236}">
                <a16:creationId xmlns:a16="http://schemas.microsoft.com/office/drawing/2014/main" id="{8E011916-6911-8B4C-A3FA-9314FC3259D6}"/>
              </a:ext>
            </a:extLst>
          </p:cNvPr>
          <p:cNvPicPr>
            <a:picLocks noChangeAspect="1"/>
          </p:cNvPicPr>
          <p:nvPr/>
        </p:nvPicPr>
        <p:blipFill>
          <a:blip r:embed="rId2"/>
          <a:stretch>
            <a:fillRect/>
          </a:stretch>
        </p:blipFill>
        <p:spPr>
          <a:xfrm>
            <a:off x="120189" y="4156380"/>
            <a:ext cx="4690872" cy="2596733"/>
          </a:xfrm>
          <a:prstGeom prst="rect">
            <a:avLst/>
          </a:prstGeom>
        </p:spPr>
      </p:pic>
      <p:sp>
        <p:nvSpPr>
          <p:cNvPr id="21" name="TextBox 20">
            <a:extLst>
              <a:ext uri="{FF2B5EF4-FFF2-40B4-BE49-F238E27FC236}">
                <a16:creationId xmlns:a16="http://schemas.microsoft.com/office/drawing/2014/main" id="{0447B212-FB65-1F49-85A8-3536BC78ED97}"/>
              </a:ext>
            </a:extLst>
          </p:cNvPr>
          <p:cNvSpPr txBox="1"/>
          <p:nvPr/>
        </p:nvSpPr>
        <p:spPr>
          <a:xfrm>
            <a:off x="4982500" y="3372864"/>
            <a:ext cx="2269083" cy="646331"/>
          </a:xfrm>
          <a:prstGeom prst="rect">
            <a:avLst/>
          </a:prstGeom>
          <a:noFill/>
        </p:spPr>
        <p:txBody>
          <a:bodyPr wrap="squar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2. User presses PERIOD.</a:t>
            </a:r>
          </a:p>
        </p:txBody>
      </p:sp>
      <p:sp>
        <p:nvSpPr>
          <p:cNvPr id="22" name="TextBox 21">
            <a:extLst>
              <a:ext uri="{FF2B5EF4-FFF2-40B4-BE49-F238E27FC236}">
                <a16:creationId xmlns:a16="http://schemas.microsoft.com/office/drawing/2014/main" id="{07B98597-62CE-7242-A556-BF4D7832BD12}"/>
              </a:ext>
            </a:extLst>
          </p:cNvPr>
          <p:cNvSpPr txBox="1"/>
          <p:nvPr/>
        </p:nvSpPr>
        <p:spPr>
          <a:xfrm>
            <a:off x="8326235" y="3649863"/>
            <a:ext cx="2836418" cy="369332"/>
          </a:xfrm>
          <a:prstGeom prst="rect">
            <a:avLst/>
          </a:prstGeom>
          <a:noFill/>
        </p:spPr>
        <p:txBody>
          <a:bodyPr wrap="none" rtlCol="0">
            <a:spAutoFit/>
          </a:bodyPr>
          <a:lstStyle/>
          <a:p>
            <a:r>
              <a:rPr lang="en-US">
                <a:latin typeface="Open Sans Light" panose="020B0306030504020204" pitchFamily="34" charset="0"/>
                <a:ea typeface="Open Sans Light" panose="020B0306030504020204" pitchFamily="34" charset="0"/>
                <a:cs typeface="Open Sans Light" panose="020B0306030504020204" pitchFamily="34" charset="0"/>
              </a:rPr>
              <a:t>3. User focus is now here.</a:t>
            </a:r>
          </a:p>
        </p:txBody>
      </p:sp>
      <p:pic>
        <p:nvPicPr>
          <p:cNvPr id="16" name="Picture 15" descr="Example stacked bar chart. The first bar element of the first stack has visual focus indication.">
            <a:extLst>
              <a:ext uri="{FF2B5EF4-FFF2-40B4-BE49-F238E27FC236}">
                <a16:creationId xmlns:a16="http://schemas.microsoft.com/office/drawing/2014/main" id="{EFE77BA8-0BE5-D54D-9962-72C28B8C25C8}"/>
              </a:ext>
            </a:extLst>
          </p:cNvPr>
          <p:cNvPicPr>
            <a:picLocks noChangeAspect="1"/>
          </p:cNvPicPr>
          <p:nvPr/>
        </p:nvPicPr>
        <p:blipFill>
          <a:blip r:embed="rId3"/>
          <a:stretch>
            <a:fillRect/>
          </a:stretch>
        </p:blipFill>
        <p:spPr>
          <a:xfrm>
            <a:off x="7401430" y="4156380"/>
            <a:ext cx="4690872" cy="2596733"/>
          </a:xfrm>
          <a:prstGeom prst="rect">
            <a:avLst/>
          </a:prstGeom>
        </p:spPr>
      </p:pic>
      <p:grpSp>
        <p:nvGrpSpPr>
          <p:cNvPr id="6" name="Group 5">
            <a:extLst>
              <a:ext uri="{FF2B5EF4-FFF2-40B4-BE49-F238E27FC236}">
                <a16:creationId xmlns:a16="http://schemas.microsoft.com/office/drawing/2014/main" id="{A3402682-7E04-5749-9E58-74FC42ED0E81}"/>
              </a:ext>
              <a:ext uri="{C183D7F6-B498-43B3-948B-1728B52AA6E4}">
                <adec:decorative xmlns:adec="http://schemas.microsoft.com/office/drawing/2017/decorative" val="1"/>
              </a:ext>
            </a:extLst>
          </p:cNvPr>
          <p:cNvGrpSpPr/>
          <p:nvPr/>
        </p:nvGrpSpPr>
        <p:grpSpPr>
          <a:xfrm>
            <a:off x="5022609" y="4306511"/>
            <a:ext cx="2185837" cy="1424782"/>
            <a:chOff x="5022609" y="3935026"/>
            <a:chExt cx="2185837" cy="1424782"/>
          </a:xfrm>
        </p:grpSpPr>
        <p:sp>
          <p:nvSpPr>
            <p:cNvPr id="7" name="Quad Arrow Callout 6">
              <a:extLst>
                <a:ext uri="{FF2B5EF4-FFF2-40B4-BE49-F238E27FC236}">
                  <a16:creationId xmlns:a16="http://schemas.microsoft.com/office/drawing/2014/main" id="{2EFA9498-9987-7F44-9F3E-D2DCEACD107D}"/>
                </a:ext>
              </a:extLst>
            </p:cNvPr>
            <p:cNvSpPr/>
            <p:nvPr/>
          </p:nvSpPr>
          <p:spPr>
            <a:xfrm flipV="1">
              <a:off x="5628434" y="4031574"/>
              <a:ext cx="977217" cy="977217"/>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Callout 7">
              <a:extLst>
                <a:ext uri="{FF2B5EF4-FFF2-40B4-BE49-F238E27FC236}">
                  <a16:creationId xmlns:a16="http://schemas.microsoft.com/office/drawing/2014/main" id="{926CFF0F-89E5-3D42-B205-173F41140A6B}"/>
                </a:ext>
              </a:extLst>
            </p:cNvPr>
            <p:cNvSpPr/>
            <p:nvPr/>
          </p:nvSpPr>
          <p:spPr>
            <a:xfrm flipV="1">
              <a:off x="6166290" y="5072251"/>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Callout 8">
              <a:extLst>
                <a:ext uri="{FF2B5EF4-FFF2-40B4-BE49-F238E27FC236}">
                  <a16:creationId xmlns:a16="http://schemas.microsoft.com/office/drawing/2014/main" id="{839976D4-55F4-9843-AFCE-BBC58A41B849}"/>
                </a:ext>
              </a:extLst>
            </p:cNvPr>
            <p:cNvSpPr/>
            <p:nvPr/>
          </p:nvSpPr>
          <p:spPr>
            <a:xfrm flipH="1" flipV="1">
              <a:off x="5603872" y="5072250"/>
              <a:ext cx="466365" cy="287557"/>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Turn Arrow 9">
              <a:extLst>
                <a:ext uri="{FF2B5EF4-FFF2-40B4-BE49-F238E27FC236}">
                  <a16:creationId xmlns:a16="http://schemas.microsoft.com/office/drawing/2014/main" id="{14C92605-2005-9C4A-8116-2325D0BAB2FA}"/>
                </a:ext>
              </a:extLst>
            </p:cNvPr>
            <p:cNvSpPr/>
            <p:nvPr/>
          </p:nvSpPr>
          <p:spPr>
            <a:xfrm>
              <a:off x="6652717" y="4738537"/>
              <a:ext cx="555729" cy="268706"/>
            </a:xfrm>
            <a:prstGeom prst="uturnArrow">
              <a:avLst/>
            </a:prstGeom>
            <a:solidFill>
              <a:srgbClr val="00FF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U-Turn Arrow 10">
              <a:extLst>
                <a:ext uri="{FF2B5EF4-FFF2-40B4-BE49-F238E27FC236}">
                  <a16:creationId xmlns:a16="http://schemas.microsoft.com/office/drawing/2014/main" id="{FC510910-1A4E-104A-9888-AE847623CB90}"/>
                </a:ext>
              </a:extLst>
            </p:cNvPr>
            <p:cNvSpPr/>
            <p:nvPr/>
          </p:nvSpPr>
          <p:spPr>
            <a:xfrm flipH="1">
              <a:off x="5022609" y="4728887"/>
              <a:ext cx="555729" cy="268706"/>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quot;No&quot; Symbol 11">
              <a:extLst>
                <a:ext uri="{FF2B5EF4-FFF2-40B4-BE49-F238E27FC236}">
                  <a16:creationId xmlns:a16="http://schemas.microsoft.com/office/drawing/2014/main" id="{0B062FE6-9E57-2645-B94B-D188E2F294C1}"/>
                </a:ext>
              </a:extLst>
            </p:cNvPr>
            <p:cNvSpPr/>
            <p:nvPr/>
          </p:nvSpPr>
          <p:spPr>
            <a:xfrm>
              <a:off x="5173151" y="4253960"/>
              <a:ext cx="254643" cy="254643"/>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Up Arrow 12">
              <a:extLst>
                <a:ext uri="{FF2B5EF4-FFF2-40B4-BE49-F238E27FC236}">
                  <a16:creationId xmlns:a16="http://schemas.microsoft.com/office/drawing/2014/main" id="{34EC1E49-E16D-4748-BCA5-DB5971E161CA}"/>
                </a:ext>
              </a:extLst>
            </p:cNvPr>
            <p:cNvSpPr/>
            <p:nvPr/>
          </p:nvSpPr>
          <p:spPr>
            <a:xfrm>
              <a:off x="5223212" y="3935026"/>
              <a:ext cx="154520" cy="33225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a:extLst>
                <a:ext uri="{FF2B5EF4-FFF2-40B4-BE49-F238E27FC236}">
                  <a16:creationId xmlns:a16="http://schemas.microsoft.com/office/drawing/2014/main" id="{E8BFA747-16C9-8E43-BEE9-6F9BA75AE335}"/>
                </a:ext>
              </a:extLst>
            </p:cNvPr>
            <p:cNvSpPr/>
            <p:nvPr/>
          </p:nvSpPr>
          <p:spPr>
            <a:xfrm flipV="1">
              <a:off x="6855617" y="4189669"/>
              <a:ext cx="154520" cy="332253"/>
            </a:xfrm>
            <a:prstGeom prst="upArrow">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a:extLst>
                <a:ext uri="{FF2B5EF4-FFF2-40B4-BE49-F238E27FC236}">
                  <a16:creationId xmlns:a16="http://schemas.microsoft.com/office/drawing/2014/main" id="{F9D36EF8-D5EA-8346-857B-AC3A08AEE6E9}"/>
                </a:ext>
              </a:extLst>
            </p:cNvPr>
            <p:cNvSpPr/>
            <p:nvPr/>
          </p:nvSpPr>
          <p:spPr>
            <a:xfrm>
              <a:off x="6805556" y="3948345"/>
              <a:ext cx="254643" cy="254643"/>
            </a:xfrm>
            <a:prstGeom prst="donut">
              <a:avLst>
                <a:gd name="adj" fmla="val 18380"/>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Footer Placeholder 3">
            <a:extLst>
              <a:ext uri="{FF2B5EF4-FFF2-40B4-BE49-F238E27FC236}">
                <a16:creationId xmlns:a16="http://schemas.microsoft.com/office/drawing/2014/main" id="{E0CE60A0-5A51-6F46-AA99-CDB0BAD4D3F7}"/>
              </a:ext>
            </a:extLst>
          </p:cNvPr>
          <p:cNvSpPr>
            <a:spLocks noGrp="1"/>
          </p:cNvSpPr>
          <p:nvPr>
            <p:ph type="ftr" sz="quarter" idx="11"/>
          </p:nvPr>
        </p:nvSpPr>
        <p:spPr>
          <a:xfrm>
            <a:off x="4811061" y="6356352"/>
            <a:ext cx="2590370" cy="365125"/>
          </a:xfrm>
        </p:spPr>
        <p:txBody>
          <a:bodyPr/>
          <a:lstStyle/>
          <a:p>
            <a:r>
              <a:rPr lang="en-US" dirty="0"/>
              <a:t>© Copyright 2020 Visa Inc.  All Rights Reserved.</a:t>
            </a:r>
          </a:p>
        </p:txBody>
      </p:sp>
    </p:spTree>
    <p:extLst>
      <p:ext uri="{BB962C8B-B14F-4D97-AF65-F5344CB8AC3E}">
        <p14:creationId xmlns:p14="http://schemas.microsoft.com/office/powerpoint/2010/main" val="40501214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98D4-8701-6642-95C0-F4F649421B0C}"/>
              </a:ext>
            </a:extLst>
          </p:cNvPr>
          <p:cNvSpPr>
            <a:spLocks noGrp="1"/>
          </p:cNvSpPr>
          <p:nvPr>
            <p:ph type="title"/>
          </p:nvPr>
        </p:nvSpPr>
        <p:spPr/>
        <p:txBody>
          <a:bodyPr>
            <a:normAutofit/>
          </a:bodyPr>
          <a:lstStyle/>
          <a:p>
            <a:r>
              <a:rPr lang="en-US" dirty="0"/>
              <a:t>Browser support for SVG keyboard interactivity and aria-labels</a:t>
            </a:r>
          </a:p>
        </p:txBody>
      </p:sp>
      <p:sp>
        <p:nvSpPr>
          <p:cNvPr id="3" name="Content Placeholder 2">
            <a:extLst>
              <a:ext uri="{FF2B5EF4-FFF2-40B4-BE49-F238E27FC236}">
                <a16:creationId xmlns:a16="http://schemas.microsoft.com/office/drawing/2014/main" id="{1C8209EB-2717-4741-B588-0AF8070C4325}"/>
              </a:ext>
            </a:extLst>
          </p:cNvPr>
          <p:cNvSpPr>
            <a:spLocks noGrp="1"/>
          </p:cNvSpPr>
          <p:nvPr>
            <p:ph idx="1"/>
          </p:nvPr>
        </p:nvSpPr>
        <p:spPr/>
        <p:txBody>
          <a:bodyPr/>
          <a:lstStyle/>
          <a:p>
            <a:r>
              <a:rPr lang="en-US" dirty="0"/>
              <a:t>Navigating SVG with a keyboard isn’t something every screen reader and browser can do well. Some can be tricky!</a:t>
            </a:r>
          </a:p>
          <a:p>
            <a:r>
              <a:rPr lang="en-US" dirty="0"/>
              <a:t>Internet Explorer 11 (IE 11) struggles especially (I tested with NVDA) and does not support the aria-label attribute on SVG.</a:t>
            </a:r>
          </a:p>
          <a:p>
            <a:r>
              <a:rPr lang="en-US" dirty="0"/>
              <a:t>We need an approach that takes everything we have applied until now, but works even on older browsers!</a:t>
            </a:r>
          </a:p>
        </p:txBody>
      </p:sp>
      <p:sp>
        <p:nvSpPr>
          <p:cNvPr id="4" name="Footer Placeholder 3">
            <a:extLst>
              <a:ext uri="{FF2B5EF4-FFF2-40B4-BE49-F238E27FC236}">
                <a16:creationId xmlns:a16="http://schemas.microsoft.com/office/drawing/2014/main" id="{06C12368-C6C0-844D-A9A5-16AE2A3DC34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6439414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a:xfrm>
            <a:off x="345989" y="19134"/>
            <a:ext cx="11430000" cy="1325563"/>
          </a:xfrm>
        </p:spPr>
        <p:txBody>
          <a:bodyPr>
            <a:normAutofit/>
          </a:bodyPr>
          <a:lstStyle/>
          <a:p>
            <a:r>
              <a:rPr lang="en-US" dirty="0"/>
              <a:t>A cross-browser solution: the Controller</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200" y="1825625"/>
            <a:ext cx="5257800" cy="4451607"/>
          </a:xfrm>
        </p:spPr>
        <p:txBody>
          <a:bodyPr>
            <a:normAutofit lnSpcReduction="10000"/>
          </a:bodyPr>
          <a:lstStyle/>
          <a:p>
            <a:r>
              <a:rPr lang="en-US" dirty="0"/>
              <a:t>Controller mirrors the interactivity of the chart, but only has up to 3 elements at a time (charts can have many).</a:t>
            </a:r>
          </a:p>
          <a:p>
            <a:r>
              <a:rPr lang="en-US" dirty="0"/>
              <a:t>Made of only HTML (IE safe!).</a:t>
            </a:r>
          </a:p>
          <a:p>
            <a:r>
              <a:rPr lang="en-US" dirty="0"/>
              <a:t>The controller is invisible and keyboard discoverable instead of the chart space.</a:t>
            </a:r>
          </a:p>
          <a:p>
            <a:r>
              <a:rPr lang="en-US" dirty="0"/>
              <a:t>If using a controller, chart’s aria and </a:t>
            </a:r>
            <a:r>
              <a:rPr lang="en-US" dirty="0" err="1"/>
              <a:t>tabindex</a:t>
            </a:r>
            <a:r>
              <a:rPr lang="en-US" dirty="0"/>
              <a:t> should be disabled. </a:t>
            </a:r>
          </a:p>
        </p:txBody>
      </p:sp>
      <p:pic>
        <p:nvPicPr>
          <p:cNvPr id="12" name="Picture 11" descr="Example bar chart.">
            <a:extLst>
              <a:ext uri="{FF2B5EF4-FFF2-40B4-BE49-F238E27FC236}">
                <a16:creationId xmlns:a16="http://schemas.microsoft.com/office/drawing/2014/main" id="{199E9341-915F-8041-8FB2-E55388E822D8}"/>
              </a:ext>
            </a:extLst>
          </p:cNvPr>
          <p:cNvPicPr>
            <a:picLocks noChangeAspect="1"/>
          </p:cNvPicPr>
          <p:nvPr/>
        </p:nvPicPr>
        <p:blipFill>
          <a:blip r:embed="rId2"/>
          <a:stretch>
            <a:fillRect/>
          </a:stretch>
        </p:blipFill>
        <p:spPr>
          <a:xfrm>
            <a:off x="6499654" y="3856033"/>
            <a:ext cx="5087551" cy="2636840"/>
          </a:xfrm>
          <a:prstGeom prst="rect">
            <a:avLst/>
          </a:prstGeom>
        </p:spPr>
      </p:pic>
      <p:grpSp>
        <p:nvGrpSpPr>
          <p:cNvPr id="65" name="Group 64" descr="Diagram of the data visualization controller. It has three nodes inside of it as well as the symbol used earlier for keyboard navigation controls.">
            <a:extLst>
              <a:ext uri="{FF2B5EF4-FFF2-40B4-BE49-F238E27FC236}">
                <a16:creationId xmlns:a16="http://schemas.microsoft.com/office/drawing/2014/main" id="{C398A14C-497A-2045-99FB-D570C2007C2A}"/>
              </a:ext>
            </a:extLst>
          </p:cNvPr>
          <p:cNvGrpSpPr/>
          <p:nvPr/>
        </p:nvGrpSpPr>
        <p:grpSpPr>
          <a:xfrm>
            <a:off x="6499653" y="1035783"/>
            <a:ext cx="5087551" cy="2636839"/>
            <a:chOff x="6499653" y="1035783"/>
            <a:chExt cx="5087551" cy="2636839"/>
          </a:xfrm>
        </p:grpSpPr>
        <p:sp>
          <p:nvSpPr>
            <p:cNvPr id="26" name="Rectangle 25">
              <a:extLst>
                <a:ext uri="{FF2B5EF4-FFF2-40B4-BE49-F238E27FC236}">
                  <a16:creationId xmlns:a16="http://schemas.microsoft.com/office/drawing/2014/main" id="{F4D3C6A6-BF47-A247-B23A-7E84A8A39228}"/>
                </a:ext>
              </a:extLst>
            </p:cNvPr>
            <p:cNvSpPr/>
            <p:nvPr/>
          </p:nvSpPr>
          <p:spPr>
            <a:xfrm>
              <a:off x="6499653" y="1035783"/>
              <a:ext cx="5087551" cy="26368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rPr>
                <a:t>Controller</a:t>
              </a:r>
            </a:p>
          </p:txBody>
        </p:sp>
        <p:sp>
          <p:nvSpPr>
            <p:cNvPr id="9" name="Diamond 8">
              <a:extLst>
                <a:ext uri="{FF2B5EF4-FFF2-40B4-BE49-F238E27FC236}">
                  <a16:creationId xmlns:a16="http://schemas.microsoft.com/office/drawing/2014/main" id="{AD3A7B1E-99DF-5443-98CD-3179A0C856A7}"/>
                </a:ext>
              </a:extLst>
            </p:cNvPr>
            <p:cNvSpPr/>
            <p:nvPr/>
          </p:nvSpPr>
          <p:spPr>
            <a:xfrm>
              <a:off x="6781800" y="2171276"/>
              <a:ext cx="1383957" cy="138395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iamond 9">
              <a:extLst>
                <a:ext uri="{FF2B5EF4-FFF2-40B4-BE49-F238E27FC236}">
                  <a16:creationId xmlns:a16="http://schemas.microsoft.com/office/drawing/2014/main" id="{FA41CB41-4212-8A45-B64F-D051B5E67DB5}"/>
                </a:ext>
              </a:extLst>
            </p:cNvPr>
            <p:cNvSpPr/>
            <p:nvPr/>
          </p:nvSpPr>
          <p:spPr>
            <a:xfrm>
              <a:off x="9932773" y="2171276"/>
              <a:ext cx="1383957" cy="138395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5C3EC72E-7C35-EA49-8A6F-B91835843096}"/>
                </a:ext>
              </a:extLst>
            </p:cNvPr>
            <p:cNvSpPr/>
            <p:nvPr/>
          </p:nvSpPr>
          <p:spPr>
            <a:xfrm flipV="1">
              <a:off x="8095361" y="1677006"/>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Quad Arrow Callout 58">
              <a:extLst>
                <a:ext uri="{FF2B5EF4-FFF2-40B4-BE49-F238E27FC236}">
                  <a16:creationId xmlns:a16="http://schemas.microsoft.com/office/drawing/2014/main" id="{6C2C62FF-0EA2-314A-9594-F9A6CC15BD13}"/>
                </a:ext>
              </a:extLst>
            </p:cNvPr>
            <p:cNvSpPr/>
            <p:nvPr/>
          </p:nvSpPr>
          <p:spPr>
            <a:xfrm flipV="1">
              <a:off x="8771174" y="2363026"/>
              <a:ext cx="526599" cy="526600"/>
            </a:xfrm>
            <a:prstGeom prst="quadArrowCallout">
              <a:avLst>
                <a:gd name="adj1" fmla="val 8119"/>
                <a:gd name="adj2" fmla="val 13317"/>
                <a:gd name="adj3" fmla="val 15050"/>
                <a:gd name="adj4" fmla="val 3079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Callout 59">
              <a:extLst>
                <a:ext uri="{FF2B5EF4-FFF2-40B4-BE49-F238E27FC236}">
                  <a16:creationId xmlns:a16="http://schemas.microsoft.com/office/drawing/2014/main" id="{99446E51-D201-DF43-B8C3-C3F9B0780CAD}"/>
                </a:ext>
              </a:extLst>
            </p:cNvPr>
            <p:cNvSpPr/>
            <p:nvPr/>
          </p:nvSpPr>
          <p:spPr>
            <a:xfrm flipV="1">
              <a:off x="9062644" y="3102796"/>
              <a:ext cx="251313" cy="154958"/>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Arrow Callout 60">
              <a:extLst>
                <a:ext uri="{FF2B5EF4-FFF2-40B4-BE49-F238E27FC236}">
                  <a16:creationId xmlns:a16="http://schemas.microsoft.com/office/drawing/2014/main" id="{4230309D-BC9D-5A43-B22C-32B4D3D45B76}"/>
                </a:ext>
              </a:extLst>
            </p:cNvPr>
            <p:cNvSpPr/>
            <p:nvPr/>
          </p:nvSpPr>
          <p:spPr>
            <a:xfrm flipH="1" flipV="1">
              <a:off x="8759570" y="3102796"/>
              <a:ext cx="251313" cy="154958"/>
            </a:xfrm>
            <a:prstGeom prst="rightArrowCallout">
              <a:avLst>
                <a:gd name="adj1" fmla="val 25000"/>
                <a:gd name="adj2" fmla="val 49999"/>
                <a:gd name="adj3" fmla="val 55727"/>
                <a:gd name="adj4" fmla="val 39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Turn Arrow 50">
              <a:extLst>
                <a:ext uri="{FF2B5EF4-FFF2-40B4-BE49-F238E27FC236}">
                  <a16:creationId xmlns:a16="http://schemas.microsoft.com/office/drawing/2014/main" id="{82F84B52-8A26-9D49-B9E1-DF2B1B971719}"/>
                </a:ext>
              </a:extLst>
            </p:cNvPr>
            <p:cNvSpPr/>
            <p:nvPr/>
          </p:nvSpPr>
          <p:spPr>
            <a:xfrm>
              <a:off x="9486760" y="2551740"/>
              <a:ext cx="299470" cy="144799"/>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U-Turn Arrow 51">
              <a:extLst>
                <a:ext uri="{FF2B5EF4-FFF2-40B4-BE49-F238E27FC236}">
                  <a16:creationId xmlns:a16="http://schemas.microsoft.com/office/drawing/2014/main" id="{52409301-DA8F-AF42-9514-F02537EC8620}"/>
                </a:ext>
              </a:extLst>
            </p:cNvPr>
            <p:cNvSpPr/>
            <p:nvPr/>
          </p:nvSpPr>
          <p:spPr>
            <a:xfrm flipH="1">
              <a:off x="8295693" y="2546540"/>
              <a:ext cx="299470" cy="144799"/>
            </a:xfrm>
            <a:prstGeom prst="utur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a:extLst>
                <a:ext uri="{FF2B5EF4-FFF2-40B4-BE49-F238E27FC236}">
                  <a16:creationId xmlns:a16="http://schemas.microsoft.com/office/drawing/2014/main" id="{E9E4FD58-E4B5-BB4E-A1DF-C99DD732430C}"/>
                </a:ext>
              </a:extLst>
            </p:cNvPr>
            <p:cNvGrpSpPr/>
            <p:nvPr/>
          </p:nvGrpSpPr>
          <p:grpSpPr>
            <a:xfrm>
              <a:off x="8791164" y="1970745"/>
              <a:ext cx="484383" cy="309087"/>
              <a:chOff x="8793453" y="1990176"/>
              <a:chExt cx="484383" cy="309087"/>
            </a:xfrm>
          </p:grpSpPr>
          <p:grpSp>
            <p:nvGrpSpPr>
              <p:cNvPr id="62" name="Group 61">
                <a:extLst>
                  <a:ext uri="{FF2B5EF4-FFF2-40B4-BE49-F238E27FC236}">
                    <a16:creationId xmlns:a16="http://schemas.microsoft.com/office/drawing/2014/main" id="{D2CF408B-713C-C344-AB4D-7C80419E7D71}"/>
                  </a:ext>
                </a:extLst>
              </p:cNvPr>
              <p:cNvGrpSpPr/>
              <p:nvPr/>
            </p:nvGrpSpPr>
            <p:grpSpPr>
              <a:xfrm>
                <a:off x="8793453" y="1990176"/>
                <a:ext cx="137221" cy="309087"/>
                <a:chOff x="8533137" y="2278966"/>
                <a:chExt cx="137221" cy="309087"/>
              </a:xfrm>
            </p:grpSpPr>
            <p:sp>
              <p:nvSpPr>
                <p:cNvPr id="57" name="&quot;No&quot; Symbol 56">
                  <a:extLst>
                    <a:ext uri="{FF2B5EF4-FFF2-40B4-BE49-F238E27FC236}">
                      <a16:creationId xmlns:a16="http://schemas.microsoft.com/office/drawing/2014/main" id="{8183B256-F544-FD4A-B9ED-3B40B4980604}"/>
                    </a:ext>
                  </a:extLst>
                </p:cNvPr>
                <p:cNvSpPr/>
                <p:nvPr/>
              </p:nvSpPr>
              <p:spPr>
                <a:xfrm>
                  <a:off x="8533137" y="2450832"/>
                  <a:ext cx="137221" cy="137221"/>
                </a:xfrm>
                <a:prstGeom prst="noSmoking">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Up Arrow 57">
                  <a:extLst>
                    <a:ext uri="{FF2B5EF4-FFF2-40B4-BE49-F238E27FC236}">
                      <a16:creationId xmlns:a16="http://schemas.microsoft.com/office/drawing/2014/main" id="{F514045C-5495-A645-B8CF-783B1043485D}"/>
                    </a:ext>
                  </a:extLst>
                </p:cNvPr>
                <p:cNvSpPr/>
                <p:nvPr/>
              </p:nvSpPr>
              <p:spPr>
                <a:xfrm>
                  <a:off x="8560114" y="2278966"/>
                  <a:ext cx="83267" cy="17904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AE01F45-16E9-994A-8034-C7CACDE0E674}"/>
                  </a:ext>
                </a:extLst>
              </p:cNvPr>
              <p:cNvGrpSpPr/>
              <p:nvPr/>
            </p:nvGrpSpPr>
            <p:grpSpPr>
              <a:xfrm>
                <a:off x="9140615" y="1990176"/>
                <a:ext cx="137221" cy="309087"/>
                <a:chOff x="9412802" y="2286143"/>
                <a:chExt cx="137221" cy="309087"/>
              </a:xfrm>
            </p:grpSpPr>
            <p:sp>
              <p:nvSpPr>
                <p:cNvPr id="55" name="Up Arrow 54">
                  <a:extLst>
                    <a:ext uri="{FF2B5EF4-FFF2-40B4-BE49-F238E27FC236}">
                      <a16:creationId xmlns:a16="http://schemas.microsoft.com/office/drawing/2014/main" id="{C1167A44-A423-2849-8E1D-F42C6B72AE19}"/>
                    </a:ext>
                  </a:extLst>
                </p:cNvPr>
                <p:cNvSpPr/>
                <p:nvPr/>
              </p:nvSpPr>
              <p:spPr>
                <a:xfrm flipV="1">
                  <a:off x="9439779" y="2416187"/>
                  <a:ext cx="83267" cy="179043"/>
                </a:xfrm>
                <a:prstGeom prst="up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nut 55">
                  <a:extLst>
                    <a:ext uri="{FF2B5EF4-FFF2-40B4-BE49-F238E27FC236}">
                      <a16:creationId xmlns:a16="http://schemas.microsoft.com/office/drawing/2014/main" id="{610201DA-5F17-BF49-90E2-2CF4757A8FFB}"/>
                    </a:ext>
                  </a:extLst>
                </p:cNvPr>
                <p:cNvSpPr/>
                <p:nvPr/>
              </p:nvSpPr>
              <p:spPr>
                <a:xfrm>
                  <a:off x="9412802" y="2286143"/>
                  <a:ext cx="137221" cy="137221"/>
                </a:xfrm>
                <a:prstGeom prst="donut">
                  <a:avLst>
                    <a:gd name="adj" fmla="val 18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24" name="Striped Right Arrow 23" descr="This arrow shows that the controller sits above the chart and enters into it.">
            <a:extLst>
              <a:ext uri="{FF2B5EF4-FFF2-40B4-BE49-F238E27FC236}">
                <a16:creationId xmlns:a16="http://schemas.microsoft.com/office/drawing/2014/main" id="{6C4B7469-4863-7E4F-A2AB-9B0002943488}"/>
              </a:ext>
            </a:extLst>
          </p:cNvPr>
          <p:cNvSpPr/>
          <p:nvPr/>
        </p:nvSpPr>
        <p:spPr>
          <a:xfrm rot="5400000">
            <a:off x="8791191" y="3647000"/>
            <a:ext cx="484330" cy="300800"/>
          </a:xfrm>
          <a:prstGeom prst="stripedRightArrow">
            <a:avLst/>
          </a:prstGeom>
          <a:solidFill>
            <a:srgbClr val="2C3CA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D2CB556-A9F8-B249-A782-2808BD4EFF1B}"/>
              </a:ext>
            </a:extLst>
          </p:cNvPr>
          <p:cNvSpPr>
            <a:spLocks noGrp="1"/>
          </p:cNvSpPr>
          <p:nvPr>
            <p:ph type="ftr" sz="quarter" idx="11"/>
          </p:nvPr>
        </p:nvSpPr>
        <p:spPr>
          <a:xfrm>
            <a:off x="345989" y="6310310"/>
            <a:ext cx="4114800" cy="365125"/>
          </a:xfrm>
        </p:spPr>
        <p:txBody>
          <a:bodyPr/>
          <a:lstStyle/>
          <a:p>
            <a:r>
              <a:rPr lang="en-US" dirty="0"/>
              <a:t>© Copyright 2020 Visa Inc.  All Rights Reserved.</a:t>
            </a:r>
          </a:p>
        </p:txBody>
      </p:sp>
    </p:spTree>
    <p:extLst>
      <p:ext uri="{BB962C8B-B14F-4D97-AF65-F5344CB8AC3E}">
        <p14:creationId xmlns:p14="http://schemas.microsoft.com/office/powerpoint/2010/main" val="138562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p:txBody>
          <a:bodyPr/>
          <a:lstStyle/>
          <a:p>
            <a:r>
              <a:rPr lang="en-US" dirty="0"/>
              <a:t>Controller “Nodes”</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199" y="1825625"/>
            <a:ext cx="5991804" cy="4451607"/>
          </a:xfrm>
        </p:spPr>
        <p:txBody>
          <a:bodyPr>
            <a:normAutofit/>
          </a:bodyPr>
          <a:lstStyle/>
          <a:p>
            <a:r>
              <a:rPr lang="en-US"/>
              <a:t>At any given moment, the controller retains up to </a:t>
            </a:r>
            <a:r>
              <a:rPr lang="en-US" b="1">
                <a:latin typeface="Open Sans" panose="020B0606030504020204" pitchFamily="34" charset="0"/>
                <a:ea typeface="Open Sans" panose="020B0606030504020204" pitchFamily="34" charset="0"/>
                <a:cs typeface="Open Sans" panose="020B0606030504020204" pitchFamily="34" charset="0"/>
              </a:rPr>
              <a:t>3 “nodes”</a:t>
            </a:r>
            <a:r>
              <a:rPr lang="en-US"/>
              <a:t>.</a:t>
            </a:r>
          </a:p>
          <a:p>
            <a:r>
              <a:rPr lang="en-US"/>
              <a:t>A “node” is a &lt;div&gt; that contains a &lt;p&gt; element. Each &lt;p&gt; has </a:t>
            </a:r>
            <a:r>
              <a:rPr lang="en-US" b="1" err="1">
                <a:latin typeface="Open Sans" panose="020B0606030504020204" pitchFamily="34" charset="0"/>
                <a:ea typeface="Open Sans" panose="020B0606030504020204" pitchFamily="34" charset="0"/>
                <a:cs typeface="Open Sans" panose="020B0606030504020204" pitchFamily="34" charset="0"/>
              </a:rPr>
              <a:t>tabindex</a:t>
            </a:r>
            <a:r>
              <a:rPr lang="en-US" b="1">
                <a:latin typeface="Open Sans" panose="020B0606030504020204" pitchFamily="34" charset="0"/>
                <a:ea typeface="Open Sans" panose="020B0606030504020204" pitchFamily="34" charset="0"/>
                <a:cs typeface="Open Sans" panose="020B0606030504020204" pitchFamily="34" charset="0"/>
              </a:rPr>
              <a:t> = 0</a:t>
            </a:r>
            <a:r>
              <a:rPr lang="en-US"/>
              <a:t>.</a:t>
            </a:r>
          </a:p>
          <a:p>
            <a:r>
              <a:rPr lang="en-US"/>
              <a:t>The &lt;p&gt; element contains text that matches a chart element’s aria-label:</a:t>
            </a:r>
          </a:p>
          <a:p>
            <a:pPr lvl="1"/>
            <a:r>
              <a:rPr lang="en-US"/>
              <a:t>“Profit: 8.5m. Month: Mar 18. Bar 12 of 12.”</a:t>
            </a:r>
          </a:p>
        </p:txBody>
      </p:sp>
      <p:grpSp>
        <p:nvGrpSpPr>
          <p:cNvPr id="4" name="Group 3" descr="Diagram of a controller node (example). It contains text for the HTML code a node may contain:&#10;&lt; div class = ‘hidden’ &gt;&#13;&#10;&#9;&lt; p tabindex = 0 &gt;&#13;&#10;&#9;&#9;Profit: 8.5m. Month: Mar &#9;&#9;18. Bar 12 of 12.&#13;&#10;&#9;&lt;/ p &gt;&#13;&#10;&lt;/ div &gt;">
            <a:extLst>
              <a:ext uri="{FF2B5EF4-FFF2-40B4-BE49-F238E27FC236}">
                <a16:creationId xmlns:a16="http://schemas.microsoft.com/office/drawing/2014/main" id="{1EF5352D-5869-A34F-9C0B-108402E9DB8A}"/>
              </a:ext>
            </a:extLst>
          </p:cNvPr>
          <p:cNvGrpSpPr/>
          <p:nvPr/>
        </p:nvGrpSpPr>
        <p:grpSpPr>
          <a:xfrm>
            <a:off x="6830003" y="2293507"/>
            <a:ext cx="5087551" cy="2636839"/>
            <a:chOff x="6598508" y="2293507"/>
            <a:chExt cx="5087551" cy="2636839"/>
          </a:xfrm>
        </p:grpSpPr>
        <p:sp>
          <p:nvSpPr>
            <p:cNvPr id="26" name="Rectangle 25">
              <a:extLst>
                <a:ext uri="{FF2B5EF4-FFF2-40B4-BE49-F238E27FC236}">
                  <a16:creationId xmlns:a16="http://schemas.microsoft.com/office/drawing/2014/main" id="{F4D3C6A6-BF47-A247-B23A-7E84A8A39228}"/>
                </a:ext>
              </a:extLst>
            </p:cNvPr>
            <p:cNvSpPr/>
            <p:nvPr/>
          </p:nvSpPr>
          <p:spPr>
            <a:xfrm>
              <a:off x="6598508" y="2293507"/>
              <a:ext cx="5087551" cy="26368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371600" rtlCol="0" anchor="ctr" anchorCtr="0"/>
            <a:lstStyle/>
            <a:p>
              <a:r>
                <a:rPr lang="en-US" sz="2400" b="1" dirty="0">
                  <a:solidFill>
                    <a:srgbClr val="030953"/>
                  </a:solidFill>
                  <a:latin typeface="Open Sans" panose="020B0606030504020204" pitchFamily="34" charset="0"/>
                  <a:ea typeface="Open Sans" panose="020B0606030504020204" pitchFamily="34" charset="0"/>
                  <a:cs typeface="Open Sans" panose="020B0606030504020204" pitchFamily="34" charset="0"/>
                </a:rPr>
                <a:t>A node:</a:t>
              </a:r>
            </a:p>
            <a:p>
              <a:r>
                <a:rPr lang="en-US" dirty="0">
                  <a:solidFill>
                    <a:srgbClr val="030953"/>
                  </a:solidFill>
                  <a:latin typeface="Open Sans Light" panose="020B0306030504020204" pitchFamily="34" charset="0"/>
                  <a:ea typeface="Open Sans Light" panose="020B0306030504020204" pitchFamily="34" charset="0"/>
                  <a:cs typeface="Open Sans Light" panose="020B0306030504020204" pitchFamily="34" charset="0"/>
                </a:rPr>
                <a:t>&lt; div class = ‘hidden’ &gt;</a:t>
              </a:r>
            </a:p>
            <a:p>
              <a:r>
                <a:rPr lang="en-US" dirty="0">
                  <a:solidFill>
                    <a:srgbClr val="030953"/>
                  </a:solidFill>
                  <a:latin typeface="Open Sans Light" panose="020B0306030504020204" pitchFamily="34" charset="0"/>
                  <a:ea typeface="Open Sans Light" panose="020B0306030504020204" pitchFamily="34" charset="0"/>
                  <a:cs typeface="Open Sans Light" panose="020B0306030504020204" pitchFamily="34" charset="0"/>
                </a:rPr>
                <a:t>	&lt; p </a:t>
              </a:r>
              <a:r>
                <a:rPr lang="en-US" b="1" dirty="0" err="1">
                  <a:solidFill>
                    <a:srgbClr val="030953"/>
                  </a:solidFill>
                  <a:latin typeface="Open Sans" panose="020B0606030504020204" pitchFamily="34" charset="0"/>
                  <a:ea typeface="Open Sans" panose="020B0606030504020204" pitchFamily="34" charset="0"/>
                  <a:cs typeface="Open Sans" panose="020B0606030504020204" pitchFamily="34" charset="0"/>
                </a:rPr>
                <a:t>tabindex</a:t>
              </a:r>
              <a:r>
                <a:rPr lang="en-US" b="1" dirty="0">
                  <a:solidFill>
                    <a:srgbClr val="030953"/>
                  </a:solidFill>
                  <a:latin typeface="Open Sans" panose="020B0606030504020204" pitchFamily="34" charset="0"/>
                  <a:ea typeface="Open Sans" panose="020B0606030504020204" pitchFamily="34" charset="0"/>
                  <a:cs typeface="Open Sans" panose="020B0606030504020204" pitchFamily="34" charset="0"/>
                </a:rPr>
                <a:t> = 0</a:t>
              </a:r>
              <a:r>
                <a:rPr lang="en-US" dirty="0">
                  <a:solidFill>
                    <a:srgbClr val="030953"/>
                  </a:solidFill>
                  <a:latin typeface="Open Sans Light" panose="020B0306030504020204" pitchFamily="34" charset="0"/>
                  <a:ea typeface="Open Sans Light" panose="020B0306030504020204" pitchFamily="34" charset="0"/>
                  <a:cs typeface="Open Sans Light" panose="020B0306030504020204" pitchFamily="34" charset="0"/>
                </a:rPr>
                <a:t> &gt;</a:t>
              </a:r>
            </a:p>
            <a:p>
              <a:r>
                <a:rPr lang="en-US" dirty="0">
                  <a:solidFill>
                    <a:srgbClr val="030953"/>
                  </a:solidFill>
                  <a:latin typeface="Open Sans Light" panose="020B0306030504020204" pitchFamily="34" charset="0"/>
                  <a:ea typeface="Open Sans Light" panose="020B0306030504020204" pitchFamily="34" charset="0"/>
                  <a:cs typeface="Open Sans Light" panose="020B0306030504020204" pitchFamily="34" charset="0"/>
                </a:rPr>
                <a:t>		Profit: 8.5m. Month: Mar 		18. Bar 12 of 12.</a:t>
              </a:r>
            </a:p>
            <a:p>
              <a:r>
                <a:rPr lang="en-US" dirty="0">
                  <a:solidFill>
                    <a:srgbClr val="030953"/>
                  </a:solidFill>
                  <a:latin typeface="Open Sans Light" panose="020B0306030504020204" pitchFamily="34" charset="0"/>
                  <a:ea typeface="Open Sans Light" panose="020B0306030504020204" pitchFamily="34" charset="0"/>
                  <a:cs typeface="Open Sans Light" panose="020B0306030504020204" pitchFamily="34" charset="0"/>
                </a:rPr>
                <a:t>	&lt;/ p &gt;</a:t>
              </a:r>
            </a:p>
            <a:p>
              <a:r>
                <a:rPr lang="en-US" dirty="0">
                  <a:solidFill>
                    <a:srgbClr val="030953"/>
                  </a:solidFill>
                  <a:latin typeface="Open Sans Light" panose="020B0306030504020204" pitchFamily="34" charset="0"/>
                  <a:ea typeface="Open Sans Light" panose="020B0306030504020204" pitchFamily="34" charset="0"/>
                  <a:cs typeface="Open Sans Light" panose="020B0306030504020204" pitchFamily="34" charset="0"/>
                </a:rPr>
                <a:t>&lt;/ div &gt;</a:t>
              </a:r>
            </a:p>
          </p:txBody>
        </p:sp>
        <p:sp>
          <p:nvSpPr>
            <p:cNvPr id="30" name="Diamond 29">
              <a:extLst>
                <a:ext uri="{FF2B5EF4-FFF2-40B4-BE49-F238E27FC236}">
                  <a16:creationId xmlns:a16="http://schemas.microsoft.com/office/drawing/2014/main" id="{5C3EC72E-7C35-EA49-8A6F-B91835843096}"/>
                </a:ext>
              </a:extLst>
            </p:cNvPr>
            <p:cNvSpPr/>
            <p:nvPr/>
          </p:nvSpPr>
          <p:spPr>
            <a:xfrm>
              <a:off x="6746792" y="3043517"/>
              <a:ext cx="1383957" cy="138395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1E9D4A52-8F17-B342-B146-D50631D82566}"/>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449676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a:xfrm>
            <a:off x="345989" y="19134"/>
            <a:ext cx="11430000" cy="1325563"/>
          </a:xfrm>
        </p:spPr>
        <p:txBody>
          <a:bodyPr>
            <a:normAutofit/>
          </a:bodyPr>
          <a:lstStyle/>
          <a:p>
            <a:r>
              <a:rPr lang="en-US"/>
              <a:t>Why 3 nodes?</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200" y="1825625"/>
            <a:ext cx="5257800" cy="4451607"/>
          </a:xfrm>
        </p:spPr>
        <p:txBody>
          <a:bodyPr>
            <a:normAutofit lnSpcReduction="10000"/>
          </a:bodyPr>
          <a:lstStyle/>
          <a:p>
            <a:r>
              <a:rPr lang="en-US" dirty="0"/>
              <a:t>One node is the user’s current focus. Then there is one more node each for </a:t>
            </a:r>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SHIFT</a:t>
            </a:r>
            <a:r>
              <a:rPr lang="en-US" dirty="0"/>
              <a:t> + </a:t>
            </a:r>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 elements.</a:t>
            </a:r>
          </a:p>
          <a:p>
            <a:r>
              <a:rPr lang="en-US" dirty="0"/>
              <a:t>Note: Intercepting TAB doesn’t always work, so the forward and backward TAB elements must be made ready (if they exist).</a:t>
            </a:r>
          </a:p>
          <a:p>
            <a:r>
              <a:rPr lang="en-US" dirty="0"/>
              <a:t>We render other nodes as-needed (for other keyboard commands).</a:t>
            </a:r>
          </a:p>
        </p:txBody>
      </p:sp>
      <p:grpSp>
        <p:nvGrpSpPr>
          <p:cNvPr id="4" name="Group 3" descr="Diagram of the data visualization controller. It has three nodes inside of it. The first node reads, &quot;SHIFT + TAB.&quot; The second reads, &quot;Current Focus.&quot; The last reads, &quot;TAB.&quot;">
            <a:extLst>
              <a:ext uri="{FF2B5EF4-FFF2-40B4-BE49-F238E27FC236}">
                <a16:creationId xmlns:a16="http://schemas.microsoft.com/office/drawing/2014/main" id="{6CFB8A11-B4A4-8F4F-A517-01DE750E8BDC}"/>
              </a:ext>
            </a:extLst>
          </p:cNvPr>
          <p:cNvGrpSpPr/>
          <p:nvPr/>
        </p:nvGrpSpPr>
        <p:grpSpPr>
          <a:xfrm>
            <a:off x="6552735" y="2500047"/>
            <a:ext cx="5087551" cy="2636839"/>
            <a:chOff x="6518868" y="1044606"/>
            <a:chExt cx="5087551" cy="2636839"/>
          </a:xfrm>
        </p:grpSpPr>
        <p:sp>
          <p:nvSpPr>
            <p:cNvPr id="26" name="Rectangle 25">
              <a:extLst>
                <a:ext uri="{FF2B5EF4-FFF2-40B4-BE49-F238E27FC236}">
                  <a16:creationId xmlns:a16="http://schemas.microsoft.com/office/drawing/2014/main" id="{F4D3C6A6-BF47-A247-B23A-7E84A8A39228}"/>
                </a:ext>
              </a:extLst>
            </p:cNvPr>
            <p:cNvSpPr/>
            <p:nvPr/>
          </p:nvSpPr>
          <p:spPr>
            <a:xfrm>
              <a:off x="6518868" y="1044606"/>
              <a:ext cx="5087551" cy="26368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000" b="1" dirty="0">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rPr>
                <a:t>Controller</a:t>
              </a:r>
            </a:p>
          </p:txBody>
        </p:sp>
        <p:sp>
          <p:nvSpPr>
            <p:cNvPr id="9" name="Diamond 8">
              <a:extLst>
                <a:ext uri="{FF2B5EF4-FFF2-40B4-BE49-F238E27FC236}">
                  <a16:creationId xmlns:a16="http://schemas.microsoft.com/office/drawing/2014/main" id="{AD3A7B1E-99DF-5443-98CD-3179A0C856A7}"/>
                </a:ext>
              </a:extLst>
            </p:cNvPr>
            <p:cNvSpPr/>
            <p:nvPr/>
          </p:nvSpPr>
          <p:spPr>
            <a:xfrm>
              <a:off x="6801015" y="2180099"/>
              <a:ext cx="1383957" cy="138395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SHIFT+TAB</a:t>
              </a:r>
            </a:p>
          </p:txBody>
        </p:sp>
        <p:sp>
          <p:nvSpPr>
            <p:cNvPr id="10" name="Diamond 9">
              <a:extLst>
                <a:ext uri="{FF2B5EF4-FFF2-40B4-BE49-F238E27FC236}">
                  <a16:creationId xmlns:a16="http://schemas.microsoft.com/office/drawing/2014/main" id="{FA41CB41-4212-8A45-B64F-D051B5E67DB5}"/>
                </a:ext>
              </a:extLst>
            </p:cNvPr>
            <p:cNvSpPr/>
            <p:nvPr/>
          </p:nvSpPr>
          <p:spPr>
            <a:xfrm>
              <a:off x="9951988" y="2180099"/>
              <a:ext cx="1383957" cy="138395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TAB</a:t>
              </a:r>
            </a:p>
          </p:txBody>
        </p:sp>
        <p:sp>
          <p:nvSpPr>
            <p:cNvPr id="30" name="Diamond 29">
              <a:extLst>
                <a:ext uri="{FF2B5EF4-FFF2-40B4-BE49-F238E27FC236}">
                  <a16:creationId xmlns:a16="http://schemas.microsoft.com/office/drawing/2014/main" id="{5C3EC72E-7C35-EA49-8A6F-B91835843096}"/>
                </a:ext>
              </a:extLst>
            </p:cNvPr>
            <p:cNvSpPr/>
            <p:nvPr/>
          </p:nvSpPr>
          <p:spPr>
            <a:xfrm>
              <a:off x="8114576" y="1685829"/>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Current Focus</a:t>
              </a:r>
            </a:p>
          </p:txBody>
        </p:sp>
      </p:grpSp>
      <p:sp>
        <p:nvSpPr>
          <p:cNvPr id="5" name="Footer Placeholder 4">
            <a:extLst>
              <a:ext uri="{FF2B5EF4-FFF2-40B4-BE49-F238E27FC236}">
                <a16:creationId xmlns:a16="http://schemas.microsoft.com/office/drawing/2014/main" id="{C2B4EDC2-6344-574E-A1AB-04DE2A4FF035}"/>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3241276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a:xfrm>
            <a:off x="381000" y="357801"/>
            <a:ext cx="11430000" cy="1325563"/>
          </a:xfrm>
        </p:spPr>
        <p:txBody>
          <a:bodyPr>
            <a:normAutofit/>
          </a:bodyPr>
          <a:lstStyle/>
          <a:p>
            <a:r>
              <a:rPr lang="en-US"/>
              <a:t>Controller Pattern</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199" y="1825625"/>
            <a:ext cx="10524067" cy="4451607"/>
          </a:xfrm>
        </p:spPr>
        <p:txBody>
          <a:bodyPr>
            <a:normAutofit/>
          </a:bodyPr>
          <a:lstStyle/>
          <a:p>
            <a:r>
              <a:rPr lang="en-US" dirty="0"/>
              <a:t>When the user is focusing a node, all of the previously mentioned interactivity rules apply to it, based on the kind of chart element it represents.</a:t>
            </a:r>
          </a:p>
          <a:p>
            <a:r>
              <a:rPr lang="en-US" dirty="0"/>
              <a:t>When the user takes a keyboard action on that node, we simulate as though that action took place in the chart space.</a:t>
            </a:r>
          </a:p>
        </p:txBody>
      </p:sp>
      <p:sp>
        <p:nvSpPr>
          <p:cNvPr id="4" name="Footer Placeholder 3">
            <a:extLst>
              <a:ext uri="{FF2B5EF4-FFF2-40B4-BE49-F238E27FC236}">
                <a16:creationId xmlns:a16="http://schemas.microsoft.com/office/drawing/2014/main" id="{C131A7BE-C914-944B-9FC0-25BF4F13BEB4}"/>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060004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a:xfrm>
            <a:off x="345989" y="365127"/>
            <a:ext cx="11430000" cy="1325563"/>
          </a:xfrm>
        </p:spPr>
        <p:txBody>
          <a:bodyPr>
            <a:normAutofit fontScale="90000"/>
          </a:bodyPr>
          <a:lstStyle/>
          <a:p>
            <a:r>
              <a:rPr lang="en-US" dirty="0"/>
              <a:t>On-demand rendering: Controller only renders what is necessary for focus + tabs</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199" y="1825626"/>
            <a:ext cx="9936893" cy="3907910"/>
          </a:xfrm>
        </p:spPr>
        <p:txBody>
          <a:bodyPr>
            <a:normAutofit/>
          </a:bodyPr>
          <a:lstStyle/>
          <a:p>
            <a:r>
              <a:rPr lang="en-US" dirty="0"/>
              <a:t>Navigation causes a new focus Node to be drawn and its corresponding next </a:t>
            </a:r>
            <a:r>
              <a:rPr lang="en-US" b="1" dirty="0">
                <a:latin typeface="Open Sans" panose="020B0606030504020204" pitchFamily="34" charset="0"/>
                <a:ea typeface="Open Sans" panose="020B0606030504020204" pitchFamily="34" charset="0"/>
                <a:cs typeface="Open Sans" panose="020B0606030504020204" pitchFamily="34" charset="0"/>
              </a:rPr>
              <a:t>SHIFT</a:t>
            </a:r>
            <a:r>
              <a:rPr lang="en-US" dirty="0"/>
              <a:t> + </a:t>
            </a:r>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 and </a:t>
            </a:r>
            <a:r>
              <a:rPr lang="en-US" b="1" dirty="0">
                <a:latin typeface="Open Sans" panose="020B0606030504020204" pitchFamily="34" charset="0"/>
                <a:ea typeface="Open Sans" panose="020B0606030504020204" pitchFamily="34" charset="0"/>
                <a:cs typeface="Open Sans" panose="020B0606030504020204" pitchFamily="34" charset="0"/>
              </a:rPr>
              <a:t>TAB</a:t>
            </a:r>
            <a:r>
              <a:rPr lang="en-US" dirty="0"/>
              <a:t> nodes (only up to one each) to be drawn as well (if they exist). The user’s focus is then moved to the new Node and the old Nodes are removed from the controller.</a:t>
            </a:r>
          </a:p>
        </p:txBody>
      </p:sp>
      <p:sp>
        <p:nvSpPr>
          <p:cNvPr id="4" name="Footer Placeholder 3">
            <a:extLst>
              <a:ext uri="{FF2B5EF4-FFF2-40B4-BE49-F238E27FC236}">
                <a16:creationId xmlns:a16="http://schemas.microsoft.com/office/drawing/2014/main" id="{E1A005A7-3C6E-7F48-9231-312912F2AA5E}"/>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91785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F486-250A-8743-9D35-8AC2804366F6}"/>
              </a:ext>
            </a:extLst>
          </p:cNvPr>
          <p:cNvSpPr>
            <a:spLocks noGrp="1"/>
          </p:cNvSpPr>
          <p:nvPr>
            <p:ph type="title"/>
          </p:nvPr>
        </p:nvSpPr>
        <p:spPr/>
        <p:txBody>
          <a:bodyPr/>
          <a:lstStyle/>
          <a:p>
            <a:r>
              <a:rPr lang="en-US"/>
              <a:t>Design Systems as Infrastructure</a:t>
            </a:r>
          </a:p>
        </p:txBody>
      </p:sp>
      <p:sp>
        <p:nvSpPr>
          <p:cNvPr id="3" name="Content Placeholder 2">
            <a:extLst>
              <a:ext uri="{FF2B5EF4-FFF2-40B4-BE49-F238E27FC236}">
                <a16:creationId xmlns:a16="http://schemas.microsoft.com/office/drawing/2014/main" id="{52B3D460-FC42-EF49-92E2-2AA1F5D9FB51}"/>
              </a:ext>
            </a:extLst>
          </p:cNvPr>
          <p:cNvSpPr>
            <a:spLocks noGrp="1"/>
          </p:cNvSpPr>
          <p:nvPr>
            <p:ph idx="1"/>
          </p:nvPr>
        </p:nvSpPr>
        <p:spPr/>
        <p:txBody>
          <a:bodyPr>
            <a:normAutofit/>
          </a:bodyPr>
          <a:lstStyle/>
          <a:p>
            <a:r>
              <a:rPr lang="en-US"/>
              <a:t>When you create a component, it is used all across your organization. “Design once, use everywhere.”</a:t>
            </a:r>
          </a:p>
          <a:p>
            <a:r>
              <a:rPr lang="en-US"/>
              <a:t>With a design system, you get:</a:t>
            </a:r>
          </a:p>
          <a:p>
            <a:pPr lvl="1"/>
            <a:r>
              <a:rPr lang="en-US"/>
              <a:t>Scale</a:t>
            </a:r>
          </a:p>
          <a:p>
            <a:pPr lvl="1"/>
            <a:r>
              <a:rPr lang="en-US"/>
              <a:t>Efficiency</a:t>
            </a:r>
          </a:p>
          <a:p>
            <a:pPr lvl="1"/>
            <a:r>
              <a:rPr lang="en-US"/>
              <a:t>Consistency</a:t>
            </a:r>
          </a:p>
          <a:p>
            <a:r>
              <a:rPr lang="en-US"/>
              <a:t>Design systems are a good approach for large companies.</a:t>
            </a:r>
          </a:p>
          <a:p>
            <a:pPr marL="0" indent="0">
              <a:buNone/>
            </a:pPr>
            <a:endParaRPr lang="en-US" sz="2000"/>
          </a:p>
          <a:p>
            <a:pPr marL="0" indent="0">
              <a:buNone/>
            </a:pPr>
            <a:endParaRPr lang="en-US" sz="2000"/>
          </a:p>
          <a:p>
            <a:pPr marL="0" indent="0">
              <a:buNone/>
            </a:pPr>
            <a:r>
              <a:rPr lang="en-US" sz="2000"/>
              <a:t>More reading: </a:t>
            </a:r>
            <a:r>
              <a:rPr lang="en-US" sz="2000">
                <a:hlinkClick r:id="rId3"/>
              </a:rPr>
              <a:t>https://uxdesign.cc/design-systems-62f648c6dccf</a:t>
            </a:r>
            <a:endParaRPr lang="en-US" sz="2000"/>
          </a:p>
        </p:txBody>
      </p:sp>
      <p:sp>
        <p:nvSpPr>
          <p:cNvPr id="4" name="Footer Placeholder 3">
            <a:extLst>
              <a:ext uri="{FF2B5EF4-FFF2-40B4-BE49-F238E27FC236}">
                <a16:creationId xmlns:a16="http://schemas.microsoft.com/office/drawing/2014/main" id="{5434941F-B6F2-094C-B361-E3853051E992}"/>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7952074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a:xfrm>
            <a:off x="345989" y="365127"/>
            <a:ext cx="11430000" cy="1325563"/>
          </a:xfrm>
        </p:spPr>
        <p:txBody>
          <a:bodyPr>
            <a:normAutofit/>
          </a:bodyPr>
          <a:lstStyle/>
          <a:p>
            <a:r>
              <a:rPr lang="en-US" dirty="0"/>
              <a:t>On-demand rendering: Why though?</a:t>
            </a:r>
          </a:p>
        </p:txBody>
      </p:sp>
      <p:sp>
        <p:nvSpPr>
          <p:cNvPr id="3" name="Content Placeholder 2">
            <a:extLst>
              <a:ext uri="{FF2B5EF4-FFF2-40B4-BE49-F238E27FC236}">
                <a16:creationId xmlns:a16="http://schemas.microsoft.com/office/drawing/2014/main" id="{EAD85599-2D86-3B4E-A03E-D2470795ABA9}"/>
              </a:ext>
            </a:extLst>
          </p:cNvPr>
          <p:cNvSpPr>
            <a:spLocks noGrp="1"/>
          </p:cNvSpPr>
          <p:nvPr>
            <p:ph idx="1"/>
          </p:nvPr>
        </p:nvSpPr>
        <p:spPr>
          <a:xfrm>
            <a:off x="838199" y="1825626"/>
            <a:ext cx="9936893" cy="3907910"/>
          </a:xfrm>
        </p:spPr>
        <p:txBody>
          <a:bodyPr>
            <a:normAutofit/>
          </a:bodyPr>
          <a:lstStyle/>
          <a:p>
            <a:r>
              <a:rPr lang="en-US" dirty="0"/>
              <a:t>This progressive, lean approach avoids memory concerns. Imagine if we simply imitated the chart space with &lt;div&gt;and &lt;p&gt; elements </a:t>
            </a:r>
            <a:r>
              <a:rPr lang="en-US" i="1" dirty="0"/>
              <a:t>and</a:t>
            </a:r>
            <a:r>
              <a:rPr lang="en-US" dirty="0"/>
              <a:t> had a data table. That would be bad news! (Lots of elements that aren’t necessary.)</a:t>
            </a:r>
          </a:p>
          <a:p>
            <a:r>
              <a:rPr lang="en-US" dirty="0"/>
              <a:t>Some charts have over 1000 elements! But the user only really </a:t>
            </a:r>
            <a:r>
              <a:rPr lang="en-US" i="1" dirty="0"/>
              <a:t>needs</a:t>
            </a:r>
            <a:r>
              <a:rPr lang="en-US" dirty="0"/>
              <a:t> to access one at a time.</a:t>
            </a:r>
          </a:p>
        </p:txBody>
      </p:sp>
      <p:sp>
        <p:nvSpPr>
          <p:cNvPr id="4" name="Footer Placeholder 3">
            <a:extLst>
              <a:ext uri="{FF2B5EF4-FFF2-40B4-BE49-F238E27FC236}">
                <a16:creationId xmlns:a16="http://schemas.microsoft.com/office/drawing/2014/main" id="{E1A005A7-3C6E-7F48-9231-312912F2AA5E}"/>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20020257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E8C-8BD9-3144-AE83-345505D0692B}"/>
              </a:ext>
            </a:extLst>
          </p:cNvPr>
          <p:cNvSpPr>
            <a:spLocks noGrp="1"/>
          </p:cNvSpPr>
          <p:nvPr>
            <p:ph type="title"/>
          </p:nvPr>
        </p:nvSpPr>
        <p:spPr>
          <a:xfrm>
            <a:off x="379182" y="284445"/>
            <a:ext cx="6085067" cy="1831010"/>
          </a:xfrm>
        </p:spPr>
        <p:txBody>
          <a:bodyPr>
            <a:normAutofit fontScale="90000"/>
          </a:bodyPr>
          <a:lstStyle/>
          <a:p>
            <a:r>
              <a:rPr lang="en-US" dirty="0"/>
              <a:t>Controller: On-Demand Render Example</a:t>
            </a:r>
          </a:p>
        </p:txBody>
      </p:sp>
      <p:sp>
        <p:nvSpPr>
          <p:cNvPr id="51" name="TextBox 50">
            <a:extLst>
              <a:ext uri="{FF2B5EF4-FFF2-40B4-BE49-F238E27FC236}">
                <a16:creationId xmlns:a16="http://schemas.microsoft.com/office/drawing/2014/main" id="{42F1652C-BABE-5F46-A46A-6C71EE5096D3}"/>
              </a:ext>
            </a:extLst>
          </p:cNvPr>
          <p:cNvSpPr txBox="1"/>
          <p:nvPr/>
        </p:nvSpPr>
        <p:spPr>
          <a:xfrm>
            <a:off x="712695" y="2272552"/>
            <a:ext cx="3796552" cy="369332"/>
          </a:xfrm>
          <a:prstGeom prst="rect">
            <a:avLst/>
          </a:prstGeom>
          <a:noFill/>
        </p:spPr>
        <p:txBody>
          <a:bodyPr wrap="non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1. User TABs to the chart area root.</a:t>
            </a:r>
          </a:p>
        </p:txBody>
      </p:sp>
      <p:grpSp>
        <p:nvGrpSpPr>
          <p:cNvPr id="5" name="Group 4" descr="Diagram of the data visualization controller. It has one node inside of it which reads, &quot;Root SVG.&quot; This node is the focus node.">
            <a:extLst>
              <a:ext uri="{FF2B5EF4-FFF2-40B4-BE49-F238E27FC236}">
                <a16:creationId xmlns:a16="http://schemas.microsoft.com/office/drawing/2014/main" id="{0D17E94E-E4A6-9943-95BE-A7644CDC13CF}"/>
              </a:ext>
            </a:extLst>
          </p:cNvPr>
          <p:cNvGrpSpPr/>
          <p:nvPr/>
        </p:nvGrpSpPr>
        <p:grpSpPr>
          <a:xfrm>
            <a:off x="676371" y="2633472"/>
            <a:ext cx="4393170" cy="1591056"/>
            <a:chOff x="6518868" y="1431921"/>
            <a:chExt cx="6279189" cy="2274108"/>
          </a:xfrm>
        </p:grpSpPr>
        <p:sp>
          <p:nvSpPr>
            <p:cNvPr id="6" name="Rectangle 5">
              <a:extLst>
                <a:ext uri="{FF2B5EF4-FFF2-40B4-BE49-F238E27FC236}">
                  <a16:creationId xmlns:a16="http://schemas.microsoft.com/office/drawing/2014/main" id="{1AE0C81F-72DE-C44C-97DE-CE38F4083044}"/>
                </a:ext>
              </a:extLst>
            </p:cNvPr>
            <p:cNvSpPr/>
            <p:nvPr/>
          </p:nvSpPr>
          <p:spPr>
            <a:xfrm>
              <a:off x="6518868" y="1449806"/>
              <a:ext cx="6279189" cy="22316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9" name="Diamond 8">
              <a:extLst>
                <a:ext uri="{FF2B5EF4-FFF2-40B4-BE49-F238E27FC236}">
                  <a16:creationId xmlns:a16="http://schemas.microsoft.com/office/drawing/2014/main" id="{6C065E14-D03C-F941-BBEB-988C12CAD130}"/>
                </a:ext>
              </a:extLst>
            </p:cNvPr>
            <p:cNvSpPr/>
            <p:nvPr/>
          </p:nvSpPr>
          <p:spPr>
            <a:xfrm>
              <a:off x="8505265" y="1431921"/>
              <a:ext cx="2274108" cy="2274108"/>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Root SVG</a:t>
              </a:r>
            </a:p>
          </p:txBody>
        </p:sp>
      </p:grpSp>
      <p:sp>
        <p:nvSpPr>
          <p:cNvPr id="52" name="TextBox 51">
            <a:extLst>
              <a:ext uri="{FF2B5EF4-FFF2-40B4-BE49-F238E27FC236}">
                <a16:creationId xmlns:a16="http://schemas.microsoft.com/office/drawing/2014/main" id="{DDCC948B-60E7-B442-B83F-2FA40FB528E8}"/>
              </a:ext>
            </a:extLst>
          </p:cNvPr>
          <p:cNvSpPr txBox="1"/>
          <p:nvPr/>
        </p:nvSpPr>
        <p:spPr>
          <a:xfrm>
            <a:off x="712694" y="4449809"/>
            <a:ext cx="4995960" cy="369332"/>
          </a:xfrm>
          <a:prstGeom prst="rect">
            <a:avLst/>
          </a:prstGeom>
          <a:noFill/>
        </p:spPr>
        <p:txBody>
          <a:bodyPr wrap="squar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2. User presses DOWN and focuses first group.</a:t>
            </a:r>
          </a:p>
        </p:txBody>
      </p:sp>
      <p:grpSp>
        <p:nvGrpSpPr>
          <p:cNvPr id="22" name="Group 21" descr="Diagram of the data visualization controller. It has two nodes inside of it. The first node reads, &quot;Root SVG.&quot; The focus node reads, &quot;Parent Group.&quot;">
            <a:extLst>
              <a:ext uri="{FF2B5EF4-FFF2-40B4-BE49-F238E27FC236}">
                <a16:creationId xmlns:a16="http://schemas.microsoft.com/office/drawing/2014/main" id="{0B657289-F4B0-FD42-BF3C-6DFDDFED691F}"/>
              </a:ext>
            </a:extLst>
          </p:cNvPr>
          <p:cNvGrpSpPr/>
          <p:nvPr/>
        </p:nvGrpSpPr>
        <p:grpSpPr>
          <a:xfrm>
            <a:off x="676371" y="4811456"/>
            <a:ext cx="4393170" cy="1589603"/>
            <a:chOff x="6518868" y="1427299"/>
            <a:chExt cx="6279189" cy="2272031"/>
          </a:xfrm>
        </p:grpSpPr>
        <p:sp>
          <p:nvSpPr>
            <p:cNvPr id="23" name="Rectangle 22">
              <a:extLst>
                <a:ext uri="{FF2B5EF4-FFF2-40B4-BE49-F238E27FC236}">
                  <a16:creationId xmlns:a16="http://schemas.microsoft.com/office/drawing/2014/main" id="{C2CFF26B-152E-5945-A584-D16492B5EE5C}"/>
                </a:ext>
              </a:extLst>
            </p:cNvPr>
            <p:cNvSpPr/>
            <p:nvPr/>
          </p:nvSpPr>
          <p:spPr>
            <a:xfrm>
              <a:off x="6518868" y="1449806"/>
              <a:ext cx="6279189" cy="22316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24" name="Diamond 23">
              <a:extLst>
                <a:ext uri="{FF2B5EF4-FFF2-40B4-BE49-F238E27FC236}">
                  <a16:creationId xmlns:a16="http://schemas.microsoft.com/office/drawing/2014/main" id="{0EC55F43-6DAD-F643-99E3-A4DC5ED0CC7F}"/>
                </a:ext>
              </a:extLst>
            </p:cNvPr>
            <p:cNvSpPr/>
            <p:nvPr/>
          </p:nvSpPr>
          <p:spPr>
            <a:xfrm>
              <a:off x="8505265" y="1427299"/>
              <a:ext cx="2272031" cy="2272031"/>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t>Parent Group</a:t>
              </a:r>
            </a:p>
          </p:txBody>
        </p:sp>
        <p:sp>
          <p:nvSpPr>
            <p:cNvPr id="31" name="Diamond 30">
              <a:extLst>
                <a:ext uri="{FF2B5EF4-FFF2-40B4-BE49-F238E27FC236}">
                  <a16:creationId xmlns:a16="http://schemas.microsoft.com/office/drawing/2014/main" id="{3EA311B5-F07F-5447-8B6C-461847BD7B43}"/>
                </a:ext>
              </a:extLst>
            </p:cNvPr>
            <p:cNvSpPr/>
            <p:nvPr/>
          </p:nvSpPr>
          <p:spPr>
            <a:xfrm>
              <a:off x="6627038" y="1626510"/>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Root SVG</a:t>
              </a:r>
            </a:p>
          </p:txBody>
        </p:sp>
      </p:grpSp>
      <p:sp>
        <p:nvSpPr>
          <p:cNvPr id="53" name="TextBox 52">
            <a:extLst>
              <a:ext uri="{FF2B5EF4-FFF2-40B4-BE49-F238E27FC236}">
                <a16:creationId xmlns:a16="http://schemas.microsoft.com/office/drawing/2014/main" id="{9D2AC997-8765-6147-A8C4-8FD6F4603FCD}"/>
              </a:ext>
            </a:extLst>
          </p:cNvPr>
          <p:cNvSpPr txBox="1"/>
          <p:nvPr/>
        </p:nvSpPr>
        <p:spPr>
          <a:xfrm>
            <a:off x="7153835" y="173643"/>
            <a:ext cx="4995960" cy="369332"/>
          </a:xfrm>
          <a:prstGeom prst="rect">
            <a:avLst/>
          </a:prstGeom>
          <a:noFill/>
        </p:spPr>
        <p:txBody>
          <a:bodyPr wrap="squar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3. User presses DOWN and focuses first child.</a:t>
            </a:r>
          </a:p>
        </p:txBody>
      </p:sp>
      <p:grpSp>
        <p:nvGrpSpPr>
          <p:cNvPr id="32" name="Group 31" descr="Diagram of the data visualization controller. It has three nodes inside of it. The first node reads, &quot;Parent Group.&quot; The focus node reads, &quot;1st Child.&quot; The last reads, &quot;2nd Child.&quot;">
            <a:extLst>
              <a:ext uri="{FF2B5EF4-FFF2-40B4-BE49-F238E27FC236}">
                <a16:creationId xmlns:a16="http://schemas.microsoft.com/office/drawing/2014/main" id="{78E07BD3-3AAE-2045-864B-AC0703297561}"/>
              </a:ext>
            </a:extLst>
          </p:cNvPr>
          <p:cNvGrpSpPr/>
          <p:nvPr/>
        </p:nvGrpSpPr>
        <p:grpSpPr>
          <a:xfrm>
            <a:off x="7122459" y="538365"/>
            <a:ext cx="4393170" cy="1589603"/>
            <a:chOff x="6518868" y="1427299"/>
            <a:chExt cx="6279189" cy="2272031"/>
          </a:xfrm>
        </p:grpSpPr>
        <p:sp>
          <p:nvSpPr>
            <p:cNvPr id="33" name="Rectangle 32">
              <a:extLst>
                <a:ext uri="{FF2B5EF4-FFF2-40B4-BE49-F238E27FC236}">
                  <a16:creationId xmlns:a16="http://schemas.microsoft.com/office/drawing/2014/main" id="{A7FD70B7-90FD-544A-854D-BA99BCFCCF9B}"/>
                </a:ext>
              </a:extLst>
            </p:cNvPr>
            <p:cNvSpPr/>
            <p:nvPr/>
          </p:nvSpPr>
          <p:spPr>
            <a:xfrm>
              <a:off x="6518868" y="1449806"/>
              <a:ext cx="6279189" cy="22316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34" name="Diamond 33">
              <a:extLst>
                <a:ext uri="{FF2B5EF4-FFF2-40B4-BE49-F238E27FC236}">
                  <a16:creationId xmlns:a16="http://schemas.microsoft.com/office/drawing/2014/main" id="{F2DE82A4-49DB-9A49-B509-B137D18B5C66}"/>
                </a:ext>
              </a:extLst>
            </p:cNvPr>
            <p:cNvSpPr/>
            <p:nvPr/>
          </p:nvSpPr>
          <p:spPr>
            <a:xfrm>
              <a:off x="8505265" y="1427299"/>
              <a:ext cx="2272031" cy="2272031"/>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t>1</a:t>
              </a:r>
              <a:r>
                <a:rPr lang="en-US" sz="2000" baseline="30000" dirty="0"/>
                <a:t>st</a:t>
              </a:r>
              <a:r>
                <a:rPr lang="en-US" sz="2000" dirty="0"/>
                <a:t> Child</a:t>
              </a:r>
            </a:p>
          </p:txBody>
        </p:sp>
        <p:sp>
          <p:nvSpPr>
            <p:cNvPr id="35" name="Diamond 34">
              <a:extLst>
                <a:ext uri="{FF2B5EF4-FFF2-40B4-BE49-F238E27FC236}">
                  <a16:creationId xmlns:a16="http://schemas.microsoft.com/office/drawing/2014/main" id="{0192D918-AAB7-094E-8FB7-3C78D00709BF}"/>
                </a:ext>
              </a:extLst>
            </p:cNvPr>
            <p:cNvSpPr/>
            <p:nvPr/>
          </p:nvSpPr>
          <p:spPr>
            <a:xfrm>
              <a:off x="6627038" y="1626510"/>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Parent Group</a:t>
              </a:r>
            </a:p>
          </p:txBody>
        </p:sp>
        <p:sp>
          <p:nvSpPr>
            <p:cNvPr id="36" name="Diamond 35">
              <a:extLst>
                <a:ext uri="{FF2B5EF4-FFF2-40B4-BE49-F238E27FC236}">
                  <a16:creationId xmlns:a16="http://schemas.microsoft.com/office/drawing/2014/main" id="{676F3BF4-5DEA-2044-BAAA-FD6B8EE263C2}"/>
                </a:ext>
              </a:extLst>
            </p:cNvPr>
            <p:cNvSpPr/>
            <p:nvPr/>
          </p:nvSpPr>
          <p:spPr>
            <a:xfrm>
              <a:off x="10777295" y="1626510"/>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r>
                <a:rPr lang="en-US" sz="1200" baseline="30000" dirty="0"/>
                <a:t>nd</a:t>
              </a:r>
              <a:r>
                <a:rPr lang="en-US" sz="1200" dirty="0"/>
                <a:t> Child</a:t>
              </a:r>
            </a:p>
          </p:txBody>
        </p:sp>
      </p:grpSp>
      <p:sp>
        <p:nvSpPr>
          <p:cNvPr id="54" name="TextBox 53">
            <a:extLst>
              <a:ext uri="{FF2B5EF4-FFF2-40B4-BE49-F238E27FC236}">
                <a16:creationId xmlns:a16="http://schemas.microsoft.com/office/drawing/2014/main" id="{FF4104D7-9C11-F842-BA5F-4982CFB7D34E}"/>
              </a:ext>
            </a:extLst>
          </p:cNvPr>
          <p:cNvSpPr txBox="1"/>
          <p:nvPr/>
        </p:nvSpPr>
        <p:spPr>
          <a:xfrm>
            <a:off x="7122459" y="2271384"/>
            <a:ext cx="4995960" cy="369332"/>
          </a:xfrm>
          <a:prstGeom prst="rect">
            <a:avLst/>
          </a:prstGeom>
          <a:noFill/>
        </p:spPr>
        <p:txBody>
          <a:bodyPr wrap="squar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4. User presses TAB and focuses second child.</a:t>
            </a:r>
          </a:p>
        </p:txBody>
      </p:sp>
      <p:grpSp>
        <p:nvGrpSpPr>
          <p:cNvPr id="42" name="Group 41" descr="Diagram of the data visualization controller. It has three nodes inside of it. The first node reads, &quot;1st Child.&quot; The focus node reads, &quot;2nd Child.&quot; The last reads, &quot;3rd Child.&quot;">
            <a:extLst>
              <a:ext uri="{FF2B5EF4-FFF2-40B4-BE49-F238E27FC236}">
                <a16:creationId xmlns:a16="http://schemas.microsoft.com/office/drawing/2014/main" id="{FA3310BB-0FB3-9D42-BBB7-A0C2C2AF62FA}"/>
              </a:ext>
            </a:extLst>
          </p:cNvPr>
          <p:cNvGrpSpPr/>
          <p:nvPr/>
        </p:nvGrpSpPr>
        <p:grpSpPr>
          <a:xfrm>
            <a:off x="7122459" y="2633472"/>
            <a:ext cx="4393170" cy="1589603"/>
            <a:chOff x="6518868" y="1427299"/>
            <a:chExt cx="6279189" cy="2272031"/>
          </a:xfrm>
        </p:grpSpPr>
        <p:sp>
          <p:nvSpPr>
            <p:cNvPr id="43" name="Rectangle 42">
              <a:extLst>
                <a:ext uri="{FF2B5EF4-FFF2-40B4-BE49-F238E27FC236}">
                  <a16:creationId xmlns:a16="http://schemas.microsoft.com/office/drawing/2014/main" id="{925D00B6-E2DB-8C42-8D5F-8BDAEE023E52}"/>
                </a:ext>
              </a:extLst>
            </p:cNvPr>
            <p:cNvSpPr/>
            <p:nvPr/>
          </p:nvSpPr>
          <p:spPr>
            <a:xfrm>
              <a:off x="6518868" y="1449806"/>
              <a:ext cx="6279189" cy="22316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44" name="Diamond 43">
              <a:extLst>
                <a:ext uri="{FF2B5EF4-FFF2-40B4-BE49-F238E27FC236}">
                  <a16:creationId xmlns:a16="http://schemas.microsoft.com/office/drawing/2014/main" id="{1045DADD-9CA4-B046-B6A9-124004E2AC7C}"/>
                </a:ext>
              </a:extLst>
            </p:cNvPr>
            <p:cNvSpPr/>
            <p:nvPr/>
          </p:nvSpPr>
          <p:spPr>
            <a:xfrm>
              <a:off x="8505265" y="1427299"/>
              <a:ext cx="2272031" cy="2272031"/>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t>2</a:t>
              </a:r>
              <a:r>
                <a:rPr lang="en-US" sz="2000" baseline="30000" dirty="0"/>
                <a:t>nd</a:t>
              </a:r>
              <a:r>
                <a:rPr lang="en-US" sz="2000" dirty="0"/>
                <a:t> Child</a:t>
              </a:r>
            </a:p>
          </p:txBody>
        </p:sp>
        <p:sp>
          <p:nvSpPr>
            <p:cNvPr id="45" name="Diamond 44">
              <a:extLst>
                <a:ext uri="{FF2B5EF4-FFF2-40B4-BE49-F238E27FC236}">
                  <a16:creationId xmlns:a16="http://schemas.microsoft.com/office/drawing/2014/main" id="{E620222F-E025-0641-81FE-2DAA520B16B8}"/>
                </a:ext>
              </a:extLst>
            </p:cNvPr>
            <p:cNvSpPr/>
            <p:nvPr/>
          </p:nvSpPr>
          <p:spPr>
            <a:xfrm>
              <a:off x="6627038" y="1626510"/>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r>
                <a:rPr lang="en-US" sz="1200" baseline="30000" dirty="0"/>
                <a:t>st</a:t>
              </a:r>
              <a:r>
                <a:rPr lang="en-US" sz="1200" dirty="0"/>
                <a:t> Child</a:t>
              </a:r>
            </a:p>
          </p:txBody>
        </p:sp>
        <p:sp>
          <p:nvSpPr>
            <p:cNvPr id="46" name="Diamond 45">
              <a:extLst>
                <a:ext uri="{FF2B5EF4-FFF2-40B4-BE49-F238E27FC236}">
                  <a16:creationId xmlns:a16="http://schemas.microsoft.com/office/drawing/2014/main" id="{013C9043-BDD2-BD4B-8EB6-E6A0001C2326}"/>
                </a:ext>
              </a:extLst>
            </p:cNvPr>
            <p:cNvSpPr/>
            <p:nvPr/>
          </p:nvSpPr>
          <p:spPr>
            <a:xfrm>
              <a:off x="10777295" y="1626510"/>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r>
                <a:rPr lang="en-US" sz="1200" baseline="30000" dirty="0"/>
                <a:t>rd</a:t>
              </a:r>
              <a:r>
                <a:rPr lang="en-US" sz="1200" dirty="0"/>
                <a:t> Child</a:t>
              </a:r>
            </a:p>
          </p:txBody>
        </p:sp>
      </p:grpSp>
      <p:sp>
        <p:nvSpPr>
          <p:cNvPr id="55" name="TextBox 54">
            <a:extLst>
              <a:ext uri="{FF2B5EF4-FFF2-40B4-BE49-F238E27FC236}">
                <a16:creationId xmlns:a16="http://schemas.microsoft.com/office/drawing/2014/main" id="{69BB2BB7-A7F1-424D-95E0-1E7064DED7F7}"/>
              </a:ext>
            </a:extLst>
          </p:cNvPr>
          <p:cNvSpPr txBox="1"/>
          <p:nvPr/>
        </p:nvSpPr>
        <p:spPr>
          <a:xfrm>
            <a:off x="7122459" y="4422913"/>
            <a:ext cx="4995960" cy="369332"/>
          </a:xfrm>
          <a:prstGeom prst="rect">
            <a:avLst/>
          </a:prstGeom>
          <a:noFill/>
        </p:spPr>
        <p:txBody>
          <a:bodyPr wrap="square" rtlCol="0">
            <a:spAutoFit/>
          </a:bodyPr>
          <a:lstStyle/>
          <a:p>
            <a:r>
              <a:rPr lang="en-US" dirty="0">
                <a:latin typeface="Open Sans Light" panose="020B0306030504020204" pitchFamily="34" charset="0"/>
                <a:ea typeface="Open Sans Light" panose="020B0306030504020204" pitchFamily="34" charset="0"/>
                <a:cs typeface="Open Sans Light" panose="020B0306030504020204" pitchFamily="34" charset="0"/>
              </a:rPr>
              <a:t>4. User presses UP and focuses first group.</a:t>
            </a:r>
          </a:p>
        </p:txBody>
      </p:sp>
      <p:grpSp>
        <p:nvGrpSpPr>
          <p:cNvPr id="47" name="Group 46" descr="Diagram of the data visualization controller. It has two nodes inside of it. The first node reads, &quot;Root SVG.&quot; The focus node reads, &quot;Parent Group.&quot;">
            <a:extLst>
              <a:ext uri="{FF2B5EF4-FFF2-40B4-BE49-F238E27FC236}">
                <a16:creationId xmlns:a16="http://schemas.microsoft.com/office/drawing/2014/main" id="{FD9B68B8-B965-E544-8CFD-F5BF6218F286}"/>
              </a:ext>
            </a:extLst>
          </p:cNvPr>
          <p:cNvGrpSpPr/>
          <p:nvPr/>
        </p:nvGrpSpPr>
        <p:grpSpPr>
          <a:xfrm>
            <a:off x="7122459" y="4785495"/>
            <a:ext cx="4393170" cy="1589603"/>
            <a:chOff x="6518868" y="1427299"/>
            <a:chExt cx="6279189" cy="2272031"/>
          </a:xfrm>
        </p:grpSpPr>
        <p:sp>
          <p:nvSpPr>
            <p:cNvPr id="48" name="Rectangle 47">
              <a:extLst>
                <a:ext uri="{FF2B5EF4-FFF2-40B4-BE49-F238E27FC236}">
                  <a16:creationId xmlns:a16="http://schemas.microsoft.com/office/drawing/2014/main" id="{288CE447-B73F-FF42-974B-BA5BEDEACE7C}"/>
                </a:ext>
              </a:extLst>
            </p:cNvPr>
            <p:cNvSpPr/>
            <p:nvPr/>
          </p:nvSpPr>
          <p:spPr>
            <a:xfrm>
              <a:off x="6518868" y="1449806"/>
              <a:ext cx="6279189" cy="22316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000" b="1" dirty="0">
                <a:solidFill>
                  <a:srgbClr val="030953"/>
                </a:solidFill>
                <a:latin typeface="Open Sans Extrabold" panose="020B0606030504020204" pitchFamily="34" charset="0"/>
                <a:ea typeface="Open Sans Extrabold" panose="020B0606030504020204" pitchFamily="34" charset="0"/>
                <a:cs typeface="Open Sans Extrabold" panose="020B0606030504020204" pitchFamily="34" charset="0"/>
              </a:endParaRPr>
            </a:p>
          </p:txBody>
        </p:sp>
        <p:sp>
          <p:nvSpPr>
            <p:cNvPr id="49" name="Diamond 48">
              <a:extLst>
                <a:ext uri="{FF2B5EF4-FFF2-40B4-BE49-F238E27FC236}">
                  <a16:creationId xmlns:a16="http://schemas.microsoft.com/office/drawing/2014/main" id="{24DB8F8A-644E-B146-80FC-013178B85F72}"/>
                </a:ext>
              </a:extLst>
            </p:cNvPr>
            <p:cNvSpPr/>
            <p:nvPr/>
          </p:nvSpPr>
          <p:spPr>
            <a:xfrm>
              <a:off x="8505265" y="1427299"/>
              <a:ext cx="2272031" cy="2272031"/>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t>Parent Group</a:t>
              </a:r>
            </a:p>
          </p:txBody>
        </p:sp>
        <p:sp>
          <p:nvSpPr>
            <p:cNvPr id="50" name="Diamond 49">
              <a:extLst>
                <a:ext uri="{FF2B5EF4-FFF2-40B4-BE49-F238E27FC236}">
                  <a16:creationId xmlns:a16="http://schemas.microsoft.com/office/drawing/2014/main" id="{9740092B-E978-E14B-8954-E46619AC766A}"/>
                </a:ext>
              </a:extLst>
            </p:cNvPr>
            <p:cNvSpPr/>
            <p:nvPr/>
          </p:nvSpPr>
          <p:spPr>
            <a:xfrm>
              <a:off x="6627038" y="1626510"/>
              <a:ext cx="1878227" cy="1878227"/>
            </a:xfrm>
            <a:prstGeom prst="diamond">
              <a:avLst/>
            </a:prstGeom>
            <a:solidFill>
              <a:srgbClr val="2C3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Root SVG</a:t>
              </a:r>
            </a:p>
          </p:txBody>
        </p:sp>
      </p:grpSp>
      <p:sp>
        <p:nvSpPr>
          <p:cNvPr id="4" name="Footer Placeholder 3">
            <a:extLst>
              <a:ext uri="{FF2B5EF4-FFF2-40B4-BE49-F238E27FC236}">
                <a16:creationId xmlns:a16="http://schemas.microsoft.com/office/drawing/2014/main" id="{14A4AC50-A765-5348-AD51-B3499FC3E673}"/>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3473602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5938-3E5B-4C4C-953F-86CF601A2CF2}"/>
              </a:ext>
            </a:extLst>
          </p:cNvPr>
          <p:cNvSpPr>
            <a:spLocks noGrp="1"/>
          </p:cNvSpPr>
          <p:nvPr>
            <p:ph type="title"/>
          </p:nvPr>
        </p:nvSpPr>
        <p:spPr>
          <a:xfrm>
            <a:off x="838200" y="365127"/>
            <a:ext cx="5257800" cy="1325563"/>
          </a:xfrm>
        </p:spPr>
        <p:txBody>
          <a:bodyPr/>
          <a:lstStyle/>
          <a:p>
            <a:r>
              <a:rPr lang="en-US"/>
              <a:t>Next steps?</a:t>
            </a:r>
          </a:p>
        </p:txBody>
      </p:sp>
      <p:sp>
        <p:nvSpPr>
          <p:cNvPr id="3" name="Content Placeholder 2">
            <a:extLst>
              <a:ext uri="{FF2B5EF4-FFF2-40B4-BE49-F238E27FC236}">
                <a16:creationId xmlns:a16="http://schemas.microsoft.com/office/drawing/2014/main" id="{46DFEF51-FC70-D74F-9092-BBBDE4B3EAEA}"/>
              </a:ext>
            </a:extLst>
          </p:cNvPr>
          <p:cNvSpPr>
            <a:spLocks noGrp="1"/>
          </p:cNvSpPr>
          <p:nvPr>
            <p:ph idx="1"/>
          </p:nvPr>
        </p:nvSpPr>
        <p:spPr>
          <a:xfrm>
            <a:off x="838199" y="1462211"/>
            <a:ext cx="11025555" cy="4197227"/>
          </a:xfrm>
        </p:spPr>
        <p:txBody>
          <a:bodyPr vert="horz" lIns="91440" tIns="45720" rIns="91440" bIns="45720" rtlCol="0" anchor="t">
            <a:normAutofit/>
          </a:bodyPr>
          <a:lstStyle/>
          <a:p>
            <a:pPr marL="227965" indent="-227965"/>
            <a:r>
              <a:rPr lang="en-US" dirty="0">
                <a:latin typeface="Open Sans Light"/>
              </a:rPr>
              <a:t>Moving towards the controller </a:t>
            </a:r>
            <a:r>
              <a:rPr lang="en-US" i="1" dirty="0">
                <a:latin typeface="Open Sans Light"/>
              </a:rPr>
              <a:t>by default </a:t>
            </a:r>
            <a:r>
              <a:rPr lang="en-US" dirty="0">
                <a:latin typeface="Open Sans Light"/>
              </a:rPr>
              <a:t>(for proper ARIA support)</a:t>
            </a:r>
          </a:p>
          <a:p>
            <a:pPr marL="227965" indent="-227965"/>
            <a:r>
              <a:rPr lang="en-US" dirty="0">
                <a:latin typeface="Open Sans Light"/>
              </a:rPr>
              <a:t>Fixes and regular maintenance</a:t>
            </a:r>
          </a:p>
          <a:p>
            <a:pPr marL="227965" indent="-227965"/>
            <a:r>
              <a:rPr lang="en-US" dirty="0">
                <a:latin typeface="Open Sans Light"/>
              </a:rPr>
              <a:t>Developer feedback</a:t>
            </a:r>
          </a:p>
          <a:p>
            <a:pPr marL="227965" indent="-227965"/>
            <a:r>
              <a:rPr lang="en-US" dirty="0">
                <a:latin typeface="Open Sans Light"/>
              </a:rPr>
              <a:t>Usability testing (I’m really looking forward to this)</a:t>
            </a:r>
          </a:p>
          <a:p>
            <a:pPr marL="227965" indent="-227965"/>
            <a:r>
              <a:rPr lang="en-US" dirty="0">
                <a:latin typeface="Open Sans Light"/>
              </a:rPr>
              <a:t>Search-to-focus functionality for non-sighted users</a:t>
            </a:r>
          </a:p>
          <a:p>
            <a:pPr marL="227965" indent="-227965"/>
            <a:r>
              <a:rPr lang="en-US" dirty="0">
                <a:latin typeface="Open Sans Light"/>
              </a:rPr>
              <a:t>Mobile approaches, using the controller method</a:t>
            </a:r>
          </a:p>
          <a:p>
            <a:pPr marL="227965" indent="-227965"/>
            <a:r>
              <a:rPr lang="en-US" dirty="0">
                <a:latin typeface="Open Sans Light"/>
              </a:rPr>
              <a:t>Non-SVG approaches, using the controller method</a:t>
            </a:r>
          </a:p>
          <a:p>
            <a:pPr marL="227965" indent="-227965"/>
            <a:r>
              <a:rPr lang="en-US" dirty="0">
                <a:latin typeface="Open Sans Light"/>
              </a:rPr>
              <a:t>Automating text-based insights?</a:t>
            </a:r>
          </a:p>
        </p:txBody>
      </p:sp>
      <p:sp>
        <p:nvSpPr>
          <p:cNvPr id="5" name="Content Placeholder 2">
            <a:extLst>
              <a:ext uri="{FF2B5EF4-FFF2-40B4-BE49-F238E27FC236}">
                <a16:creationId xmlns:a16="http://schemas.microsoft.com/office/drawing/2014/main" id="{5572DA65-360B-B944-AB9A-2B3F9A3E568F}"/>
              </a:ext>
            </a:extLst>
          </p:cNvPr>
          <p:cNvSpPr txBox="1">
            <a:spLocks/>
          </p:cNvSpPr>
          <p:nvPr/>
        </p:nvSpPr>
        <p:spPr>
          <a:xfrm>
            <a:off x="1008186" y="5825333"/>
            <a:ext cx="10855568" cy="365125"/>
          </a:xfrm>
          <a:prstGeom prst="rect">
            <a:avLst/>
          </a:prstGeom>
        </p:spPr>
        <p:txBody>
          <a:bodyPr vert="horz" lIns="91440" tIns="45720" rIns="91440" bIns="45720" rtlCol="0">
            <a:normAutofit fontScale="850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b="0" i="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err="1"/>
              <a:t>felavsky@visa.com</a:t>
            </a:r>
            <a:r>
              <a:rPr lang="en-US" dirty="0"/>
              <a:t>, Twitter: @</a:t>
            </a:r>
            <a:r>
              <a:rPr lang="en-US" b="1" dirty="0" err="1">
                <a:latin typeface="Open Sans" panose="020B0606030504020204" pitchFamily="34" charset="0"/>
                <a:ea typeface="Open Sans" panose="020B0606030504020204" pitchFamily="34" charset="0"/>
                <a:cs typeface="Open Sans" panose="020B0606030504020204" pitchFamily="34" charset="0"/>
              </a:rPr>
              <a:t>FrankElavsky</a:t>
            </a:r>
            <a:r>
              <a:rPr lang="en-US" dirty="0"/>
              <a:t>, </a:t>
            </a:r>
            <a:r>
              <a:rPr lang="en-US" dirty="0" err="1"/>
              <a:t>linkedin.com</a:t>
            </a:r>
            <a:r>
              <a:rPr lang="en-US" dirty="0"/>
              <a:t>/in/</a:t>
            </a:r>
            <a:r>
              <a:rPr lang="en-US" dirty="0" err="1"/>
              <a:t>elavsky</a:t>
            </a:r>
            <a:r>
              <a:rPr lang="en-US" dirty="0"/>
              <a:t> </a:t>
            </a:r>
          </a:p>
        </p:txBody>
      </p:sp>
      <p:sp>
        <p:nvSpPr>
          <p:cNvPr id="6" name="Footer Placeholder 5">
            <a:extLst>
              <a:ext uri="{FF2B5EF4-FFF2-40B4-BE49-F238E27FC236}">
                <a16:creationId xmlns:a16="http://schemas.microsoft.com/office/drawing/2014/main" id="{C6B409A2-D7DE-DC42-8292-ABD23C4DA718}"/>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50004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30953"/>
            </a:gs>
            <a:gs pos="83000">
              <a:srgbClr val="161F85"/>
            </a:gs>
            <a:gs pos="100000">
              <a:srgbClr val="151E7A"/>
            </a:gs>
          </a:gsLst>
          <a:lin ang="186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AEE8-22A3-3446-B4A6-8F46E811C90A}"/>
              </a:ext>
            </a:extLst>
          </p:cNvPr>
          <p:cNvSpPr>
            <a:spLocks noGrp="1"/>
          </p:cNvSpPr>
          <p:nvPr>
            <p:ph type="title"/>
          </p:nvPr>
        </p:nvSpPr>
        <p:spPr>
          <a:xfrm>
            <a:off x="838200" y="2766218"/>
            <a:ext cx="10515600" cy="1325563"/>
          </a:xfrm>
        </p:spPr>
        <p:txBody>
          <a:bodyPr/>
          <a:lstStyle/>
          <a:p>
            <a:r>
              <a:rPr lang="en-US"/>
              <a:t>Why Web Components?</a:t>
            </a:r>
          </a:p>
        </p:txBody>
      </p:sp>
      <p:sp>
        <p:nvSpPr>
          <p:cNvPr id="3" name="Footer Placeholder 2">
            <a:extLst>
              <a:ext uri="{FF2B5EF4-FFF2-40B4-BE49-F238E27FC236}">
                <a16:creationId xmlns:a16="http://schemas.microsoft.com/office/drawing/2014/main" id="{2842A17B-0108-F243-8C91-4D6A979BDD2D}"/>
              </a:ext>
            </a:extLst>
          </p:cNvPr>
          <p:cNvSpPr>
            <a:spLocks noGrp="1"/>
          </p:cNvSpPr>
          <p:nvPr>
            <p:ph type="ftr" sz="quarter" idx="11"/>
          </p:nvPr>
        </p:nvSpPr>
        <p:spPr/>
        <p:txBody>
          <a:bodyPr/>
          <a:lstStyle/>
          <a:p>
            <a:r>
              <a:rPr lang="en-US" dirty="0"/>
              <a:t>© Copyright 2020 Visa Inc.  All Rights Reserved.</a:t>
            </a:r>
          </a:p>
        </p:txBody>
      </p:sp>
    </p:spTree>
    <p:extLst>
      <p:ext uri="{BB962C8B-B14F-4D97-AF65-F5344CB8AC3E}">
        <p14:creationId xmlns:p14="http://schemas.microsoft.com/office/powerpoint/2010/main" val="15208236"/>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A9C7FF"/>
      </a:accent1>
      <a:accent2>
        <a:srgbClr val="F3C47E"/>
      </a:accent2>
      <a:accent3>
        <a:srgbClr val="D8D8D8"/>
      </a:accent3>
      <a:accent4>
        <a:srgbClr val="F6EE69"/>
      </a:accent4>
      <a:accent5>
        <a:srgbClr val="AAEBFB"/>
      </a:accent5>
      <a:accent6>
        <a:srgbClr val="A0DE8B"/>
      </a:accent6>
      <a:hlink>
        <a:srgbClr val="87BBFC"/>
      </a:hlink>
      <a:folHlink>
        <a:srgbClr val="EFBFD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19287</TotalTime>
  <Words>5534</Words>
  <Application>Microsoft Macintosh PowerPoint</Application>
  <PresentationFormat>Widescreen</PresentationFormat>
  <Paragraphs>506</Paragraphs>
  <Slides>82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Arial</vt:lpstr>
      <vt:lpstr>Calibri</vt:lpstr>
      <vt:lpstr>Open Sans</vt:lpstr>
      <vt:lpstr>Open Sans Extrabold</vt:lpstr>
      <vt:lpstr>Open Sans Light</vt:lpstr>
      <vt:lpstr>Open Sans Semibold</vt:lpstr>
      <vt:lpstr>Office Theme</vt:lpstr>
      <vt:lpstr>Data Visualization and Accessibility on the Web</vt:lpstr>
      <vt:lpstr>Content Disclaimer</vt:lpstr>
      <vt:lpstr>Section 1: a bit of CONTEXT</vt:lpstr>
      <vt:lpstr>Who am I?</vt:lpstr>
      <vt:lpstr>What do I do?</vt:lpstr>
      <vt:lpstr>I’m still learning</vt:lpstr>
      <vt:lpstr>So why Design Systems?</vt:lpstr>
      <vt:lpstr>Design Systems as Infrastructure</vt:lpstr>
      <vt:lpstr>Why Web Components?</vt:lpstr>
      <vt:lpstr>Our team’s first users: Developers</vt:lpstr>
      <vt:lpstr>So why make our stuff “accessible”?</vt:lpstr>
      <vt:lpstr>Accessibility only at the end is too expensive</vt:lpstr>
      <vt:lpstr>Accessibility is the infrastructure of Usability</vt:lpstr>
      <vt:lpstr>Section 2: a bit of THEORY</vt:lpstr>
      <vt:lpstr>Data Visualization Accessibility Basics: not covered here.</vt:lpstr>
      <vt:lpstr>on Assumptions and Hypotheses</vt:lpstr>
      <vt:lpstr>Going beyond the table</vt:lpstr>
      <vt:lpstr>If a data table is considered “equal access,” why do we even visualize at all?</vt:lpstr>
      <vt:lpstr>But really, why do we visualize data?</vt:lpstr>
      <vt:lpstr>Data is painful.</vt:lpstr>
      <vt:lpstr>In analytical apps: Visualization is a delivery vehicle for tools</vt:lpstr>
      <vt:lpstr>Giving your users a table is telling them to walk: “get it yourself.”</vt:lpstr>
      <vt:lpstr>Still: why are charts less painful? How and what do they “deliver”?</vt:lpstr>
      <vt:lpstr>1. What is “visually apparent” </vt:lpstr>
      <vt:lpstr>2. Annotations can guide interpretation</vt:lpstr>
      <vt:lpstr>3a. Arranging the geometry improves the information</vt:lpstr>
      <vt:lpstr>3b. Navigating a chart made from tabular data can be more seamless than the table</vt:lpstr>
      <vt:lpstr>4. Filtering the visual space is often dynamic</vt:lpstr>
      <vt:lpstr>Section 3: a bit of PRACTICE</vt:lpstr>
      <vt:lpstr>Robust + Flexible Props</vt:lpstr>
      <vt:lpstr>Props: Validation</vt:lpstr>
      <vt:lpstr>Props: Why validate?</vt:lpstr>
      <vt:lpstr>Props: Flexible Descriptions</vt:lpstr>
      <vt:lpstr>Props: the executiveSummary</vt:lpstr>
      <vt:lpstr>Props: the purpose</vt:lpstr>
      <vt:lpstr>Props: the longDescription</vt:lpstr>
      <vt:lpstr>Props: the context</vt:lpstr>
      <vt:lpstr>Props: the statisticalNotes</vt:lpstr>
      <vt:lpstr>Props: the structureNotes</vt:lpstr>
      <vt:lpstr>Props: Example Descriptions (visually hidden)</vt:lpstr>
      <vt:lpstr>Props: sometimes data is rough</vt:lpstr>
      <vt:lpstr>Props: keeping labels brief by default</vt:lpstr>
      <vt:lpstr>Props: adding more robust aria-labels</vt:lpstr>
      <vt:lpstr>Props: What if a single element has a visually apparent feature?</vt:lpstr>
      <vt:lpstr>Props: Custom label example</vt:lpstr>
      <vt:lpstr>Props: Annotations</vt:lpstr>
      <vt:lpstr>Order of information: High to low</vt:lpstr>
      <vt:lpstr>Dynamic ARIA</vt:lpstr>
      <vt:lpstr>Chart labels = ARIA labels = table cells</vt:lpstr>
      <vt:lpstr>ARIA roles?</vt:lpstr>
      <vt:lpstr>Browser support for SVG and ARIA</vt:lpstr>
      <vt:lpstr>Keyboard Navigation Pattern</vt:lpstr>
      <vt:lpstr>Custom Visual-Focus Indicator</vt:lpstr>
      <vt:lpstr>Mirroring Event Listeners</vt:lpstr>
      <vt:lpstr>Focusing the Chart area</vt:lpstr>
      <vt:lpstr>Entering the Chart area</vt:lpstr>
      <vt:lpstr>Group-level: TAB</vt:lpstr>
      <vt:lpstr>Group-level: LEFT and RIGHT ARROW</vt:lpstr>
      <vt:lpstr>Group-level: Shift + TAB</vt:lpstr>
      <vt:lpstr>Group-level: Drill Out</vt:lpstr>
      <vt:lpstr>Group-level: Drill Down</vt:lpstr>
      <vt:lpstr>Element-level: Move Forward</vt:lpstr>
      <vt:lpstr>Element-level: Move Backward</vt:lpstr>
      <vt:lpstr>Element-level: Loop to End</vt:lpstr>
      <vt:lpstr>Element-level: Loop to Start</vt:lpstr>
      <vt:lpstr>Element-level: Tab Exit</vt:lpstr>
      <vt:lpstr>Element-level: Drill Out</vt:lpstr>
      <vt:lpstr>Element-level: Shift + Tab (Drill Out)</vt:lpstr>
      <vt:lpstr>Element-level: Select</vt:lpstr>
      <vt:lpstr>Cross-Group Element: Next Cousin</vt:lpstr>
      <vt:lpstr>Cross-Group Element: Previous Cousin</vt:lpstr>
      <vt:lpstr>Cross-Group Element: Loop to Last Cousin</vt:lpstr>
      <vt:lpstr>Cross-Group Element: Loop back to First Cousin</vt:lpstr>
      <vt:lpstr>Browser support for SVG keyboard interactivity and aria-labels</vt:lpstr>
      <vt:lpstr>A cross-browser solution: the Controller</vt:lpstr>
      <vt:lpstr>Controller “Nodes”</vt:lpstr>
      <vt:lpstr>Why 3 nodes?</vt:lpstr>
      <vt:lpstr>Controller Pattern</vt:lpstr>
      <vt:lpstr>On-demand rendering: Controller only renders what is necessary for focus + tabs</vt:lpstr>
      <vt:lpstr>On-demand rendering: Why though?</vt:lpstr>
      <vt:lpstr>Controller: On-Demand Render Example</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Data Visualization on the Web</dc:title>
  <dc:creator>Elavsky, Frank</dc:creator>
  <cp:lastModifiedBy>Jessica Looney</cp:lastModifiedBy>
  <cp:revision>247</cp:revision>
  <cp:lastPrinted>2020-05-20T15:59:39Z</cp:lastPrinted>
  <dcterms:created xsi:type="dcterms:W3CDTF">2020-05-04T00:33:10Z</dcterms:created>
  <dcterms:modified xsi:type="dcterms:W3CDTF">2020-05-26T19:15:59Z</dcterms:modified>
</cp:coreProperties>
</file>